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1" r:id="rId5"/>
    <p:sldId id="262" r:id="rId6"/>
    <p:sldId id="259" r:id="rId7"/>
    <p:sldId id="265" r:id="rId8"/>
    <p:sldId id="260" r:id="rId9"/>
    <p:sldId id="263" r:id="rId10"/>
    <p:sldId id="264" r:id="rId11"/>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4" autoAdjust="0"/>
    <p:restoredTop sz="94674"/>
  </p:normalViewPr>
  <p:slideViewPr>
    <p:cSldViewPr>
      <p:cViewPr varScale="1">
        <p:scale>
          <a:sx n="41" d="100"/>
          <a:sy n="41" d="100"/>
        </p:scale>
        <p:origin x="9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5C2B35D-E330-6D46-BF69-B988BBBFDF06}" type="datetimeFigureOut">
              <a:rPr lang="es-MX" smtClean="0"/>
              <a:t>30/03/2024</a:t>
            </a:fld>
            <a:endParaRPr lang="es-MX"/>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4735D372-897F-844D-BD9F-1BA5F3FADFE7}" type="slidenum">
              <a:rPr lang="es-MX" smtClean="0"/>
              <a:t>‹Nº›</a:t>
            </a:fld>
            <a:endParaRPr lang="es-MX"/>
          </a:p>
        </p:txBody>
      </p:sp>
    </p:spTree>
    <p:extLst>
      <p:ext uri="{BB962C8B-B14F-4D97-AF65-F5344CB8AC3E}">
        <p14:creationId xmlns:p14="http://schemas.microsoft.com/office/powerpoint/2010/main" val="3761094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735D372-897F-844D-BD9F-1BA5F3FADFE7}" type="slidenum">
              <a:rPr lang="es-MX" smtClean="0"/>
              <a:t>1</a:t>
            </a:fld>
            <a:endParaRPr lang="es-MX"/>
          </a:p>
        </p:txBody>
      </p:sp>
    </p:spTree>
    <p:extLst>
      <p:ext uri="{BB962C8B-B14F-4D97-AF65-F5344CB8AC3E}">
        <p14:creationId xmlns:p14="http://schemas.microsoft.com/office/powerpoint/2010/main" val="171015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6500" b="0" i="0">
                <a:solidFill>
                  <a:srgbClr val="235AA7"/>
                </a:solidFill>
                <a:latin typeface="Arial Black"/>
                <a:cs typeface="Arial Black"/>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2450" b="0" i="0">
                <a:solidFill>
                  <a:srgbClr val="231F2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0" i="0">
                <a:solidFill>
                  <a:srgbClr val="235AA7"/>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50" b="0" i="0">
                <a:solidFill>
                  <a:srgbClr val="231F2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0" i="0">
                <a:solidFill>
                  <a:srgbClr val="235AA7"/>
                </a:solidFill>
                <a:latin typeface="Arial Black"/>
                <a:cs typeface="Arial Black"/>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0" i="0">
                <a:solidFill>
                  <a:srgbClr val="235AA7"/>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6F8FB"/>
          </a:solidFill>
        </p:spPr>
        <p:txBody>
          <a:bodyPr wrap="square" lIns="0" tIns="0" rIns="0" bIns="0" rtlCol="0"/>
          <a:lstStyle/>
          <a:p>
            <a:endParaRPr/>
          </a:p>
        </p:txBody>
      </p:sp>
      <p:sp>
        <p:nvSpPr>
          <p:cNvPr id="17" name="bg object 17"/>
          <p:cNvSpPr/>
          <p:nvPr/>
        </p:nvSpPr>
        <p:spPr>
          <a:xfrm>
            <a:off x="1050360" y="4856010"/>
            <a:ext cx="1029969" cy="4012565"/>
          </a:xfrm>
          <a:custGeom>
            <a:avLst/>
            <a:gdLst/>
            <a:ahLst/>
            <a:cxnLst/>
            <a:rect l="l" t="t" r="r" b="b"/>
            <a:pathLst>
              <a:path w="1029969" h="4012565">
                <a:moveTo>
                  <a:pt x="0" y="0"/>
                </a:moveTo>
                <a:lnTo>
                  <a:pt x="0" y="3319134"/>
                </a:lnTo>
                <a:lnTo>
                  <a:pt x="1029350" y="4012369"/>
                </a:lnTo>
                <a:lnTo>
                  <a:pt x="1029350" y="693235"/>
                </a:lnTo>
                <a:lnTo>
                  <a:pt x="0" y="0"/>
                </a:lnTo>
                <a:close/>
              </a:path>
            </a:pathLst>
          </a:custGeom>
          <a:solidFill>
            <a:srgbClr val="0A2342"/>
          </a:solidFill>
        </p:spPr>
        <p:txBody>
          <a:bodyPr wrap="square" lIns="0" tIns="0" rIns="0" bIns="0" rtlCol="0"/>
          <a:lstStyle/>
          <a:p>
            <a:endParaRPr/>
          </a:p>
        </p:txBody>
      </p:sp>
      <p:sp>
        <p:nvSpPr>
          <p:cNvPr id="18" name="bg object 18"/>
          <p:cNvSpPr/>
          <p:nvPr/>
        </p:nvSpPr>
        <p:spPr>
          <a:xfrm>
            <a:off x="1039859" y="7702485"/>
            <a:ext cx="3293110" cy="3606165"/>
          </a:xfrm>
          <a:custGeom>
            <a:avLst/>
            <a:gdLst/>
            <a:ahLst/>
            <a:cxnLst/>
            <a:rect l="l" t="t" r="r" b="b"/>
            <a:pathLst>
              <a:path w="3293110" h="3606165">
                <a:moveTo>
                  <a:pt x="0" y="0"/>
                </a:moveTo>
                <a:lnTo>
                  <a:pt x="0" y="1380471"/>
                </a:lnTo>
                <a:lnTo>
                  <a:pt x="2250905" y="3606068"/>
                </a:lnTo>
                <a:lnTo>
                  <a:pt x="3292507" y="3606068"/>
                </a:lnTo>
                <a:lnTo>
                  <a:pt x="0" y="0"/>
                </a:lnTo>
                <a:close/>
              </a:path>
            </a:pathLst>
          </a:custGeom>
          <a:solidFill>
            <a:srgbClr val="FFD826"/>
          </a:solidFill>
        </p:spPr>
        <p:txBody>
          <a:bodyPr wrap="square" lIns="0" tIns="0" rIns="0" bIns="0" rtlCol="0"/>
          <a:lstStyle/>
          <a:p>
            <a:endParaRPr/>
          </a:p>
        </p:txBody>
      </p:sp>
      <p:sp>
        <p:nvSpPr>
          <p:cNvPr id="19" name="bg object 19"/>
          <p:cNvSpPr/>
          <p:nvPr/>
        </p:nvSpPr>
        <p:spPr>
          <a:xfrm>
            <a:off x="0" y="4236288"/>
            <a:ext cx="3422015" cy="7072630"/>
          </a:xfrm>
          <a:custGeom>
            <a:avLst/>
            <a:gdLst/>
            <a:ahLst/>
            <a:cxnLst/>
            <a:rect l="l" t="t" r="r" b="b"/>
            <a:pathLst>
              <a:path w="3422015" h="7072630">
                <a:moveTo>
                  <a:pt x="236484" y="0"/>
                </a:moveTo>
                <a:lnTo>
                  <a:pt x="0" y="0"/>
                </a:lnTo>
                <a:lnTo>
                  <a:pt x="0" y="7072266"/>
                </a:lnTo>
                <a:lnTo>
                  <a:pt x="3421602" y="7072266"/>
                </a:lnTo>
                <a:lnTo>
                  <a:pt x="1064197" y="4559222"/>
                </a:lnTo>
                <a:lnTo>
                  <a:pt x="1064197" y="620368"/>
                </a:lnTo>
                <a:lnTo>
                  <a:pt x="236484" y="0"/>
                </a:lnTo>
                <a:close/>
              </a:path>
            </a:pathLst>
          </a:custGeom>
          <a:solidFill>
            <a:srgbClr val="2159A8"/>
          </a:solidFill>
        </p:spPr>
        <p:txBody>
          <a:bodyPr wrap="square" lIns="0" tIns="0" rIns="0" bIns="0" rtlCol="0"/>
          <a:lstStyle/>
          <a:p>
            <a:endParaRPr/>
          </a:p>
        </p:txBody>
      </p:sp>
      <p:sp>
        <p:nvSpPr>
          <p:cNvPr id="20" name="bg object 20"/>
          <p:cNvSpPr/>
          <p:nvPr/>
        </p:nvSpPr>
        <p:spPr>
          <a:xfrm>
            <a:off x="18087214" y="2440176"/>
            <a:ext cx="1029969" cy="4012565"/>
          </a:xfrm>
          <a:custGeom>
            <a:avLst/>
            <a:gdLst/>
            <a:ahLst/>
            <a:cxnLst/>
            <a:rect l="l" t="t" r="r" b="b"/>
            <a:pathLst>
              <a:path w="1029969" h="4012565">
                <a:moveTo>
                  <a:pt x="0" y="0"/>
                </a:moveTo>
                <a:lnTo>
                  <a:pt x="0" y="3319134"/>
                </a:lnTo>
                <a:lnTo>
                  <a:pt x="1029350" y="4012369"/>
                </a:lnTo>
                <a:lnTo>
                  <a:pt x="1029350" y="693235"/>
                </a:lnTo>
                <a:lnTo>
                  <a:pt x="0" y="0"/>
                </a:lnTo>
                <a:close/>
              </a:path>
            </a:pathLst>
          </a:custGeom>
          <a:solidFill>
            <a:srgbClr val="0A2342"/>
          </a:solidFill>
        </p:spPr>
        <p:txBody>
          <a:bodyPr wrap="square" lIns="0" tIns="0" rIns="0" bIns="0" rtlCol="0"/>
          <a:lstStyle/>
          <a:p>
            <a:endParaRPr/>
          </a:p>
        </p:txBody>
      </p:sp>
      <p:sp>
        <p:nvSpPr>
          <p:cNvPr id="21" name="bg object 21"/>
          <p:cNvSpPr/>
          <p:nvPr/>
        </p:nvSpPr>
        <p:spPr>
          <a:xfrm>
            <a:off x="15834569" y="0"/>
            <a:ext cx="3293110" cy="3606165"/>
          </a:xfrm>
          <a:custGeom>
            <a:avLst/>
            <a:gdLst/>
            <a:ahLst/>
            <a:cxnLst/>
            <a:rect l="l" t="t" r="r" b="b"/>
            <a:pathLst>
              <a:path w="3293109" h="3606165">
                <a:moveTo>
                  <a:pt x="1041591" y="0"/>
                </a:moveTo>
                <a:lnTo>
                  <a:pt x="0" y="0"/>
                </a:lnTo>
                <a:lnTo>
                  <a:pt x="3292496" y="3606068"/>
                </a:lnTo>
                <a:lnTo>
                  <a:pt x="3292496" y="2225597"/>
                </a:lnTo>
                <a:lnTo>
                  <a:pt x="1041591" y="0"/>
                </a:lnTo>
                <a:close/>
              </a:path>
            </a:pathLst>
          </a:custGeom>
          <a:solidFill>
            <a:srgbClr val="FFD826"/>
          </a:solidFill>
        </p:spPr>
        <p:txBody>
          <a:bodyPr wrap="square" lIns="0" tIns="0" rIns="0" bIns="0" rtlCol="0"/>
          <a:lstStyle/>
          <a:p>
            <a:endParaRPr/>
          </a:p>
        </p:txBody>
      </p:sp>
      <p:sp>
        <p:nvSpPr>
          <p:cNvPr id="22" name="bg object 22"/>
          <p:cNvSpPr/>
          <p:nvPr/>
        </p:nvSpPr>
        <p:spPr>
          <a:xfrm>
            <a:off x="16745322" y="0"/>
            <a:ext cx="3359150" cy="7072630"/>
          </a:xfrm>
          <a:custGeom>
            <a:avLst/>
            <a:gdLst/>
            <a:ahLst/>
            <a:cxnLst/>
            <a:rect l="l" t="t" r="r" b="b"/>
            <a:pathLst>
              <a:path w="3359150" h="7072630">
                <a:moveTo>
                  <a:pt x="3358777" y="0"/>
                </a:moveTo>
                <a:lnTo>
                  <a:pt x="0" y="0"/>
                </a:lnTo>
                <a:lnTo>
                  <a:pt x="2357404" y="2513043"/>
                </a:lnTo>
                <a:lnTo>
                  <a:pt x="2357404" y="6451897"/>
                </a:lnTo>
                <a:lnTo>
                  <a:pt x="3185107" y="7072266"/>
                </a:lnTo>
                <a:lnTo>
                  <a:pt x="3358777" y="7072266"/>
                </a:lnTo>
                <a:lnTo>
                  <a:pt x="3358777" y="0"/>
                </a:lnTo>
                <a:close/>
              </a:path>
            </a:pathLst>
          </a:custGeom>
          <a:solidFill>
            <a:srgbClr val="2159A8"/>
          </a:solidFill>
        </p:spPr>
        <p:txBody>
          <a:bodyPr wrap="square" lIns="0" tIns="0" rIns="0" bIns="0" rtlCol="0"/>
          <a:lstStyle/>
          <a:p>
            <a:endParaRPr/>
          </a:p>
        </p:txBody>
      </p:sp>
      <p:pic>
        <p:nvPicPr>
          <p:cNvPr id="23" name="bg object 23"/>
          <p:cNvPicPr/>
          <p:nvPr/>
        </p:nvPicPr>
        <p:blipFill>
          <a:blip r:embed="rId7" cstate="print"/>
          <a:stretch>
            <a:fillRect/>
          </a:stretch>
        </p:blipFill>
        <p:spPr>
          <a:xfrm>
            <a:off x="17029149" y="10382175"/>
            <a:ext cx="2718939" cy="680022"/>
          </a:xfrm>
          <a:prstGeom prst="rect">
            <a:avLst/>
          </a:prstGeom>
        </p:spPr>
      </p:pic>
      <p:sp>
        <p:nvSpPr>
          <p:cNvPr id="2" name="Holder 2"/>
          <p:cNvSpPr>
            <a:spLocks noGrp="1"/>
          </p:cNvSpPr>
          <p:nvPr>
            <p:ph type="title"/>
          </p:nvPr>
        </p:nvSpPr>
        <p:spPr>
          <a:xfrm>
            <a:off x="3565431" y="1375213"/>
            <a:ext cx="3395979" cy="1018539"/>
          </a:xfrm>
          <a:prstGeom prst="rect">
            <a:avLst/>
          </a:prstGeom>
        </p:spPr>
        <p:txBody>
          <a:bodyPr wrap="square" lIns="0" tIns="0" rIns="0" bIns="0">
            <a:spAutoFit/>
          </a:bodyPr>
          <a:lstStyle>
            <a:lvl1pPr>
              <a:defRPr sz="6500" b="0" i="0">
                <a:solidFill>
                  <a:srgbClr val="235AA7"/>
                </a:solidFill>
                <a:latin typeface="Arial Black"/>
                <a:cs typeface="Arial Black"/>
              </a:defRPr>
            </a:lvl1pPr>
          </a:lstStyle>
          <a:p>
            <a:endParaRPr/>
          </a:p>
        </p:txBody>
      </p:sp>
      <p:sp>
        <p:nvSpPr>
          <p:cNvPr id="3" name="Holder 3"/>
          <p:cNvSpPr>
            <a:spLocks noGrp="1"/>
          </p:cNvSpPr>
          <p:nvPr>
            <p:ph type="body" idx="1"/>
          </p:nvPr>
        </p:nvSpPr>
        <p:spPr>
          <a:xfrm>
            <a:off x="3540421" y="2678317"/>
            <a:ext cx="12877165" cy="6464300"/>
          </a:xfrm>
          <a:prstGeom prst="rect">
            <a:avLst/>
          </a:prstGeom>
        </p:spPr>
        <p:txBody>
          <a:bodyPr wrap="square" lIns="0" tIns="0" rIns="0" bIns="0">
            <a:spAutoFit/>
          </a:bodyPr>
          <a:lstStyle>
            <a:lvl1pPr>
              <a:defRPr sz="2450" b="0" i="0">
                <a:solidFill>
                  <a:srgbClr val="231F20"/>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Desktop/LAPTOP%20HP%20JOSE%20DANIEL%20CORRAL%20DIAZ/Material%20de%20apoyo%20materias/Proyecto%20Final%20MALO/trabajos/MALO/HOME.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80AC36E-B8A0-7DEE-12A4-4ADEF239B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8" y="-1"/>
            <a:ext cx="20117378" cy="11309351"/>
          </a:xfrm>
          <a:prstGeom prst="rect">
            <a:avLst/>
          </a:prstGeom>
        </p:spPr>
      </p:pic>
      <p:sp>
        <p:nvSpPr>
          <p:cNvPr id="43" name="object 34">
            <a:extLst>
              <a:ext uri="{FF2B5EF4-FFF2-40B4-BE49-F238E27FC236}">
                <a16:creationId xmlns:a16="http://schemas.microsoft.com/office/drawing/2014/main" id="{BA969EB9-9A45-42F6-EECE-F7EE691AD81B}"/>
              </a:ext>
            </a:extLst>
          </p:cNvPr>
          <p:cNvSpPr txBox="1">
            <a:spLocks noGrp="1"/>
          </p:cNvSpPr>
          <p:nvPr>
            <p:ph type="title"/>
          </p:nvPr>
        </p:nvSpPr>
        <p:spPr>
          <a:xfrm>
            <a:off x="562921" y="4204494"/>
            <a:ext cx="9761220" cy="2351156"/>
          </a:xfrm>
          <a:prstGeom prst="rect">
            <a:avLst/>
          </a:prstGeom>
        </p:spPr>
        <p:txBody>
          <a:bodyPr vert="horz" wrap="square" lIns="0" tIns="190500" rIns="0" bIns="0" rtlCol="0">
            <a:spAutoFit/>
          </a:bodyPr>
          <a:lstStyle/>
          <a:p>
            <a:pPr marL="12700" marR="5080">
              <a:lnSpc>
                <a:spcPts val="8380"/>
              </a:lnSpc>
              <a:spcBef>
                <a:spcPts val="1500"/>
              </a:spcBef>
            </a:pPr>
            <a:r>
              <a:rPr lang="es-ES" sz="8100" spc="210" dirty="0"/>
              <a:t>P</a:t>
            </a:r>
            <a:r>
              <a:rPr lang="es-MX" sz="8100" spc="210" dirty="0"/>
              <a:t>ROYECTO FINAL</a:t>
            </a:r>
            <a:endParaRPr sz="8100" dirty="0"/>
          </a:p>
        </p:txBody>
      </p:sp>
      <p:sp>
        <p:nvSpPr>
          <p:cNvPr id="44" name="object 35">
            <a:extLst>
              <a:ext uri="{FF2B5EF4-FFF2-40B4-BE49-F238E27FC236}">
                <a16:creationId xmlns:a16="http://schemas.microsoft.com/office/drawing/2014/main" id="{B58AE1EE-32AD-19F3-921F-DF3269442D73}"/>
              </a:ext>
            </a:extLst>
          </p:cNvPr>
          <p:cNvSpPr txBox="1"/>
          <p:nvPr/>
        </p:nvSpPr>
        <p:spPr>
          <a:xfrm>
            <a:off x="14130979" y="5736911"/>
            <a:ext cx="5410200" cy="1358898"/>
          </a:xfrm>
          <a:prstGeom prst="rect">
            <a:avLst/>
          </a:prstGeom>
        </p:spPr>
        <p:txBody>
          <a:bodyPr vert="horz" wrap="square" lIns="0" tIns="12065" rIns="0" bIns="0" rtlCol="0">
            <a:spAutoFit/>
          </a:bodyPr>
          <a:lstStyle/>
          <a:p>
            <a:pPr marL="12700" marR="5080" algn="ctr">
              <a:lnSpc>
                <a:spcPct val="123400"/>
              </a:lnSpc>
              <a:spcBef>
                <a:spcPts val="95"/>
              </a:spcBef>
            </a:pPr>
            <a:r>
              <a:rPr lang="es-ES" sz="2450" dirty="0">
                <a:solidFill>
                  <a:schemeClr val="bg1"/>
                </a:solidFill>
                <a:latin typeface="Arial"/>
                <a:cs typeface="Arial"/>
              </a:rPr>
              <a:t>Propuesta de una página web con un catalogo digital para la empresa MALOH </a:t>
            </a:r>
            <a:endParaRPr sz="2450" dirty="0">
              <a:solidFill>
                <a:schemeClr val="bg1"/>
              </a:solidFill>
              <a:latin typeface="Arial"/>
              <a:cs typeface="Arial"/>
            </a:endParaRPr>
          </a:p>
        </p:txBody>
      </p:sp>
      <p:pic>
        <p:nvPicPr>
          <p:cNvPr id="45" name="object 36">
            <a:extLst>
              <a:ext uri="{FF2B5EF4-FFF2-40B4-BE49-F238E27FC236}">
                <a16:creationId xmlns:a16="http://schemas.microsoft.com/office/drawing/2014/main" id="{E625686D-EE70-23DD-6CC0-45958B7108A6}"/>
              </a:ext>
            </a:extLst>
          </p:cNvPr>
          <p:cNvPicPr/>
          <p:nvPr/>
        </p:nvPicPr>
        <p:blipFill>
          <a:blip r:embed="rId4" cstate="print"/>
          <a:stretch>
            <a:fillRect/>
          </a:stretch>
        </p:blipFill>
        <p:spPr>
          <a:xfrm>
            <a:off x="132218" y="10543701"/>
            <a:ext cx="2718932" cy="680021"/>
          </a:xfrm>
          <a:prstGeom prst="rect">
            <a:avLst/>
          </a:prstGeom>
        </p:spPr>
      </p:pic>
      <p:pic>
        <p:nvPicPr>
          <p:cNvPr id="47" name="Imagen 46">
            <a:extLst>
              <a:ext uri="{FF2B5EF4-FFF2-40B4-BE49-F238E27FC236}">
                <a16:creationId xmlns:a16="http://schemas.microsoft.com/office/drawing/2014/main" id="{BCD4B425-9554-D64A-B466-0FDC99370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31" y="361196"/>
            <a:ext cx="4953000" cy="666147"/>
          </a:xfrm>
          <a:prstGeom prst="rect">
            <a:avLst/>
          </a:prstGeom>
        </p:spPr>
      </p:pic>
      <p:pic>
        <p:nvPicPr>
          <p:cNvPr id="49" name="Imagen 48">
            <a:extLst>
              <a:ext uri="{FF2B5EF4-FFF2-40B4-BE49-F238E27FC236}">
                <a16:creationId xmlns:a16="http://schemas.microsoft.com/office/drawing/2014/main" id="{4721F03C-9423-C645-D76A-96856D3CB4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67050" y="885811"/>
            <a:ext cx="2152650" cy="2152650"/>
          </a:xfrm>
          <a:prstGeom prst="rect">
            <a:avLst/>
          </a:prstGeom>
        </p:spPr>
      </p:pic>
      <p:sp>
        <p:nvSpPr>
          <p:cNvPr id="2" name="CuadroTexto 1">
            <a:extLst>
              <a:ext uri="{FF2B5EF4-FFF2-40B4-BE49-F238E27FC236}">
                <a16:creationId xmlns:a16="http://schemas.microsoft.com/office/drawing/2014/main" id="{636A8689-D295-4C43-803F-7014445C1653}"/>
              </a:ext>
            </a:extLst>
          </p:cNvPr>
          <p:cNvSpPr txBox="1"/>
          <p:nvPr/>
        </p:nvSpPr>
        <p:spPr>
          <a:xfrm>
            <a:off x="490531" y="9312275"/>
            <a:ext cx="2718933" cy="369332"/>
          </a:xfrm>
          <a:prstGeom prst="rect">
            <a:avLst/>
          </a:prstGeom>
          <a:noFill/>
        </p:spPr>
        <p:txBody>
          <a:bodyPr wrap="square" rtlCol="0">
            <a:spAutoFit/>
          </a:bodyPr>
          <a:lstStyle/>
          <a:p>
            <a:r>
              <a:rPr lang="es-ES" dirty="0"/>
              <a:t>Jose Daniel Corral Díaz </a:t>
            </a:r>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4850" y="1398979"/>
            <a:ext cx="7696200" cy="1014380"/>
          </a:xfrm>
          <a:prstGeom prst="rect">
            <a:avLst/>
          </a:prstGeom>
        </p:spPr>
        <p:txBody>
          <a:bodyPr vert="horz" wrap="square" lIns="0" tIns="13970" rIns="0" bIns="0" rtlCol="0">
            <a:spAutoFit/>
          </a:bodyPr>
          <a:lstStyle/>
          <a:p>
            <a:pPr marL="12700">
              <a:lnSpc>
                <a:spcPct val="100000"/>
              </a:lnSpc>
              <a:spcBef>
                <a:spcPts val="110"/>
              </a:spcBef>
            </a:pPr>
            <a:r>
              <a:rPr lang="es-ES" spc="-90" dirty="0"/>
              <a:t>CONCLUSIONES</a:t>
            </a:r>
          </a:p>
        </p:txBody>
      </p:sp>
      <p:grpSp>
        <p:nvGrpSpPr>
          <p:cNvPr id="4" name="object 4"/>
          <p:cNvGrpSpPr/>
          <p:nvPr/>
        </p:nvGrpSpPr>
        <p:grpSpPr>
          <a:xfrm>
            <a:off x="277478" y="277478"/>
            <a:ext cx="19549745" cy="10753725"/>
            <a:chOff x="277478" y="277478"/>
            <a:chExt cx="19549745" cy="10753725"/>
          </a:xfrm>
        </p:grpSpPr>
        <p:sp>
          <p:nvSpPr>
            <p:cNvPr id="6" name="object 6"/>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73461" y="382917"/>
              <a:ext cx="1368687" cy="394024"/>
            </a:xfrm>
            <a:prstGeom prst="rect">
              <a:avLst/>
            </a:prstGeom>
          </p:spPr>
        </p:pic>
        <p:pic>
          <p:nvPicPr>
            <p:cNvPr id="8" name="object 8"/>
            <p:cNvPicPr/>
            <p:nvPr/>
          </p:nvPicPr>
          <p:blipFill>
            <a:blip r:embed="rId3" cstate="print"/>
            <a:stretch>
              <a:fillRect/>
            </a:stretch>
          </p:blipFill>
          <p:spPr>
            <a:xfrm>
              <a:off x="2055279" y="382919"/>
              <a:ext cx="1243050" cy="380592"/>
            </a:xfrm>
            <a:prstGeom prst="rect">
              <a:avLst/>
            </a:prstGeom>
          </p:spPr>
        </p:pic>
        <p:sp>
          <p:nvSpPr>
            <p:cNvPr id="9" name="object 9"/>
            <p:cNvSpPr/>
            <p:nvPr/>
          </p:nvSpPr>
          <p:spPr>
            <a:xfrm>
              <a:off x="1894403" y="382920"/>
              <a:ext cx="13970" cy="394335"/>
            </a:xfrm>
            <a:custGeom>
              <a:avLst/>
              <a:gdLst/>
              <a:ahLst/>
              <a:cxnLst/>
              <a:rect l="l" t="t" r="r" b="b"/>
              <a:pathLst>
                <a:path w="13969" h="394334">
                  <a:moveTo>
                    <a:pt x="13894" y="0"/>
                  </a:moveTo>
                  <a:lnTo>
                    <a:pt x="0" y="0"/>
                  </a:lnTo>
                  <a:lnTo>
                    <a:pt x="0" y="394019"/>
                  </a:lnTo>
                  <a:lnTo>
                    <a:pt x="13894" y="394019"/>
                  </a:lnTo>
                  <a:lnTo>
                    <a:pt x="13894" y="0"/>
                  </a:lnTo>
                  <a:close/>
                </a:path>
              </a:pathLst>
            </a:custGeom>
            <a:solidFill>
              <a:srgbClr val="205AA8"/>
            </a:solidFill>
          </p:spPr>
          <p:txBody>
            <a:bodyPr wrap="square" lIns="0" tIns="0" rIns="0" bIns="0" rtlCol="0"/>
            <a:lstStyle/>
            <a:p>
              <a:endParaRPr/>
            </a:p>
          </p:txBody>
        </p:sp>
      </p:grpSp>
      <p:sp>
        <p:nvSpPr>
          <p:cNvPr id="11" name="Marcador de texto 10">
            <a:extLst>
              <a:ext uri="{FF2B5EF4-FFF2-40B4-BE49-F238E27FC236}">
                <a16:creationId xmlns:a16="http://schemas.microsoft.com/office/drawing/2014/main" id="{63D61BBA-AB95-46B6-BEDF-0AF13214A638}"/>
              </a:ext>
            </a:extLst>
          </p:cNvPr>
          <p:cNvSpPr>
            <a:spLocks noGrp="1"/>
          </p:cNvSpPr>
          <p:nvPr>
            <p:ph type="body" idx="1"/>
          </p:nvPr>
        </p:nvSpPr>
        <p:spPr>
          <a:xfrm>
            <a:off x="3298329" y="4908625"/>
            <a:ext cx="12877165" cy="1131079"/>
          </a:xfrm>
        </p:spPr>
        <p:txBody>
          <a:bodyPr/>
          <a:lstStyle/>
          <a:p>
            <a:r>
              <a:rPr lang="es-ES" dirty="0"/>
              <a:t>Entre las materias que me sirvieron como apoyo para poder elaborar este proyecto se encuentran: Ingeniería en software, Desarrollo de sistemas web I y II y seminario de investigación. </a:t>
            </a:r>
            <a:endParaRPr lang="es-MX" dirty="0"/>
          </a:p>
        </p:txBody>
      </p:sp>
      <p:sp>
        <p:nvSpPr>
          <p:cNvPr id="12" name="CuadroTexto 11">
            <a:extLst>
              <a:ext uri="{FF2B5EF4-FFF2-40B4-BE49-F238E27FC236}">
                <a16:creationId xmlns:a16="http://schemas.microsoft.com/office/drawing/2014/main" id="{775B1A7A-70E2-4EAF-AA66-5972B2F233EA}"/>
              </a:ext>
            </a:extLst>
          </p:cNvPr>
          <p:cNvSpPr txBox="1"/>
          <p:nvPr/>
        </p:nvSpPr>
        <p:spPr>
          <a:xfrm>
            <a:off x="3298329" y="2931161"/>
            <a:ext cx="14526121" cy="1977464"/>
          </a:xfrm>
          <a:prstGeom prst="rect">
            <a:avLst/>
          </a:prstGeom>
          <a:noFill/>
        </p:spPr>
        <p:txBody>
          <a:bodyPr wrap="square" rtlCol="0">
            <a:spAutoFit/>
          </a:bodyPr>
          <a:lstStyle/>
          <a:p>
            <a:r>
              <a:rPr lang="es-ES" sz="2450" dirty="0">
                <a:latin typeface="Arial" panose="020B0604020202020204" pitchFamily="34" charset="0"/>
                <a:cs typeface="Arial" panose="020B0604020202020204" pitchFamily="34" charset="0"/>
              </a:rPr>
              <a:t>Comprendí y aprendí el impacto de medir los tiempos y roles al momento de diseñar un proyecto así como aprender a ver los beneficios de las personas a las cuales se les esta ofreciendo la solución al problema que presentan para poder apoyarlos a resolver todas sus dudas e inquietudes que lleguen a presentar al momento de estar implementando los cambios así como al estar elaborando los nuevos diseños.</a:t>
            </a:r>
            <a:endParaRPr lang="es-MX" sz="2450" dirty="0">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DCC687EF-DD27-4942-AFCA-83310EAFD876}"/>
              </a:ext>
            </a:extLst>
          </p:cNvPr>
          <p:cNvSpPr txBox="1"/>
          <p:nvPr/>
        </p:nvSpPr>
        <p:spPr>
          <a:xfrm>
            <a:off x="3298329" y="6188075"/>
            <a:ext cx="14526121" cy="1223412"/>
          </a:xfrm>
          <a:prstGeom prst="rect">
            <a:avLst/>
          </a:prstGeom>
          <a:noFill/>
        </p:spPr>
        <p:txBody>
          <a:bodyPr wrap="square" rtlCol="0">
            <a:spAutoFit/>
          </a:bodyPr>
          <a:lstStyle/>
          <a:p>
            <a:r>
              <a:rPr lang="es-ES" sz="2450" dirty="0">
                <a:latin typeface="Arial" panose="020B0604020202020204" pitchFamily="34" charset="0"/>
                <a:cs typeface="Arial" panose="020B0604020202020204" pitchFamily="34" charset="0"/>
              </a:rPr>
              <a:t>Los retos encontrados al elaborar el proyecto fue el poder encontrar tiempo para las sesiones de retroalimentación con el cliente además de poder encontrar el equilibrio en los tiempos de diseño y programación de la pagina.</a:t>
            </a:r>
            <a:endParaRPr lang="es-MX" sz="245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427B2ECE-CAE4-49A1-94E3-40A2B459EFC0}"/>
              </a:ext>
            </a:extLst>
          </p:cNvPr>
          <p:cNvSpPr txBox="1"/>
          <p:nvPr/>
        </p:nvSpPr>
        <p:spPr>
          <a:xfrm>
            <a:off x="3298329" y="7411487"/>
            <a:ext cx="14221321" cy="846386"/>
          </a:xfrm>
          <a:prstGeom prst="rect">
            <a:avLst/>
          </a:prstGeom>
          <a:noFill/>
        </p:spPr>
        <p:txBody>
          <a:bodyPr wrap="square" rtlCol="0">
            <a:spAutoFit/>
          </a:bodyPr>
          <a:lstStyle/>
          <a:p>
            <a:r>
              <a:rPr lang="es-ES" sz="2450" dirty="0">
                <a:latin typeface="Arial" panose="020B0604020202020204" pitchFamily="34" charset="0"/>
                <a:cs typeface="Arial" panose="020B0604020202020204" pitchFamily="34" charset="0"/>
              </a:rPr>
              <a:t>Una mejora que se podría realizar en el proyecto es la integración de videos dentro del mismo catalogo para tener un impacto mayor en la clientela.</a:t>
            </a:r>
            <a:endParaRPr lang="es-MX" sz="24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102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6F8FB"/>
          </a:solidFill>
        </p:spPr>
        <p:txBody>
          <a:bodyPr wrap="square" lIns="0" tIns="0" rIns="0" bIns="0" rtlCol="0"/>
          <a:lstStyle/>
          <a:p>
            <a:endParaRPr/>
          </a:p>
        </p:txBody>
      </p:sp>
      <p:sp>
        <p:nvSpPr>
          <p:cNvPr id="3" name="object 3"/>
          <p:cNvSpPr/>
          <p:nvPr/>
        </p:nvSpPr>
        <p:spPr>
          <a:xfrm>
            <a:off x="1047088" y="2450187"/>
            <a:ext cx="1026160" cy="4000500"/>
          </a:xfrm>
          <a:custGeom>
            <a:avLst/>
            <a:gdLst/>
            <a:ahLst/>
            <a:cxnLst/>
            <a:rect l="l" t="t" r="r" b="b"/>
            <a:pathLst>
              <a:path w="1026160" h="4000500">
                <a:moveTo>
                  <a:pt x="1026146" y="0"/>
                </a:moveTo>
                <a:lnTo>
                  <a:pt x="0" y="691078"/>
                </a:lnTo>
                <a:lnTo>
                  <a:pt x="0" y="3999878"/>
                </a:lnTo>
                <a:lnTo>
                  <a:pt x="1026146" y="3308799"/>
                </a:lnTo>
                <a:lnTo>
                  <a:pt x="1026146" y="0"/>
                </a:lnTo>
                <a:close/>
              </a:path>
            </a:pathLst>
          </a:custGeom>
          <a:solidFill>
            <a:srgbClr val="0A2342"/>
          </a:solidFill>
        </p:spPr>
        <p:txBody>
          <a:bodyPr wrap="square" lIns="0" tIns="0" rIns="0" bIns="0" rtlCol="0"/>
          <a:lstStyle/>
          <a:p>
            <a:endParaRPr/>
          </a:p>
        </p:txBody>
      </p:sp>
      <p:sp>
        <p:nvSpPr>
          <p:cNvPr id="4" name="object 4"/>
          <p:cNvSpPr/>
          <p:nvPr/>
        </p:nvSpPr>
        <p:spPr>
          <a:xfrm>
            <a:off x="18030865" y="4858491"/>
            <a:ext cx="1026160" cy="4000500"/>
          </a:xfrm>
          <a:custGeom>
            <a:avLst/>
            <a:gdLst/>
            <a:ahLst/>
            <a:cxnLst/>
            <a:rect l="l" t="t" r="r" b="b"/>
            <a:pathLst>
              <a:path w="1026159" h="4000500">
                <a:moveTo>
                  <a:pt x="1026146" y="0"/>
                </a:moveTo>
                <a:lnTo>
                  <a:pt x="0" y="691078"/>
                </a:lnTo>
                <a:lnTo>
                  <a:pt x="0" y="3999878"/>
                </a:lnTo>
                <a:lnTo>
                  <a:pt x="1026146" y="3308799"/>
                </a:lnTo>
                <a:lnTo>
                  <a:pt x="1026146" y="0"/>
                </a:lnTo>
                <a:close/>
              </a:path>
            </a:pathLst>
          </a:custGeom>
          <a:solidFill>
            <a:srgbClr val="0A2342"/>
          </a:solidFill>
        </p:spPr>
        <p:txBody>
          <a:bodyPr wrap="square" lIns="0" tIns="0" rIns="0" bIns="0" rtlCol="0"/>
          <a:lstStyle/>
          <a:p>
            <a:endParaRPr/>
          </a:p>
        </p:txBody>
      </p:sp>
      <p:sp>
        <p:nvSpPr>
          <p:cNvPr id="5" name="object 5"/>
          <p:cNvSpPr/>
          <p:nvPr/>
        </p:nvSpPr>
        <p:spPr>
          <a:xfrm>
            <a:off x="1036617" y="0"/>
            <a:ext cx="3298825" cy="3612515"/>
          </a:xfrm>
          <a:custGeom>
            <a:avLst/>
            <a:gdLst/>
            <a:ahLst/>
            <a:cxnLst/>
            <a:rect l="l" t="t" r="r" b="b"/>
            <a:pathLst>
              <a:path w="3298825" h="3612515">
                <a:moveTo>
                  <a:pt x="3298328" y="0"/>
                </a:moveTo>
                <a:lnTo>
                  <a:pt x="2261711" y="0"/>
                </a:lnTo>
                <a:lnTo>
                  <a:pt x="0" y="2236287"/>
                </a:lnTo>
                <a:lnTo>
                  <a:pt x="0" y="3612455"/>
                </a:lnTo>
                <a:lnTo>
                  <a:pt x="3298328" y="0"/>
                </a:lnTo>
                <a:close/>
              </a:path>
            </a:pathLst>
          </a:custGeom>
          <a:solidFill>
            <a:srgbClr val="FFD826"/>
          </a:solidFill>
        </p:spPr>
        <p:txBody>
          <a:bodyPr wrap="square" lIns="0" tIns="0" rIns="0" bIns="0" rtlCol="0"/>
          <a:lstStyle/>
          <a:p>
            <a:endParaRPr/>
          </a:p>
        </p:txBody>
      </p:sp>
      <p:sp>
        <p:nvSpPr>
          <p:cNvPr id="6" name="object 6"/>
          <p:cNvSpPr/>
          <p:nvPr/>
        </p:nvSpPr>
        <p:spPr>
          <a:xfrm>
            <a:off x="15769149" y="7696100"/>
            <a:ext cx="3298825" cy="3612515"/>
          </a:xfrm>
          <a:custGeom>
            <a:avLst/>
            <a:gdLst/>
            <a:ahLst/>
            <a:cxnLst/>
            <a:rect l="l" t="t" r="r" b="b"/>
            <a:pathLst>
              <a:path w="3298825" h="3612515">
                <a:moveTo>
                  <a:pt x="3298328" y="0"/>
                </a:moveTo>
                <a:lnTo>
                  <a:pt x="0" y="3612455"/>
                </a:lnTo>
                <a:lnTo>
                  <a:pt x="1036617" y="3612455"/>
                </a:lnTo>
                <a:lnTo>
                  <a:pt x="3298328" y="1376167"/>
                </a:lnTo>
                <a:lnTo>
                  <a:pt x="3298328" y="0"/>
                </a:lnTo>
                <a:close/>
              </a:path>
            </a:pathLst>
          </a:custGeom>
          <a:solidFill>
            <a:srgbClr val="FFD826"/>
          </a:solidFill>
        </p:spPr>
        <p:txBody>
          <a:bodyPr wrap="square" lIns="0" tIns="0" rIns="0" bIns="0" rtlCol="0"/>
          <a:lstStyle/>
          <a:p>
            <a:endParaRPr/>
          </a:p>
        </p:txBody>
      </p:sp>
      <p:sp>
        <p:nvSpPr>
          <p:cNvPr id="7" name="object 7"/>
          <p:cNvSpPr txBox="1">
            <a:spLocks noGrp="1"/>
          </p:cNvSpPr>
          <p:nvPr>
            <p:ph type="title"/>
          </p:nvPr>
        </p:nvSpPr>
        <p:spPr>
          <a:xfrm>
            <a:off x="3565431" y="2202413"/>
            <a:ext cx="5800819" cy="1014380"/>
          </a:xfrm>
          <a:prstGeom prst="rect">
            <a:avLst/>
          </a:prstGeom>
        </p:spPr>
        <p:txBody>
          <a:bodyPr vert="horz" wrap="square" lIns="0" tIns="13970" rIns="0" bIns="0" rtlCol="0">
            <a:spAutoFit/>
          </a:bodyPr>
          <a:lstStyle/>
          <a:p>
            <a:pPr marL="12700">
              <a:lnSpc>
                <a:spcPct val="100000"/>
              </a:lnSpc>
              <a:spcBef>
                <a:spcPts val="110"/>
              </a:spcBef>
            </a:pPr>
            <a:r>
              <a:rPr lang="es-ES" spc="-90" dirty="0"/>
              <a:t>Introducción </a:t>
            </a:r>
            <a:endParaRPr spc="-90" dirty="0"/>
          </a:p>
        </p:txBody>
      </p:sp>
      <p:sp>
        <p:nvSpPr>
          <p:cNvPr id="8" name="object 8"/>
          <p:cNvSpPr txBox="1"/>
          <p:nvPr/>
        </p:nvSpPr>
        <p:spPr>
          <a:xfrm>
            <a:off x="3540421" y="3505517"/>
            <a:ext cx="12877165" cy="2196820"/>
          </a:xfrm>
          <a:prstGeom prst="rect">
            <a:avLst/>
          </a:prstGeom>
        </p:spPr>
        <p:txBody>
          <a:bodyPr vert="horz" wrap="square" lIns="0" tIns="12065" rIns="0" bIns="0" rtlCol="0">
            <a:spAutoFit/>
          </a:bodyPr>
          <a:lstStyle/>
          <a:p>
            <a:pPr marL="12700" marR="5080">
              <a:lnSpc>
                <a:spcPct val="117800"/>
              </a:lnSpc>
              <a:spcBef>
                <a:spcPts val="95"/>
              </a:spcBef>
            </a:pPr>
            <a:r>
              <a:rPr lang="es-ES" sz="2450" dirty="0">
                <a:solidFill>
                  <a:srgbClr val="231F20"/>
                </a:solidFill>
                <a:latin typeface="Arial"/>
                <a:cs typeface="Arial"/>
              </a:rPr>
              <a:t>En la actualidad hay personas las cuales todavía presentan algún miedo o desconocimiento de las nuevas tecnologías, por lo cual estas mismas desconocen la posibilidad de expandir su comercio a nivel nacional y en algunos casos a nivel internacional, es por eso que se tomo la decisión de ayudar a la empresa a tener un impacto digital en los diferentes medios digitales ofreciendo como solución una página web. </a:t>
            </a:r>
            <a:endParaRPr sz="2450" dirty="0">
              <a:latin typeface="Arial"/>
              <a:cs typeface="Arial"/>
            </a:endParaRPr>
          </a:p>
        </p:txBody>
      </p:sp>
      <p:grpSp>
        <p:nvGrpSpPr>
          <p:cNvPr id="9" name="object 9"/>
          <p:cNvGrpSpPr/>
          <p:nvPr/>
        </p:nvGrpSpPr>
        <p:grpSpPr>
          <a:xfrm>
            <a:off x="0" y="5"/>
            <a:ext cx="20104100" cy="11308715"/>
            <a:chOff x="0" y="5"/>
            <a:chExt cx="20104100" cy="11308715"/>
          </a:xfrm>
        </p:grpSpPr>
        <p:sp>
          <p:nvSpPr>
            <p:cNvPr id="10" name="object 10"/>
            <p:cNvSpPr/>
            <p:nvPr/>
          </p:nvSpPr>
          <p:spPr>
            <a:xfrm>
              <a:off x="0" y="5"/>
              <a:ext cx="20104100" cy="11308715"/>
            </a:xfrm>
            <a:custGeom>
              <a:avLst/>
              <a:gdLst/>
              <a:ahLst/>
              <a:cxnLst/>
              <a:rect l="l" t="t" r="r" b="b"/>
              <a:pathLst>
                <a:path w="20104100" h="11308715">
                  <a:moveTo>
                    <a:pt x="3427476" y="0"/>
                  </a:moveTo>
                  <a:lnTo>
                    <a:pt x="0" y="0"/>
                  </a:lnTo>
                  <a:lnTo>
                    <a:pt x="0" y="7067842"/>
                  </a:lnTo>
                  <a:lnTo>
                    <a:pt x="235750" y="7067842"/>
                  </a:lnTo>
                  <a:lnTo>
                    <a:pt x="1060881" y="6449403"/>
                  </a:lnTo>
                  <a:lnTo>
                    <a:pt x="1060881" y="2522829"/>
                  </a:lnTo>
                  <a:lnTo>
                    <a:pt x="3427476" y="0"/>
                  </a:lnTo>
                  <a:close/>
                </a:path>
                <a:path w="20104100" h="11308715">
                  <a:moveTo>
                    <a:pt x="20104088" y="4240708"/>
                  </a:moveTo>
                  <a:lnTo>
                    <a:pt x="19868350" y="4240708"/>
                  </a:lnTo>
                  <a:lnTo>
                    <a:pt x="19043206" y="4859147"/>
                  </a:lnTo>
                  <a:lnTo>
                    <a:pt x="19043206" y="8785733"/>
                  </a:lnTo>
                  <a:lnTo>
                    <a:pt x="16676624" y="11308550"/>
                  </a:lnTo>
                  <a:lnTo>
                    <a:pt x="20104088" y="11308550"/>
                  </a:lnTo>
                  <a:lnTo>
                    <a:pt x="20104088" y="4240708"/>
                  </a:lnTo>
                  <a:close/>
                </a:path>
              </a:pathLst>
            </a:custGeom>
            <a:solidFill>
              <a:srgbClr val="2159A8"/>
            </a:solidFill>
          </p:spPr>
          <p:txBody>
            <a:bodyPr wrap="square" lIns="0" tIns="0" rIns="0" bIns="0" rtlCol="0"/>
            <a:lstStyle/>
            <a:p>
              <a:endParaRPr dirty="0"/>
            </a:p>
          </p:txBody>
        </p:sp>
        <p:pic>
          <p:nvPicPr>
            <p:cNvPr id="11" name="object 11"/>
            <p:cNvPicPr/>
            <p:nvPr/>
          </p:nvPicPr>
          <p:blipFill>
            <a:blip r:embed="rId2" cstate="print"/>
            <a:stretch>
              <a:fillRect/>
            </a:stretch>
          </p:blipFill>
          <p:spPr>
            <a:xfrm>
              <a:off x="16355522" y="403047"/>
              <a:ext cx="1518951" cy="437284"/>
            </a:xfrm>
            <a:prstGeom prst="rect">
              <a:avLst/>
            </a:prstGeom>
          </p:spPr>
        </p:pic>
        <p:pic>
          <p:nvPicPr>
            <p:cNvPr id="12" name="object 12"/>
            <p:cNvPicPr/>
            <p:nvPr/>
          </p:nvPicPr>
          <p:blipFill>
            <a:blip r:embed="rId3" cstate="print"/>
            <a:stretch>
              <a:fillRect/>
            </a:stretch>
          </p:blipFill>
          <p:spPr>
            <a:xfrm>
              <a:off x="18221979" y="403045"/>
              <a:ext cx="1379519" cy="422376"/>
            </a:xfrm>
            <a:prstGeom prst="rect">
              <a:avLst/>
            </a:prstGeom>
          </p:spPr>
        </p:pic>
        <p:sp>
          <p:nvSpPr>
            <p:cNvPr id="13" name="object 13"/>
            <p:cNvSpPr/>
            <p:nvPr/>
          </p:nvSpPr>
          <p:spPr>
            <a:xfrm>
              <a:off x="18043439" y="403045"/>
              <a:ext cx="15875" cy="437515"/>
            </a:xfrm>
            <a:custGeom>
              <a:avLst/>
              <a:gdLst/>
              <a:ahLst/>
              <a:cxnLst/>
              <a:rect l="l" t="t" r="r" b="b"/>
              <a:pathLst>
                <a:path w="15875" h="437515">
                  <a:moveTo>
                    <a:pt x="15413" y="0"/>
                  </a:moveTo>
                  <a:lnTo>
                    <a:pt x="0" y="0"/>
                  </a:lnTo>
                  <a:lnTo>
                    <a:pt x="0" y="437285"/>
                  </a:lnTo>
                  <a:lnTo>
                    <a:pt x="15413" y="437285"/>
                  </a:lnTo>
                  <a:lnTo>
                    <a:pt x="15413" y="0"/>
                  </a:lnTo>
                  <a:close/>
                </a:path>
              </a:pathLst>
            </a:custGeom>
            <a:solidFill>
              <a:srgbClr val="205AA8"/>
            </a:solidFill>
          </p:spPr>
          <p:txBody>
            <a:bodyPr wrap="square" lIns="0" tIns="0" rIns="0" bIns="0" rtlCol="0"/>
            <a:lstStyle/>
            <a:p>
              <a:endParaRPr/>
            </a:p>
          </p:txBody>
        </p:sp>
        <p:pic>
          <p:nvPicPr>
            <p:cNvPr id="14" name="object 14"/>
            <p:cNvPicPr/>
            <p:nvPr/>
          </p:nvPicPr>
          <p:blipFill>
            <a:blip r:embed="rId4" cstate="print"/>
            <a:stretch>
              <a:fillRect/>
            </a:stretch>
          </p:blipFill>
          <p:spPr>
            <a:xfrm>
              <a:off x="378696" y="10382175"/>
              <a:ext cx="2718939" cy="680022"/>
            </a:xfrm>
            <a:prstGeom prst="rect">
              <a:avLst/>
            </a:prstGeom>
          </p:spPr>
        </p:pic>
        <p:sp>
          <p:nvSpPr>
            <p:cNvPr id="15" name="object 15"/>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5431" y="1375213"/>
            <a:ext cx="5191219" cy="1014380"/>
          </a:xfrm>
          <a:prstGeom prst="rect">
            <a:avLst/>
          </a:prstGeom>
        </p:spPr>
        <p:txBody>
          <a:bodyPr vert="horz" wrap="square" lIns="0" tIns="13970" rIns="0" bIns="0" rtlCol="0">
            <a:spAutoFit/>
          </a:bodyPr>
          <a:lstStyle/>
          <a:p>
            <a:pPr marL="12700">
              <a:lnSpc>
                <a:spcPct val="100000"/>
              </a:lnSpc>
              <a:spcBef>
                <a:spcPts val="110"/>
              </a:spcBef>
            </a:pPr>
            <a:r>
              <a:rPr lang="es-ES" spc="-90" dirty="0"/>
              <a:t>CONTEXTO</a:t>
            </a:r>
            <a:endParaRPr spc="-90" dirty="0"/>
          </a:p>
        </p:txBody>
      </p:sp>
      <p:sp>
        <p:nvSpPr>
          <p:cNvPr id="3" name="object 3"/>
          <p:cNvSpPr txBox="1">
            <a:spLocks noGrp="1"/>
          </p:cNvSpPr>
          <p:nvPr>
            <p:ph type="body" idx="1"/>
          </p:nvPr>
        </p:nvSpPr>
        <p:spPr>
          <a:xfrm>
            <a:off x="3540421" y="2678317"/>
            <a:ext cx="12877165" cy="862224"/>
          </a:xfrm>
          <a:prstGeom prst="rect">
            <a:avLst/>
          </a:prstGeom>
        </p:spPr>
        <p:txBody>
          <a:bodyPr vert="horz" wrap="square" lIns="0" tIns="12065" rIns="0" bIns="0" rtlCol="0">
            <a:spAutoFit/>
          </a:bodyPr>
          <a:lstStyle/>
          <a:p>
            <a:pPr marL="12700" marR="5080">
              <a:lnSpc>
                <a:spcPct val="117800"/>
              </a:lnSpc>
              <a:spcBef>
                <a:spcPts val="95"/>
              </a:spcBef>
            </a:pPr>
            <a:r>
              <a:rPr lang="es-ES" spc="-10" dirty="0"/>
              <a:t>He diseñado una página web que mezcla las diferentes problemáticas que maneja la empresa actualmente la cual permite realizar lo siguiente:</a:t>
            </a:r>
            <a:endParaRPr spc="-10" dirty="0"/>
          </a:p>
        </p:txBody>
      </p:sp>
      <p:grpSp>
        <p:nvGrpSpPr>
          <p:cNvPr id="4" name="object 4"/>
          <p:cNvGrpSpPr/>
          <p:nvPr/>
        </p:nvGrpSpPr>
        <p:grpSpPr>
          <a:xfrm>
            <a:off x="272243" y="272243"/>
            <a:ext cx="19559905" cy="10764520"/>
            <a:chOff x="272243" y="272243"/>
            <a:chExt cx="19559905" cy="10764520"/>
          </a:xfrm>
        </p:grpSpPr>
        <p:sp>
          <p:nvSpPr>
            <p:cNvPr id="5" name="object 5"/>
            <p:cNvSpPr/>
            <p:nvPr/>
          </p:nvSpPr>
          <p:spPr>
            <a:xfrm>
              <a:off x="3562489" y="5568130"/>
              <a:ext cx="220345" cy="3359150"/>
            </a:xfrm>
            <a:custGeom>
              <a:avLst/>
              <a:gdLst/>
              <a:ahLst/>
              <a:cxnLst/>
              <a:rect l="l" t="t" r="r" b="b"/>
              <a:pathLst>
                <a:path w="220345" h="3359150">
                  <a:moveTo>
                    <a:pt x="220129" y="3138627"/>
                  </a:moveTo>
                  <a:lnTo>
                    <a:pt x="0" y="2918485"/>
                  </a:lnTo>
                  <a:lnTo>
                    <a:pt x="0" y="3358756"/>
                  </a:lnTo>
                  <a:lnTo>
                    <a:pt x="220129" y="3138627"/>
                  </a:lnTo>
                  <a:close/>
                </a:path>
                <a:path w="220345" h="3359150">
                  <a:moveTo>
                    <a:pt x="220129" y="1755978"/>
                  </a:moveTo>
                  <a:lnTo>
                    <a:pt x="0" y="1535836"/>
                  </a:lnTo>
                  <a:lnTo>
                    <a:pt x="0" y="1976107"/>
                  </a:lnTo>
                  <a:lnTo>
                    <a:pt x="220129" y="1755978"/>
                  </a:lnTo>
                  <a:close/>
                </a:path>
                <a:path w="220345" h="3359150">
                  <a:moveTo>
                    <a:pt x="220129" y="220141"/>
                  </a:moveTo>
                  <a:lnTo>
                    <a:pt x="0" y="0"/>
                  </a:lnTo>
                  <a:lnTo>
                    <a:pt x="0" y="440270"/>
                  </a:lnTo>
                  <a:lnTo>
                    <a:pt x="220129" y="220141"/>
                  </a:lnTo>
                  <a:close/>
                </a:path>
              </a:pathLst>
            </a:custGeom>
            <a:solidFill>
              <a:srgbClr val="2159A8"/>
            </a:solidFill>
          </p:spPr>
          <p:txBody>
            <a:bodyPr wrap="square" lIns="0" tIns="0" rIns="0" bIns="0" rtlCol="0"/>
            <a:lstStyle/>
            <a:p>
              <a:endParaRPr/>
            </a:p>
          </p:txBody>
        </p:sp>
        <p:sp>
          <p:nvSpPr>
            <p:cNvPr id="6" name="object 6"/>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73461" y="382917"/>
              <a:ext cx="1368687" cy="394024"/>
            </a:xfrm>
            <a:prstGeom prst="rect">
              <a:avLst/>
            </a:prstGeom>
          </p:spPr>
        </p:pic>
        <p:pic>
          <p:nvPicPr>
            <p:cNvPr id="8" name="object 8"/>
            <p:cNvPicPr/>
            <p:nvPr/>
          </p:nvPicPr>
          <p:blipFill>
            <a:blip r:embed="rId3" cstate="print"/>
            <a:stretch>
              <a:fillRect/>
            </a:stretch>
          </p:blipFill>
          <p:spPr>
            <a:xfrm>
              <a:off x="2055279" y="382919"/>
              <a:ext cx="1243050" cy="380592"/>
            </a:xfrm>
            <a:prstGeom prst="rect">
              <a:avLst/>
            </a:prstGeom>
          </p:spPr>
        </p:pic>
        <p:sp>
          <p:nvSpPr>
            <p:cNvPr id="9" name="object 9"/>
            <p:cNvSpPr/>
            <p:nvPr/>
          </p:nvSpPr>
          <p:spPr>
            <a:xfrm>
              <a:off x="1894403" y="382920"/>
              <a:ext cx="13970" cy="394335"/>
            </a:xfrm>
            <a:custGeom>
              <a:avLst/>
              <a:gdLst/>
              <a:ahLst/>
              <a:cxnLst/>
              <a:rect l="l" t="t" r="r" b="b"/>
              <a:pathLst>
                <a:path w="13969" h="394334">
                  <a:moveTo>
                    <a:pt x="13894" y="0"/>
                  </a:moveTo>
                  <a:lnTo>
                    <a:pt x="0" y="0"/>
                  </a:lnTo>
                  <a:lnTo>
                    <a:pt x="0" y="394019"/>
                  </a:lnTo>
                  <a:lnTo>
                    <a:pt x="13894" y="394019"/>
                  </a:lnTo>
                  <a:lnTo>
                    <a:pt x="13894" y="0"/>
                  </a:lnTo>
                  <a:close/>
                </a:path>
              </a:pathLst>
            </a:custGeom>
            <a:solidFill>
              <a:srgbClr val="205AA8"/>
            </a:solidFill>
          </p:spPr>
          <p:txBody>
            <a:bodyPr wrap="square" lIns="0" tIns="0" rIns="0" bIns="0" rtlCol="0"/>
            <a:lstStyle/>
            <a:p>
              <a:endParaRPr/>
            </a:p>
          </p:txBody>
        </p:sp>
      </p:grpSp>
      <p:sp>
        <p:nvSpPr>
          <p:cNvPr id="10" name="CuadroTexto 9">
            <a:extLst>
              <a:ext uri="{FF2B5EF4-FFF2-40B4-BE49-F238E27FC236}">
                <a16:creationId xmlns:a16="http://schemas.microsoft.com/office/drawing/2014/main" id="{4F8EAA81-70BE-451B-B545-8304C0DB1B60}"/>
              </a:ext>
            </a:extLst>
          </p:cNvPr>
          <p:cNvSpPr txBox="1"/>
          <p:nvPr/>
        </p:nvSpPr>
        <p:spPr>
          <a:xfrm>
            <a:off x="3817515" y="5518187"/>
            <a:ext cx="10917416" cy="846386"/>
          </a:xfrm>
          <a:prstGeom prst="rect">
            <a:avLst/>
          </a:prstGeom>
          <a:noFill/>
        </p:spPr>
        <p:txBody>
          <a:bodyPr wrap="square" rtlCol="0">
            <a:spAutoFit/>
          </a:bodyPr>
          <a:lstStyle/>
          <a:p>
            <a:r>
              <a:rPr lang="es-ES" sz="2450" dirty="0">
                <a:latin typeface="Arial" panose="020B0604020202020204" pitchFamily="34" charset="0"/>
                <a:cs typeface="Arial" panose="020B0604020202020204" pitchFamily="34" charset="0"/>
              </a:rPr>
              <a:t>Solicitar diseños personalizados así como ver los últimos artículos añadidos al catálogo. </a:t>
            </a:r>
            <a:endParaRPr lang="es-MX" sz="2450" dirty="0">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053CF639-580F-46E4-99AE-C3101E321062}"/>
              </a:ext>
            </a:extLst>
          </p:cNvPr>
          <p:cNvSpPr txBox="1"/>
          <p:nvPr/>
        </p:nvSpPr>
        <p:spPr>
          <a:xfrm>
            <a:off x="3840473" y="6922424"/>
            <a:ext cx="10917416" cy="846386"/>
          </a:xfrm>
          <a:prstGeom prst="rect">
            <a:avLst/>
          </a:prstGeom>
          <a:noFill/>
        </p:spPr>
        <p:txBody>
          <a:bodyPr wrap="square" rtlCol="0">
            <a:spAutoFit/>
          </a:bodyPr>
          <a:lstStyle/>
          <a:p>
            <a:r>
              <a:rPr lang="es-ES" sz="2450" dirty="0">
                <a:latin typeface="Arial" panose="020B0604020202020204" pitchFamily="34" charset="0"/>
                <a:cs typeface="Arial" panose="020B0604020202020204" pitchFamily="34" charset="0"/>
              </a:rPr>
              <a:t>Ver medios de contacto así como los valores de la empresa, misión, visión y ubicación de esta misma</a:t>
            </a:r>
            <a:endParaRPr lang="es-MX" sz="2450"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080A2616-6249-4A68-8462-9DB21632C050}"/>
              </a:ext>
            </a:extLst>
          </p:cNvPr>
          <p:cNvSpPr txBox="1"/>
          <p:nvPr/>
        </p:nvSpPr>
        <p:spPr>
          <a:xfrm>
            <a:off x="3851708" y="8369817"/>
            <a:ext cx="10917416" cy="846386"/>
          </a:xfrm>
          <a:prstGeom prst="rect">
            <a:avLst/>
          </a:prstGeom>
          <a:noFill/>
        </p:spPr>
        <p:txBody>
          <a:bodyPr wrap="square" rtlCol="0">
            <a:spAutoFit/>
          </a:bodyPr>
          <a:lstStyle/>
          <a:p>
            <a:r>
              <a:rPr lang="es-ES" sz="2450" dirty="0">
                <a:latin typeface="Arial" panose="020B0604020202020204" pitchFamily="34" charset="0"/>
                <a:cs typeface="Arial" panose="020B0604020202020204" pitchFamily="34" charset="0"/>
              </a:rPr>
              <a:t>Contar con diferentes herramientas para poder proceder con la compra de los artículos ofertados.</a:t>
            </a:r>
            <a:endParaRPr lang="es-MX" sz="245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952" y="1383565"/>
            <a:ext cx="13347561" cy="1014380"/>
          </a:xfrm>
          <a:prstGeom prst="rect">
            <a:avLst/>
          </a:prstGeom>
        </p:spPr>
        <p:txBody>
          <a:bodyPr vert="horz" wrap="square" lIns="0" tIns="13970" rIns="0" bIns="0" rtlCol="0">
            <a:spAutoFit/>
          </a:bodyPr>
          <a:lstStyle/>
          <a:p>
            <a:pPr marL="12700">
              <a:lnSpc>
                <a:spcPct val="100000"/>
              </a:lnSpc>
              <a:spcBef>
                <a:spcPts val="110"/>
              </a:spcBef>
            </a:pPr>
            <a:r>
              <a:rPr lang="es-ES" spc="-90" dirty="0"/>
              <a:t>PROBLEMÁTICA DETECTADA</a:t>
            </a:r>
          </a:p>
        </p:txBody>
      </p:sp>
      <p:sp>
        <p:nvSpPr>
          <p:cNvPr id="3" name="object 3"/>
          <p:cNvSpPr txBox="1">
            <a:spLocks noGrp="1"/>
          </p:cNvSpPr>
          <p:nvPr>
            <p:ph type="body" idx="1"/>
          </p:nvPr>
        </p:nvSpPr>
        <p:spPr>
          <a:xfrm>
            <a:off x="3540421" y="2678317"/>
            <a:ext cx="12877165" cy="2159502"/>
          </a:xfrm>
          <a:prstGeom prst="rect">
            <a:avLst/>
          </a:prstGeom>
        </p:spPr>
        <p:txBody>
          <a:bodyPr vert="horz" wrap="square" lIns="0" tIns="12065" rIns="0" bIns="0" rtlCol="0">
            <a:spAutoFit/>
          </a:bodyPr>
          <a:lstStyle/>
          <a:p>
            <a:pPr indent="457200" algn="just">
              <a:lnSpc>
                <a:spcPct val="200000"/>
              </a:lnSpc>
              <a:spcBef>
                <a:spcPts val="600"/>
              </a:spcBef>
              <a:spcAft>
                <a:spcPts val="600"/>
              </a:spcAft>
            </a:pPr>
            <a:r>
              <a:rPr lang="es-MX" dirty="0">
                <a:effectLst/>
                <a:latin typeface="Arial" panose="020B0604020202020204" pitchFamily="34" charset="0"/>
                <a:ea typeface="Calibri" panose="020F0502020204030204" pitchFamily="34" charset="0"/>
                <a:cs typeface="Arial" panose="020B0604020202020204" pitchFamily="34" charset="0"/>
              </a:rPr>
              <a:t>Actualmente la empresa no dispone de los recursos tecnológicos necesarios para exhibir sus productos a través de medios digitales, lo que limita su capacidad para alcanzar a un mayor número de clientes potenciales por lo cual se busca la solución a este problema.</a:t>
            </a:r>
          </a:p>
        </p:txBody>
      </p:sp>
      <p:grpSp>
        <p:nvGrpSpPr>
          <p:cNvPr id="4" name="object 4"/>
          <p:cNvGrpSpPr/>
          <p:nvPr/>
        </p:nvGrpSpPr>
        <p:grpSpPr>
          <a:xfrm>
            <a:off x="277478" y="277478"/>
            <a:ext cx="19549745" cy="10753725"/>
            <a:chOff x="277478" y="277478"/>
            <a:chExt cx="19549745" cy="10753725"/>
          </a:xfrm>
        </p:grpSpPr>
        <p:sp>
          <p:nvSpPr>
            <p:cNvPr id="6" name="object 6"/>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73461" y="382917"/>
              <a:ext cx="1368687" cy="394024"/>
            </a:xfrm>
            <a:prstGeom prst="rect">
              <a:avLst/>
            </a:prstGeom>
          </p:spPr>
        </p:pic>
        <p:pic>
          <p:nvPicPr>
            <p:cNvPr id="8" name="object 8"/>
            <p:cNvPicPr/>
            <p:nvPr/>
          </p:nvPicPr>
          <p:blipFill>
            <a:blip r:embed="rId3" cstate="print"/>
            <a:stretch>
              <a:fillRect/>
            </a:stretch>
          </p:blipFill>
          <p:spPr>
            <a:xfrm>
              <a:off x="2055279" y="382919"/>
              <a:ext cx="1243050" cy="380592"/>
            </a:xfrm>
            <a:prstGeom prst="rect">
              <a:avLst/>
            </a:prstGeom>
          </p:spPr>
        </p:pic>
        <p:sp>
          <p:nvSpPr>
            <p:cNvPr id="9" name="object 9"/>
            <p:cNvSpPr/>
            <p:nvPr/>
          </p:nvSpPr>
          <p:spPr>
            <a:xfrm>
              <a:off x="1894403" y="382920"/>
              <a:ext cx="13970" cy="394335"/>
            </a:xfrm>
            <a:custGeom>
              <a:avLst/>
              <a:gdLst/>
              <a:ahLst/>
              <a:cxnLst/>
              <a:rect l="l" t="t" r="r" b="b"/>
              <a:pathLst>
                <a:path w="13969" h="394334">
                  <a:moveTo>
                    <a:pt x="13894" y="0"/>
                  </a:moveTo>
                  <a:lnTo>
                    <a:pt x="0" y="0"/>
                  </a:lnTo>
                  <a:lnTo>
                    <a:pt x="0" y="394019"/>
                  </a:lnTo>
                  <a:lnTo>
                    <a:pt x="13894" y="394019"/>
                  </a:lnTo>
                  <a:lnTo>
                    <a:pt x="13894" y="0"/>
                  </a:lnTo>
                  <a:close/>
                </a:path>
              </a:pathLst>
            </a:custGeom>
            <a:solidFill>
              <a:srgbClr val="205AA8"/>
            </a:solidFill>
          </p:spPr>
          <p:txBody>
            <a:bodyPr wrap="square" lIns="0" tIns="0" rIns="0" bIns="0" rtlCol="0"/>
            <a:lstStyle/>
            <a:p>
              <a:endParaRPr/>
            </a:p>
          </p:txBody>
        </p:sp>
      </p:grpSp>
    </p:spTree>
    <p:extLst>
      <p:ext uri="{BB962C8B-B14F-4D97-AF65-F5344CB8AC3E}">
        <p14:creationId xmlns:p14="http://schemas.microsoft.com/office/powerpoint/2010/main" val="150167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952" y="1383565"/>
            <a:ext cx="13347561" cy="1014380"/>
          </a:xfrm>
          <a:prstGeom prst="rect">
            <a:avLst/>
          </a:prstGeom>
        </p:spPr>
        <p:txBody>
          <a:bodyPr vert="horz" wrap="square" lIns="0" tIns="13970" rIns="0" bIns="0" rtlCol="0">
            <a:spAutoFit/>
          </a:bodyPr>
          <a:lstStyle/>
          <a:p>
            <a:pPr marL="12700">
              <a:lnSpc>
                <a:spcPct val="100000"/>
              </a:lnSpc>
              <a:spcBef>
                <a:spcPts val="110"/>
              </a:spcBef>
            </a:pPr>
            <a:r>
              <a:rPr lang="es-ES" spc="-90" dirty="0"/>
              <a:t>SOLUCION IMPLEMENTADA</a:t>
            </a:r>
          </a:p>
        </p:txBody>
      </p:sp>
      <p:sp>
        <p:nvSpPr>
          <p:cNvPr id="3" name="object 3"/>
          <p:cNvSpPr txBox="1">
            <a:spLocks noGrp="1"/>
          </p:cNvSpPr>
          <p:nvPr>
            <p:ph type="body" idx="1"/>
          </p:nvPr>
        </p:nvSpPr>
        <p:spPr>
          <a:xfrm>
            <a:off x="3540421" y="2678317"/>
            <a:ext cx="12877165" cy="3096232"/>
          </a:xfrm>
          <a:prstGeom prst="rect">
            <a:avLst/>
          </a:prstGeom>
        </p:spPr>
        <p:txBody>
          <a:bodyPr vert="horz" wrap="square" lIns="0" tIns="12065" rIns="0" bIns="0" rtlCol="0">
            <a:spAutoFit/>
          </a:bodyPr>
          <a:lstStyle/>
          <a:p>
            <a:pPr marL="12700" marR="5080">
              <a:lnSpc>
                <a:spcPct val="117800"/>
              </a:lnSpc>
              <a:spcBef>
                <a:spcPts val="95"/>
              </a:spcBef>
            </a:pPr>
            <a:r>
              <a:rPr lang="es-ES" dirty="0"/>
              <a:t>Diseñe una pagina web que soluciona la problemática actual de la empresa.</a:t>
            </a:r>
            <a:endParaRPr spc="-10" dirty="0"/>
          </a:p>
          <a:p>
            <a:pPr>
              <a:lnSpc>
                <a:spcPct val="100000"/>
              </a:lnSpc>
              <a:spcBef>
                <a:spcPts val="30"/>
              </a:spcBef>
            </a:pPr>
            <a:endParaRPr lang="es-ES" dirty="0"/>
          </a:p>
          <a:p>
            <a:pPr>
              <a:lnSpc>
                <a:spcPct val="100000"/>
              </a:lnSpc>
              <a:spcBef>
                <a:spcPts val="30"/>
              </a:spcBef>
            </a:pPr>
            <a:r>
              <a:rPr lang="es-ES" dirty="0"/>
              <a:t>Esta pagina se diseño en lenguaje HTML y PHP utilizando la aplicación de adobe Dreamweaver para el diseño de la misma.</a:t>
            </a:r>
          </a:p>
          <a:p>
            <a:pPr>
              <a:lnSpc>
                <a:spcPct val="100000"/>
              </a:lnSpc>
              <a:spcBef>
                <a:spcPts val="30"/>
              </a:spcBef>
            </a:pPr>
            <a:endParaRPr lang="es-ES" dirty="0"/>
          </a:p>
          <a:p>
            <a:pPr>
              <a:lnSpc>
                <a:spcPct val="100000"/>
              </a:lnSpc>
              <a:spcBef>
                <a:spcPts val="30"/>
              </a:spcBef>
            </a:pPr>
            <a:r>
              <a:rPr lang="es-ES" dirty="0"/>
              <a:t>Se enfoco el diseño en poder ofrecer soluciones a los consumidores que se ajusten a la medida de sus solicitudes, como podría ser un articulo que se encuentre en el catalogo así como diseños a la medida del cliente.</a:t>
            </a:r>
          </a:p>
        </p:txBody>
      </p:sp>
      <p:grpSp>
        <p:nvGrpSpPr>
          <p:cNvPr id="4" name="object 4"/>
          <p:cNvGrpSpPr/>
          <p:nvPr/>
        </p:nvGrpSpPr>
        <p:grpSpPr>
          <a:xfrm>
            <a:off x="277478" y="277478"/>
            <a:ext cx="19549745" cy="10753725"/>
            <a:chOff x="277478" y="277478"/>
            <a:chExt cx="19549745" cy="10753725"/>
          </a:xfrm>
        </p:grpSpPr>
        <p:sp>
          <p:nvSpPr>
            <p:cNvPr id="6" name="object 6"/>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73461" y="382917"/>
              <a:ext cx="1368687" cy="394024"/>
            </a:xfrm>
            <a:prstGeom prst="rect">
              <a:avLst/>
            </a:prstGeom>
          </p:spPr>
        </p:pic>
        <p:pic>
          <p:nvPicPr>
            <p:cNvPr id="8" name="object 8"/>
            <p:cNvPicPr/>
            <p:nvPr/>
          </p:nvPicPr>
          <p:blipFill>
            <a:blip r:embed="rId3" cstate="print"/>
            <a:stretch>
              <a:fillRect/>
            </a:stretch>
          </p:blipFill>
          <p:spPr>
            <a:xfrm>
              <a:off x="2055279" y="382919"/>
              <a:ext cx="1243050" cy="380592"/>
            </a:xfrm>
            <a:prstGeom prst="rect">
              <a:avLst/>
            </a:prstGeom>
          </p:spPr>
        </p:pic>
        <p:sp>
          <p:nvSpPr>
            <p:cNvPr id="9" name="object 9"/>
            <p:cNvSpPr/>
            <p:nvPr/>
          </p:nvSpPr>
          <p:spPr>
            <a:xfrm>
              <a:off x="1894403" y="382920"/>
              <a:ext cx="13970" cy="394335"/>
            </a:xfrm>
            <a:custGeom>
              <a:avLst/>
              <a:gdLst/>
              <a:ahLst/>
              <a:cxnLst/>
              <a:rect l="l" t="t" r="r" b="b"/>
              <a:pathLst>
                <a:path w="13969" h="394334">
                  <a:moveTo>
                    <a:pt x="13894" y="0"/>
                  </a:moveTo>
                  <a:lnTo>
                    <a:pt x="0" y="0"/>
                  </a:lnTo>
                  <a:lnTo>
                    <a:pt x="0" y="394019"/>
                  </a:lnTo>
                  <a:lnTo>
                    <a:pt x="13894" y="394019"/>
                  </a:lnTo>
                  <a:lnTo>
                    <a:pt x="13894" y="0"/>
                  </a:lnTo>
                  <a:close/>
                </a:path>
              </a:pathLst>
            </a:custGeom>
            <a:solidFill>
              <a:srgbClr val="205AA8"/>
            </a:solidFill>
          </p:spPr>
          <p:txBody>
            <a:bodyPr wrap="square" lIns="0" tIns="0" rIns="0" bIns="0" rtlCol="0"/>
            <a:lstStyle/>
            <a:p>
              <a:endParaRPr/>
            </a:p>
          </p:txBody>
        </p:sp>
      </p:grpSp>
    </p:spTree>
    <p:extLst>
      <p:ext uri="{BB962C8B-B14F-4D97-AF65-F5344CB8AC3E}">
        <p14:creationId xmlns:p14="http://schemas.microsoft.com/office/powerpoint/2010/main" val="83805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6F8FB"/>
          </a:solidFill>
        </p:spPr>
        <p:txBody>
          <a:bodyPr wrap="square" lIns="0" tIns="0" rIns="0" bIns="0" rtlCol="0"/>
          <a:lstStyle/>
          <a:p>
            <a:endParaRPr/>
          </a:p>
        </p:txBody>
      </p:sp>
      <p:sp>
        <p:nvSpPr>
          <p:cNvPr id="3" name="object 3"/>
          <p:cNvSpPr/>
          <p:nvPr/>
        </p:nvSpPr>
        <p:spPr>
          <a:xfrm>
            <a:off x="1047088" y="2450187"/>
            <a:ext cx="1026160" cy="4000500"/>
          </a:xfrm>
          <a:custGeom>
            <a:avLst/>
            <a:gdLst/>
            <a:ahLst/>
            <a:cxnLst/>
            <a:rect l="l" t="t" r="r" b="b"/>
            <a:pathLst>
              <a:path w="1026160" h="4000500">
                <a:moveTo>
                  <a:pt x="1026146" y="0"/>
                </a:moveTo>
                <a:lnTo>
                  <a:pt x="0" y="691078"/>
                </a:lnTo>
                <a:lnTo>
                  <a:pt x="0" y="3999878"/>
                </a:lnTo>
                <a:lnTo>
                  <a:pt x="1026146" y="3308799"/>
                </a:lnTo>
                <a:lnTo>
                  <a:pt x="1026146" y="0"/>
                </a:lnTo>
                <a:close/>
              </a:path>
            </a:pathLst>
          </a:custGeom>
          <a:solidFill>
            <a:srgbClr val="0A2342"/>
          </a:solidFill>
        </p:spPr>
        <p:txBody>
          <a:bodyPr wrap="square" lIns="0" tIns="0" rIns="0" bIns="0" rtlCol="0"/>
          <a:lstStyle/>
          <a:p>
            <a:endParaRPr/>
          </a:p>
        </p:txBody>
      </p:sp>
      <p:sp>
        <p:nvSpPr>
          <p:cNvPr id="4" name="object 4"/>
          <p:cNvSpPr/>
          <p:nvPr/>
        </p:nvSpPr>
        <p:spPr>
          <a:xfrm>
            <a:off x="18030865" y="4858491"/>
            <a:ext cx="1026160" cy="4000500"/>
          </a:xfrm>
          <a:custGeom>
            <a:avLst/>
            <a:gdLst/>
            <a:ahLst/>
            <a:cxnLst/>
            <a:rect l="l" t="t" r="r" b="b"/>
            <a:pathLst>
              <a:path w="1026159" h="4000500">
                <a:moveTo>
                  <a:pt x="1026146" y="0"/>
                </a:moveTo>
                <a:lnTo>
                  <a:pt x="0" y="691078"/>
                </a:lnTo>
                <a:lnTo>
                  <a:pt x="0" y="3999878"/>
                </a:lnTo>
                <a:lnTo>
                  <a:pt x="1026146" y="3308799"/>
                </a:lnTo>
                <a:lnTo>
                  <a:pt x="1026146" y="0"/>
                </a:lnTo>
                <a:close/>
              </a:path>
            </a:pathLst>
          </a:custGeom>
          <a:solidFill>
            <a:srgbClr val="0A2342"/>
          </a:solidFill>
        </p:spPr>
        <p:txBody>
          <a:bodyPr wrap="square" lIns="0" tIns="0" rIns="0" bIns="0" rtlCol="0"/>
          <a:lstStyle/>
          <a:p>
            <a:endParaRPr/>
          </a:p>
        </p:txBody>
      </p:sp>
      <p:sp>
        <p:nvSpPr>
          <p:cNvPr id="5" name="object 5"/>
          <p:cNvSpPr/>
          <p:nvPr/>
        </p:nvSpPr>
        <p:spPr>
          <a:xfrm>
            <a:off x="1036617" y="0"/>
            <a:ext cx="3298825" cy="3612515"/>
          </a:xfrm>
          <a:custGeom>
            <a:avLst/>
            <a:gdLst/>
            <a:ahLst/>
            <a:cxnLst/>
            <a:rect l="l" t="t" r="r" b="b"/>
            <a:pathLst>
              <a:path w="3298825" h="3612515">
                <a:moveTo>
                  <a:pt x="3298328" y="0"/>
                </a:moveTo>
                <a:lnTo>
                  <a:pt x="2261711" y="0"/>
                </a:lnTo>
                <a:lnTo>
                  <a:pt x="0" y="2236287"/>
                </a:lnTo>
                <a:lnTo>
                  <a:pt x="0" y="3612455"/>
                </a:lnTo>
                <a:lnTo>
                  <a:pt x="3298328" y="0"/>
                </a:lnTo>
                <a:close/>
              </a:path>
            </a:pathLst>
          </a:custGeom>
          <a:solidFill>
            <a:srgbClr val="FFD826"/>
          </a:solidFill>
        </p:spPr>
        <p:txBody>
          <a:bodyPr wrap="square" lIns="0" tIns="0" rIns="0" bIns="0" rtlCol="0"/>
          <a:lstStyle/>
          <a:p>
            <a:endParaRPr/>
          </a:p>
        </p:txBody>
      </p:sp>
      <p:sp>
        <p:nvSpPr>
          <p:cNvPr id="6" name="object 6"/>
          <p:cNvSpPr/>
          <p:nvPr/>
        </p:nvSpPr>
        <p:spPr>
          <a:xfrm>
            <a:off x="15769149" y="7696100"/>
            <a:ext cx="3298825" cy="3612515"/>
          </a:xfrm>
          <a:custGeom>
            <a:avLst/>
            <a:gdLst/>
            <a:ahLst/>
            <a:cxnLst/>
            <a:rect l="l" t="t" r="r" b="b"/>
            <a:pathLst>
              <a:path w="3298825" h="3612515">
                <a:moveTo>
                  <a:pt x="3298328" y="0"/>
                </a:moveTo>
                <a:lnTo>
                  <a:pt x="0" y="3612455"/>
                </a:lnTo>
                <a:lnTo>
                  <a:pt x="1036617" y="3612455"/>
                </a:lnTo>
                <a:lnTo>
                  <a:pt x="3298328" y="1376167"/>
                </a:lnTo>
                <a:lnTo>
                  <a:pt x="3298328" y="0"/>
                </a:lnTo>
                <a:close/>
              </a:path>
            </a:pathLst>
          </a:custGeom>
          <a:solidFill>
            <a:srgbClr val="FFD826"/>
          </a:solidFill>
        </p:spPr>
        <p:txBody>
          <a:bodyPr wrap="square" lIns="0" tIns="0" rIns="0" bIns="0" rtlCol="0"/>
          <a:lstStyle/>
          <a:p>
            <a:endParaRPr/>
          </a:p>
        </p:txBody>
      </p:sp>
      <p:sp>
        <p:nvSpPr>
          <p:cNvPr id="7" name="object 7"/>
          <p:cNvSpPr txBox="1"/>
          <p:nvPr/>
        </p:nvSpPr>
        <p:spPr>
          <a:xfrm>
            <a:off x="4184650" y="986309"/>
            <a:ext cx="9782175" cy="962443"/>
          </a:xfrm>
          <a:prstGeom prst="rect">
            <a:avLst/>
          </a:prstGeom>
        </p:spPr>
        <p:txBody>
          <a:bodyPr vert="horz" wrap="square" lIns="0" tIns="38735" rIns="0" bIns="0" rtlCol="0">
            <a:spAutoFit/>
          </a:bodyPr>
          <a:lstStyle/>
          <a:p>
            <a:pPr marL="12700" marR="5080">
              <a:lnSpc>
                <a:spcPts val="7209"/>
              </a:lnSpc>
              <a:spcBef>
                <a:spcPts val="305"/>
              </a:spcBef>
              <a:tabLst>
                <a:tab pos="6830695" algn="l"/>
              </a:tabLst>
            </a:pPr>
            <a:r>
              <a:rPr lang="es-ES" sz="6100" b="1" spc="150" dirty="0">
                <a:solidFill>
                  <a:srgbClr val="235AA7"/>
                </a:solidFill>
                <a:latin typeface="Arial"/>
                <a:cs typeface="Arial"/>
              </a:rPr>
              <a:t>OBJETIVO SMART</a:t>
            </a:r>
            <a:endParaRPr sz="6100" dirty="0">
              <a:latin typeface="Arial"/>
              <a:cs typeface="Arial"/>
            </a:endParaRPr>
          </a:p>
        </p:txBody>
      </p:sp>
      <p:grpSp>
        <p:nvGrpSpPr>
          <p:cNvPr id="11" name="object 11"/>
          <p:cNvGrpSpPr/>
          <p:nvPr/>
        </p:nvGrpSpPr>
        <p:grpSpPr>
          <a:xfrm>
            <a:off x="0" y="0"/>
            <a:ext cx="20104100" cy="11308715"/>
            <a:chOff x="0" y="0"/>
            <a:chExt cx="20104100" cy="11308715"/>
          </a:xfrm>
        </p:grpSpPr>
        <p:sp>
          <p:nvSpPr>
            <p:cNvPr id="12" name="object 12"/>
            <p:cNvSpPr/>
            <p:nvPr/>
          </p:nvSpPr>
          <p:spPr>
            <a:xfrm>
              <a:off x="0" y="5"/>
              <a:ext cx="20104100" cy="11308715"/>
            </a:xfrm>
            <a:custGeom>
              <a:avLst/>
              <a:gdLst/>
              <a:ahLst/>
              <a:cxnLst/>
              <a:rect l="l" t="t" r="r" b="b"/>
              <a:pathLst>
                <a:path w="20104100" h="11308715">
                  <a:moveTo>
                    <a:pt x="3427476" y="0"/>
                  </a:moveTo>
                  <a:lnTo>
                    <a:pt x="0" y="0"/>
                  </a:lnTo>
                  <a:lnTo>
                    <a:pt x="0" y="7067842"/>
                  </a:lnTo>
                  <a:lnTo>
                    <a:pt x="235750" y="7067842"/>
                  </a:lnTo>
                  <a:lnTo>
                    <a:pt x="1060881" y="6449403"/>
                  </a:lnTo>
                  <a:lnTo>
                    <a:pt x="1060881" y="2522829"/>
                  </a:lnTo>
                  <a:lnTo>
                    <a:pt x="3427476" y="0"/>
                  </a:lnTo>
                  <a:close/>
                </a:path>
                <a:path w="20104100" h="11308715">
                  <a:moveTo>
                    <a:pt x="20104088" y="4240708"/>
                  </a:moveTo>
                  <a:lnTo>
                    <a:pt x="19868350" y="4240708"/>
                  </a:lnTo>
                  <a:lnTo>
                    <a:pt x="19043206" y="4859147"/>
                  </a:lnTo>
                  <a:lnTo>
                    <a:pt x="19043206" y="8785733"/>
                  </a:lnTo>
                  <a:lnTo>
                    <a:pt x="16676624" y="11308550"/>
                  </a:lnTo>
                  <a:lnTo>
                    <a:pt x="20104088" y="11308550"/>
                  </a:lnTo>
                  <a:lnTo>
                    <a:pt x="20104088" y="4240708"/>
                  </a:lnTo>
                  <a:close/>
                </a:path>
              </a:pathLst>
            </a:custGeom>
            <a:solidFill>
              <a:srgbClr val="2159A8"/>
            </a:solidFill>
          </p:spPr>
          <p:txBody>
            <a:bodyPr wrap="square" lIns="0" tIns="0" rIns="0" bIns="0" rtlCol="0"/>
            <a:lstStyle/>
            <a:p>
              <a:endParaRPr/>
            </a:p>
          </p:txBody>
        </p:sp>
        <p:pic>
          <p:nvPicPr>
            <p:cNvPr id="13" name="object 13"/>
            <p:cNvPicPr/>
            <p:nvPr/>
          </p:nvPicPr>
          <p:blipFill>
            <a:blip r:embed="rId2" cstate="print"/>
            <a:stretch>
              <a:fillRect/>
            </a:stretch>
          </p:blipFill>
          <p:spPr>
            <a:xfrm>
              <a:off x="16757256" y="391530"/>
              <a:ext cx="1368686" cy="394025"/>
            </a:xfrm>
            <a:prstGeom prst="rect">
              <a:avLst/>
            </a:prstGeom>
          </p:spPr>
        </p:pic>
        <p:pic>
          <p:nvPicPr>
            <p:cNvPr id="14" name="object 14"/>
            <p:cNvPicPr/>
            <p:nvPr/>
          </p:nvPicPr>
          <p:blipFill>
            <a:blip r:embed="rId3" cstate="print"/>
            <a:stretch>
              <a:fillRect/>
            </a:stretch>
          </p:blipFill>
          <p:spPr>
            <a:xfrm>
              <a:off x="18439072" y="391532"/>
              <a:ext cx="1243050" cy="380593"/>
            </a:xfrm>
            <a:prstGeom prst="rect">
              <a:avLst/>
            </a:prstGeom>
          </p:spPr>
        </p:pic>
        <p:sp>
          <p:nvSpPr>
            <p:cNvPr id="15" name="object 15"/>
            <p:cNvSpPr/>
            <p:nvPr/>
          </p:nvSpPr>
          <p:spPr>
            <a:xfrm>
              <a:off x="18278197" y="391527"/>
              <a:ext cx="13970" cy="394335"/>
            </a:xfrm>
            <a:custGeom>
              <a:avLst/>
              <a:gdLst/>
              <a:ahLst/>
              <a:cxnLst/>
              <a:rect l="l" t="t" r="r" b="b"/>
              <a:pathLst>
                <a:path w="13969" h="394334">
                  <a:moveTo>
                    <a:pt x="13894" y="0"/>
                  </a:moveTo>
                  <a:lnTo>
                    <a:pt x="0" y="0"/>
                  </a:lnTo>
                  <a:lnTo>
                    <a:pt x="0" y="394019"/>
                  </a:lnTo>
                  <a:lnTo>
                    <a:pt x="13894" y="394019"/>
                  </a:lnTo>
                  <a:lnTo>
                    <a:pt x="13894" y="0"/>
                  </a:lnTo>
                  <a:close/>
                </a:path>
              </a:pathLst>
            </a:custGeom>
            <a:solidFill>
              <a:srgbClr val="205AA8"/>
            </a:solidFill>
          </p:spPr>
          <p:txBody>
            <a:bodyPr wrap="square" lIns="0" tIns="0" rIns="0" bIns="0" rtlCol="0"/>
            <a:lstStyle/>
            <a:p>
              <a:endParaRPr/>
            </a:p>
          </p:txBody>
        </p:sp>
        <p:pic>
          <p:nvPicPr>
            <p:cNvPr id="16" name="object 16"/>
            <p:cNvPicPr/>
            <p:nvPr/>
          </p:nvPicPr>
          <p:blipFill>
            <a:blip r:embed="rId4" cstate="print"/>
            <a:stretch>
              <a:fillRect/>
            </a:stretch>
          </p:blipFill>
          <p:spPr>
            <a:xfrm>
              <a:off x="378696" y="10382175"/>
              <a:ext cx="2718939" cy="680022"/>
            </a:xfrm>
            <a:prstGeom prst="rect">
              <a:avLst/>
            </a:prstGeom>
          </p:spPr>
        </p:pic>
        <p:sp>
          <p:nvSpPr>
            <p:cNvPr id="17" name="object 17"/>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grpSp>
      <p:sp>
        <p:nvSpPr>
          <p:cNvPr id="21" name="CuadroTexto 20">
            <a:extLst>
              <a:ext uri="{FF2B5EF4-FFF2-40B4-BE49-F238E27FC236}">
                <a16:creationId xmlns:a16="http://schemas.microsoft.com/office/drawing/2014/main" id="{9E18647B-396C-489B-8BC3-3BA69E2F9846}"/>
              </a:ext>
            </a:extLst>
          </p:cNvPr>
          <p:cNvSpPr txBox="1"/>
          <p:nvPr/>
        </p:nvSpPr>
        <p:spPr>
          <a:xfrm>
            <a:off x="2326791" y="2262993"/>
            <a:ext cx="14892845" cy="7126118"/>
          </a:xfrm>
          <a:prstGeom prst="rect">
            <a:avLst/>
          </a:prstGeom>
          <a:noFill/>
        </p:spPr>
        <p:txBody>
          <a:bodyPr wrap="square">
            <a:spAutoFit/>
          </a:bodyPr>
          <a:lstStyle/>
          <a:p>
            <a:pPr marL="342900" lvl="0" indent="-342900" algn="just">
              <a:lnSpc>
                <a:spcPct val="200000"/>
              </a:lnSpc>
              <a:spcBef>
                <a:spcPts val="600"/>
              </a:spcBef>
              <a:buFont typeface="Symbol" panose="05050102010706020507" pitchFamily="18" charset="2"/>
              <a:buChar char=""/>
            </a:pPr>
            <a:r>
              <a:rPr lang="es-MX" sz="3200" b="1" dirty="0">
                <a:latin typeface="Arial" panose="020B0604020202020204" pitchFamily="34" charset="0"/>
                <a:ea typeface="Calibri" panose="020F0502020204030204" pitchFamily="34" charset="0"/>
                <a:cs typeface="Arial" panose="020B0604020202020204" pitchFamily="34" charset="0"/>
              </a:rPr>
              <a:t>S</a:t>
            </a:r>
            <a:r>
              <a:rPr lang="es-MX" sz="2450" dirty="0">
                <a:effectLst/>
                <a:latin typeface="Arial" panose="020B0604020202020204" pitchFamily="34" charset="0"/>
                <a:ea typeface="Calibri" panose="020F0502020204030204" pitchFamily="34" charset="0"/>
                <a:cs typeface="Arial" panose="020B0604020202020204" pitchFamily="34" charset="0"/>
              </a:rPr>
              <a:t>: Elaboración del diseño web en HTML con el contenido solicitado por el cliente. </a:t>
            </a:r>
          </a:p>
          <a:p>
            <a:pPr marL="342900" lvl="0" indent="-342900" algn="just">
              <a:lnSpc>
                <a:spcPct val="200000"/>
              </a:lnSpc>
              <a:buFont typeface="Symbol" panose="05050102010706020507" pitchFamily="18" charset="2"/>
              <a:buChar char=""/>
            </a:pPr>
            <a:r>
              <a:rPr lang="es-MX" sz="3200" b="1" dirty="0">
                <a:effectLst/>
                <a:latin typeface="Arial" panose="020B0604020202020204" pitchFamily="34" charset="0"/>
                <a:ea typeface="Calibri" panose="020F0502020204030204" pitchFamily="34" charset="0"/>
                <a:cs typeface="Arial" panose="020B0604020202020204" pitchFamily="34" charset="0"/>
              </a:rPr>
              <a:t>M</a:t>
            </a:r>
            <a:r>
              <a:rPr lang="es-MX" sz="2450" dirty="0">
                <a:effectLst/>
                <a:latin typeface="Arial" panose="020B0604020202020204" pitchFamily="34" charset="0"/>
                <a:ea typeface="Calibri" panose="020F0502020204030204" pitchFamily="34" charset="0"/>
                <a:cs typeface="Arial" panose="020B0604020202020204" pitchFamily="34" charset="0"/>
              </a:rPr>
              <a:t>: Tal como se muestra en el cronograma del punto 2.10 donde se busca diseñar y mostrar los bocetos de la página web al cliente y su elaboración de estos mismos mediante programas de diseño.</a:t>
            </a:r>
          </a:p>
          <a:p>
            <a:pPr marL="342900" lvl="0" indent="-342900" algn="just">
              <a:lnSpc>
                <a:spcPct val="200000"/>
              </a:lnSpc>
              <a:buFont typeface="Symbol" panose="05050102010706020507" pitchFamily="18" charset="2"/>
              <a:buChar char=""/>
            </a:pPr>
            <a:r>
              <a:rPr lang="es-MX" sz="3200" b="1" dirty="0">
                <a:effectLst/>
                <a:latin typeface="Arial" panose="020B0604020202020204" pitchFamily="34" charset="0"/>
                <a:ea typeface="Calibri" panose="020F0502020204030204" pitchFamily="34" charset="0"/>
                <a:cs typeface="Arial" panose="020B0604020202020204" pitchFamily="34" charset="0"/>
              </a:rPr>
              <a:t>A</a:t>
            </a:r>
            <a:r>
              <a:rPr lang="es-MX" sz="2450" dirty="0">
                <a:effectLst/>
                <a:latin typeface="Arial" panose="020B0604020202020204" pitchFamily="34" charset="0"/>
                <a:ea typeface="Calibri" panose="020F0502020204030204" pitchFamily="34" charset="0"/>
                <a:cs typeface="Arial" panose="020B0604020202020204" pitchFamily="34" charset="0"/>
              </a:rPr>
              <a:t>: como objetivo principal está la elaboración de la base de datos de clientes para poder incluirla dentro de la plataforma web que se estará desarrollando.</a:t>
            </a:r>
          </a:p>
          <a:p>
            <a:pPr marL="342900" lvl="0" indent="-342900" algn="just">
              <a:lnSpc>
                <a:spcPct val="200000"/>
              </a:lnSpc>
              <a:buFont typeface="Symbol" panose="05050102010706020507" pitchFamily="18" charset="2"/>
              <a:buChar char=""/>
            </a:pPr>
            <a:r>
              <a:rPr lang="es-MX" sz="3200" b="1" dirty="0">
                <a:effectLst/>
                <a:latin typeface="Arial" panose="020B0604020202020204" pitchFamily="34" charset="0"/>
                <a:ea typeface="Calibri" panose="020F0502020204030204" pitchFamily="34" charset="0"/>
                <a:cs typeface="Arial" panose="020B0604020202020204" pitchFamily="34" charset="0"/>
              </a:rPr>
              <a:t>R</a:t>
            </a:r>
            <a:r>
              <a:rPr lang="es-MX" sz="2450" dirty="0">
                <a:effectLst/>
                <a:latin typeface="Arial" panose="020B0604020202020204" pitchFamily="34" charset="0"/>
                <a:ea typeface="Calibri" panose="020F0502020204030204" pitchFamily="34" charset="0"/>
                <a:cs typeface="Arial" panose="020B0604020202020204" pitchFamily="34" charset="0"/>
              </a:rPr>
              <a:t>: Aplicación y uso de herramientas como Adobe Dreamweaver e inteligencia artificial para el diseño de la página web.</a:t>
            </a:r>
          </a:p>
          <a:p>
            <a:pPr marL="342900" lvl="0" indent="-342900" algn="just">
              <a:lnSpc>
                <a:spcPct val="200000"/>
              </a:lnSpc>
              <a:spcAft>
                <a:spcPts val="600"/>
              </a:spcAft>
              <a:buFont typeface="Symbol" panose="05050102010706020507" pitchFamily="18" charset="2"/>
              <a:buChar char=""/>
            </a:pPr>
            <a:r>
              <a:rPr lang="es-MX" sz="3200" b="1" dirty="0">
                <a:latin typeface="Arial" panose="020B0604020202020204" pitchFamily="34" charset="0"/>
                <a:ea typeface="Calibri" panose="020F0502020204030204" pitchFamily="34" charset="0"/>
                <a:cs typeface="Arial" panose="020B0604020202020204" pitchFamily="34" charset="0"/>
              </a:rPr>
              <a:t>T</a:t>
            </a:r>
            <a:r>
              <a:rPr lang="es-MX" sz="2450" dirty="0">
                <a:effectLst/>
                <a:latin typeface="Arial" panose="020B0604020202020204" pitchFamily="34" charset="0"/>
                <a:ea typeface="Calibri" panose="020F0502020204030204" pitchFamily="34" charset="0"/>
                <a:cs typeface="Arial" panose="020B0604020202020204" pitchFamily="34" charset="0"/>
              </a:rPr>
              <a:t>: El proyecto debe ser concluido para finales del mes de julio del año 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A131A51-0602-4CA6-BB54-9671ED3C232E}"/>
              </a:ext>
            </a:extLst>
          </p:cNvPr>
          <p:cNvPicPr>
            <a:picLocks noChangeAspect="1"/>
          </p:cNvPicPr>
          <p:nvPr/>
        </p:nvPicPr>
        <p:blipFill>
          <a:blip r:embed="rId2"/>
          <a:stretch>
            <a:fillRect/>
          </a:stretch>
        </p:blipFill>
        <p:spPr>
          <a:xfrm>
            <a:off x="1898650" y="2378075"/>
            <a:ext cx="17069043" cy="8077200"/>
          </a:xfrm>
          <a:prstGeom prst="rect">
            <a:avLst/>
          </a:prstGeom>
        </p:spPr>
      </p:pic>
    </p:spTree>
    <p:extLst>
      <p:ext uri="{BB962C8B-B14F-4D97-AF65-F5344CB8AC3E}">
        <p14:creationId xmlns:p14="http://schemas.microsoft.com/office/powerpoint/2010/main" val="56227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23050" y="4639960"/>
            <a:ext cx="7629619" cy="1014380"/>
          </a:xfrm>
          <a:prstGeom prst="rect">
            <a:avLst/>
          </a:prstGeom>
        </p:spPr>
        <p:txBody>
          <a:bodyPr vert="horz" wrap="square" lIns="0" tIns="13970" rIns="0" bIns="0" rtlCol="0">
            <a:spAutoFit/>
          </a:bodyPr>
          <a:lstStyle/>
          <a:p>
            <a:pPr marL="12700">
              <a:lnSpc>
                <a:spcPct val="100000"/>
              </a:lnSpc>
              <a:spcBef>
                <a:spcPts val="110"/>
              </a:spcBef>
            </a:pPr>
            <a:r>
              <a:rPr lang="es-ES" spc="-90" dirty="0">
                <a:hlinkClick r:id="rId2" action="ppaction://hlinkfile"/>
              </a:rPr>
              <a:t>DEMOSTRACION</a:t>
            </a:r>
            <a:endParaRPr spc="-90" dirty="0">
              <a:hlinkClick r:id="rId2" action="ppaction://hlinkfile"/>
            </a:endParaRPr>
          </a:p>
        </p:txBody>
      </p:sp>
      <p:grpSp>
        <p:nvGrpSpPr>
          <p:cNvPr id="4" name="object 4"/>
          <p:cNvGrpSpPr/>
          <p:nvPr/>
        </p:nvGrpSpPr>
        <p:grpSpPr>
          <a:xfrm>
            <a:off x="277478" y="277478"/>
            <a:ext cx="19549745" cy="10753725"/>
            <a:chOff x="277478" y="277478"/>
            <a:chExt cx="19549745" cy="10753725"/>
          </a:xfrm>
        </p:grpSpPr>
        <p:sp>
          <p:nvSpPr>
            <p:cNvPr id="6" name="object 6"/>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pic>
          <p:nvPicPr>
            <p:cNvPr id="7" name="object 7"/>
            <p:cNvPicPr/>
            <p:nvPr/>
          </p:nvPicPr>
          <p:blipFill>
            <a:blip r:embed="rId3" cstate="print"/>
            <a:stretch>
              <a:fillRect/>
            </a:stretch>
          </p:blipFill>
          <p:spPr>
            <a:xfrm>
              <a:off x="373461" y="382917"/>
              <a:ext cx="1368687" cy="394024"/>
            </a:xfrm>
            <a:prstGeom prst="rect">
              <a:avLst/>
            </a:prstGeom>
          </p:spPr>
        </p:pic>
        <p:pic>
          <p:nvPicPr>
            <p:cNvPr id="8" name="object 8"/>
            <p:cNvPicPr/>
            <p:nvPr/>
          </p:nvPicPr>
          <p:blipFill>
            <a:blip r:embed="rId4" cstate="print"/>
            <a:stretch>
              <a:fillRect/>
            </a:stretch>
          </p:blipFill>
          <p:spPr>
            <a:xfrm>
              <a:off x="2055279" y="382919"/>
              <a:ext cx="1243050" cy="380592"/>
            </a:xfrm>
            <a:prstGeom prst="rect">
              <a:avLst/>
            </a:prstGeom>
          </p:spPr>
        </p:pic>
        <p:sp>
          <p:nvSpPr>
            <p:cNvPr id="9" name="object 9"/>
            <p:cNvSpPr/>
            <p:nvPr/>
          </p:nvSpPr>
          <p:spPr>
            <a:xfrm>
              <a:off x="1894403" y="382920"/>
              <a:ext cx="13970" cy="394335"/>
            </a:xfrm>
            <a:custGeom>
              <a:avLst/>
              <a:gdLst/>
              <a:ahLst/>
              <a:cxnLst/>
              <a:rect l="l" t="t" r="r" b="b"/>
              <a:pathLst>
                <a:path w="13969" h="394334">
                  <a:moveTo>
                    <a:pt x="13894" y="0"/>
                  </a:moveTo>
                  <a:lnTo>
                    <a:pt x="0" y="0"/>
                  </a:lnTo>
                  <a:lnTo>
                    <a:pt x="0" y="394019"/>
                  </a:lnTo>
                  <a:lnTo>
                    <a:pt x="13894" y="394019"/>
                  </a:lnTo>
                  <a:lnTo>
                    <a:pt x="13894" y="0"/>
                  </a:lnTo>
                  <a:close/>
                </a:path>
              </a:pathLst>
            </a:custGeom>
            <a:solidFill>
              <a:srgbClr val="205AA8"/>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9188" y="1585258"/>
            <a:ext cx="17359630" cy="1014380"/>
          </a:xfrm>
          <a:prstGeom prst="rect">
            <a:avLst/>
          </a:prstGeom>
        </p:spPr>
        <p:txBody>
          <a:bodyPr vert="horz" wrap="square" lIns="0" tIns="13970" rIns="0" bIns="0" rtlCol="0">
            <a:spAutoFit/>
          </a:bodyPr>
          <a:lstStyle/>
          <a:p>
            <a:pPr marL="12700">
              <a:lnSpc>
                <a:spcPct val="100000"/>
              </a:lnSpc>
              <a:spcBef>
                <a:spcPts val="110"/>
              </a:spcBef>
            </a:pPr>
            <a:r>
              <a:rPr lang="es-MX" dirty="0"/>
              <a:t>BENEFICIOS ADQUIRIDOS</a:t>
            </a:r>
            <a:endParaRPr lang="es-ES" spc="-90" dirty="0"/>
          </a:p>
        </p:txBody>
      </p:sp>
      <p:sp>
        <p:nvSpPr>
          <p:cNvPr id="3" name="object 3"/>
          <p:cNvSpPr txBox="1">
            <a:spLocks noGrp="1"/>
          </p:cNvSpPr>
          <p:nvPr>
            <p:ph type="body" idx="1"/>
          </p:nvPr>
        </p:nvSpPr>
        <p:spPr>
          <a:xfrm>
            <a:off x="2682177" y="4089333"/>
            <a:ext cx="12877165" cy="1751954"/>
          </a:xfrm>
          <a:prstGeom prst="rect">
            <a:avLst/>
          </a:prstGeom>
        </p:spPr>
        <p:txBody>
          <a:bodyPr vert="horz" wrap="square" lIns="0" tIns="12065" rIns="0" bIns="0" rtlCol="0">
            <a:spAutoFit/>
          </a:bodyPr>
          <a:lstStyle/>
          <a:p>
            <a:pPr marL="12700" marR="5080" algn="just">
              <a:lnSpc>
                <a:spcPct val="117800"/>
              </a:lnSpc>
              <a:spcBef>
                <a:spcPts val="95"/>
              </a:spcBef>
            </a:pPr>
            <a:r>
              <a:rPr lang="es-ES" dirty="0">
                <a:latin typeface="Arial" panose="020B0604020202020204" pitchFamily="34" charset="0"/>
                <a:cs typeface="Arial" panose="020B0604020202020204" pitchFamily="34" charset="0"/>
              </a:rPr>
              <a:t>Cualitativos: se registro el nombre de la empresa en medios digitales como Facebook y MercadoLibre esto para mostrar los diferentes artículos que se muestran en la pagina web, además se añadió ubicación física de la tienda para que los clientes puedan dejar reseñas de sus compras. </a:t>
            </a:r>
            <a:endParaRPr lang="es-ES" dirty="0"/>
          </a:p>
        </p:txBody>
      </p:sp>
      <p:grpSp>
        <p:nvGrpSpPr>
          <p:cNvPr id="4" name="object 4"/>
          <p:cNvGrpSpPr/>
          <p:nvPr/>
        </p:nvGrpSpPr>
        <p:grpSpPr>
          <a:xfrm>
            <a:off x="277478" y="277478"/>
            <a:ext cx="19549745" cy="10753725"/>
            <a:chOff x="277478" y="277478"/>
            <a:chExt cx="19549745" cy="10753725"/>
          </a:xfrm>
        </p:grpSpPr>
        <p:sp>
          <p:nvSpPr>
            <p:cNvPr id="6" name="object 6"/>
            <p:cNvSpPr/>
            <p:nvPr/>
          </p:nvSpPr>
          <p:spPr>
            <a:xfrm>
              <a:off x="277478" y="277478"/>
              <a:ext cx="19549745" cy="10753725"/>
            </a:xfrm>
            <a:custGeom>
              <a:avLst/>
              <a:gdLst/>
              <a:ahLst/>
              <a:cxnLst/>
              <a:rect l="l" t="t" r="r" b="b"/>
              <a:pathLst>
                <a:path w="19549745" h="10753725">
                  <a:moveTo>
                    <a:pt x="0" y="10753599"/>
                  </a:moveTo>
                  <a:lnTo>
                    <a:pt x="19549142" y="10753599"/>
                  </a:lnTo>
                  <a:lnTo>
                    <a:pt x="19549142" y="0"/>
                  </a:lnTo>
                  <a:lnTo>
                    <a:pt x="0" y="0"/>
                  </a:lnTo>
                  <a:lnTo>
                    <a:pt x="0" y="10753599"/>
                  </a:lnTo>
                  <a:close/>
                </a:path>
              </a:pathLst>
            </a:custGeom>
            <a:ln w="10470">
              <a:solidFill>
                <a:srgbClr val="235AA7"/>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73461" y="382917"/>
              <a:ext cx="1368687" cy="394024"/>
            </a:xfrm>
            <a:prstGeom prst="rect">
              <a:avLst/>
            </a:prstGeom>
          </p:spPr>
        </p:pic>
        <p:pic>
          <p:nvPicPr>
            <p:cNvPr id="8" name="object 8"/>
            <p:cNvPicPr/>
            <p:nvPr/>
          </p:nvPicPr>
          <p:blipFill>
            <a:blip r:embed="rId3" cstate="print"/>
            <a:stretch>
              <a:fillRect/>
            </a:stretch>
          </p:blipFill>
          <p:spPr>
            <a:xfrm>
              <a:off x="2055279" y="382919"/>
              <a:ext cx="1243050" cy="380592"/>
            </a:xfrm>
            <a:prstGeom prst="rect">
              <a:avLst/>
            </a:prstGeom>
          </p:spPr>
        </p:pic>
        <p:sp>
          <p:nvSpPr>
            <p:cNvPr id="9" name="object 9"/>
            <p:cNvSpPr/>
            <p:nvPr/>
          </p:nvSpPr>
          <p:spPr>
            <a:xfrm>
              <a:off x="1894403" y="382920"/>
              <a:ext cx="13970" cy="394335"/>
            </a:xfrm>
            <a:custGeom>
              <a:avLst/>
              <a:gdLst/>
              <a:ahLst/>
              <a:cxnLst/>
              <a:rect l="l" t="t" r="r" b="b"/>
              <a:pathLst>
                <a:path w="13969" h="394334">
                  <a:moveTo>
                    <a:pt x="13894" y="0"/>
                  </a:moveTo>
                  <a:lnTo>
                    <a:pt x="0" y="0"/>
                  </a:lnTo>
                  <a:lnTo>
                    <a:pt x="0" y="394019"/>
                  </a:lnTo>
                  <a:lnTo>
                    <a:pt x="13894" y="394019"/>
                  </a:lnTo>
                  <a:lnTo>
                    <a:pt x="13894" y="0"/>
                  </a:lnTo>
                  <a:close/>
                </a:path>
              </a:pathLst>
            </a:custGeom>
            <a:solidFill>
              <a:srgbClr val="205AA8"/>
            </a:solidFill>
          </p:spPr>
          <p:txBody>
            <a:bodyPr wrap="square" lIns="0" tIns="0" rIns="0" bIns="0" rtlCol="0"/>
            <a:lstStyle/>
            <a:p>
              <a:endParaRPr/>
            </a:p>
          </p:txBody>
        </p:sp>
      </p:grpSp>
      <p:sp>
        <p:nvSpPr>
          <p:cNvPr id="5" name="CuadroTexto 4">
            <a:extLst>
              <a:ext uri="{FF2B5EF4-FFF2-40B4-BE49-F238E27FC236}">
                <a16:creationId xmlns:a16="http://schemas.microsoft.com/office/drawing/2014/main" id="{03B38009-3B3F-4E00-9C2C-BC4856851B8F}"/>
              </a:ext>
            </a:extLst>
          </p:cNvPr>
          <p:cNvSpPr txBox="1"/>
          <p:nvPr/>
        </p:nvSpPr>
        <p:spPr>
          <a:xfrm>
            <a:off x="2682177" y="6340475"/>
            <a:ext cx="12877165" cy="1223412"/>
          </a:xfrm>
          <a:prstGeom prst="rect">
            <a:avLst/>
          </a:prstGeom>
          <a:noFill/>
        </p:spPr>
        <p:txBody>
          <a:bodyPr wrap="square" rtlCol="0">
            <a:spAutoFit/>
          </a:bodyPr>
          <a:lstStyle/>
          <a:p>
            <a:r>
              <a:rPr lang="es-ES" sz="2450" dirty="0">
                <a:latin typeface="Arial" panose="020B0604020202020204" pitchFamily="34" charset="0"/>
                <a:cs typeface="Arial" panose="020B0604020202020204" pitchFamily="34" charset="0"/>
              </a:rPr>
              <a:t>Cuantitativos: al presentar una presencia en el mundo digital se tiene una mayor afluencia en relación a las ventas minoristas lo cual incrementa el margen de ventas que se manejaba anteriormente.</a:t>
            </a:r>
            <a:endParaRPr lang="es-MX" sz="24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490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662</Words>
  <Application>Microsoft Office PowerPoint</Application>
  <PresentationFormat>Personalizado</PresentationFormat>
  <Paragraphs>34</Paragraphs>
  <Slides>10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Black</vt:lpstr>
      <vt:lpstr>Calibri</vt:lpstr>
      <vt:lpstr>Symbol</vt:lpstr>
      <vt:lpstr>Office Theme</vt:lpstr>
      <vt:lpstr>PROYECTO FINAL</vt:lpstr>
      <vt:lpstr>Introducción </vt:lpstr>
      <vt:lpstr>CONTEXTO</vt:lpstr>
      <vt:lpstr>PROBLEMÁTICA DETECTADA</vt:lpstr>
      <vt:lpstr>SOLUCION IMPLEMENTADA</vt:lpstr>
      <vt:lpstr>Presentación de PowerPoint</vt:lpstr>
      <vt:lpstr>Presentación de PowerPoint</vt:lpstr>
      <vt:lpstr>DEMOSTRACION</vt:lpstr>
      <vt:lpstr>BENEFICIOS ADQUIRIDOS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CABEZA CABEZA</dc:title>
  <dc:creator>Jose Daniel Corral Diaz</dc:creator>
  <cp:lastModifiedBy>Jose Daniel Corral Diaz</cp:lastModifiedBy>
  <cp:revision>15</cp:revision>
  <dcterms:created xsi:type="dcterms:W3CDTF">2023-08-24T22:22:01Z</dcterms:created>
  <dcterms:modified xsi:type="dcterms:W3CDTF">2024-03-30T23:49:51Z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2023-08-24T00:00:00Z</vt:filetime>
  </property>
  <property fmtid="{D5CDD505-2E9C-101B-9397-08002B2CF9AE}" pid="3" name="Creator">
    <vt:lpwstr>Adobe InDesign 18.5 (Macintosh)</vt:lpwstr>
  </property>
  <property fmtid="{D5CDD505-2E9C-101B-9397-08002B2CF9AE}" pid="4" name="LastSaved">
    <vt:filetime>2023-08-24T00:00:00Z</vt:filetime>
  </property>
  <property fmtid="{D5CDD505-2E9C-101B-9397-08002B2CF9AE}" pid="5" name="Producer">
    <vt:lpwstr>Adobe PDF Library 17.0</vt:lpwstr>
  </property>
</Properties>
</file>