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Nunito"/>
      <p:regular r:id="rId18"/>
      <p:bold r:id="rId19"/>
      <p:italic r:id="rId20"/>
      <p:boldItalic r:id="rId21"/>
    </p:embeddedFont>
    <p:embeddedFont>
      <p:font typeface="Maven Pro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italic.fntdata"/><Relationship Id="rId11" Type="http://schemas.openxmlformats.org/officeDocument/2006/relationships/slide" Target="slides/slide6.xml"/><Relationship Id="rId22" Type="http://schemas.openxmlformats.org/officeDocument/2006/relationships/font" Target="fonts/MavenPro-regular.fntdata"/><Relationship Id="rId10" Type="http://schemas.openxmlformats.org/officeDocument/2006/relationships/slide" Target="slides/slide5.xml"/><Relationship Id="rId21" Type="http://schemas.openxmlformats.org/officeDocument/2006/relationships/font" Target="fonts/Nuni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MavenPr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.fntdata"/><Relationship Id="rId6" Type="http://schemas.openxmlformats.org/officeDocument/2006/relationships/slide" Target="slides/slide1.xml"/><Relationship Id="rId18" Type="http://schemas.openxmlformats.org/officeDocument/2006/relationships/font" Target="fonts/Nuni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5d5afcb1f6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5d5afcb1f6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41c4ae4cdc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41c4ae4cdc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5d5ac1e666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5d5ac1e666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5949a901f7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5949a901f7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5d5ac1e66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5d5ac1e66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5d5afcb1f6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5d5afcb1f6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5d5afcb1f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5d5afcb1f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41c4ae4cd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41c4ae4cd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41c4ae4cdc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41c4ae4cdc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4197e45802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4197e45802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5d5afcb1f6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5d5afcb1f6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0.png"/><Relationship Id="rId4" Type="http://schemas.openxmlformats.org/officeDocument/2006/relationships/image" Target="../media/image25.png"/><Relationship Id="rId5" Type="http://schemas.openxmlformats.org/officeDocument/2006/relationships/image" Target="../media/image21.png"/><Relationship Id="rId6" Type="http://schemas.openxmlformats.org/officeDocument/2006/relationships/image" Target="../media/image2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2.png"/><Relationship Id="rId4" Type="http://schemas.openxmlformats.org/officeDocument/2006/relationships/image" Target="../media/image2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5" Type="http://schemas.openxmlformats.org/officeDocument/2006/relationships/image" Target="../media/image10.png"/><Relationship Id="rId6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1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idx="4294967295" type="ctrTitle"/>
          </p:nvPr>
        </p:nvSpPr>
        <p:spPr>
          <a:xfrm>
            <a:off x="316500" y="176522"/>
            <a:ext cx="4255500" cy="142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Scala</a:t>
            </a:r>
            <a:r>
              <a:rPr lang="en" sz="7200"/>
              <a:t> </a:t>
            </a:r>
            <a:r>
              <a:rPr b="0" lang="en" sz="1600">
                <a:latin typeface="Nunito"/>
                <a:ea typeface="Nunito"/>
                <a:cs typeface="Nunito"/>
                <a:sym typeface="Nunito"/>
              </a:rPr>
              <a:t>for java dev </a:t>
            </a:r>
            <a:endParaRPr sz="7200"/>
          </a:p>
        </p:txBody>
      </p:sp>
      <p:pic>
        <p:nvPicPr>
          <p:cNvPr id="278" name="Google Shape;27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00" y="152400"/>
            <a:ext cx="4267200" cy="426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2"/>
          <p:cNvSpPr txBox="1"/>
          <p:nvPr>
            <p:ph type="ctrTitle"/>
          </p:nvPr>
        </p:nvSpPr>
        <p:spPr>
          <a:xfrm>
            <a:off x="582275" y="157300"/>
            <a:ext cx="5533200" cy="69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Scala</a:t>
            </a:r>
            <a:r>
              <a:rPr lang="en"/>
              <a:t> </a:t>
            </a:r>
            <a:r>
              <a:rPr b="0" lang="en" sz="1600">
                <a:latin typeface="Nunito"/>
                <a:ea typeface="Nunito"/>
                <a:cs typeface="Nunito"/>
                <a:sym typeface="Nunito"/>
              </a:rPr>
              <a:t>Create </a:t>
            </a:r>
            <a:r>
              <a:rPr b="0" lang="en" sz="1600">
                <a:latin typeface="Nunito"/>
                <a:ea typeface="Nunito"/>
                <a:cs typeface="Nunito"/>
                <a:sym typeface="Nunito"/>
              </a:rPr>
              <a:t>Classes</a:t>
            </a:r>
            <a:r>
              <a:rPr b="0" lang="en" sz="1600">
                <a:latin typeface="Nunito"/>
                <a:ea typeface="Nunito"/>
                <a:cs typeface="Nunito"/>
                <a:sym typeface="Nunito"/>
              </a:rPr>
              <a:t> and Reference Types</a:t>
            </a:r>
            <a:endParaRPr sz="7200"/>
          </a:p>
        </p:txBody>
      </p:sp>
      <p:sp>
        <p:nvSpPr>
          <p:cNvPr id="355" name="Google Shape;355;p22"/>
          <p:cNvSpPr txBox="1"/>
          <p:nvPr>
            <p:ph type="ctrTitle"/>
          </p:nvPr>
        </p:nvSpPr>
        <p:spPr>
          <a:xfrm>
            <a:off x="582275" y="1022825"/>
            <a:ext cx="2164500" cy="98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Scala </a:t>
            </a:r>
            <a:r>
              <a:rPr lang="en" sz="1200"/>
              <a:t>Classes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56" name="Google Shape;356;p22"/>
          <p:cNvSpPr txBox="1"/>
          <p:nvPr>
            <p:ph type="ctrTitle"/>
          </p:nvPr>
        </p:nvSpPr>
        <p:spPr>
          <a:xfrm>
            <a:off x="4848175" y="1022825"/>
            <a:ext cx="5008200" cy="98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Scala </a:t>
            </a:r>
            <a:r>
              <a:rPr lang="en" sz="1200"/>
              <a:t>Objects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cxnSp>
        <p:nvCxnSpPr>
          <p:cNvPr id="357" name="Google Shape;357;p22"/>
          <p:cNvCxnSpPr/>
          <p:nvPr/>
        </p:nvCxnSpPr>
        <p:spPr>
          <a:xfrm>
            <a:off x="4381650" y="1108525"/>
            <a:ext cx="6600" cy="317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58" name="Google Shape;35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25" y="1435925"/>
            <a:ext cx="3924300" cy="72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435925"/>
            <a:ext cx="3867150" cy="628650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22"/>
          <p:cNvSpPr txBox="1"/>
          <p:nvPr/>
        </p:nvSpPr>
        <p:spPr>
          <a:xfrm>
            <a:off x="591875" y="2571750"/>
            <a:ext cx="3000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-"/>
            </a:pPr>
            <a:r>
              <a:rPr b="1" lang="en" sz="12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Scala Singleton Classes</a:t>
            </a:r>
            <a:endParaRPr/>
          </a:p>
        </p:txBody>
      </p:sp>
      <p:sp>
        <p:nvSpPr>
          <p:cNvPr id="361" name="Google Shape;361;p22"/>
          <p:cNvSpPr txBox="1"/>
          <p:nvPr/>
        </p:nvSpPr>
        <p:spPr>
          <a:xfrm>
            <a:off x="4800175" y="2571600"/>
            <a:ext cx="3000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-"/>
            </a:pPr>
            <a:r>
              <a:rPr b="1" lang="en" sz="12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Scala Singleton Object</a:t>
            </a:r>
            <a:endParaRPr/>
          </a:p>
        </p:txBody>
      </p:sp>
      <p:pic>
        <p:nvPicPr>
          <p:cNvPr id="362" name="Google Shape;362;p22"/>
          <p:cNvPicPr preferRelativeResize="0"/>
          <p:nvPr/>
        </p:nvPicPr>
        <p:blipFill rotWithShape="1">
          <a:blip r:embed="rId5">
            <a:alphaModFix/>
          </a:blip>
          <a:srcRect b="32327" l="29977" r="40276" t="47944"/>
          <a:stretch/>
        </p:blipFill>
        <p:spPr>
          <a:xfrm>
            <a:off x="129725" y="3009900"/>
            <a:ext cx="3985076" cy="1590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22"/>
          <p:cNvPicPr preferRelativeResize="0"/>
          <p:nvPr/>
        </p:nvPicPr>
        <p:blipFill rotWithShape="1">
          <a:blip r:embed="rId6">
            <a:alphaModFix/>
          </a:blip>
          <a:srcRect b="53493" l="29524" r="27716" t="15189"/>
          <a:stretch/>
        </p:blipFill>
        <p:spPr>
          <a:xfrm>
            <a:off x="4562475" y="3009900"/>
            <a:ext cx="3867149" cy="1590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3"/>
          <p:cNvSpPr txBox="1"/>
          <p:nvPr>
            <p:ph type="ctrTitle"/>
          </p:nvPr>
        </p:nvSpPr>
        <p:spPr>
          <a:xfrm>
            <a:off x="582275" y="157300"/>
            <a:ext cx="5533200" cy="69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Scala </a:t>
            </a:r>
            <a:r>
              <a:rPr b="0" lang="en" sz="1600">
                <a:latin typeface="Nunito"/>
                <a:ea typeface="Nunito"/>
                <a:cs typeface="Nunito"/>
                <a:sym typeface="Nunito"/>
              </a:rPr>
              <a:t>Companion Objects</a:t>
            </a:r>
            <a:endParaRPr sz="7200"/>
          </a:p>
        </p:txBody>
      </p:sp>
      <p:sp>
        <p:nvSpPr>
          <p:cNvPr id="369" name="Google Shape;369;p23"/>
          <p:cNvSpPr txBox="1"/>
          <p:nvPr>
            <p:ph type="ctrTitle"/>
          </p:nvPr>
        </p:nvSpPr>
        <p:spPr>
          <a:xfrm>
            <a:off x="582275" y="1022825"/>
            <a:ext cx="2164500" cy="98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Scala Classes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70" name="Google Shape;370;p23"/>
          <p:cNvSpPr txBox="1"/>
          <p:nvPr>
            <p:ph type="ctrTitle"/>
          </p:nvPr>
        </p:nvSpPr>
        <p:spPr>
          <a:xfrm>
            <a:off x="4848175" y="1022825"/>
            <a:ext cx="5008200" cy="98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Scala Objects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cxnSp>
        <p:nvCxnSpPr>
          <p:cNvPr id="371" name="Google Shape;371;p23"/>
          <p:cNvCxnSpPr/>
          <p:nvPr/>
        </p:nvCxnSpPr>
        <p:spPr>
          <a:xfrm>
            <a:off x="4381650" y="1108525"/>
            <a:ext cx="6600" cy="317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2" name="Google Shape;372;p23"/>
          <p:cNvSpPr txBox="1"/>
          <p:nvPr/>
        </p:nvSpPr>
        <p:spPr>
          <a:xfrm>
            <a:off x="591875" y="2571750"/>
            <a:ext cx="3000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-"/>
            </a:pPr>
            <a:r>
              <a:rPr b="1" lang="en" sz="12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Scala Singleton Classes</a:t>
            </a:r>
            <a:endParaRPr/>
          </a:p>
        </p:txBody>
      </p:sp>
      <p:sp>
        <p:nvSpPr>
          <p:cNvPr id="373" name="Google Shape;373;p23"/>
          <p:cNvSpPr txBox="1"/>
          <p:nvPr/>
        </p:nvSpPr>
        <p:spPr>
          <a:xfrm>
            <a:off x="4800175" y="2571600"/>
            <a:ext cx="3000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-"/>
            </a:pPr>
            <a:r>
              <a:rPr b="1" lang="en" sz="12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Scala Singleton Object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4"/>
          <p:cNvSpPr txBox="1"/>
          <p:nvPr>
            <p:ph type="ctrTitle"/>
          </p:nvPr>
        </p:nvSpPr>
        <p:spPr>
          <a:xfrm>
            <a:off x="582275" y="157300"/>
            <a:ext cx="5533200" cy="69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Scala  </a:t>
            </a:r>
            <a:r>
              <a:rPr b="0" lang="en" sz="1600">
                <a:latin typeface="Nunito"/>
                <a:ea typeface="Nunito"/>
                <a:cs typeface="Nunito"/>
                <a:sym typeface="Nunito"/>
              </a:rPr>
              <a:t>Class Hierarchy and Data Types</a:t>
            </a:r>
            <a:endParaRPr sz="7200"/>
          </a:p>
        </p:txBody>
      </p:sp>
      <p:pic>
        <p:nvPicPr>
          <p:cNvPr id="379" name="Google Shape;37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9100" y="1926900"/>
            <a:ext cx="6373675" cy="57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7650" y="2830700"/>
            <a:ext cx="6448425" cy="771525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p24"/>
          <p:cNvSpPr txBox="1"/>
          <p:nvPr>
            <p:ph type="ctrTitle"/>
          </p:nvPr>
        </p:nvSpPr>
        <p:spPr>
          <a:xfrm>
            <a:off x="469050" y="1216650"/>
            <a:ext cx="4101600" cy="88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b="0" lang="en" sz="1200"/>
              <a:t>Example the a comparing</a:t>
            </a:r>
            <a:endParaRPr b="0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ctrTitle"/>
          </p:nvPr>
        </p:nvSpPr>
        <p:spPr>
          <a:xfrm>
            <a:off x="582275" y="81100"/>
            <a:ext cx="5759700" cy="69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</a:t>
            </a:r>
            <a:r>
              <a:rPr lang="en"/>
              <a:t>  </a:t>
            </a:r>
            <a:r>
              <a:rPr b="0" lang="en" sz="1600">
                <a:latin typeface="Nunito"/>
                <a:ea typeface="Nunito"/>
                <a:cs typeface="Nunito"/>
                <a:sym typeface="Nunito"/>
              </a:rPr>
              <a:t>Class Hierarchy and Data Types</a:t>
            </a:r>
            <a:endParaRPr sz="7200"/>
          </a:p>
        </p:txBody>
      </p:sp>
      <p:pic>
        <p:nvPicPr>
          <p:cNvPr id="284" name="Google Shape;28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5100" y="1009825"/>
            <a:ext cx="4471024" cy="1887675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14"/>
          <p:cNvSpPr txBox="1"/>
          <p:nvPr>
            <p:ph type="ctrTitle"/>
          </p:nvPr>
        </p:nvSpPr>
        <p:spPr>
          <a:xfrm>
            <a:off x="672975" y="3957350"/>
            <a:ext cx="7741200" cy="88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b="0" lang="en" sz="1200"/>
              <a:t>Primitive data types(bytes, long, int, char...)</a:t>
            </a:r>
            <a:endParaRPr b="0"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b="0" lang="en" sz="1200"/>
              <a:t>Object data types(String, File, Exceptions...MyClass...) </a:t>
            </a:r>
            <a:endParaRPr b="0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286" name="Google Shape;28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2975" y="1017850"/>
            <a:ext cx="3355875" cy="1887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00775" y="3019525"/>
            <a:ext cx="2572575" cy="197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5"/>
          <p:cNvSpPr txBox="1"/>
          <p:nvPr>
            <p:ph type="ctrTitle"/>
          </p:nvPr>
        </p:nvSpPr>
        <p:spPr>
          <a:xfrm>
            <a:off x="582275" y="157300"/>
            <a:ext cx="5533200" cy="69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Scala  </a:t>
            </a:r>
            <a:r>
              <a:rPr b="0" lang="en" sz="1600">
                <a:latin typeface="Nunito"/>
                <a:ea typeface="Nunito"/>
                <a:cs typeface="Nunito"/>
                <a:sym typeface="Nunito"/>
              </a:rPr>
              <a:t>Class Hierarchy and Data Types</a:t>
            </a:r>
            <a:endParaRPr sz="7200"/>
          </a:p>
        </p:txBody>
      </p:sp>
      <p:pic>
        <p:nvPicPr>
          <p:cNvPr id="293" name="Google Shape;29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1975" y="1017849"/>
            <a:ext cx="4471750" cy="222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2975" y="1017850"/>
            <a:ext cx="3355875" cy="1887674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15"/>
          <p:cNvSpPr txBox="1"/>
          <p:nvPr>
            <p:ph type="ctrTitle"/>
          </p:nvPr>
        </p:nvSpPr>
        <p:spPr>
          <a:xfrm>
            <a:off x="672975" y="3957350"/>
            <a:ext cx="4101600" cy="88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b="0" lang="en" sz="1200"/>
              <a:t>Primitive data types no exists</a:t>
            </a:r>
            <a:endParaRPr b="0"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b="0" lang="en" sz="1200"/>
              <a:t>Primitive data types in scala is call “</a:t>
            </a:r>
            <a:r>
              <a:rPr lang="en" sz="1200"/>
              <a:t>value types</a:t>
            </a:r>
            <a:r>
              <a:rPr b="0" lang="en" sz="1200"/>
              <a:t>”</a:t>
            </a:r>
            <a:endParaRPr b="0"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b="0" lang="en" sz="1200"/>
              <a:t>The</a:t>
            </a:r>
            <a:r>
              <a:rPr b="0" lang="en" sz="1200"/>
              <a:t> “</a:t>
            </a:r>
            <a:r>
              <a:rPr lang="en" sz="1200"/>
              <a:t>v</a:t>
            </a:r>
            <a:r>
              <a:rPr lang="en" sz="1200"/>
              <a:t>alue types”</a:t>
            </a:r>
            <a:r>
              <a:rPr b="0" lang="en" sz="1200"/>
              <a:t> extend the Any and AnyVal </a:t>
            </a:r>
            <a:endParaRPr b="0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296" name="Google Shape;296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24224" y="3359049"/>
            <a:ext cx="2824900" cy="167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6"/>
          <p:cNvSpPr txBox="1"/>
          <p:nvPr>
            <p:ph type="ctrTitle"/>
          </p:nvPr>
        </p:nvSpPr>
        <p:spPr>
          <a:xfrm>
            <a:off x="582275" y="157300"/>
            <a:ext cx="5533200" cy="69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Scala  </a:t>
            </a:r>
            <a:r>
              <a:rPr b="0" lang="en" sz="1600">
                <a:latin typeface="Nunito"/>
                <a:ea typeface="Nunito"/>
                <a:cs typeface="Nunito"/>
                <a:sym typeface="Nunito"/>
              </a:rPr>
              <a:t>Class Hierarchy and Data Types</a:t>
            </a:r>
            <a:endParaRPr sz="7200"/>
          </a:p>
        </p:txBody>
      </p:sp>
      <p:sp>
        <p:nvSpPr>
          <p:cNvPr id="302" name="Google Shape;302;p16"/>
          <p:cNvSpPr txBox="1"/>
          <p:nvPr>
            <p:ph type="ctrTitle"/>
          </p:nvPr>
        </p:nvSpPr>
        <p:spPr>
          <a:xfrm>
            <a:off x="672975" y="3957350"/>
            <a:ext cx="5008200" cy="88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b="0" lang="en" sz="1200"/>
              <a:t>Scala Parent Object not exists</a:t>
            </a:r>
            <a:endParaRPr b="0"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b="0" lang="en" sz="1200"/>
              <a:t>Object data types in scala is call “</a:t>
            </a:r>
            <a:r>
              <a:rPr lang="en" sz="1200"/>
              <a:t>reference</a:t>
            </a:r>
            <a:r>
              <a:rPr lang="en" sz="1200"/>
              <a:t> types</a:t>
            </a:r>
            <a:r>
              <a:rPr b="0" lang="en" sz="1200"/>
              <a:t>”</a:t>
            </a:r>
            <a:endParaRPr b="0"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b="0" lang="en" sz="1200"/>
              <a:t>The</a:t>
            </a:r>
            <a:r>
              <a:rPr lang="en" sz="1200"/>
              <a:t> “reference</a:t>
            </a:r>
            <a:r>
              <a:rPr lang="en" sz="1200"/>
              <a:t> types”</a:t>
            </a:r>
            <a:r>
              <a:rPr b="0" lang="en" sz="1200"/>
              <a:t> extend the Any and AnyRef </a:t>
            </a:r>
            <a:endParaRPr b="0"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303" name="Google Shape;30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450" y="935675"/>
            <a:ext cx="2504650" cy="212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26700" y="1162400"/>
            <a:ext cx="2723725" cy="2298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16"/>
          <p:cNvPicPr preferRelativeResize="0"/>
          <p:nvPr/>
        </p:nvPicPr>
        <p:blipFill rotWithShape="1">
          <a:blip r:embed="rId5">
            <a:alphaModFix/>
          </a:blip>
          <a:srcRect b="38134" l="30245" r="6133" t="0"/>
          <a:stretch/>
        </p:blipFill>
        <p:spPr>
          <a:xfrm>
            <a:off x="5142000" y="912075"/>
            <a:ext cx="3796825" cy="184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7"/>
          <p:cNvSpPr txBox="1"/>
          <p:nvPr>
            <p:ph type="ctrTitle"/>
          </p:nvPr>
        </p:nvSpPr>
        <p:spPr>
          <a:xfrm>
            <a:off x="582275" y="157300"/>
            <a:ext cx="5533200" cy="69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Scala  </a:t>
            </a:r>
            <a:r>
              <a:rPr b="0" lang="en" sz="1600">
                <a:latin typeface="Nunito"/>
                <a:ea typeface="Nunito"/>
                <a:cs typeface="Nunito"/>
                <a:sym typeface="Nunito"/>
              </a:rPr>
              <a:t>Unit</a:t>
            </a:r>
            <a:r>
              <a:rPr b="0" lang="en" sz="1600">
                <a:latin typeface="Nunito"/>
                <a:ea typeface="Nunito"/>
                <a:cs typeface="Nunito"/>
                <a:sym typeface="Nunito"/>
              </a:rPr>
              <a:t> Value Type</a:t>
            </a:r>
            <a:endParaRPr sz="7200"/>
          </a:p>
        </p:txBody>
      </p:sp>
      <p:sp>
        <p:nvSpPr>
          <p:cNvPr id="311" name="Google Shape;311;p17"/>
          <p:cNvSpPr txBox="1"/>
          <p:nvPr>
            <p:ph type="ctrTitle"/>
          </p:nvPr>
        </p:nvSpPr>
        <p:spPr>
          <a:xfrm>
            <a:off x="3151175" y="1290100"/>
            <a:ext cx="45807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b="0" lang="en" sz="1200"/>
              <a:t>Value Type </a:t>
            </a:r>
            <a:r>
              <a:rPr lang="en" sz="1200"/>
              <a:t>Unit </a:t>
            </a:r>
            <a:r>
              <a:rPr b="0" lang="en" sz="1200"/>
              <a:t>represent a void result</a:t>
            </a:r>
            <a:endParaRPr b="0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200"/>
              <a:t> </a:t>
            </a:r>
            <a:endParaRPr b="0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312" name="Google Shape;3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6700" y="1290100"/>
            <a:ext cx="2038350" cy="141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52950" y="1733550"/>
            <a:ext cx="3429000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2275" y="3146725"/>
            <a:ext cx="3905250" cy="110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38575" y="3151475"/>
            <a:ext cx="3276600" cy="109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8"/>
          <p:cNvSpPr txBox="1"/>
          <p:nvPr>
            <p:ph type="ctrTitle"/>
          </p:nvPr>
        </p:nvSpPr>
        <p:spPr>
          <a:xfrm>
            <a:off x="582275" y="157300"/>
            <a:ext cx="5533200" cy="69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  </a:t>
            </a:r>
            <a:r>
              <a:rPr b="0" lang="en" sz="1600">
                <a:latin typeface="Nunito"/>
                <a:ea typeface="Nunito"/>
                <a:cs typeface="Nunito"/>
                <a:sym typeface="Nunito"/>
              </a:rPr>
              <a:t>mutable and immutable</a:t>
            </a:r>
            <a:endParaRPr sz="7200"/>
          </a:p>
        </p:txBody>
      </p:sp>
      <p:pic>
        <p:nvPicPr>
          <p:cNvPr id="321" name="Google Shape;321;p18"/>
          <p:cNvPicPr preferRelativeResize="0"/>
          <p:nvPr/>
        </p:nvPicPr>
        <p:blipFill rotWithShape="1">
          <a:blip r:embed="rId3">
            <a:alphaModFix/>
          </a:blip>
          <a:srcRect b="0" l="20537" r="7072" t="18400"/>
          <a:stretch/>
        </p:blipFill>
        <p:spPr>
          <a:xfrm>
            <a:off x="4572000" y="906350"/>
            <a:ext cx="3421150" cy="2236226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18"/>
          <p:cNvSpPr txBox="1"/>
          <p:nvPr>
            <p:ph type="ctrTitle"/>
          </p:nvPr>
        </p:nvSpPr>
        <p:spPr>
          <a:xfrm>
            <a:off x="423750" y="1079725"/>
            <a:ext cx="3836100" cy="199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200"/>
              <a:t>Why is important considerer what of strategy variable we use?</a:t>
            </a:r>
            <a:endParaRPr b="0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200"/>
              <a:t>Because in modern applications we must think about  the concurrent and paralleling programs</a:t>
            </a:r>
            <a:endParaRPr b="0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323" name="Google Shape;323;p18"/>
          <p:cNvPicPr preferRelativeResize="0"/>
          <p:nvPr/>
        </p:nvPicPr>
        <p:blipFill rotWithShape="1">
          <a:blip r:embed="rId4">
            <a:alphaModFix/>
          </a:blip>
          <a:srcRect b="5494" l="15380" r="24112" t="18719"/>
          <a:stretch/>
        </p:blipFill>
        <p:spPr>
          <a:xfrm>
            <a:off x="872350" y="2225875"/>
            <a:ext cx="3274176" cy="2581325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18"/>
          <p:cNvSpPr txBox="1"/>
          <p:nvPr>
            <p:ph type="ctrTitle"/>
          </p:nvPr>
        </p:nvSpPr>
        <p:spPr>
          <a:xfrm>
            <a:off x="4496075" y="3316700"/>
            <a:ext cx="4295400" cy="199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inmutables</a:t>
            </a:r>
            <a:r>
              <a:rPr b="0" lang="en" sz="1200"/>
              <a:t> variables can helps with us :-)</a:t>
            </a:r>
            <a:endParaRPr b="0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9"/>
          <p:cNvSpPr txBox="1"/>
          <p:nvPr>
            <p:ph type="ctrTitle"/>
          </p:nvPr>
        </p:nvSpPr>
        <p:spPr>
          <a:xfrm>
            <a:off x="582275" y="157300"/>
            <a:ext cx="5533200" cy="69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  </a:t>
            </a:r>
            <a:r>
              <a:rPr b="0" lang="en" sz="1600">
                <a:latin typeface="Nunito"/>
                <a:ea typeface="Nunito"/>
                <a:cs typeface="Nunito"/>
                <a:sym typeface="Nunito"/>
              </a:rPr>
              <a:t>Variables mutable and immutable</a:t>
            </a:r>
            <a:endParaRPr sz="7200"/>
          </a:p>
        </p:txBody>
      </p:sp>
      <p:sp>
        <p:nvSpPr>
          <p:cNvPr id="330" name="Google Shape;330;p19"/>
          <p:cNvSpPr txBox="1"/>
          <p:nvPr>
            <p:ph type="ctrTitle"/>
          </p:nvPr>
        </p:nvSpPr>
        <p:spPr>
          <a:xfrm>
            <a:off x="344450" y="942050"/>
            <a:ext cx="5218200" cy="25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b="0" lang="en" sz="1200"/>
              <a:t>Java provided the mutable variables for default</a:t>
            </a:r>
            <a:endParaRPr b="0"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b="0" lang="en" sz="1200"/>
              <a:t>You must implement the Cloneable interface to do a copy of the object, but, It doesn't garatiens a “deep copy”</a:t>
            </a:r>
            <a:endParaRPr b="0"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b="0" lang="en" sz="1200"/>
              <a:t>There are some alternatives for “deep copy” for example </a:t>
            </a:r>
            <a:endParaRPr b="0"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200"/>
              <a:t>“SerializationUtils.clone” apache commons lang library</a:t>
            </a:r>
            <a:endParaRPr b="0"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331" name="Google Shape;331;p19"/>
          <p:cNvPicPr preferRelativeResize="0"/>
          <p:nvPr/>
        </p:nvPicPr>
        <p:blipFill rotWithShape="1">
          <a:blip r:embed="rId3">
            <a:alphaModFix/>
          </a:blip>
          <a:srcRect b="9934" l="29841" r="32772" t="26705"/>
          <a:stretch/>
        </p:blipFill>
        <p:spPr>
          <a:xfrm>
            <a:off x="5449350" y="852700"/>
            <a:ext cx="3420601" cy="325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0"/>
          <p:cNvSpPr txBox="1"/>
          <p:nvPr>
            <p:ph type="ctrTitle"/>
          </p:nvPr>
        </p:nvSpPr>
        <p:spPr>
          <a:xfrm>
            <a:off x="582275" y="157300"/>
            <a:ext cx="5533200" cy="69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Scala </a:t>
            </a:r>
            <a:r>
              <a:rPr b="0" lang="en" sz="1600">
                <a:latin typeface="Nunito"/>
                <a:ea typeface="Nunito"/>
                <a:cs typeface="Nunito"/>
                <a:sym typeface="Nunito"/>
              </a:rPr>
              <a:t>Variables mutable and immutable</a:t>
            </a:r>
            <a:endParaRPr sz="7200"/>
          </a:p>
        </p:txBody>
      </p:sp>
      <p:sp>
        <p:nvSpPr>
          <p:cNvPr id="337" name="Google Shape;337;p20"/>
          <p:cNvSpPr txBox="1"/>
          <p:nvPr>
            <p:ph type="ctrTitle"/>
          </p:nvPr>
        </p:nvSpPr>
        <p:spPr>
          <a:xfrm>
            <a:off x="344450" y="942050"/>
            <a:ext cx="5218200" cy="25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b="0" lang="en" sz="1200"/>
              <a:t>Scala provides </a:t>
            </a:r>
            <a:r>
              <a:rPr lang="en" sz="1200"/>
              <a:t>var</a:t>
            </a:r>
            <a:r>
              <a:rPr b="0" lang="en" sz="1200"/>
              <a:t>iable and </a:t>
            </a:r>
            <a:r>
              <a:rPr lang="en" sz="1200"/>
              <a:t>val</a:t>
            </a:r>
            <a:r>
              <a:rPr b="0" lang="en" sz="1200"/>
              <a:t>ues concepts(var and val)</a:t>
            </a:r>
            <a:endParaRPr b="0"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Variables</a:t>
            </a:r>
            <a:r>
              <a:rPr b="0" lang="en" sz="1200"/>
              <a:t> can modify the value</a:t>
            </a:r>
            <a:endParaRPr b="0"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b="0" lang="en" sz="1200"/>
              <a:t>O</a:t>
            </a:r>
            <a:r>
              <a:rPr b="0" lang="en" sz="1200"/>
              <a:t>verwise, </a:t>
            </a:r>
            <a:r>
              <a:rPr lang="en" sz="1200"/>
              <a:t>V</a:t>
            </a:r>
            <a:r>
              <a:rPr lang="en" sz="1200"/>
              <a:t>alues</a:t>
            </a:r>
            <a:r>
              <a:rPr b="0" lang="en" sz="1200"/>
              <a:t> can’t modify ours values</a:t>
            </a:r>
            <a:endParaRPr b="0"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338" name="Google Shape;338;p20"/>
          <p:cNvPicPr preferRelativeResize="0"/>
          <p:nvPr/>
        </p:nvPicPr>
        <p:blipFill rotWithShape="1">
          <a:blip r:embed="rId3">
            <a:alphaModFix/>
          </a:blip>
          <a:srcRect b="44475" l="31656" r="37570" t="43569"/>
          <a:stretch/>
        </p:blipFill>
        <p:spPr>
          <a:xfrm>
            <a:off x="5562650" y="1173275"/>
            <a:ext cx="3183968" cy="695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20"/>
          <p:cNvPicPr preferRelativeResize="0"/>
          <p:nvPr/>
        </p:nvPicPr>
        <p:blipFill rotWithShape="1">
          <a:blip r:embed="rId4">
            <a:alphaModFix/>
          </a:blip>
          <a:srcRect b="41201" l="27167" r="39292" t="50189"/>
          <a:stretch/>
        </p:blipFill>
        <p:spPr>
          <a:xfrm>
            <a:off x="5562650" y="2571759"/>
            <a:ext cx="3183975" cy="4594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1"/>
          <p:cNvSpPr txBox="1"/>
          <p:nvPr>
            <p:ph type="ctrTitle"/>
          </p:nvPr>
        </p:nvSpPr>
        <p:spPr>
          <a:xfrm>
            <a:off x="582275" y="157300"/>
            <a:ext cx="5533200" cy="69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</a:t>
            </a:r>
            <a:r>
              <a:rPr lang="en"/>
              <a:t>  </a:t>
            </a:r>
            <a:r>
              <a:rPr b="0" lang="en" sz="1600">
                <a:latin typeface="Nunito"/>
                <a:ea typeface="Nunito"/>
                <a:cs typeface="Nunito"/>
                <a:sym typeface="Nunito"/>
              </a:rPr>
              <a:t>Create Classes and Objects</a:t>
            </a:r>
            <a:endParaRPr sz="7200"/>
          </a:p>
        </p:txBody>
      </p:sp>
      <p:sp>
        <p:nvSpPr>
          <p:cNvPr id="345" name="Google Shape;345;p21"/>
          <p:cNvSpPr txBox="1"/>
          <p:nvPr>
            <p:ph type="ctrTitle"/>
          </p:nvPr>
        </p:nvSpPr>
        <p:spPr>
          <a:xfrm>
            <a:off x="582275" y="1022825"/>
            <a:ext cx="2164500" cy="98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Java Classes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46" name="Google Shape;346;p21"/>
          <p:cNvSpPr txBox="1"/>
          <p:nvPr>
            <p:ph type="ctrTitle"/>
          </p:nvPr>
        </p:nvSpPr>
        <p:spPr>
          <a:xfrm>
            <a:off x="4848175" y="1022825"/>
            <a:ext cx="5008200" cy="98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Java Objects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347" name="Google Shape;34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400" y="1453725"/>
            <a:ext cx="3741000" cy="2667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8" name="Google Shape;348;p21"/>
          <p:cNvCxnSpPr/>
          <p:nvPr/>
        </p:nvCxnSpPr>
        <p:spPr>
          <a:xfrm>
            <a:off x="4381650" y="1108525"/>
            <a:ext cx="6600" cy="317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49" name="Google Shape;349;p21"/>
          <p:cNvPicPr preferRelativeResize="0"/>
          <p:nvPr/>
        </p:nvPicPr>
        <p:blipFill rotWithShape="1">
          <a:blip r:embed="rId4">
            <a:alphaModFix/>
          </a:blip>
          <a:srcRect b="33739" l="31107" r="37331" t="54036"/>
          <a:stretch/>
        </p:blipFill>
        <p:spPr>
          <a:xfrm>
            <a:off x="4727501" y="1464600"/>
            <a:ext cx="3954075" cy="861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