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niel Carvaj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49F608-761A-4A33-A2D1-C7D3501A59F4}">
  <a:tblStyle styleId="{9549F608-761A-4A33-A2D1-C7D3501A5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3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5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4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05T23:06:40.360">
    <p:pos x="366" y="787"/>
    <p:text>En este apartado hablar sobre los callbacks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950849b2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950849b2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50849b2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950849b2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50849b20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50849b20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950849b20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950849b20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950849b2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950849b2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950849b20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950849b20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95790d4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95790d4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95790d4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95790d4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95790d4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95790d4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95790d4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95790d4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49a901f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49a901f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95790d41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95790d41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95790d41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95790d41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95790d41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95790d41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95790d41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95790d41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95790d41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95790d41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95790d41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95790d41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95790d41f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95790d41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95790d41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95790d41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95790d41f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95790d41f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95790d41f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95790d41f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949a901f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949a901f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95790d41f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95790d41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95790d41f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95790d41f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95790d41f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95790d41f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949a901f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949a901f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950849b2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950849b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950849b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950849b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950849b2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950849b2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950849b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950849b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950849b2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950849b2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://reactivex.io/documentation/operator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reactivex.io/documentation/operator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eactivex.io/documentation/operator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reactivex.io/documentation/operator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7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hyperlink" Target="https://projectreactor.io/docs/core/snapshot/reference/#which-operato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ctrTitle"/>
          </p:nvPr>
        </p:nvSpPr>
        <p:spPr>
          <a:xfrm>
            <a:off x="316500" y="176522"/>
            <a:ext cx="42555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</a:t>
            </a:r>
            <a:r>
              <a:rPr lang="en" sz="7200"/>
              <a:t>X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Programming</a:t>
            </a:r>
            <a:endParaRPr sz="72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75" y="1596724"/>
            <a:ext cx="6434175" cy="315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Extensions API</a:t>
            </a:r>
            <a:endParaRPr sz="7200"/>
          </a:p>
        </p:txBody>
      </p:sp>
      <p:sp>
        <p:nvSpPr>
          <p:cNvPr id="341" name="Google Shape;341;p22"/>
          <p:cNvSpPr txBox="1"/>
          <p:nvPr>
            <p:ph type="ctrTitle"/>
          </p:nvPr>
        </p:nvSpPr>
        <p:spPr>
          <a:xfrm>
            <a:off x="582275" y="1247775"/>
            <a:ext cx="77442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 Operators:</a:t>
            </a:r>
            <a:r>
              <a:rPr b="0" lang="en" sz="1200"/>
              <a:t> Los operadores nos permiten transformar, combinar y manipular el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secuencias de elementos </a:t>
            </a:r>
            <a:r>
              <a:rPr b="0" lang="en" sz="1200"/>
              <a:t>emit</a:t>
            </a:r>
            <a:r>
              <a:rPr b="0" lang="en" sz="1200"/>
              <a:t>idos por observables.</a:t>
            </a:r>
            <a:endParaRPr b="0" sz="12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00" y="1763800"/>
            <a:ext cx="3225675" cy="23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>
            <p:ph type="ctrTitle"/>
          </p:nvPr>
        </p:nvSpPr>
        <p:spPr>
          <a:xfrm>
            <a:off x="2681900" y="4473025"/>
            <a:ext cx="34386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http://reactivex.io/documentation/operators.html</a:t>
            </a:r>
            <a:endParaRPr b="0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java code</a:t>
            </a:r>
            <a:endParaRPr sz="7200"/>
          </a:p>
        </p:txBody>
      </p:sp>
      <p:sp>
        <p:nvSpPr>
          <p:cNvPr id="349" name="Google Shape;349;p23"/>
          <p:cNvSpPr txBox="1"/>
          <p:nvPr>
            <p:ph type="ctrTitle"/>
          </p:nvPr>
        </p:nvSpPr>
        <p:spPr>
          <a:xfrm>
            <a:off x="582275" y="1247775"/>
            <a:ext cx="7744200" cy="3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creamos un observable con una 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operación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suscripción OnNext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Observable&lt;String&gt; observable = Observable.just("Hello");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observable.subscribe(s -&gt; result = s);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 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assertTrue(result.equals("Hello"));</a:t>
            </a:r>
            <a:endParaRPr b="0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350" name="Google Shape;350;p23"/>
          <p:cNvSpPr txBox="1"/>
          <p:nvPr>
            <p:ph type="ctrTitle"/>
          </p:nvPr>
        </p:nvSpPr>
        <p:spPr>
          <a:xfrm>
            <a:off x="2681900" y="4473025"/>
            <a:ext cx="34386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</a:t>
            </a:r>
            <a:endParaRPr b="0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java code</a:t>
            </a:r>
            <a:endParaRPr sz="7200"/>
          </a:p>
        </p:txBody>
      </p:sp>
      <p:sp>
        <p:nvSpPr>
          <p:cNvPr id="356" name="Google Shape;356;p24"/>
          <p:cNvSpPr txBox="1"/>
          <p:nvPr>
            <p:ph type="ctrTitle"/>
          </p:nvPr>
        </p:nvSpPr>
        <p:spPr>
          <a:xfrm>
            <a:off x="582275" y="1247775"/>
            <a:ext cx="7744200" cy="3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creamos un observable 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suscribiendo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los 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métodos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OnNext, OnError, OnCompleted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letters = {"a", "b", "c", "d", "e", "f", "g"};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Observable&lt;String&gt; observable = Observable.from(letters);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observable.subscribe(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 -&gt; result += i,  //OnNext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Throwable::printStackTrace, //OnError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() -&gt; result += "_Completed" //OnCompleted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assertTrue(result.equals("abcdefg_Completed"));</a:t>
            </a:r>
            <a:endParaRPr b="0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357" name="Google Shape;357;p24"/>
          <p:cNvSpPr txBox="1"/>
          <p:nvPr>
            <p:ph type="ctrTitle"/>
          </p:nvPr>
        </p:nvSpPr>
        <p:spPr>
          <a:xfrm>
            <a:off x="2681900" y="4473025"/>
            <a:ext cx="34386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</a:t>
            </a:r>
            <a:endParaRPr b="0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code</a:t>
            </a:r>
            <a:endParaRPr sz="7200"/>
          </a:p>
        </p:txBody>
      </p:sp>
      <p:sp>
        <p:nvSpPr>
          <p:cNvPr id="363" name="Google Shape;363;p25"/>
          <p:cNvSpPr txBox="1"/>
          <p:nvPr>
            <p:ph type="ctrTitle"/>
          </p:nvPr>
        </p:nvSpPr>
        <p:spPr>
          <a:xfrm>
            <a:off x="582275" y="1247775"/>
            <a:ext cx="8109600" cy="3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creamos un observable suscribiendo los métodos OnNext con una operación de mapeo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letters = {"a", "b", "c", "d", "e", "f", "g"};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Observable.from(letters)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.map(String::toUpperCase)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.subscribe(letter -&gt; result += letter);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assertTrue(result.equals("ABCDEFG"));</a:t>
            </a:r>
            <a:endParaRPr b="0" sz="1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364" name="Google Shape;364;p25"/>
          <p:cNvSpPr txBox="1"/>
          <p:nvPr>
            <p:ph type="ctrTitle"/>
          </p:nvPr>
        </p:nvSpPr>
        <p:spPr>
          <a:xfrm>
            <a:off x="2681900" y="4473025"/>
            <a:ext cx="34386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</a:t>
            </a:r>
            <a:endParaRPr b="0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</a:t>
            </a:r>
            <a:endParaRPr sz="7200"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582275" y="1138250"/>
            <a:ext cx="77442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Reactive Streams es una especificación que determina el conjunto mínimo de interfaces requerido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para construir el procesamiento asíncrono de grandes </a:t>
            </a:r>
            <a:r>
              <a:rPr b="0" lang="en" sz="1200"/>
              <a:t>volúmenes</a:t>
            </a:r>
            <a:r>
              <a:rPr b="0" lang="en" sz="1200"/>
              <a:t> de datos ilimitados. Es una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especificación dirigida a JVM y JavaScript en tiempo de ejecución. 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El objetivo de la especificación es estandarizar el intercambio de flujo de datos </a:t>
            </a:r>
            <a:r>
              <a:rPr b="0" lang="en" sz="1200"/>
              <a:t>asincrónicos entre</a:t>
            </a:r>
            <a:r>
              <a:rPr b="0" lang="en" sz="1200"/>
              <a:t> </a:t>
            </a:r>
            <a:r>
              <a:rPr lang="en" sz="1200"/>
              <a:t>aplicaciones.</a:t>
            </a:r>
            <a:endParaRPr b="0" sz="12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API</a:t>
            </a:r>
            <a:endParaRPr sz="7200"/>
          </a:p>
        </p:txBody>
      </p:sp>
      <p:sp>
        <p:nvSpPr>
          <p:cNvPr id="376" name="Google Shape;376;p27"/>
          <p:cNvSpPr txBox="1"/>
          <p:nvPr>
            <p:ph type="ctrTitle"/>
          </p:nvPr>
        </p:nvSpPr>
        <p:spPr>
          <a:xfrm>
            <a:off x="582275" y="1271600"/>
            <a:ext cx="4280100" cy="12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 Publisher:</a:t>
            </a:r>
            <a:r>
              <a:rPr b="0" lang="en" sz="1200"/>
              <a:t> 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El publicador es responsable de la generación de un ilimitado </a:t>
            </a:r>
            <a:r>
              <a:rPr b="0" lang="en" sz="1200"/>
              <a:t>número</a:t>
            </a:r>
            <a:r>
              <a:rPr b="0" lang="en" sz="1200"/>
              <a:t> de eventos asíncronos, empujando esos eventos a los </a:t>
            </a:r>
            <a:r>
              <a:rPr b="0" lang="en" sz="1200"/>
              <a:t>suscriptores</a:t>
            </a:r>
            <a:r>
              <a:rPr b="0" lang="en" sz="1200"/>
              <a:t> asociados.</a:t>
            </a:r>
            <a:endParaRPr b="0" sz="12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75" y="1271600"/>
            <a:ext cx="25097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API</a:t>
            </a:r>
            <a:endParaRPr sz="7200"/>
          </a:p>
        </p:txBody>
      </p:sp>
      <p:sp>
        <p:nvSpPr>
          <p:cNvPr id="383" name="Google Shape;383;p28"/>
          <p:cNvSpPr txBox="1"/>
          <p:nvPr>
            <p:ph type="ctrTitle"/>
          </p:nvPr>
        </p:nvSpPr>
        <p:spPr>
          <a:xfrm>
            <a:off x="582275" y="1138250"/>
            <a:ext cx="4694700" cy="21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 Subscriber: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El suscriptor es un consumidor de eventos  publicados que obtiene los siguientes eventos:</a:t>
            </a:r>
            <a:endParaRPr b="0" sz="1200"/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Subcripción(onSubcribe)</a:t>
            </a:r>
            <a:endParaRPr b="0" sz="1200"/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Datos(onNext)</a:t>
            </a:r>
            <a:endParaRPr b="0" sz="1200"/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Completación(OnCompleted)</a:t>
            </a:r>
            <a:endParaRPr b="0" sz="1200"/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Error(onError)</a:t>
            </a:r>
            <a:endParaRPr sz="1000"/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975" y="1333550"/>
            <a:ext cx="31813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API</a:t>
            </a:r>
            <a:endParaRPr sz="7200"/>
          </a:p>
        </p:txBody>
      </p:sp>
      <p:sp>
        <p:nvSpPr>
          <p:cNvPr id="390" name="Google Shape;390;p29"/>
          <p:cNvSpPr txBox="1"/>
          <p:nvPr>
            <p:ph type="ctrTitle"/>
          </p:nvPr>
        </p:nvSpPr>
        <p:spPr>
          <a:xfrm>
            <a:off x="582275" y="1164450"/>
            <a:ext cx="5218500" cy="28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 </a:t>
            </a:r>
            <a:r>
              <a:rPr lang="en" sz="1200"/>
              <a:t>Subscription:</a:t>
            </a:r>
            <a:endParaRPr sz="1200"/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La </a:t>
            </a:r>
            <a:r>
              <a:rPr b="0" lang="en" sz="1200"/>
              <a:t>suscripción</a:t>
            </a:r>
            <a:r>
              <a:rPr b="0" lang="en" sz="1200"/>
              <a:t> es un contexto compartido entre el publicador y el </a:t>
            </a:r>
            <a:r>
              <a:rPr b="0" lang="en" sz="1200"/>
              <a:t>suscriptor</a:t>
            </a:r>
            <a:r>
              <a:rPr b="0" lang="en" sz="1200"/>
              <a:t> c</a:t>
            </a:r>
            <a:r>
              <a:rPr b="0" lang="en" sz="1200"/>
              <a:t>on el fin de mediar el intercambio de datos entre los dos. </a:t>
            </a:r>
            <a:endParaRPr b="0" sz="1200"/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La suscripción está disponible solo con el suscriptor, y le permite controlar la flujo de eventos del publicador.</a:t>
            </a:r>
            <a:endParaRPr b="0" sz="1200"/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 La suscripción se invalida si hay un error o una terminación. </a:t>
            </a:r>
            <a:endParaRPr b="0" sz="1200"/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Un suscriptor también puede cancelar las suscripciones, con el fin de cerrar el flujo..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75" y="1757575"/>
            <a:ext cx="27336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API</a:t>
            </a:r>
            <a:endParaRPr sz="7200"/>
          </a:p>
        </p:txBody>
      </p:sp>
      <p:sp>
        <p:nvSpPr>
          <p:cNvPr id="397" name="Google Shape;397;p30"/>
          <p:cNvSpPr txBox="1"/>
          <p:nvPr>
            <p:ph type="ctrTitle"/>
          </p:nvPr>
        </p:nvSpPr>
        <p:spPr>
          <a:xfrm>
            <a:off x="582275" y="1171575"/>
            <a:ext cx="7133100" cy="12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:: </a:t>
            </a:r>
            <a:r>
              <a:rPr lang="en" sz="1000"/>
              <a:t>Processor:</a:t>
            </a:r>
            <a:endParaRPr sz="1000"/>
          </a:p>
          <a:p>
            <a:pPr indent="-2921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0" lang="en" sz="1000"/>
              <a:t>El procesador representa una etapa de procesamiento de datos entre un suscriptor y un publicador.</a:t>
            </a:r>
            <a:endParaRPr b="0" sz="1000"/>
          </a:p>
          <a:p>
            <a:pPr indent="-2921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0" lang="en" sz="1000"/>
              <a:t>El procesador debe obedecer el contrato entre el publicador  y el suscriptor</a:t>
            </a:r>
            <a:endParaRPr b="0" sz="1000"/>
          </a:p>
          <a:p>
            <a:pPr indent="-2921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0" lang="en" sz="1000"/>
              <a:t> Si existe un error, debe propagarse al suscriptor</a:t>
            </a:r>
            <a:endParaRPr b="0" sz="1000"/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888" y="2476425"/>
            <a:ext cx="50958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caracteristicas</a:t>
            </a:r>
            <a:endParaRPr sz="7200"/>
          </a:p>
        </p:txBody>
      </p:sp>
      <p:pic>
        <p:nvPicPr>
          <p:cNvPr id="404" name="Google Shape;4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896" y="1539375"/>
            <a:ext cx="4817926" cy="27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1"/>
          <p:cNvSpPr txBox="1"/>
          <p:nvPr>
            <p:ph type="ctrTitle"/>
          </p:nvPr>
        </p:nvSpPr>
        <p:spPr>
          <a:xfrm>
            <a:off x="582275" y="1171575"/>
            <a:ext cx="1512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::</a:t>
            </a:r>
            <a:r>
              <a:rPr lang="en" sz="1000"/>
              <a:t> BackPressure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716550" y="4160325"/>
            <a:ext cx="760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Nace de la necesidad de crear sistemas que respondan a los </a:t>
            </a:r>
            <a:r>
              <a:rPr lang="en"/>
              <a:t>desafíos</a:t>
            </a:r>
            <a:r>
              <a:rPr lang="en"/>
              <a:t> que existen hoy como son: velocidad, variedad, volumen.</a:t>
            </a:r>
            <a:endParaRPr/>
          </a:p>
        </p:txBody>
      </p:sp>
      <p:sp>
        <p:nvSpPr>
          <p:cNvPr id="284" name="Google Shape;284;p14"/>
          <p:cNvSpPr txBox="1"/>
          <p:nvPr>
            <p:ph type="ctrTitle"/>
          </p:nvPr>
        </p:nvSpPr>
        <p:spPr>
          <a:xfrm>
            <a:off x="582275" y="157300"/>
            <a:ext cx="24258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Manifesto</a:t>
            </a:r>
            <a:endParaRPr sz="72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164938"/>
            <a:ext cx="75057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type="ctrTitle"/>
          </p:nvPr>
        </p:nvSpPr>
        <p:spPr>
          <a:xfrm>
            <a:off x="6191000" y="393350"/>
            <a:ext cx="27798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>
                <a:latin typeface="Nunito"/>
                <a:ea typeface="Nunito"/>
                <a:cs typeface="Nunito"/>
                <a:sym typeface="Nunito"/>
              </a:rPr>
              <a:t>https://www.reactivemanifesto.org/es</a:t>
            </a:r>
            <a:endParaRPr i="1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caracteristicas</a:t>
            </a:r>
            <a:endParaRPr sz="7200"/>
          </a:p>
        </p:txBody>
      </p:sp>
      <p:sp>
        <p:nvSpPr>
          <p:cNvPr id="411" name="Google Shape;411;p32"/>
          <p:cNvSpPr txBox="1"/>
          <p:nvPr>
            <p:ph type="ctrTitle"/>
          </p:nvPr>
        </p:nvSpPr>
        <p:spPr>
          <a:xfrm>
            <a:off x="582275" y="1171575"/>
            <a:ext cx="2228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:: Asincrono no bloqueante</a:t>
            </a:r>
            <a:endParaRPr b="0" sz="1000"/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750" y="1539375"/>
            <a:ext cx="6598650" cy="32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implementaciones</a:t>
            </a:r>
            <a:endParaRPr sz="7200"/>
          </a:p>
        </p:txBody>
      </p:sp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5" y="1443250"/>
            <a:ext cx="381952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375" y="1405200"/>
            <a:ext cx="4146274" cy="22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151" y="1405188"/>
            <a:ext cx="1118000" cy="7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200" y="1471825"/>
            <a:ext cx="508200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562" y="3956351"/>
            <a:ext cx="2798300" cy="9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6588" y="3760600"/>
            <a:ext cx="2369849" cy="12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type="ctrTitle"/>
          </p:nvPr>
        </p:nvSpPr>
        <p:spPr>
          <a:xfrm>
            <a:off x="3683275" y="7230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Flux&lt;T&gt; Api - Representa un flujo de 0...n elementos</a:t>
            </a:r>
            <a:endParaRPr sz="1000"/>
          </a:p>
        </p:txBody>
      </p:sp>
      <p:pic>
        <p:nvPicPr>
          <p:cNvPr id="431" name="Google Shape;4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375" y="1127175"/>
            <a:ext cx="5285824" cy="17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4"/>
          <p:cNvSpPr txBox="1"/>
          <p:nvPr>
            <p:ph type="ctrTitle"/>
          </p:nvPr>
        </p:nvSpPr>
        <p:spPr>
          <a:xfrm>
            <a:off x="3577375" y="3231050"/>
            <a:ext cx="56808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Flux&lt;String&gt; just = Flux.just("1", "2", "3");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Flux.fromArray(new Integer[]{1,1,2,3,5,8,13});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Flux.fromIterable(Arrays.asList("Red", "Blue", "Yellow", "Black"));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Flux.fromStream(IntStream.range(1,100).boxed());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438" name="Google Shape;4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5"/>
          <p:cNvSpPr txBox="1"/>
          <p:nvPr>
            <p:ph type="ctrTitle"/>
          </p:nvPr>
        </p:nvSpPr>
        <p:spPr>
          <a:xfrm>
            <a:off x="3683275" y="5706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Mono</a:t>
            </a:r>
            <a:r>
              <a:rPr lang="en" sz="1200"/>
              <a:t>&lt;T&gt; Api - Representa un flujo de 0...1 elementos</a:t>
            </a:r>
            <a:endParaRPr sz="1000"/>
          </a:p>
        </p:txBody>
      </p:sp>
      <p:sp>
        <p:nvSpPr>
          <p:cNvPr id="440" name="Google Shape;440;p35"/>
          <p:cNvSpPr txBox="1"/>
          <p:nvPr>
            <p:ph type="ctrTitle"/>
          </p:nvPr>
        </p:nvSpPr>
        <p:spPr>
          <a:xfrm>
            <a:off x="3577375" y="3231050"/>
            <a:ext cx="5680800" cy="17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Mono&lt;String&gt; just = Mono.just("foo");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Mono.fromSupplier(() -&gt; 1);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Mono.fromCallable(() -&gt; new String[]{"color"})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.subscribe(t -&gt;System.out.println("received " + t));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Mono.fromRunnable(() -&gt; System.out.println(" "))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.subscribe(t -&gt; System.out.println("received " + t), null, 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-&gt; System.out.println("Finished"));</a:t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1" name="Google Shape;4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200" y="1127175"/>
            <a:ext cx="5149579" cy="17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447" name="Google Shape;4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6"/>
          <p:cNvSpPr txBox="1"/>
          <p:nvPr>
            <p:ph type="ctrTitle"/>
          </p:nvPr>
        </p:nvSpPr>
        <p:spPr>
          <a:xfrm>
            <a:off x="3683275" y="6468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Flux and Mono Subscribers</a:t>
            </a:r>
            <a:endParaRPr sz="1000"/>
          </a:p>
        </p:txBody>
      </p:sp>
      <p:sp>
        <p:nvSpPr>
          <p:cNvPr id="449" name="Google Shape;449;p36"/>
          <p:cNvSpPr txBox="1"/>
          <p:nvPr>
            <p:ph type="ctrTitle"/>
          </p:nvPr>
        </p:nvSpPr>
        <p:spPr>
          <a:xfrm>
            <a:off x="3577375" y="1077575"/>
            <a:ext cx="5680800" cy="3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Solo Suscripcion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MyMonoOrFlux.subscribe(); (1)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onNext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MyMonoOrFlux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.subscribe(t -&gt; System.out.println("consuming " + t));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onNext, OnError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MyMonoOrFlux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.subscribe(t -&gt; System.out.println("consuming " + t),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e -&gt; e.printStackTrace() );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455" name="Google Shape;4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7"/>
          <p:cNvSpPr txBox="1"/>
          <p:nvPr>
            <p:ph type="ctrTitle"/>
          </p:nvPr>
        </p:nvSpPr>
        <p:spPr>
          <a:xfrm>
            <a:off x="3683275" y="5706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Flux and </a:t>
            </a:r>
            <a:r>
              <a:rPr lang="en" sz="1200"/>
              <a:t>Mono Subscribers</a:t>
            </a:r>
            <a:endParaRPr sz="1000"/>
          </a:p>
        </p:txBody>
      </p:sp>
      <p:sp>
        <p:nvSpPr>
          <p:cNvPr id="457" name="Google Shape;457;p37"/>
          <p:cNvSpPr txBox="1"/>
          <p:nvPr>
            <p:ph type="ctrTitle"/>
          </p:nvPr>
        </p:nvSpPr>
        <p:spPr>
          <a:xfrm>
            <a:off x="3577375" y="1077575"/>
            <a:ext cx="5680800" cy="3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onNext, OnError, onComplete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MyMonoOrFlux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.subscribe(t -&gt; System.out.println("consuming " + t),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e -&gt; e.printStackTrace(),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()-&gt; System.out.println("Finished"));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onNext, OnError, onComplete, unSubscribe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MyMonoOrFlux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.subscribe(t -&gt; System.out.println("consuming " + t),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 -&gt; e.printStackTrace(),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()-&gt; System.out.println("Finished"),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 -&gt; System.out.println("Subscribed :"+ s));</a:t>
            </a:r>
            <a:r>
              <a:rPr b="0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463" name="Google Shape;4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8"/>
          <p:cNvSpPr txBox="1"/>
          <p:nvPr>
            <p:ph type="ctrTitle"/>
          </p:nvPr>
        </p:nvSpPr>
        <p:spPr>
          <a:xfrm>
            <a:off x="3683275" y="6468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Operators</a:t>
            </a:r>
            <a:endParaRPr sz="1000"/>
          </a:p>
        </p:txBody>
      </p:sp>
      <p:pic>
        <p:nvPicPr>
          <p:cNvPr id="465" name="Google Shape;4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200" y="1203375"/>
            <a:ext cx="3546625" cy="26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8"/>
          <p:cNvSpPr txBox="1"/>
          <p:nvPr/>
        </p:nvSpPr>
        <p:spPr>
          <a:xfrm>
            <a:off x="3092725" y="3973150"/>
            <a:ext cx="4860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https://projectreactor.io/docs/core/snapshot/reference/#which-operator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472" name="Google Shape;4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9"/>
          <p:cNvSpPr txBox="1"/>
          <p:nvPr>
            <p:ph type="ctrTitle"/>
          </p:nvPr>
        </p:nvSpPr>
        <p:spPr>
          <a:xfrm>
            <a:off x="3683275" y="6468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Processors</a:t>
            </a:r>
            <a:endParaRPr sz="1000"/>
          </a:p>
        </p:txBody>
      </p:sp>
      <p:sp>
        <p:nvSpPr>
          <p:cNvPr id="474" name="Google Shape;474;p39"/>
          <p:cNvSpPr txBox="1"/>
          <p:nvPr/>
        </p:nvSpPr>
        <p:spPr>
          <a:xfrm>
            <a:off x="3092725" y="3973150"/>
            <a:ext cx="4860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 txBox="1"/>
          <p:nvPr>
            <p:ph type="ctrTitle"/>
          </p:nvPr>
        </p:nvSpPr>
        <p:spPr>
          <a:xfrm>
            <a:off x="3683275" y="1382850"/>
            <a:ext cx="5218500" cy="28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DirectProcessor: Un solo subcriptor a la vez sin backpressure</a:t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UnicastProcessor: Un solo subcriptor a la vez con backpressure</a:t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481" name="Google Shape;4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0"/>
          <p:cNvSpPr txBox="1"/>
          <p:nvPr>
            <p:ph type="ctrTitle"/>
          </p:nvPr>
        </p:nvSpPr>
        <p:spPr>
          <a:xfrm>
            <a:off x="3683275" y="6468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Processors</a:t>
            </a:r>
            <a:endParaRPr sz="1000"/>
          </a:p>
        </p:txBody>
      </p:sp>
      <p:sp>
        <p:nvSpPr>
          <p:cNvPr id="483" name="Google Shape;483;p40"/>
          <p:cNvSpPr txBox="1"/>
          <p:nvPr/>
        </p:nvSpPr>
        <p:spPr>
          <a:xfrm>
            <a:off x="3092725" y="3973150"/>
            <a:ext cx="4860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 txBox="1"/>
          <p:nvPr>
            <p:ph type="ctrTitle"/>
          </p:nvPr>
        </p:nvSpPr>
        <p:spPr>
          <a:xfrm>
            <a:off x="3770650" y="1050975"/>
            <a:ext cx="52185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EmitterProcessor</a:t>
            </a:r>
            <a:r>
              <a:rPr b="0" lang="en" sz="1200"/>
              <a:t>:</a:t>
            </a:r>
            <a:r>
              <a:rPr lang="en" sz="1200"/>
              <a:t> Multiple  </a:t>
            </a:r>
            <a:r>
              <a:rPr lang="en" sz="1200"/>
              <a:t>suscriptores</a:t>
            </a:r>
            <a:r>
              <a:rPr lang="en" sz="1200"/>
              <a:t> con backpressure.</a:t>
            </a:r>
            <a:endParaRPr sz="1000"/>
          </a:p>
        </p:txBody>
      </p:sp>
      <p:pic>
        <p:nvPicPr>
          <p:cNvPr id="485" name="Google Shape;4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625" y="1739974"/>
            <a:ext cx="3469917" cy="25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491" name="Google Shape;4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1"/>
          <p:cNvSpPr txBox="1"/>
          <p:nvPr>
            <p:ph type="ctrTitle"/>
          </p:nvPr>
        </p:nvSpPr>
        <p:spPr>
          <a:xfrm>
            <a:off x="3683275" y="6468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Processors</a:t>
            </a:r>
            <a:endParaRPr sz="1000"/>
          </a:p>
        </p:txBody>
      </p:sp>
      <p:sp>
        <p:nvSpPr>
          <p:cNvPr id="493" name="Google Shape;493;p41"/>
          <p:cNvSpPr txBox="1"/>
          <p:nvPr/>
        </p:nvSpPr>
        <p:spPr>
          <a:xfrm>
            <a:off x="3092725" y="3973150"/>
            <a:ext cx="4860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1"/>
          <p:cNvSpPr txBox="1"/>
          <p:nvPr>
            <p:ph type="ctrTitle"/>
          </p:nvPr>
        </p:nvSpPr>
        <p:spPr>
          <a:xfrm>
            <a:off x="3770650" y="1050975"/>
            <a:ext cx="52185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TopicProcessor</a:t>
            </a:r>
            <a:r>
              <a:rPr lang="en" sz="1200"/>
              <a:t>:</a:t>
            </a:r>
            <a:r>
              <a:rPr b="0" lang="en" sz="1200"/>
              <a:t> Multiple  suscriptores con backpressure actuando como un </a:t>
            </a:r>
            <a:r>
              <a:rPr b="0" lang="en" sz="1200"/>
              <a:t>tópico</a:t>
            </a:r>
            <a:r>
              <a:rPr b="0" lang="en" sz="1200"/>
              <a:t>..</a:t>
            </a:r>
            <a:endParaRPr b="0" sz="1000"/>
          </a:p>
        </p:txBody>
      </p:sp>
      <p:pic>
        <p:nvPicPr>
          <p:cNvPr id="495" name="Google Shape;4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325" y="1833650"/>
            <a:ext cx="3411049" cy="26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421100" y="1075625"/>
            <a:ext cx="84288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Responsivos</a:t>
            </a:r>
            <a:r>
              <a:rPr b="1" lang="en"/>
              <a:t>:</a:t>
            </a:r>
            <a:r>
              <a:rPr lang="en"/>
              <a:t> E</a:t>
            </a:r>
            <a:r>
              <a:rPr lang="en"/>
              <a:t>l sistema responde oportunamente al usuario. Detecta los problemas a tiempo y los resuelve efectivamente.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Resiliente</a:t>
            </a:r>
            <a:r>
              <a:rPr b="1" lang="en"/>
              <a:t>:</a:t>
            </a:r>
            <a:r>
              <a:rPr lang="en"/>
              <a:t> el sistema permanece responsivo ante las fallas, conteniéndolas dentro de cada componente. Al aislar los componentes entre sí, previene que varios resulten afectados, evitando comprometer todo el sistema.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Elástico</a:t>
            </a:r>
            <a:r>
              <a:rPr b="1" lang="en"/>
              <a:t>:</a:t>
            </a:r>
            <a:r>
              <a:rPr lang="en"/>
              <a:t> ante diferentes cargas de trabajo, el sistema permanece responsivo, lo que significa que su rendimiento aumenta o disminuye automáticamente para satisfacer la demanda variable, a medida que los recursos se agregan o eliminan proporcionalmente.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Impulsado por mensajes</a:t>
            </a:r>
            <a:r>
              <a:rPr b="1" lang="en"/>
              <a:t>:</a:t>
            </a:r>
            <a:r>
              <a:rPr lang="en"/>
              <a:t> los sistemas reactivos se basan en la transmisión asíncrona de mensajes entre los distintos componentes, asegurando un bajo acoplamiento entre estos y una ubicación independiente.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type="ctrTitle"/>
          </p:nvPr>
        </p:nvSpPr>
        <p:spPr>
          <a:xfrm>
            <a:off x="582275" y="268300"/>
            <a:ext cx="52863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Sistemas    </a:t>
            </a:r>
            <a:r>
              <a:rPr lang="en"/>
              <a:t>RX</a:t>
            </a:r>
            <a:r>
              <a:rPr lang="en" sz="7200"/>
              <a:t>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Aspectos necesarios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501" name="Google Shape;5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2"/>
          <p:cNvSpPr txBox="1"/>
          <p:nvPr>
            <p:ph type="ctrTitle"/>
          </p:nvPr>
        </p:nvSpPr>
        <p:spPr>
          <a:xfrm>
            <a:off x="3683275" y="6468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Processors</a:t>
            </a:r>
            <a:endParaRPr sz="1000"/>
          </a:p>
        </p:txBody>
      </p:sp>
      <p:sp>
        <p:nvSpPr>
          <p:cNvPr id="503" name="Google Shape;503;p42"/>
          <p:cNvSpPr txBox="1"/>
          <p:nvPr/>
        </p:nvSpPr>
        <p:spPr>
          <a:xfrm>
            <a:off x="3092725" y="3973150"/>
            <a:ext cx="4860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2"/>
          <p:cNvSpPr txBox="1"/>
          <p:nvPr>
            <p:ph type="ctrTitle"/>
          </p:nvPr>
        </p:nvSpPr>
        <p:spPr>
          <a:xfrm>
            <a:off x="3770650" y="1050975"/>
            <a:ext cx="52185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WorkQueueProcessor</a:t>
            </a:r>
            <a:r>
              <a:rPr lang="en" sz="1200"/>
              <a:t>:</a:t>
            </a:r>
            <a:r>
              <a:rPr b="0" lang="en" sz="1200"/>
              <a:t> Multiple  suscriptores con backpressure actuando como una cola..</a:t>
            </a:r>
            <a:endParaRPr b="0" sz="1000"/>
          </a:p>
        </p:txBody>
      </p:sp>
      <p:pic>
        <p:nvPicPr>
          <p:cNvPr id="505" name="Google Shape;5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850" y="1908625"/>
            <a:ext cx="3655200" cy="24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Streams  - Reactor</a:t>
            </a:r>
            <a:endParaRPr sz="7200"/>
          </a:p>
        </p:txBody>
      </p:sp>
      <p:pic>
        <p:nvPicPr>
          <p:cNvPr id="511" name="Google Shape;5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581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3"/>
          <p:cNvSpPr txBox="1"/>
          <p:nvPr>
            <p:ph type="ctrTitle"/>
          </p:nvPr>
        </p:nvSpPr>
        <p:spPr>
          <a:xfrm>
            <a:off x="3683275" y="646875"/>
            <a:ext cx="52185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Hot versus Cold publishers</a:t>
            </a:r>
            <a:endParaRPr sz="1000"/>
          </a:p>
        </p:txBody>
      </p:sp>
      <p:sp>
        <p:nvSpPr>
          <p:cNvPr id="513" name="Google Shape;513;p43"/>
          <p:cNvSpPr txBox="1"/>
          <p:nvPr/>
        </p:nvSpPr>
        <p:spPr>
          <a:xfrm>
            <a:off x="3092725" y="3973150"/>
            <a:ext cx="4860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375" y="1263063"/>
            <a:ext cx="4580406" cy="26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/>
          <p:nvPr>
            <p:ph idx="4294967295" type="ctrTitle"/>
          </p:nvPr>
        </p:nvSpPr>
        <p:spPr>
          <a:xfrm>
            <a:off x="316500" y="176522"/>
            <a:ext cx="42555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RX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Gracias!!!</a:t>
            </a:r>
            <a:endParaRPr sz="7200"/>
          </a:p>
        </p:txBody>
      </p:sp>
      <p:pic>
        <p:nvPicPr>
          <p:cNvPr id="520" name="Google Shape;5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75" y="1596724"/>
            <a:ext cx="6434175" cy="315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582275" y="1249950"/>
            <a:ext cx="7741200" cy="14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El reactive </a:t>
            </a:r>
            <a:r>
              <a:rPr b="0" lang="en" sz="1200"/>
              <a:t>manifestó</a:t>
            </a:r>
            <a:r>
              <a:rPr b="0" lang="en" sz="1200"/>
              <a:t> describe un sistema reactivo. Este no requiere que el sistema sea basado en programación reactiva. 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Se pueden </a:t>
            </a:r>
            <a:r>
              <a:rPr b="0" lang="en" sz="1200"/>
              <a:t>construir</a:t>
            </a:r>
            <a:r>
              <a:rPr b="0" lang="en" sz="1200"/>
              <a:t> sistemas orientados a mensajes, r</a:t>
            </a:r>
            <a:r>
              <a:rPr b="0" lang="en" sz="1200"/>
              <a:t>esilientes, escalables y responsivos sin necesidad de usar una librería reactiva, pero… es más fácil de construir si está si se utilizan.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8" name="Google Shape;298;p16"/>
          <p:cNvSpPr txBox="1"/>
          <p:nvPr>
            <p:ph type="ctrTitle"/>
          </p:nvPr>
        </p:nvSpPr>
        <p:spPr>
          <a:xfrm>
            <a:off x="582275" y="268300"/>
            <a:ext cx="52863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Sistemas    </a:t>
            </a:r>
            <a:r>
              <a:rPr lang="en"/>
              <a:t>RX</a:t>
            </a:r>
            <a:r>
              <a:rPr lang="en" sz="7200"/>
              <a:t>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a considerar...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3661275" y="2032550"/>
            <a:ext cx="1475700" cy="14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-&gt;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4" name="Google Shape;304;p17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frameworks and toolkits    </a:t>
            </a:r>
            <a:r>
              <a:rPr lang="en"/>
              <a:t>-&gt;  </a:t>
            </a:r>
            <a:r>
              <a:rPr lang="en" sz="1200"/>
              <a:t> </a:t>
            </a: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libraries        </a:t>
            </a:r>
            <a:r>
              <a:rPr lang="en"/>
              <a:t>-&gt;  RX</a:t>
            </a:r>
            <a:r>
              <a:rPr lang="en" sz="7200"/>
              <a:t> </a:t>
            </a:r>
            <a:endParaRPr sz="72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132" y="2066450"/>
            <a:ext cx="1010600" cy="10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213" y="3503450"/>
            <a:ext cx="2094423" cy="5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675" y="1162125"/>
            <a:ext cx="1989531" cy="8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8550" y="2940675"/>
            <a:ext cx="1529825" cy="15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0275" y="1311097"/>
            <a:ext cx="2647350" cy="12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Programming</a:t>
            </a:r>
            <a:r>
              <a:rPr lang="en" sz="1200"/>
              <a:t> </a:t>
            </a:r>
            <a:endParaRPr sz="7200"/>
          </a:p>
        </p:txBody>
      </p:sp>
      <p:sp>
        <p:nvSpPr>
          <p:cNvPr id="315" name="Google Shape;315;p18"/>
          <p:cNvSpPr txBox="1"/>
          <p:nvPr>
            <p:ph type="ctrTitle"/>
          </p:nvPr>
        </p:nvSpPr>
        <p:spPr>
          <a:xfrm>
            <a:off x="567950" y="1033775"/>
            <a:ext cx="77442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Programación reactiva tiene como pilar la propagación del cambio. Normalmente es </a:t>
            </a:r>
            <a:r>
              <a:rPr b="0" lang="en" sz="1200"/>
              <a:t>mencionado</a:t>
            </a:r>
            <a:r>
              <a:rPr b="0" lang="en" sz="1200"/>
              <a:t> como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programación declarativa, donde expresamos nuestra intención y estado de aplicación según lo determinado dinámicamente por cambios en los factores </a:t>
            </a:r>
            <a:r>
              <a:rPr b="0" lang="en" sz="1200"/>
              <a:t>subyacentes</a:t>
            </a:r>
            <a:r>
              <a:rPr lang="en" sz="1200"/>
              <a:t>. </a:t>
            </a:r>
            <a:endParaRPr sz="1200"/>
          </a:p>
        </p:txBody>
      </p:sp>
      <p:graphicFrame>
        <p:nvGraphicFramePr>
          <p:cNvPr id="316" name="Google Shape;316;p18"/>
          <p:cNvGraphicFramePr/>
          <p:nvPr/>
        </p:nvGraphicFramePr>
        <p:xfrm>
          <a:off x="545000" y="283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{9549F608-761A-4A33-A2D1-C7D3501A59F4}</a:tableStyleId>
              </a:tblPr>
              <a:tblGrid>
                <a:gridCol w="4037875"/>
                <a:gridCol w="375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No reactivo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Reactivo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value1 = 5;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value2 = 10;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sum = val1 + val2;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System.out.println(sum); // 15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value1 = 15;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System.out.println(sum); // 15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value1 = 5;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value2 = 10;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sum = val1 + val2;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System.out.println(sum); // 15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value1 = 15;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System.out.println(sum); // 25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Extensions</a:t>
            </a:r>
            <a:endParaRPr sz="7200"/>
          </a:p>
        </p:txBody>
      </p:sp>
      <p:sp>
        <p:nvSpPr>
          <p:cNvPr id="322" name="Google Shape;322;p19"/>
          <p:cNvSpPr txBox="1"/>
          <p:nvPr>
            <p:ph type="ctrTitle"/>
          </p:nvPr>
        </p:nvSpPr>
        <p:spPr>
          <a:xfrm>
            <a:off x="582275" y="1249950"/>
            <a:ext cx="77442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Como resultado, requerimos un nuevo conjunto de abstracciones, que nos permiten crear sin problemas interacciones asíncronas y basadas en eventos. Existen bibliotecas en diferentes lenguajes imperativos, como Java, que nos </a:t>
            </a:r>
            <a:r>
              <a:rPr b="0" lang="en" sz="1200"/>
              <a:t>proporcionan</a:t>
            </a:r>
            <a:r>
              <a:rPr b="0" lang="en" sz="1200"/>
              <a:t> </a:t>
            </a:r>
            <a:r>
              <a:rPr b="0" lang="en" sz="1200"/>
              <a:t>estas abstracciones. Estas bibliotecas se denominan extensiones reactivas.</a:t>
            </a:r>
            <a:endParaRPr b="0" sz="12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800" y="2471250"/>
            <a:ext cx="4734900" cy="23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Extensions</a:t>
            </a:r>
            <a:endParaRPr sz="7200"/>
          </a:p>
        </p:txBody>
      </p:sp>
      <p:sp>
        <p:nvSpPr>
          <p:cNvPr id="329" name="Google Shape;329;p20"/>
          <p:cNvSpPr txBox="1"/>
          <p:nvPr>
            <p:ph type="ctrTitle"/>
          </p:nvPr>
        </p:nvSpPr>
        <p:spPr>
          <a:xfrm>
            <a:off x="582275" y="1090625"/>
            <a:ext cx="7744200" cy="3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</a:t>
            </a:r>
            <a:r>
              <a:rPr b="0" lang="en" sz="1200"/>
              <a:t> Permiten expresar los eventos asíncronos de una aplicación como un conjunto de secuencias observables que otras aplicaciones pueden suscribirse para saber </a:t>
            </a:r>
            <a:r>
              <a:rPr b="0" lang="en" sz="1200"/>
              <a:t>qué</a:t>
            </a:r>
            <a:r>
              <a:rPr b="0" lang="en" sz="1200"/>
              <a:t> eventos están ocurriendo.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:: Un productor puede enviar estos eventos de notificación a un consumidor a medida que llegan.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</a:t>
            </a:r>
            <a:r>
              <a:rPr b="0" lang="en" sz="1200"/>
              <a:t> Si un consumidor es lento, puede extraer eventos de notificación de acuerdo con su propio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tasa de consumo(backpressure)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</a:t>
            </a:r>
            <a:r>
              <a:rPr b="0" lang="en" sz="1200"/>
              <a:t> El sistema de extremo a extremo de un productor y sus consumidores se conoce como </a:t>
            </a:r>
            <a:r>
              <a:rPr lang="en" sz="1200"/>
              <a:t>pipeline</a:t>
            </a:r>
            <a:r>
              <a:rPr b="0" lang="en" sz="1200"/>
              <a:t>.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 </a:t>
            </a:r>
            <a:r>
              <a:rPr b="0" lang="en" sz="1200"/>
              <a:t>El </a:t>
            </a:r>
            <a:r>
              <a:rPr lang="en" sz="1200"/>
              <a:t>pipeline </a:t>
            </a:r>
            <a:r>
              <a:rPr b="0" lang="en" sz="1200"/>
              <a:t>es perezoso por defecto y no se materializan hasta que sean suscritos por un consumidor.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ctrTitle"/>
          </p:nvPr>
        </p:nvSpPr>
        <p:spPr>
          <a:xfrm>
            <a:off x="582275" y="268300"/>
            <a:ext cx="7790100" cy="5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r>
              <a:rPr lang="en" sz="7200"/>
              <a:t> </a:t>
            </a:r>
            <a:r>
              <a:rPr lang="en" sz="1200"/>
              <a:t>Extensions </a:t>
            </a:r>
            <a:r>
              <a:rPr lang="en" sz="1200"/>
              <a:t>API</a:t>
            </a:r>
            <a:endParaRPr sz="7200"/>
          </a:p>
        </p:txBody>
      </p:sp>
      <p:sp>
        <p:nvSpPr>
          <p:cNvPr id="335" name="Google Shape;335;p21"/>
          <p:cNvSpPr txBox="1"/>
          <p:nvPr>
            <p:ph type="ctrTitle"/>
          </p:nvPr>
        </p:nvSpPr>
        <p:spPr>
          <a:xfrm>
            <a:off x="582275" y="1138250"/>
            <a:ext cx="77442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 Observables: </a:t>
            </a:r>
            <a:r>
              <a:rPr b="0" lang="en" sz="1200"/>
              <a:t>Representan las secuencias de elementos emitidos y generan eventos que son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propagado a los suscriptores previstos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:: Observer:</a:t>
            </a:r>
            <a:r>
              <a:rPr b="0" lang="en" sz="1200"/>
              <a:t> Cualquier aplicación puede expresar su intención para los eventos publicados por un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observable creando un </a:t>
            </a:r>
            <a:r>
              <a:rPr lang="en" sz="1200"/>
              <a:t>observador </a:t>
            </a:r>
            <a:r>
              <a:rPr b="0" lang="en" sz="1200"/>
              <a:t>y </a:t>
            </a:r>
            <a:r>
              <a:rPr lang="en" sz="1200"/>
              <a:t>suscribiéndose </a:t>
            </a:r>
            <a:r>
              <a:rPr b="0" lang="en" sz="1200"/>
              <a:t>a los observables respectivos.</a:t>
            </a:r>
            <a:endParaRPr b="0"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Cada observable envía un flujo de eventos que pueden ser recorridos(</a:t>
            </a:r>
            <a:r>
              <a:rPr lang="en" sz="1200"/>
              <a:t>OnNext</a:t>
            </a:r>
            <a:r>
              <a:rPr b="0" lang="en" sz="1200"/>
              <a:t>), seguido un evento de finalización(</a:t>
            </a:r>
            <a:r>
              <a:rPr lang="en" sz="1200"/>
              <a:t>OnCompleted</a:t>
            </a:r>
            <a:r>
              <a:rPr b="0" lang="en" sz="1200"/>
              <a:t>)</a:t>
            </a:r>
            <a:r>
              <a:rPr lang="en" sz="1200"/>
              <a:t> </a:t>
            </a:r>
            <a:r>
              <a:rPr b="0" lang="en" sz="1200"/>
              <a:t>o un evento de error(</a:t>
            </a:r>
            <a:r>
              <a:rPr lang="en" sz="1200"/>
              <a:t>OnError</a:t>
            </a:r>
            <a:r>
              <a:rPr b="0" lang="en" sz="1200"/>
              <a:t>) que finaliza el flujo.</a:t>
            </a:r>
            <a:endParaRPr b="0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