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6" r:id="rId2"/>
    <p:sldId id="258" r:id="rId3"/>
    <p:sldId id="425" r:id="rId4"/>
    <p:sldId id="259" r:id="rId5"/>
    <p:sldId id="424" r:id="rId6"/>
    <p:sldId id="262" r:id="rId7"/>
    <p:sldId id="426" r:id="rId8"/>
    <p:sldId id="263" r:id="rId9"/>
    <p:sldId id="264" r:id="rId10"/>
    <p:sldId id="267" r:id="rId11"/>
    <p:sldId id="456" r:id="rId12"/>
    <p:sldId id="457" r:id="rId13"/>
    <p:sldId id="268" r:id="rId14"/>
    <p:sldId id="427" r:id="rId15"/>
    <p:sldId id="271" r:id="rId16"/>
    <p:sldId id="272" r:id="rId17"/>
    <p:sldId id="275" r:id="rId18"/>
    <p:sldId id="276" r:id="rId19"/>
    <p:sldId id="277" r:id="rId20"/>
    <p:sldId id="278" r:id="rId21"/>
    <p:sldId id="279" r:id="rId22"/>
    <p:sldId id="280" r:id="rId23"/>
    <p:sldId id="287" r:id="rId24"/>
    <p:sldId id="288" r:id="rId25"/>
    <p:sldId id="289" r:id="rId26"/>
    <p:sldId id="290" r:id="rId27"/>
    <p:sldId id="434" r:id="rId28"/>
    <p:sldId id="435" r:id="rId29"/>
    <p:sldId id="458" r:id="rId30"/>
    <p:sldId id="459" r:id="rId31"/>
    <p:sldId id="292" r:id="rId32"/>
    <p:sldId id="293" r:id="rId33"/>
    <p:sldId id="294" r:id="rId34"/>
    <p:sldId id="295" r:id="rId35"/>
    <p:sldId id="296" r:id="rId36"/>
    <p:sldId id="297" r:id="rId37"/>
    <p:sldId id="299" r:id="rId38"/>
    <p:sldId id="300" r:id="rId39"/>
    <p:sldId id="301" r:id="rId40"/>
    <p:sldId id="308" r:id="rId41"/>
    <p:sldId id="309" r:id="rId42"/>
    <p:sldId id="310" r:id="rId43"/>
    <p:sldId id="311" r:id="rId44"/>
    <p:sldId id="312" r:id="rId45"/>
    <p:sldId id="314" r:id="rId46"/>
    <p:sldId id="439" r:id="rId47"/>
    <p:sldId id="315" r:id="rId48"/>
    <p:sldId id="316" r:id="rId49"/>
    <p:sldId id="440" r:id="rId50"/>
    <p:sldId id="318" r:id="rId51"/>
    <p:sldId id="319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441" r:id="rId64"/>
    <p:sldId id="332" r:id="rId65"/>
    <p:sldId id="333" r:id="rId66"/>
    <p:sldId id="336" r:id="rId67"/>
    <p:sldId id="338" r:id="rId68"/>
    <p:sldId id="340" r:id="rId69"/>
    <p:sldId id="446" r:id="rId70"/>
    <p:sldId id="343" r:id="rId71"/>
    <p:sldId id="344" r:id="rId72"/>
    <p:sldId id="346" r:id="rId73"/>
    <p:sldId id="349" r:id="rId74"/>
    <p:sldId id="448" r:id="rId75"/>
    <p:sldId id="447" r:id="rId76"/>
    <p:sldId id="354" r:id="rId77"/>
    <p:sldId id="355" r:id="rId78"/>
    <p:sldId id="449" r:id="rId7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7" autoAdjust="0"/>
  </p:normalViewPr>
  <p:slideViewPr>
    <p:cSldViewPr>
      <p:cViewPr varScale="1">
        <p:scale>
          <a:sx n="74" d="100"/>
          <a:sy n="74" d="100"/>
        </p:scale>
        <p:origin x="38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AF5DF-4D7C-4CE6-832A-DBB302D5C0DC}" type="datetimeFigureOut">
              <a:rPr lang="pt-BR" smtClean="0"/>
              <a:pPr/>
              <a:t>26/09/2018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65A3-3468-4682-8803-F337C4C5E0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8788" cy="3201987"/>
          </a:xfrm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85" y="4345214"/>
            <a:ext cx="5203031" cy="3858381"/>
          </a:xfrm>
          <a:noFill/>
          <a:ln w="9525"/>
        </p:spPr>
        <p:txBody>
          <a:bodyPr lIns="90566" tIns="44489" rIns="90566" bIns="44489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1884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1894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1873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192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190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1914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194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1955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85" y="4345214"/>
            <a:ext cx="5203031" cy="3858381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1976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180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8788" cy="3201987"/>
          </a:xfrm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85" y="4345214"/>
            <a:ext cx="5203031" cy="3858381"/>
          </a:xfrm>
          <a:noFill/>
          <a:ln w="9525"/>
        </p:spPr>
        <p:txBody>
          <a:bodyPr lIns="90566" tIns="44489" rIns="90566" bIns="44489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8788" cy="3201987"/>
          </a:xfrm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85" y="4345214"/>
            <a:ext cx="5203031" cy="3858381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8788" cy="3201987"/>
          </a:xfrm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85" y="4345214"/>
            <a:ext cx="5203031" cy="3858381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8788" cy="3201987"/>
          </a:xfrm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85" y="4345214"/>
            <a:ext cx="5203031" cy="3858381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8788" cy="3201987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85" y="4345214"/>
            <a:ext cx="5203031" cy="3858381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85" y="4345214"/>
            <a:ext cx="5203031" cy="3858381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85" y="4345214"/>
            <a:ext cx="5203031" cy="3858381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85" y="4345214"/>
            <a:ext cx="5203031" cy="3858381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85" y="4345214"/>
            <a:ext cx="5203031" cy="3858381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8788" cy="3201987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85" y="4345214"/>
            <a:ext cx="5203031" cy="3858381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8788" cy="3201987"/>
          </a:xfrm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85" y="4345214"/>
            <a:ext cx="5203031" cy="3858381"/>
          </a:xfrm>
          <a:noFill/>
          <a:ln w="9525"/>
        </p:spPr>
        <p:txBody>
          <a:bodyPr lIns="90566" tIns="44489" rIns="90566" bIns="44489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8788" cy="3201987"/>
          </a:xfrm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85" y="4345214"/>
            <a:ext cx="5203031" cy="3858381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85" y="4345214"/>
            <a:ext cx="5203031" cy="3858381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85" y="4345214"/>
            <a:ext cx="5203031" cy="3858381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8788" cy="3201987"/>
          </a:xfrm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85" y="4345214"/>
            <a:ext cx="5203031" cy="3858381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8788" cy="3201987"/>
          </a:xfrm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85" y="4345214"/>
            <a:ext cx="5203031" cy="3858381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8788" cy="3201987"/>
          </a:xfrm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85" y="4345214"/>
            <a:ext cx="5203031" cy="3858381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8788" cy="3201987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85" y="4345214"/>
            <a:ext cx="5203031" cy="3858381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8788" cy="3201987"/>
          </a:xfrm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85" y="4345214"/>
            <a:ext cx="5203031" cy="3858381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85" y="4345214"/>
            <a:ext cx="5203031" cy="3858381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/>
        </p:spPr>
      </p:sp>
      <p:sp>
        <p:nvSpPr>
          <p:cNvPr id="2283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27485" y="4345214"/>
            <a:ext cx="5203031" cy="3858381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8788" cy="3201987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85" y="4345214"/>
            <a:ext cx="5203031" cy="3858381"/>
          </a:xfrm>
          <a:noFill/>
          <a:ln w="9525"/>
        </p:spPr>
        <p:txBody>
          <a:bodyPr lIns="90566" tIns="44489" rIns="90566" bIns="44489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/>
        </p:spPr>
      </p:sp>
      <p:sp>
        <p:nvSpPr>
          <p:cNvPr id="2293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27485" y="4345214"/>
            <a:ext cx="5203031" cy="3858381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85" y="4345214"/>
            <a:ext cx="5203031" cy="3858381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1362" cy="3414712"/>
          </a:xfrm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3"/>
            <a:ext cx="5033367" cy="4116916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3738"/>
            <a:ext cx="4551363" cy="3414712"/>
          </a:xfrm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3"/>
            <a:ext cx="5033367" cy="4116916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3738"/>
            <a:ext cx="4551363" cy="3414712"/>
          </a:xfrm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3"/>
            <a:ext cx="5033367" cy="4116916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3738"/>
            <a:ext cx="4551363" cy="3414712"/>
          </a:xfrm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3"/>
            <a:ext cx="5033367" cy="4116916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3738"/>
            <a:ext cx="4551363" cy="3414712"/>
          </a:xfrm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3"/>
            <a:ext cx="5033367" cy="4116916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3738"/>
            <a:ext cx="4551363" cy="3414712"/>
          </a:xfrm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3"/>
            <a:ext cx="5033367" cy="4116916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3738"/>
            <a:ext cx="4551363" cy="3414712"/>
          </a:xfrm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3"/>
            <a:ext cx="5033367" cy="4116916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3738"/>
            <a:ext cx="4551363" cy="3414712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3"/>
            <a:ext cx="5033367" cy="4116916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1026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181251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85" y="4345214"/>
            <a:ext cx="5203031" cy="3858381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85" y="4345214"/>
            <a:ext cx="5203031" cy="3858381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8788" cy="3201987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85" y="4345214"/>
            <a:ext cx="5203031" cy="3858381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8788" cy="3201987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85" y="4345214"/>
            <a:ext cx="5203031" cy="3858381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8788" cy="3201987"/>
          </a:xfrm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85" y="4345214"/>
            <a:ext cx="5203031" cy="3858381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8788" cy="3201987"/>
          </a:xfrm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85" y="4345214"/>
            <a:ext cx="5203031" cy="3858381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8788" cy="3201987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85" y="4345214"/>
            <a:ext cx="5203031" cy="3858381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8788" cy="3201987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85" y="4345214"/>
            <a:ext cx="5203031" cy="3858381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8788" cy="3201987"/>
          </a:xfrm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85" y="4345214"/>
            <a:ext cx="5203031" cy="3858381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8788" cy="3201987"/>
          </a:xfrm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85" y="4345214"/>
            <a:ext cx="5203031" cy="3858381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1026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185347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8788" cy="3201987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85" y="4345214"/>
            <a:ext cx="5203031" cy="3858381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8788" cy="3201987"/>
          </a:xfr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85" y="4345214"/>
            <a:ext cx="5203031" cy="3858381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8788" cy="3201987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85" y="4345214"/>
            <a:ext cx="5203031" cy="3858381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8788" cy="3201987"/>
          </a:xfrm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85" y="4345214"/>
            <a:ext cx="5203031" cy="3858381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8788" cy="3201987"/>
          </a:xfr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85" y="4345214"/>
            <a:ext cx="5203031" cy="3858381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182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1832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1863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U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48264" y="6356350"/>
            <a:ext cx="1738536" cy="365125"/>
          </a:xfrm>
        </p:spPr>
        <p:txBody>
          <a:bodyPr/>
          <a:lstStyle/>
          <a:p>
            <a:fld id="{91A2F746-E6E7-4697-A454-36CE8A385596}" type="slidenum">
              <a:rPr lang="pt-BR" smtClean="0"/>
              <a:pPr/>
              <a:t>‹nº›</a:t>
            </a:fld>
            <a:r>
              <a:rPr lang="pt-BR" dirty="0"/>
              <a:t>/133</a:t>
            </a:r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0" y="1124744"/>
            <a:ext cx="9144000" cy="720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 userDrawn="1"/>
        </p:nvSpPr>
        <p:spPr>
          <a:xfrm>
            <a:off x="323528" y="6309320"/>
            <a:ext cx="1692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err="1"/>
              <a:t>Profa</a:t>
            </a:r>
            <a:r>
              <a:rPr lang="pt-BR" sz="1200" dirty="0"/>
              <a:t>. Maria Auxiliadora</a:t>
            </a:r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2699792" y="6088559"/>
            <a:ext cx="3438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Fonte: </a:t>
            </a:r>
          </a:p>
          <a:p>
            <a:pPr algn="ctr"/>
            <a:r>
              <a:rPr lang="en-US" sz="1100" dirty="0"/>
              <a:t>PRESSMAN, ROGER - </a:t>
            </a:r>
            <a:r>
              <a:rPr lang="pt-BR" sz="1100" dirty="0"/>
              <a:t>Engenharia de Software  - 6° Edição</a:t>
            </a:r>
          </a:p>
          <a:p>
            <a:pPr algn="ctr"/>
            <a:r>
              <a:rPr lang="en-US" sz="1100" dirty="0"/>
              <a:t>SOMMERVILLE         - </a:t>
            </a:r>
            <a:r>
              <a:rPr lang="pt-BR" sz="1100" dirty="0"/>
              <a:t>Engenharia de Software  - 8° Edição</a:t>
            </a:r>
          </a:p>
          <a:p>
            <a:pPr algn="ctr"/>
            <a:endParaRPr lang="pt-BR" sz="11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481" y="2130378"/>
            <a:ext cx="7773038" cy="1470709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963" y="3886307"/>
            <a:ext cx="6402075" cy="1752742"/>
          </a:xfrm>
        </p:spPr>
        <p:txBody>
          <a:bodyPr/>
          <a:lstStyle>
            <a:lvl1pPr marL="0" indent="0" algn="ctr">
              <a:buNone/>
              <a:defRPr/>
            </a:lvl1pPr>
            <a:lvl2pPr marL="458983" indent="0" algn="ctr">
              <a:buNone/>
              <a:defRPr/>
            </a:lvl2pPr>
            <a:lvl3pPr marL="917966" indent="0" algn="ctr">
              <a:buNone/>
              <a:defRPr/>
            </a:lvl3pPr>
            <a:lvl4pPr marL="1376949" indent="0" algn="ctr">
              <a:buNone/>
              <a:defRPr/>
            </a:lvl4pPr>
            <a:lvl5pPr marL="1835932" indent="0" algn="ctr">
              <a:buNone/>
              <a:defRPr/>
            </a:lvl5pPr>
            <a:lvl6pPr marL="2294915" indent="0" algn="ctr">
              <a:buNone/>
              <a:defRPr/>
            </a:lvl6pPr>
            <a:lvl7pPr marL="2753898" indent="0" algn="ctr">
              <a:buNone/>
              <a:defRPr/>
            </a:lvl7pPr>
            <a:lvl8pPr marL="3212882" indent="0" algn="ctr">
              <a:buNone/>
              <a:defRPr/>
            </a:lvl8pPr>
            <a:lvl9pPr marL="3671865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62912"/>
            <a:ext cx="7804921" cy="1109007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382594" y="1676258"/>
            <a:ext cx="8412289" cy="4130097"/>
          </a:xfrm>
        </p:spPr>
        <p:txBody>
          <a:bodyPr/>
          <a:lstStyle/>
          <a:p>
            <a:pPr lvl="0"/>
            <a:r>
              <a:rPr lang="pt-BR" noProof="0"/>
              <a:t>Clique no ícone para adicionar tabela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>
  <p:cSld name="Título, clip-art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62912"/>
            <a:ext cx="7804921" cy="1109007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lip-art 2"/>
          <p:cNvSpPr>
            <a:spLocks noGrp="1"/>
          </p:cNvSpPr>
          <p:nvPr>
            <p:ph type="clipArt" sz="half" idx="1"/>
          </p:nvPr>
        </p:nvSpPr>
        <p:spPr>
          <a:xfrm>
            <a:off x="459113" y="1676258"/>
            <a:ext cx="4090569" cy="4130097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702720" y="1676258"/>
            <a:ext cx="4092164" cy="4130097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2F746-E6E7-4697-A454-36CE8A38559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1</a:t>
            </a:fld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19672" y="260648"/>
            <a:ext cx="5688632" cy="733499"/>
          </a:xfrm>
          <a:prstGeom prst="rect">
            <a:avLst/>
          </a:prstGeom>
        </p:spPr>
        <p:txBody>
          <a:bodyPr lIns="86932" tIns="43466" rIns="86932" bIns="43466"/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pt-BR" sz="4400" b="1" dirty="0"/>
              <a:t>Processos de software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27584" y="2487662"/>
            <a:ext cx="7805738" cy="19494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Zapf Dingbats" charset="2"/>
              <a:buNone/>
              <a:tabLst/>
              <a:defRPr/>
            </a:pPr>
            <a:r>
              <a:rPr kumimoji="0" lang="pt-BR" sz="4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Atividades para especificar, projetar, implementar e testar sistemas de software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0832" y="44624"/>
            <a:ext cx="8229600" cy="1143000"/>
          </a:xfrm>
          <a:noFill/>
        </p:spPr>
        <p:txBody>
          <a:bodyPr/>
          <a:lstStyle/>
          <a:p>
            <a:pPr algn="ctr"/>
            <a:r>
              <a:rPr lang="pt-BR" b="1" dirty="0"/>
              <a:t>Objetivos da Modelagem</a:t>
            </a:r>
            <a:endParaRPr lang="en-GB" b="1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268760"/>
            <a:ext cx="8748464" cy="5256584"/>
          </a:xfrm>
          <a:noFill/>
        </p:spPr>
        <p:txBody>
          <a:bodyPr>
            <a:noAutofit/>
          </a:bodyPr>
          <a:lstStyle/>
          <a:p>
            <a:r>
              <a:rPr lang="pt-BR" sz="3600" b="1" dirty="0"/>
              <a:t>Auxiliar no processo de produção </a:t>
            </a:r>
            <a:r>
              <a:rPr lang="pt-BR" sz="3600" dirty="0">
                <a:sym typeface="Wingdings" pitchFamily="2" charset="2"/>
              </a:rPr>
              <a:t></a:t>
            </a:r>
            <a:r>
              <a:rPr lang="pt-BR" sz="3600" dirty="0"/>
              <a:t> produtos de alta qualidade, produzidos mais rapidamente e a um custo cada vez menor.</a:t>
            </a:r>
          </a:p>
          <a:p>
            <a:endParaRPr lang="pt-BR" sz="1800" dirty="0"/>
          </a:p>
          <a:p>
            <a:r>
              <a:rPr lang="pt-BR" sz="3600" b="1" dirty="0"/>
              <a:t>Atributos: </a:t>
            </a:r>
            <a:r>
              <a:rPr lang="pt-BR" sz="3600" dirty="0"/>
              <a:t>abstração, visibilidade, especificação, construção, confiabilidade, </a:t>
            </a:r>
            <a:r>
              <a:rPr lang="pt-BR" sz="3600" dirty="0" err="1"/>
              <a:t>manutenibilidade</a:t>
            </a:r>
            <a:r>
              <a:rPr lang="pt-BR" sz="3600" dirty="0"/>
              <a:t>, segurança, documentação.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268760"/>
            <a:ext cx="8335962" cy="4680520"/>
          </a:xfrm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3600" b="1" dirty="0"/>
              <a:t>Abstração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sz="3600" dirty="0"/>
              <a:t>– Melhor entendimento e maior compreensão</a:t>
            </a:r>
          </a:p>
          <a:p>
            <a:pPr>
              <a:lnSpc>
                <a:spcPct val="90000"/>
              </a:lnSpc>
              <a:buFont typeface="Zapf Dingbats" charset="2"/>
              <a:buNone/>
            </a:pPr>
            <a:r>
              <a:rPr lang="pt-BR" sz="3600" dirty="0"/>
              <a:t> </a:t>
            </a:r>
          </a:p>
          <a:p>
            <a:pPr>
              <a:lnSpc>
                <a:spcPct val="90000"/>
              </a:lnSpc>
            </a:pPr>
            <a:r>
              <a:rPr lang="pt-BR" sz="3600" b="1" dirty="0"/>
              <a:t>Visualização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sz="3600" dirty="0"/>
              <a:t>– Visualização antecipada antes da implementação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sz="3600" dirty="0"/>
              <a:t>– Visões complementares do software</a:t>
            </a:r>
          </a:p>
          <a:p>
            <a:pPr>
              <a:lnSpc>
                <a:spcPct val="90000"/>
              </a:lnSpc>
            </a:pPr>
            <a:endParaRPr lang="pt-BR" sz="36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90872" y="-27384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Modelos de processo de software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268760"/>
            <a:ext cx="8335962" cy="4968552"/>
          </a:xfrm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3600" b="1" dirty="0"/>
              <a:t>Especificação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sz="3600" dirty="0"/>
              <a:t>– Descrição precisa do que deve ser feito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pt-BR" sz="1400" dirty="0"/>
          </a:p>
          <a:p>
            <a:pPr>
              <a:lnSpc>
                <a:spcPct val="90000"/>
              </a:lnSpc>
            </a:pPr>
            <a:r>
              <a:rPr lang="pt-BR" sz="3600" b="1" dirty="0"/>
              <a:t>Construção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sz="3600" dirty="0"/>
              <a:t>– Geração automática com ferramentas baseadas em modelos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pt-BR" sz="1100" dirty="0"/>
          </a:p>
          <a:p>
            <a:pPr>
              <a:lnSpc>
                <a:spcPct val="90000"/>
              </a:lnSpc>
            </a:pPr>
            <a:r>
              <a:rPr lang="pt-BR" sz="3600" b="1" dirty="0"/>
              <a:t>Documentação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sz="3600" dirty="0"/>
              <a:t>– Comunicação entre equipes na diferentes fases do ciclo de vida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pt-BR" sz="36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90872" y="44624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Modelos de processo de software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051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268760"/>
            <a:ext cx="8335962" cy="5328592"/>
          </a:xfrm>
          <a:noFill/>
        </p:spPr>
        <p:txBody>
          <a:bodyPr>
            <a:noAutofit/>
          </a:bodyPr>
          <a:lstStyle/>
          <a:p>
            <a:r>
              <a:rPr lang="pt-BR" sz="4000" b="1" dirty="0"/>
              <a:t>Possibilitam:</a:t>
            </a:r>
          </a:p>
          <a:p>
            <a:pPr lvl="1"/>
            <a:r>
              <a:rPr lang="pt-BR" sz="3600" b="1" dirty="0"/>
              <a:t> Ao gerente: </a:t>
            </a:r>
            <a:r>
              <a:rPr lang="pt-BR" sz="3600" dirty="0"/>
              <a:t>controlar o processo de desenvolvimento de sistemas de software.</a:t>
            </a:r>
          </a:p>
          <a:p>
            <a:pPr lvl="1"/>
            <a:r>
              <a:rPr lang="pt-BR" sz="3600" b="1" dirty="0"/>
              <a:t> Ao desenvolvedor: </a:t>
            </a:r>
            <a:r>
              <a:rPr lang="pt-BR" sz="3600" dirty="0"/>
              <a:t>obter a base para produzir, de maneira eficiente, software que satisfaça os requisitos pré-estabelecidos.</a:t>
            </a:r>
            <a:endParaRPr lang="en-GB" sz="36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30832" y="44624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Objetivos da Modelagem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0872" y="274638"/>
            <a:ext cx="8229600" cy="1143000"/>
          </a:xfrm>
          <a:noFill/>
        </p:spPr>
        <p:txBody>
          <a:bodyPr/>
          <a:lstStyle/>
          <a:p>
            <a:pPr algn="ctr"/>
            <a:r>
              <a:rPr lang="pt-BR" b="1" dirty="0"/>
              <a:t>Modelos de processo de software</a:t>
            </a:r>
            <a:endParaRPr lang="en-GB" b="1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268760"/>
            <a:ext cx="8335962" cy="4896544"/>
          </a:xfrm>
          <a:noFill/>
        </p:spPr>
        <p:txBody>
          <a:bodyPr>
            <a:noAutofit/>
          </a:bodyPr>
          <a:lstStyle/>
          <a:p>
            <a:r>
              <a:rPr lang="pt-BR" sz="3600" dirty="0"/>
              <a:t>Um conjunto  de atividades fundamentais exigida para desenvolver um sistema de software</a:t>
            </a:r>
          </a:p>
          <a:p>
            <a:pPr lvl="1"/>
            <a:r>
              <a:rPr lang="pt-BR" sz="4000" dirty="0"/>
              <a:t>Especificação.  </a:t>
            </a:r>
          </a:p>
          <a:p>
            <a:pPr lvl="1"/>
            <a:r>
              <a:rPr lang="pt-BR" sz="4000" dirty="0"/>
              <a:t>Projeto e implementação.</a:t>
            </a:r>
          </a:p>
          <a:p>
            <a:pPr lvl="1"/>
            <a:r>
              <a:rPr lang="pt-BR" sz="4000" dirty="0"/>
              <a:t>Validação.  </a:t>
            </a:r>
          </a:p>
          <a:p>
            <a:pPr lvl="1"/>
            <a:r>
              <a:rPr lang="pt-BR" sz="4000" dirty="0"/>
              <a:t>Evolução.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46856" y="116632"/>
            <a:ext cx="8229600" cy="1143000"/>
          </a:xfrm>
          <a:noFill/>
        </p:spPr>
        <p:txBody>
          <a:bodyPr/>
          <a:lstStyle/>
          <a:p>
            <a:pPr algn="ctr"/>
            <a:r>
              <a:rPr lang="pt-BR" b="1" dirty="0"/>
              <a:t>Modelo X Processo</a:t>
            </a:r>
            <a:endParaRPr lang="en-GB" b="1" dirty="0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268760"/>
            <a:ext cx="8335962" cy="5256584"/>
          </a:xfrm>
          <a:noFill/>
        </p:spPr>
        <p:txBody>
          <a:bodyPr>
            <a:noAutofit/>
          </a:bodyPr>
          <a:lstStyle/>
          <a:p>
            <a:r>
              <a:rPr lang="pt-BR" sz="4000" dirty="0"/>
              <a:t>Um</a:t>
            </a:r>
            <a:r>
              <a:rPr lang="pt-BR" sz="4000" b="1" dirty="0"/>
              <a:t> modelo </a:t>
            </a:r>
            <a:r>
              <a:rPr lang="pt-BR" sz="4000" dirty="0"/>
              <a:t>é algo teórico, um conjunto de possíveis ações.</a:t>
            </a:r>
          </a:p>
          <a:p>
            <a:pPr>
              <a:buFont typeface="Zapf Dingbats" charset="2"/>
              <a:buNone/>
            </a:pPr>
            <a:endParaRPr lang="pt-BR" sz="1100" dirty="0"/>
          </a:p>
          <a:p>
            <a:r>
              <a:rPr lang="pt-BR" sz="4000" dirty="0"/>
              <a:t>O </a:t>
            </a:r>
            <a:r>
              <a:rPr lang="pt-BR" sz="4000" b="1" dirty="0"/>
              <a:t>processo</a:t>
            </a:r>
            <a:r>
              <a:rPr lang="pt-BR" sz="4000" dirty="0"/>
              <a:t> deve determinar ações práticas a serem realizadas pela equipe como prazos definidos e métricas para se avaliar como elas estão sendo realizadas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8"/>
          <p:cNvSpPr>
            <a:spLocks noChangeArrowheads="1"/>
          </p:cNvSpPr>
          <p:nvPr/>
        </p:nvSpPr>
        <p:spPr bwMode="auto">
          <a:xfrm>
            <a:off x="698235" y="1851533"/>
            <a:ext cx="7962741" cy="279642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797" tIns="45898" rIns="91797" bIns="45898" anchor="ctr"/>
          <a:lstStyle/>
          <a:p>
            <a:pPr algn="ctr"/>
            <a:endParaRPr lang="pt-BR" sz="4400" b="1" dirty="0"/>
          </a:p>
          <a:p>
            <a:pPr algn="ctr"/>
            <a:endParaRPr lang="pt-BR" sz="4400" b="1" dirty="0"/>
          </a:p>
          <a:p>
            <a:pPr algn="ctr"/>
            <a:endParaRPr lang="pt-BR" sz="4400" b="1" dirty="0"/>
          </a:p>
          <a:p>
            <a:pPr algn="ctr"/>
            <a:r>
              <a:rPr lang="pt-BR" sz="4400" b="1" dirty="0"/>
              <a:t>Modelo + Planejamento = </a:t>
            </a:r>
          </a:p>
          <a:p>
            <a:pPr algn="ctr"/>
            <a:endParaRPr lang="pt-BR" sz="4400" b="1" dirty="0"/>
          </a:p>
          <a:p>
            <a:pPr algn="ctr"/>
            <a:r>
              <a:rPr lang="pt-BR" sz="4400" b="1" dirty="0"/>
              <a:t>Processo</a:t>
            </a:r>
          </a:p>
          <a:p>
            <a:pPr algn="ctr"/>
            <a:endParaRPr lang="pt-BR" sz="4400" b="1" dirty="0"/>
          </a:p>
          <a:p>
            <a:pPr algn="ctr"/>
            <a:endParaRPr lang="pt-BR" sz="4400" b="1" dirty="0"/>
          </a:p>
        </p:txBody>
      </p:sp>
      <p:sp>
        <p:nvSpPr>
          <p:cNvPr id="4" name="Rectangle 1026"/>
          <p:cNvSpPr txBox="1">
            <a:spLocks noChangeArrowheads="1"/>
          </p:cNvSpPr>
          <p:nvPr/>
        </p:nvSpPr>
        <p:spPr>
          <a:xfrm>
            <a:off x="446856" y="116632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X Processo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3"/>
          <p:cNvGrpSpPr>
            <a:grpSpLocks/>
          </p:cNvGrpSpPr>
          <p:nvPr/>
        </p:nvGrpSpPr>
        <p:grpSpPr bwMode="auto">
          <a:xfrm>
            <a:off x="535632" y="1757523"/>
            <a:ext cx="7911729" cy="4131690"/>
            <a:chOff x="336" y="1103"/>
            <a:chExt cx="4963" cy="2593"/>
          </a:xfrm>
        </p:grpSpPr>
        <p:sp>
          <p:nvSpPr>
            <p:cNvPr id="22532" name="Freeform 5"/>
            <p:cNvSpPr>
              <a:spLocks/>
            </p:cNvSpPr>
            <p:nvPr/>
          </p:nvSpPr>
          <p:spPr bwMode="auto">
            <a:xfrm>
              <a:off x="2470" y="1561"/>
              <a:ext cx="409" cy="196"/>
            </a:xfrm>
            <a:custGeom>
              <a:avLst/>
              <a:gdLst>
                <a:gd name="T0" fmla="*/ 0 w 409"/>
                <a:gd name="T1" fmla="*/ 0 h 196"/>
                <a:gd name="T2" fmla="*/ 0 w 409"/>
                <a:gd name="T3" fmla="*/ 196 h 196"/>
                <a:gd name="T4" fmla="*/ 409 w 409"/>
                <a:gd name="T5" fmla="*/ 196 h 196"/>
                <a:gd name="T6" fmla="*/ 0 60000 65536"/>
                <a:gd name="T7" fmla="*/ 0 60000 65536"/>
                <a:gd name="T8" fmla="*/ 0 60000 65536"/>
                <a:gd name="T9" fmla="*/ 0 w 409"/>
                <a:gd name="T10" fmla="*/ 0 h 196"/>
                <a:gd name="T11" fmla="*/ 409 w 409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" h="196">
                  <a:moveTo>
                    <a:pt x="0" y="0"/>
                  </a:moveTo>
                  <a:lnTo>
                    <a:pt x="0" y="196"/>
                  </a:lnTo>
                  <a:lnTo>
                    <a:pt x="409" y="196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33" name="Line 7"/>
            <p:cNvSpPr>
              <a:spLocks noChangeShapeType="1"/>
            </p:cNvSpPr>
            <p:nvPr/>
          </p:nvSpPr>
          <p:spPr bwMode="auto">
            <a:xfrm>
              <a:off x="2273" y="1576"/>
              <a:ext cx="1" cy="68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34" name="Freeform 33"/>
            <p:cNvSpPr>
              <a:spLocks/>
            </p:cNvSpPr>
            <p:nvPr/>
          </p:nvSpPr>
          <p:spPr bwMode="auto">
            <a:xfrm>
              <a:off x="851" y="1757"/>
              <a:ext cx="106" cy="197"/>
            </a:xfrm>
            <a:custGeom>
              <a:avLst/>
              <a:gdLst>
                <a:gd name="T0" fmla="*/ 60 w 106"/>
                <a:gd name="T1" fmla="*/ 46 h 197"/>
                <a:gd name="T2" fmla="*/ 106 w 106"/>
                <a:gd name="T3" fmla="*/ 0 h 197"/>
                <a:gd name="T4" fmla="*/ 45 w 106"/>
                <a:gd name="T5" fmla="*/ 197 h 197"/>
                <a:gd name="T6" fmla="*/ 0 w 106"/>
                <a:gd name="T7" fmla="*/ 0 h 197"/>
                <a:gd name="T8" fmla="*/ 60 w 106"/>
                <a:gd name="T9" fmla="*/ 46 h 1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197"/>
                <a:gd name="T17" fmla="*/ 106 w 106"/>
                <a:gd name="T18" fmla="*/ 197 h 1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197">
                  <a:moveTo>
                    <a:pt x="60" y="46"/>
                  </a:moveTo>
                  <a:lnTo>
                    <a:pt x="106" y="0"/>
                  </a:lnTo>
                  <a:lnTo>
                    <a:pt x="45" y="197"/>
                  </a:lnTo>
                  <a:lnTo>
                    <a:pt x="0" y="0"/>
                  </a:lnTo>
                  <a:lnTo>
                    <a:pt x="60" y="46"/>
                  </a:lnTo>
                  <a:close/>
                </a:path>
              </a:pathLst>
            </a:custGeom>
            <a:solidFill>
              <a:srgbClr val="000000"/>
            </a:solidFill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35" name="Line 346"/>
            <p:cNvSpPr>
              <a:spLocks noChangeShapeType="1"/>
            </p:cNvSpPr>
            <p:nvPr/>
          </p:nvSpPr>
          <p:spPr bwMode="auto">
            <a:xfrm>
              <a:off x="896" y="1561"/>
              <a:ext cx="1" cy="287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36" name="Line 347"/>
            <p:cNvSpPr>
              <a:spLocks noChangeShapeType="1"/>
            </p:cNvSpPr>
            <p:nvPr/>
          </p:nvSpPr>
          <p:spPr bwMode="auto">
            <a:xfrm>
              <a:off x="1411" y="1364"/>
              <a:ext cx="211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37" name="Freeform 348"/>
            <p:cNvSpPr>
              <a:spLocks/>
            </p:cNvSpPr>
            <p:nvPr/>
          </p:nvSpPr>
          <p:spPr bwMode="auto">
            <a:xfrm>
              <a:off x="2909" y="1364"/>
              <a:ext cx="605" cy="197"/>
            </a:xfrm>
            <a:custGeom>
              <a:avLst/>
              <a:gdLst>
                <a:gd name="T0" fmla="*/ 605 w 605"/>
                <a:gd name="T1" fmla="*/ 197 h 197"/>
                <a:gd name="T2" fmla="*/ 605 w 605"/>
                <a:gd name="T3" fmla="*/ 0 h 197"/>
                <a:gd name="T4" fmla="*/ 0 w 605"/>
                <a:gd name="T5" fmla="*/ 0 h 197"/>
                <a:gd name="T6" fmla="*/ 0 60000 65536"/>
                <a:gd name="T7" fmla="*/ 0 60000 65536"/>
                <a:gd name="T8" fmla="*/ 0 60000 65536"/>
                <a:gd name="T9" fmla="*/ 0 w 605"/>
                <a:gd name="T10" fmla="*/ 0 h 197"/>
                <a:gd name="T11" fmla="*/ 605 w 605"/>
                <a:gd name="T12" fmla="*/ 197 h 1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5" h="197">
                  <a:moveTo>
                    <a:pt x="605" y="197"/>
                  </a:moveTo>
                  <a:lnTo>
                    <a:pt x="605" y="0"/>
                  </a:lnTo>
                  <a:lnTo>
                    <a:pt x="0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38" name="Freeform 349"/>
            <p:cNvSpPr>
              <a:spLocks/>
            </p:cNvSpPr>
            <p:nvPr/>
          </p:nvSpPr>
          <p:spPr bwMode="auto">
            <a:xfrm>
              <a:off x="2228" y="2136"/>
              <a:ext cx="91" cy="197"/>
            </a:xfrm>
            <a:custGeom>
              <a:avLst/>
              <a:gdLst>
                <a:gd name="T0" fmla="*/ 45 w 91"/>
                <a:gd name="T1" fmla="*/ 45 h 197"/>
                <a:gd name="T2" fmla="*/ 91 w 91"/>
                <a:gd name="T3" fmla="*/ 0 h 197"/>
                <a:gd name="T4" fmla="*/ 45 w 91"/>
                <a:gd name="T5" fmla="*/ 197 h 197"/>
                <a:gd name="T6" fmla="*/ 0 w 91"/>
                <a:gd name="T7" fmla="*/ 0 h 197"/>
                <a:gd name="T8" fmla="*/ 45 w 91"/>
                <a:gd name="T9" fmla="*/ 45 h 1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197"/>
                <a:gd name="T17" fmla="*/ 91 w 91"/>
                <a:gd name="T18" fmla="*/ 197 h 1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197">
                  <a:moveTo>
                    <a:pt x="45" y="45"/>
                  </a:moveTo>
                  <a:lnTo>
                    <a:pt x="91" y="0"/>
                  </a:lnTo>
                  <a:lnTo>
                    <a:pt x="45" y="197"/>
                  </a:lnTo>
                  <a:lnTo>
                    <a:pt x="0" y="0"/>
                  </a:lnTo>
                  <a:lnTo>
                    <a:pt x="45" y="45"/>
                  </a:lnTo>
                  <a:close/>
                </a:path>
              </a:pathLst>
            </a:custGeom>
            <a:solidFill>
              <a:srgbClr val="000000"/>
            </a:solidFill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39" name="Freeform 350"/>
            <p:cNvSpPr>
              <a:spLocks/>
            </p:cNvSpPr>
            <p:nvPr/>
          </p:nvSpPr>
          <p:spPr bwMode="auto">
            <a:xfrm>
              <a:off x="2773" y="1712"/>
              <a:ext cx="197" cy="91"/>
            </a:xfrm>
            <a:custGeom>
              <a:avLst/>
              <a:gdLst>
                <a:gd name="T0" fmla="*/ 45 w 197"/>
                <a:gd name="T1" fmla="*/ 45 h 91"/>
                <a:gd name="T2" fmla="*/ 0 w 197"/>
                <a:gd name="T3" fmla="*/ 0 h 91"/>
                <a:gd name="T4" fmla="*/ 197 w 197"/>
                <a:gd name="T5" fmla="*/ 45 h 91"/>
                <a:gd name="T6" fmla="*/ 0 w 197"/>
                <a:gd name="T7" fmla="*/ 91 h 91"/>
                <a:gd name="T8" fmla="*/ 45 w 197"/>
                <a:gd name="T9" fmla="*/ 45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7"/>
                <a:gd name="T16" fmla="*/ 0 h 91"/>
                <a:gd name="T17" fmla="*/ 197 w 197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7" h="91">
                  <a:moveTo>
                    <a:pt x="45" y="45"/>
                  </a:moveTo>
                  <a:lnTo>
                    <a:pt x="0" y="0"/>
                  </a:lnTo>
                  <a:lnTo>
                    <a:pt x="197" y="45"/>
                  </a:lnTo>
                  <a:lnTo>
                    <a:pt x="0" y="91"/>
                  </a:lnTo>
                  <a:lnTo>
                    <a:pt x="45" y="45"/>
                  </a:lnTo>
                  <a:close/>
                </a:path>
              </a:pathLst>
            </a:custGeom>
            <a:solidFill>
              <a:srgbClr val="000000"/>
            </a:solidFill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40" name="Freeform 351"/>
            <p:cNvSpPr>
              <a:spLocks/>
            </p:cNvSpPr>
            <p:nvPr/>
          </p:nvSpPr>
          <p:spPr bwMode="auto">
            <a:xfrm>
              <a:off x="2818" y="1318"/>
              <a:ext cx="197" cy="106"/>
            </a:xfrm>
            <a:custGeom>
              <a:avLst/>
              <a:gdLst>
                <a:gd name="T0" fmla="*/ 152 w 197"/>
                <a:gd name="T1" fmla="*/ 61 h 106"/>
                <a:gd name="T2" fmla="*/ 197 w 197"/>
                <a:gd name="T3" fmla="*/ 106 h 106"/>
                <a:gd name="T4" fmla="*/ 0 w 197"/>
                <a:gd name="T5" fmla="*/ 46 h 106"/>
                <a:gd name="T6" fmla="*/ 197 w 197"/>
                <a:gd name="T7" fmla="*/ 0 h 106"/>
                <a:gd name="T8" fmla="*/ 152 w 197"/>
                <a:gd name="T9" fmla="*/ 61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7"/>
                <a:gd name="T16" fmla="*/ 0 h 106"/>
                <a:gd name="T17" fmla="*/ 197 w 197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7" h="106">
                  <a:moveTo>
                    <a:pt x="152" y="61"/>
                  </a:moveTo>
                  <a:lnTo>
                    <a:pt x="197" y="106"/>
                  </a:lnTo>
                  <a:lnTo>
                    <a:pt x="0" y="46"/>
                  </a:lnTo>
                  <a:lnTo>
                    <a:pt x="197" y="0"/>
                  </a:lnTo>
                  <a:lnTo>
                    <a:pt x="152" y="61"/>
                  </a:lnTo>
                  <a:close/>
                </a:path>
              </a:pathLst>
            </a:custGeom>
            <a:solidFill>
              <a:srgbClr val="000000"/>
            </a:solidFill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41" name="Line 352"/>
            <p:cNvSpPr>
              <a:spLocks noChangeShapeType="1"/>
            </p:cNvSpPr>
            <p:nvPr/>
          </p:nvSpPr>
          <p:spPr bwMode="auto">
            <a:xfrm>
              <a:off x="3514" y="1954"/>
              <a:ext cx="1" cy="66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42" name="Freeform 353"/>
            <p:cNvSpPr>
              <a:spLocks/>
            </p:cNvSpPr>
            <p:nvPr/>
          </p:nvSpPr>
          <p:spPr bwMode="auto">
            <a:xfrm>
              <a:off x="3696" y="1954"/>
              <a:ext cx="409" cy="182"/>
            </a:xfrm>
            <a:custGeom>
              <a:avLst/>
              <a:gdLst>
                <a:gd name="T0" fmla="*/ 0 w 409"/>
                <a:gd name="T1" fmla="*/ 0 h 182"/>
                <a:gd name="T2" fmla="*/ 0 w 409"/>
                <a:gd name="T3" fmla="*/ 182 h 182"/>
                <a:gd name="T4" fmla="*/ 409 w 409"/>
                <a:gd name="T5" fmla="*/ 182 h 182"/>
                <a:gd name="T6" fmla="*/ 0 60000 65536"/>
                <a:gd name="T7" fmla="*/ 0 60000 65536"/>
                <a:gd name="T8" fmla="*/ 0 60000 65536"/>
                <a:gd name="T9" fmla="*/ 0 w 409"/>
                <a:gd name="T10" fmla="*/ 0 h 182"/>
                <a:gd name="T11" fmla="*/ 409 w 40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" h="182">
                  <a:moveTo>
                    <a:pt x="0" y="0"/>
                  </a:moveTo>
                  <a:lnTo>
                    <a:pt x="0" y="182"/>
                  </a:lnTo>
                  <a:lnTo>
                    <a:pt x="409" y="182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43" name="Freeform 354"/>
            <p:cNvSpPr>
              <a:spLocks/>
            </p:cNvSpPr>
            <p:nvPr/>
          </p:nvSpPr>
          <p:spPr bwMode="auto">
            <a:xfrm>
              <a:off x="4135" y="1757"/>
              <a:ext cx="605" cy="197"/>
            </a:xfrm>
            <a:custGeom>
              <a:avLst/>
              <a:gdLst>
                <a:gd name="T0" fmla="*/ 605 w 605"/>
                <a:gd name="T1" fmla="*/ 197 h 197"/>
                <a:gd name="T2" fmla="*/ 605 w 605"/>
                <a:gd name="T3" fmla="*/ 0 h 197"/>
                <a:gd name="T4" fmla="*/ 0 w 605"/>
                <a:gd name="T5" fmla="*/ 0 h 197"/>
                <a:gd name="T6" fmla="*/ 0 60000 65536"/>
                <a:gd name="T7" fmla="*/ 0 60000 65536"/>
                <a:gd name="T8" fmla="*/ 0 60000 65536"/>
                <a:gd name="T9" fmla="*/ 0 w 605"/>
                <a:gd name="T10" fmla="*/ 0 h 197"/>
                <a:gd name="T11" fmla="*/ 605 w 605"/>
                <a:gd name="T12" fmla="*/ 197 h 1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5" h="197">
                  <a:moveTo>
                    <a:pt x="605" y="197"/>
                  </a:moveTo>
                  <a:lnTo>
                    <a:pt x="605" y="0"/>
                  </a:lnTo>
                  <a:lnTo>
                    <a:pt x="0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44" name="Freeform 355"/>
            <p:cNvSpPr>
              <a:spLocks/>
            </p:cNvSpPr>
            <p:nvPr/>
          </p:nvSpPr>
          <p:spPr bwMode="auto">
            <a:xfrm>
              <a:off x="3454" y="2499"/>
              <a:ext cx="91" cy="197"/>
            </a:xfrm>
            <a:custGeom>
              <a:avLst/>
              <a:gdLst>
                <a:gd name="T0" fmla="*/ 45 w 91"/>
                <a:gd name="T1" fmla="*/ 46 h 197"/>
                <a:gd name="T2" fmla="*/ 91 w 91"/>
                <a:gd name="T3" fmla="*/ 0 h 197"/>
                <a:gd name="T4" fmla="*/ 45 w 91"/>
                <a:gd name="T5" fmla="*/ 197 h 197"/>
                <a:gd name="T6" fmla="*/ 0 w 91"/>
                <a:gd name="T7" fmla="*/ 0 h 197"/>
                <a:gd name="T8" fmla="*/ 45 w 91"/>
                <a:gd name="T9" fmla="*/ 46 h 1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197"/>
                <a:gd name="T17" fmla="*/ 91 w 91"/>
                <a:gd name="T18" fmla="*/ 197 h 1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197">
                  <a:moveTo>
                    <a:pt x="45" y="46"/>
                  </a:moveTo>
                  <a:lnTo>
                    <a:pt x="91" y="0"/>
                  </a:lnTo>
                  <a:lnTo>
                    <a:pt x="45" y="197"/>
                  </a:lnTo>
                  <a:lnTo>
                    <a:pt x="0" y="0"/>
                  </a:lnTo>
                  <a:lnTo>
                    <a:pt x="45" y="46"/>
                  </a:lnTo>
                  <a:close/>
                </a:path>
              </a:pathLst>
            </a:custGeom>
            <a:solidFill>
              <a:srgbClr val="000000"/>
            </a:solidFill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45" name="Freeform 356"/>
            <p:cNvSpPr>
              <a:spLocks/>
            </p:cNvSpPr>
            <p:nvPr/>
          </p:nvSpPr>
          <p:spPr bwMode="auto">
            <a:xfrm>
              <a:off x="4014" y="2090"/>
              <a:ext cx="197" cy="106"/>
            </a:xfrm>
            <a:custGeom>
              <a:avLst/>
              <a:gdLst>
                <a:gd name="T0" fmla="*/ 45 w 197"/>
                <a:gd name="T1" fmla="*/ 46 h 106"/>
                <a:gd name="T2" fmla="*/ 0 w 197"/>
                <a:gd name="T3" fmla="*/ 0 h 106"/>
                <a:gd name="T4" fmla="*/ 197 w 197"/>
                <a:gd name="T5" fmla="*/ 46 h 106"/>
                <a:gd name="T6" fmla="*/ 0 w 197"/>
                <a:gd name="T7" fmla="*/ 106 h 106"/>
                <a:gd name="T8" fmla="*/ 45 w 197"/>
                <a:gd name="T9" fmla="*/ 46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7"/>
                <a:gd name="T16" fmla="*/ 0 h 106"/>
                <a:gd name="T17" fmla="*/ 197 w 197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7" h="106">
                  <a:moveTo>
                    <a:pt x="45" y="46"/>
                  </a:moveTo>
                  <a:lnTo>
                    <a:pt x="0" y="0"/>
                  </a:lnTo>
                  <a:lnTo>
                    <a:pt x="197" y="46"/>
                  </a:lnTo>
                  <a:lnTo>
                    <a:pt x="0" y="106"/>
                  </a:lnTo>
                  <a:lnTo>
                    <a:pt x="45" y="46"/>
                  </a:lnTo>
                  <a:close/>
                </a:path>
              </a:pathLst>
            </a:custGeom>
            <a:solidFill>
              <a:srgbClr val="000000"/>
            </a:solidFill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46" name="Freeform 357"/>
            <p:cNvSpPr>
              <a:spLocks/>
            </p:cNvSpPr>
            <p:nvPr/>
          </p:nvSpPr>
          <p:spPr bwMode="auto">
            <a:xfrm>
              <a:off x="4044" y="1712"/>
              <a:ext cx="197" cy="91"/>
            </a:xfrm>
            <a:custGeom>
              <a:avLst/>
              <a:gdLst>
                <a:gd name="T0" fmla="*/ 151 w 197"/>
                <a:gd name="T1" fmla="*/ 45 h 91"/>
                <a:gd name="T2" fmla="*/ 197 w 197"/>
                <a:gd name="T3" fmla="*/ 91 h 91"/>
                <a:gd name="T4" fmla="*/ 0 w 197"/>
                <a:gd name="T5" fmla="*/ 45 h 91"/>
                <a:gd name="T6" fmla="*/ 197 w 197"/>
                <a:gd name="T7" fmla="*/ 0 h 91"/>
                <a:gd name="T8" fmla="*/ 151 w 197"/>
                <a:gd name="T9" fmla="*/ 45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7"/>
                <a:gd name="T16" fmla="*/ 0 h 91"/>
                <a:gd name="T17" fmla="*/ 197 w 197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7" h="91">
                  <a:moveTo>
                    <a:pt x="151" y="45"/>
                  </a:moveTo>
                  <a:lnTo>
                    <a:pt x="197" y="91"/>
                  </a:lnTo>
                  <a:lnTo>
                    <a:pt x="0" y="45"/>
                  </a:lnTo>
                  <a:lnTo>
                    <a:pt x="197" y="0"/>
                  </a:lnTo>
                  <a:lnTo>
                    <a:pt x="151" y="45"/>
                  </a:lnTo>
                  <a:close/>
                </a:path>
              </a:pathLst>
            </a:custGeom>
            <a:solidFill>
              <a:srgbClr val="000000"/>
            </a:solidFill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47" name="Line 358"/>
            <p:cNvSpPr>
              <a:spLocks noChangeShapeType="1"/>
            </p:cNvSpPr>
            <p:nvPr/>
          </p:nvSpPr>
          <p:spPr bwMode="auto">
            <a:xfrm>
              <a:off x="4740" y="2333"/>
              <a:ext cx="1" cy="77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48" name="Freeform 359"/>
            <p:cNvSpPr>
              <a:spLocks/>
            </p:cNvSpPr>
            <p:nvPr/>
          </p:nvSpPr>
          <p:spPr bwMode="auto">
            <a:xfrm>
              <a:off x="4695" y="2983"/>
              <a:ext cx="106" cy="197"/>
            </a:xfrm>
            <a:custGeom>
              <a:avLst/>
              <a:gdLst>
                <a:gd name="T0" fmla="*/ 45 w 106"/>
                <a:gd name="T1" fmla="*/ 46 h 197"/>
                <a:gd name="T2" fmla="*/ 106 w 106"/>
                <a:gd name="T3" fmla="*/ 0 h 197"/>
                <a:gd name="T4" fmla="*/ 45 w 106"/>
                <a:gd name="T5" fmla="*/ 197 h 197"/>
                <a:gd name="T6" fmla="*/ 0 w 106"/>
                <a:gd name="T7" fmla="*/ 0 h 197"/>
                <a:gd name="T8" fmla="*/ 45 w 106"/>
                <a:gd name="T9" fmla="*/ 46 h 1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197"/>
                <a:gd name="T17" fmla="*/ 106 w 106"/>
                <a:gd name="T18" fmla="*/ 197 h 1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197">
                  <a:moveTo>
                    <a:pt x="45" y="46"/>
                  </a:moveTo>
                  <a:lnTo>
                    <a:pt x="106" y="0"/>
                  </a:lnTo>
                  <a:lnTo>
                    <a:pt x="45" y="197"/>
                  </a:lnTo>
                  <a:lnTo>
                    <a:pt x="0" y="0"/>
                  </a:lnTo>
                  <a:lnTo>
                    <a:pt x="45" y="46"/>
                  </a:lnTo>
                  <a:close/>
                </a:path>
              </a:pathLst>
            </a:custGeom>
            <a:solidFill>
              <a:srgbClr val="000000"/>
            </a:solidFill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49" name="Freeform 360"/>
            <p:cNvSpPr>
              <a:spLocks/>
            </p:cNvSpPr>
            <p:nvPr/>
          </p:nvSpPr>
          <p:spPr bwMode="auto">
            <a:xfrm>
              <a:off x="1547" y="1318"/>
              <a:ext cx="181" cy="106"/>
            </a:xfrm>
            <a:custGeom>
              <a:avLst/>
              <a:gdLst>
                <a:gd name="T0" fmla="*/ 30 w 181"/>
                <a:gd name="T1" fmla="*/ 46 h 106"/>
                <a:gd name="T2" fmla="*/ 0 w 181"/>
                <a:gd name="T3" fmla="*/ 0 h 106"/>
                <a:gd name="T4" fmla="*/ 181 w 181"/>
                <a:gd name="T5" fmla="*/ 46 h 106"/>
                <a:gd name="T6" fmla="*/ 0 w 181"/>
                <a:gd name="T7" fmla="*/ 106 h 106"/>
                <a:gd name="T8" fmla="*/ 30 w 181"/>
                <a:gd name="T9" fmla="*/ 46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106"/>
                <a:gd name="T17" fmla="*/ 181 w 181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106">
                  <a:moveTo>
                    <a:pt x="30" y="46"/>
                  </a:moveTo>
                  <a:lnTo>
                    <a:pt x="0" y="0"/>
                  </a:lnTo>
                  <a:lnTo>
                    <a:pt x="181" y="46"/>
                  </a:lnTo>
                  <a:lnTo>
                    <a:pt x="0" y="106"/>
                  </a:lnTo>
                  <a:lnTo>
                    <a:pt x="30" y="46"/>
                  </a:lnTo>
                  <a:close/>
                </a:path>
              </a:pathLst>
            </a:custGeom>
            <a:solidFill>
              <a:srgbClr val="000000"/>
            </a:solidFill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50" name="Line 361"/>
            <p:cNvSpPr>
              <a:spLocks noChangeShapeType="1"/>
            </p:cNvSpPr>
            <p:nvPr/>
          </p:nvSpPr>
          <p:spPr bwMode="auto">
            <a:xfrm>
              <a:off x="2243" y="3498"/>
              <a:ext cx="1816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51" name="Freeform 362"/>
            <p:cNvSpPr>
              <a:spLocks/>
            </p:cNvSpPr>
            <p:nvPr/>
          </p:nvSpPr>
          <p:spPr bwMode="auto">
            <a:xfrm>
              <a:off x="3984" y="3468"/>
              <a:ext cx="196" cy="91"/>
            </a:xfrm>
            <a:custGeom>
              <a:avLst/>
              <a:gdLst>
                <a:gd name="T0" fmla="*/ 45 w 196"/>
                <a:gd name="T1" fmla="*/ 45 h 91"/>
                <a:gd name="T2" fmla="*/ 0 w 196"/>
                <a:gd name="T3" fmla="*/ 0 h 91"/>
                <a:gd name="T4" fmla="*/ 196 w 196"/>
                <a:gd name="T5" fmla="*/ 45 h 91"/>
                <a:gd name="T6" fmla="*/ 0 w 196"/>
                <a:gd name="T7" fmla="*/ 91 h 91"/>
                <a:gd name="T8" fmla="*/ 45 w 196"/>
                <a:gd name="T9" fmla="*/ 45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"/>
                <a:gd name="T16" fmla="*/ 0 h 91"/>
                <a:gd name="T17" fmla="*/ 196 w 196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" h="91">
                  <a:moveTo>
                    <a:pt x="45" y="45"/>
                  </a:moveTo>
                  <a:lnTo>
                    <a:pt x="0" y="0"/>
                  </a:lnTo>
                  <a:lnTo>
                    <a:pt x="196" y="45"/>
                  </a:lnTo>
                  <a:lnTo>
                    <a:pt x="0" y="91"/>
                  </a:lnTo>
                  <a:lnTo>
                    <a:pt x="45" y="45"/>
                  </a:lnTo>
                  <a:close/>
                </a:path>
              </a:pathLst>
            </a:custGeom>
            <a:solidFill>
              <a:srgbClr val="000000"/>
            </a:solidFill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52" name="Line 363"/>
            <p:cNvSpPr>
              <a:spLocks noChangeShapeType="1"/>
            </p:cNvSpPr>
            <p:nvPr/>
          </p:nvSpPr>
          <p:spPr bwMode="auto">
            <a:xfrm>
              <a:off x="3499" y="3316"/>
              <a:ext cx="560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53" name="Freeform 364"/>
            <p:cNvSpPr>
              <a:spLocks/>
            </p:cNvSpPr>
            <p:nvPr/>
          </p:nvSpPr>
          <p:spPr bwMode="auto">
            <a:xfrm>
              <a:off x="3984" y="3271"/>
              <a:ext cx="196" cy="106"/>
            </a:xfrm>
            <a:custGeom>
              <a:avLst/>
              <a:gdLst>
                <a:gd name="T0" fmla="*/ 45 w 196"/>
                <a:gd name="T1" fmla="*/ 45 h 106"/>
                <a:gd name="T2" fmla="*/ 0 w 196"/>
                <a:gd name="T3" fmla="*/ 0 h 106"/>
                <a:gd name="T4" fmla="*/ 196 w 196"/>
                <a:gd name="T5" fmla="*/ 45 h 106"/>
                <a:gd name="T6" fmla="*/ 0 w 196"/>
                <a:gd name="T7" fmla="*/ 106 h 106"/>
                <a:gd name="T8" fmla="*/ 45 w 196"/>
                <a:gd name="T9" fmla="*/ 45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"/>
                <a:gd name="T16" fmla="*/ 0 h 106"/>
                <a:gd name="T17" fmla="*/ 196 w 19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" h="106">
                  <a:moveTo>
                    <a:pt x="45" y="45"/>
                  </a:moveTo>
                  <a:lnTo>
                    <a:pt x="0" y="0"/>
                  </a:lnTo>
                  <a:lnTo>
                    <a:pt x="196" y="45"/>
                  </a:lnTo>
                  <a:lnTo>
                    <a:pt x="0" y="106"/>
                  </a:lnTo>
                  <a:lnTo>
                    <a:pt x="45" y="45"/>
                  </a:lnTo>
                  <a:close/>
                </a:path>
              </a:pathLst>
            </a:custGeom>
            <a:solidFill>
              <a:srgbClr val="000000"/>
            </a:solidFill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54" name="Line 365"/>
            <p:cNvSpPr>
              <a:spLocks noChangeShapeType="1"/>
            </p:cNvSpPr>
            <p:nvPr/>
          </p:nvSpPr>
          <p:spPr bwMode="auto">
            <a:xfrm>
              <a:off x="3499" y="3105"/>
              <a:ext cx="1" cy="21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55" name="Line 366"/>
            <p:cNvSpPr>
              <a:spLocks noChangeShapeType="1"/>
            </p:cNvSpPr>
            <p:nvPr/>
          </p:nvSpPr>
          <p:spPr bwMode="auto">
            <a:xfrm>
              <a:off x="2243" y="2711"/>
              <a:ext cx="1" cy="787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3" name="Group 368"/>
            <p:cNvGrpSpPr>
              <a:grpSpLocks/>
            </p:cNvGrpSpPr>
            <p:nvPr/>
          </p:nvGrpSpPr>
          <p:grpSpPr bwMode="auto">
            <a:xfrm>
              <a:off x="336" y="1152"/>
              <a:ext cx="1075" cy="427"/>
              <a:chOff x="288" y="3072"/>
              <a:chExt cx="1075" cy="427"/>
            </a:xfrm>
          </p:grpSpPr>
          <p:sp>
            <p:nvSpPr>
              <p:cNvPr id="22578" name="Freeform 32"/>
              <p:cNvSpPr>
                <a:spLocks/>
              </p:cNvSpPr>
              <p:nvPr/>
            </p:nvSpPr>
            <p:spPr bwMode="auto">
              <a:xfrm>
                <a:off x="288" y="3072"/>
                <a:ext cx="1075" cy="379"/>
              </a:xfrm>
              <a:custGeom>
                <a:avLst/>
                <a:gdLst>
                  <a:gd name="T0" fmla="*/ 182 w 1075"/>
                  <a:gd name="T1" fmla="*/ 0 h 379"/>
                  <a:gd name="T2" fmla="*/ 893 w 1075"/>
                  <a:gd name="T3" fmla="*/ 0 h 379"/>
                  <a:gd name="T4" fmla="*/ 969 w 1075"/>
                  <a:gd name="T5" fmla="*/ 15 h 379"/>
                  <a:gd name="T6" fmla="*/ 1014 w 1075"/>
                  <a:gd name="T7" fmla="*/ 61 h 379"/>
                  <a:gd name="T8" fmla="*/ 1060 w 1075"/>
                  <a:gd name="T9" fmla="*/ 121 h 379"/>
                  <a:gd name="T10" fmla="*/ 1075 w 1075"/>
                  <a:gd name="T11" fmla="*/ 197 h 379"/>
                  <a:gd name="T12" fmla="*/ 1060 w 1075"/>
                  <a:gd name="T13" fmla="*/ 273 h 379"/>
                  <a:gd name="T14" fmla="*/ 1014 w 1075"/>
                  <a:gd name="T15" fmla="*/ 333 h 379"/>
                  <a:gd name="T16" fmla="*/ 969 w 1075"/>
                  <a:gd name="T17" fmla="*/ 363 h 379"/>
                  <a:gd name="T18" fmla="*/ 893 w 1075"/>
                  <a:gd name="T19" fmla="*/ 379 h 379"/>
                  <a:gd name="T20" fmla="*/ 182 w 1075"/>
                  <a:gd name="T21" fmla="*/ 379 h 379"/>
                  <a:gd name="T22" fmla="*/ 121 w 1075"/>
                  <a:gd name="T23" fmla="*/ 363 h 379"/>
                  <a:gd name="T24" fmla="*/ 61 w 1075"/>
                  <a:gd name="T25" fmla="*/ 333 h 379"/>
                  <a:gd name="T26" fmla="*/ 15 w 1075"/>
                  <a:gd name="T27" fmla="*/ 273 h 379"/>
                  <a:gd name="T28" fmla="*/ 0 w 1075"/>
                  <a:gd name="T29" fmla="*/ 197 h 379"/>
                  <a:gd name="T30" fmla="*/ 15 w 1075"/>
                  <a:gd name="T31" fmla="*/ 121 h 379"/>
                  <a:gd name="T32" fmla="*/ 61 w 1075"/>
                  <a:gd name="T33" fmla="*/ 61 h 379"/>
                  <a:gd name="T34" fmla="*/ 121 w 1075"/>
                  <a:gd name="T35" fmla="*/ 15 h 379"/>
                  <a:gd name="T36" fmla="*/ 182 w 1075"/>
                  <a:gd name="T37" fmla="*/ 0 h 37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75"/>
                  <a:gd name="T58" fmla="*/ 0 h 379"/>
                  <a:gd name="T59" fmla="*/ 1075 w 1075"/>
                  <a:gd name="T60" fmla="*/ 379 h 37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75" h="379">
                    <a:moveTo>
                      <a:pt x="182" y="0"/>
                    </a:moveTo>
                    <a:lnTo>
                      <a:pt x="893" y="0"/>
                    </a:lnTo>
                    <a:lnTo>
                      <a:pt x="969" y="15"/>
                    </a:lnTo>
                    <a:lnTo>
                      <a:pt x="1014" y="61"/>
                    </a:lnTo>
                    <a:lnTo>
                      <a:pt x="1060" y="121"/>
                    </a:lnTo>
                    <a:lnTo>
                      <a:pt x="1075" y="197"/>
                    </a:lnTo>
                    <a:lnTo>
                      <a:pt x="1060" y="273"/>
                    </a:lnTo>
                    <a:lnTo>
                      <a:pt x="1014" y="333"/>
                    </a:lnTo>
                    <a:lnTo>
                      <a:pt x="969" y="363"/>
                    </a:lnTo>
                    <a:lnTo>
                      <a:pt x="893" y="379"/>
                    </a:lnTo>
                    <a:lnTo>
                      <a:pt x="182" y="379"/>
                    </a:lnTo>
                    <a:lnTo>
                      <a:pt x="121" y="363"/>
                    </a:lnTo>
                    <a:lnTo>
                      <a:pt x="61" y="333"/>
                    </a:lnTo>
                    <a:lnTo>
                      <a:pt x="15" y="273"/>
                    </a:lnTo>
                    <a:lnTo>
                      <a:pt x="0" y="197"/>
                    </a:lnTo>
                    <a:lnTo>
                      <a:pt x="15" y="121"/>
                    </a:lnTo>
                    <a:lnTo>
                      <a:pt x="61" y="61"/>
                    </a:lnTo>
                    <a:lnTo>
                      <a:pt x="121" y="15"/>
                    </a:lnTo>
                    <a:lnTo>
                      <a:pt x="182" y="0"/>
                    </a:lnTo>
                    <a:close/>
                  </a:path>
                </a:pathLst>
              </a:custGeom>
              <a:noFill/>
              <a:ln w="238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579" name="Text Box 367"/>
              <p:cNvSpPr txBox="1">
                <a:spLocks noChangeArrowheads="1"/>
              </p:cNvSpPr>
              <p:nvPr/>
            </p:nvSpPr>
            <p:spPr bwMode="auto">
              <a:xfrm>
                <a:off x="432" y="3095"/>
                <a:ext cx="796" cy="4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b="1" dirty="0"/>
                  <a:t>Estudo de </a:t>
                </a:r>
              </a:p>
              <a:p>
                <a:pPr algn="ctr"/>
                <a:r>
                  <a:rPr lang="pt-BR" b="1" dirty="0"/>
                  <a:t>viabilidade</a:t>
                </a:r>
              </a:p>
            </p:txBody>
          </p:sp>
        </p:grpSp>
        <p:grpSp>
          <p:nvGrpSpPr>
            <p:cNvPr id="4" name="Group 370"/>
            <p:cNvGrpSpPr>
              <a:grpSpLocks/>
            </p:cNvGrpSpPr>
            <p:nvPr/>
          </p:nvGrpSpPr>
          <p:grpSpPr bwMode="auto">
            <a:xfrm>
              <a:off x="364" y="1920"/>
              <a:ext cx="1076" cy="427"/>
              <a:chOff x="328" y="3239"/>
              <a:chExt cx="1076" cy="427"/>
            </a:xfrm>
          </p:grpSpPr>
          <p:sp>
            <p:nvSpPr>
              <p:cNvPr id="22576" name="Rectangle 209"/>
              <p:cNvSpPr>
                <a:spLocks noChangeArrowheads="1"/>
              </p:cNvSpPr>
              <p:nvPr/>
            </p:nvSpPr>
            <p:spPr bwMode="auto">
              <a:xfrm>
                <a:off x="328" y="3286"/>
                <a:ext cx="1076" cy="380"/>
              </a:xfrm>
              <a:prstGeom prst="rect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577" name="Text Box 369"/>
              <p:cNvSpPr txBox="1">
                <a:spLocks noChangeArrowheads="1"/>
              </p:cNvSpPr>
              <p:nvPr/>
            </p:nvSpPr>
            <p:spPr bwMode="auto">
              <a:xfrm>
                <a:off x="386" y="3239"/>
                <a:ext cx="976" cy="4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b="1" dirty="0"/>
                  <a:t>Relatório</a:t>
                </a:r>
              </a:p>
              <a:p>
                <a:pPr algn="ctr"/>
                <a:r>
                  <a:rPr lang="pt-BR" b="1" dirty="0"/>
                  <a:t>de viabilidade</a:t>
                </a:r>
              </a:p>
            </p:txBody>
          </p:sp>
        </p:grpSp>
        <p:grpSp>
          <p:nvGrpSpPr>
            <p:cNvPr id="5" name="Group 372"/>
            <p:cNvGrpSpPr>
              <a:grpSpLocks/>
            </p:cNvGrpSpPr>
            <p:nvPr/>
          </p:nvGrpSpPr>
          <p:grpSpPr bwMode="auto">
            <a:xfrm>
              <a:off x="1696" y="1103"/>
              <a:ext cx="1088" cy="577"/>
              <a:chOff x="432" y="3047"/>
              <a:chExt cx="1088" cy="577"/>
            </a:xfrm>
          </p:grpSpPr>
          <p:sp>
            <p:nvSpPr>
              <p:cNvPr id="22574" name="Freeform 68"/>
              <p:cNvSpPr>
                <a:spLocks/>
              </p:cNvSpPr>
              <p:nvPr/>
            </p:nvSpPr>
            <p:spPr bwMode="auto">
              <a:xfrm>
                <a:off x="432" y="3072"/>
                <a:ext cx="1075" cy="500"/>
              </a:xfrm>
              <a:custGeom>
                <a:avLst/>
                <a:gdLst>
                  <a:gd name="T0" fmla="*/ 182 w 1075"/>
                  <a:gd name="T1" fmla="*/ 0 h 500"/>
                  <a:gd name="T2" fmla="*/ 893 w 1075"/>
                  <a:gd name="T3" fmla="*/ 0 h 500"/>
                  <a:gd name="T4" fmla="*/ 969 w 1075"/>
                  <a:gd name="T5" fmla="*/ 15 h 500"/>
                  <a:gd name="T6" fmla="*/ 1030 w 1075"/>
                  <a:gd name="T7" fmla="*/ 61 h 500"/>
                  <a:gd name="T8" fmla="*/ 1060 w 1075"/>
                  <a:gd name="T9" fmla="*/ 121 h 500"/>
                  <a:gd name="T10" fmla="*/ 1075 w 1075"/>
                  <a:gd name="T11" fmla="*/ 197 h 500"/>
                  <a:gd name="T12" fmla="*/ 1075 w 1075"/>
                  <a:gd name="T13" fmla="*/ 303 h 500"/>
                  <a:gd name="T14" fmla="*/ 1060 w 1075"/>
                  <a:gd name="T15" fmla="*/ 379 h 500"/>
                  <a:gd name="T16" fmla="*/ 1030 w 1075"/>
                  <a:gd name="T17" fmla="*/ 439 h 500"/>
                  <a:gd name="T18" fmla="*/ 969 w 1075"/>
                  <a:gd name="T19" fmla="*/ 484 h 500"/>
                  <a:gd name="T20" fmla="*/ 893 w 1075"/>
                  <a:gd name="T21" fmla="*/ 500 h 500"/>
                  <a:gd name="T22" fmla="*/ 182 w 1075"/>
                  <a:gd name="T23" fmla="*/ 500 h 500"/>
                  <a:gd name="T24" fmla="*/ 106 w 1075"/>
                  <a:gd name="T25" fmla="*/ 484 h 500"/>
                  <a:gd name="T26" fmla="*/ 61 w 1075"/>
                  <a:gd name="T27" fmla="*/ 439 h 500"/>
                  <a:gd name="T28" fmla="*/ 16 w 1075"/>
                  <a:gd name="T29" fmla="*/ 379 h 500"/>
                  <a:gd name="T30" fmla="*/ 0 w 1075"/>
                  <a:gd name="T31" fmla="*/ 303 h 500"/>
                  <a:gd name="T32" fmla="*/ 0 w 1075"/>
                  <a:gd name="T33" fmla="*/ 197 h 500"/>
                  <a:gd name="T34" fmla="*/ 16 w 1075"/>
                  <a:gd name="T35" fmla="*/ 121 h 500"/>
                  <a:gd name="T36" fmla="*/ 61 w 1075"/>
                  <a:gd name="T37" fmla="*/ 61 h 500"/>
                  <a:gd name="T38" fmla="*/ 106 w 1075"/>
                  <a:gd name="T39" fmla="*/ 15 h 500"/>
                  <a:gd name="T40" fmla="*/ 182 w 1075"/>
                  <a:gd name="T41" fmla="*/ 0 h 50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075"/>
                  <a:gd name="T64" fmla="*/ 0 h 500"/>
                  <a:gd name="T65" fmla="*/ 1075 w 1075"/>
                  <a:gd name="T66" fmla="*/ 500 h 50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075" h="500">
                    <a:moveTo>
                      <a:pt x="182" y="0"/>
                    </a:moveTo>
                    <a:lnTo>
                      <a:pt x="893" y="0"/>
                    </a:lnTo>
                    <a:lnTo>
                      <a:pt x="969" y="15"/>
                    </a:lnTo>
                    <a:lnTo>
                      <a:pt x="1030" y="61"/>
                    </a:lnTo>
                    <a:lnTo>
                      <a:pt x="1060" y="121"/>
                    </a:lnTo>
                    <a:lnTo>
                      <a:pt x="1075" y="197"/>
                    </a:lnTo>
                    <a:lnTo>
                      <a:pt x="1075" y="303"/>
                    </a:lnTo>
                    <a:lnTo>
                      <a:pt x="1060" y="379"/>
                    </a:lnTo>
                    <a:lnTo>
                      <a:pt x="1030" y="439"/>
                    </a:lnTo>
                    <a:lnTo>
                      <a:pt x="969" y="484"/>
                    </a:lnTo>
                    <a:lnTo>
                      <a:pt x="893" y="500"/>
                    </a:lnTo>
                    <a:lnTo>
                      <a:pt x="182" y="500"/>
                    </a:lnTo>
                    <a:lnTo>
                      <a:pt x="106" y="484"/>
                    </a:lnTo>
                    <a:lnTo>
                      <a:pt x="61" y="439"/>
                    </a:lnTo>
                    <a:lnTo>
                      <a:pt x="16" y="379"/>
                    </a:lnTo>
                    <a:lnTo>
                      <a:pt x="0" y="303"/>
                    </a:lnTo>
                    <a:lnTo>
                      <a:pt x="0" y="197"/>
                    </a:lnTo>
                    <a:lnTo>
                      <a:pt x="16" y="121"/>
                    </a:lnTo>
                    <a:lnTo>
                      <a:pt x="61" y="61"/>
                    </a:lnTo>
                    <a:lnTo>
                      <a:pt x="106" y="15"/>
                    </a:lnTo>
                    <a:lnTo>
                      <a:pt x="182" y="0"/>
                    </a:lnTo>
                    <a:close/>
                  </a:path>
                </a:pathLst>
              </a:custGeom>
              <a:noFill/>
              <a:ln w="238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575" name="Text Box 371"/>
              <p:cNvSpPr txBox="1">
                <a:spLocks noChangeArrowheads="1"/>
              </p:cNvSpPr>
              <p:nvPr/>
            </p:nvSpPr>
            <p:spPr bwMode="auto">
              <a:xfrm>
                <a:off x="480" y="3047"/>
                <a:ext cx="1040" cy="5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b="1" dirty="0"/>
                  <a:t>Levantamento </a:t>
                </a:r>
              </a:p>
              <a:p>
                <a:pPr algn="ctr"/>
                <a:r>
                  <a:rPr lang="pt-BR" b="1" dirty="0"/>
                  <a:t>e análise de </a:t>
                </a:r>
              </a:p>
              <a:p>
                <a:pPr algn="ctr"/>
                <a:r>
                  <a:rPr lang="pt-BR" b="1" dirty="0"/>
                  <a:t>requisitos</a:t>
                </a:r>
              </a:p>
            </p:txBody>
          </p:sp>
        </p:grpSp>
        <p:grpSp>
          <p:nvGrpSpPr>
            <p:cNvPr id="6" name="Group 374"/>
            <p:cNvGrpSpPr>
              <a:grpSpLocks/>
            </p:cNvGrpSpPr>
            <p:nvPr/>
          </p:nvGrpSpPr>
          <p:grpSpPr bwMode="auto">
            <a:xfrm>
              <a:off x="2976" y="1541"/>
              <a:ext cx="1059" cy="429"/>
              <a:chOff x="4176" y="1008"/>
              <a:chExt cx="1059" cy="429"/>
            </a:xfrm>
          </p:grpSpPr>
          <p:sp>
            <p:nvSpPr>
              <p:cNvPr id="22572" name="Freeform 122"/>
              <p:cNvSpPr>
                <a:spLocks/>
              </p:cNvSpPr>
              <p:nvPr/>
            </p:nvSpPr>
            <p:spPr bwMode="auto">
              <a:xfrm>
                <a:off x="4176" y="1008"/>
                <a:ext cx="1059" cy="393"/>
              </a:xfrm>
              <a:custGeom>
                <a:avLst/>
                <a:gdLst>
                  <a:gd name="T0" fmla="*/ 166 w 1059"/>
                  <a:gd name="T1" fmla="*/ 0 h 393"/>
                  <a:gd name="T2" fmla="*/ 877 w 1059"/>
                  <a:gd name="T3" fmla="*/ 0 h 393"/>
                  <a:gd name="T4" fmla="*/ 953 w 1059"/>
                  <a:gd name="T5" fmla="*/ 15 h 393"/>
                  <a:gd name="T6" fmla="*/ 1014 w 1059"/>
                  <a:gd name="T7" fmla="*/ 60 h 393"/>
                  <a:gd name="T8" fmla="*/ 1044 w 1059"/>
                  <a:gd name="T9" fmla="*/ 121 h 393"/>
                  <a:gd name="T10" fmla="*/ 1059 w 1059"/>
                  <a:gd name="T11" fmla="*/ 196 h 393"/>
                  <a:gd name="T12" fmla="*/ 1044 w 1059"/>
                  <a:gd name="T13" fmla="*/ 272 h 393"/>
                  <a:gd name="T14" fmla="*/ 1014 w 1059"/>
                  <a:gd name="T15" fmla="*/ 333 h 393"/>
                  <a:gd name="T16" fmla="*/ 953 w 1059"/>
                  <a:gd name="T17" fmla="*/ 378 h 393"/>
                  <a:gd name="T18" fmla="*/ 877 w 1059"/>
                  <a:gd name="T19" fmla="*/ 393 h 393"/>
                  <a:gd name="T20" fmla="*/ 166 w 1059"/>
                  <a:gd name="T21" fmla="*/ 393 h 393"/>
                  <a:gd name="T22" fmla="*/ 105 w 1059"/>
                  <a:gd name="T23" fmla="*/ 378 h 393"/>
                  <a:gd name="T24" fmla="*/ 45 w 1059"/>
                  <a:gd name="T25" fmla="*/ 333 h 393"/>
                  <a:gd name="T26" fmla="*/ 15 w 1059"/>
                  <a:gd name="T27" fmla="*/ 272 h 393"/>
                  <a:gd name="T28" fmla="*/ 0 w 1059"/>
                  <a:gd name="T29" fmla="*/ 196 h 393"/>
                  <a:gd name="T30" fmla="*/ 15 w 1059"/>
                  <a:gd name="T31" fmla="*/ 121 h 393"/>
                  <a:gd name="T32" fmla="*/ 45 w 1059"/>
                  <a:gd name="T33" fmla="*/ 60 h 393"/>
                  <a:gd name="T34" fmla="*/ 105 w 1059"/>
                  <a:gd name="T35" fmla="*/ 15 h 393"/>
                  <a:gd name="T36" fmla="*/ 166 w 1059"/>
                  <a:gd name="T37" fmla="*/ 0 h 39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59"/>
                  <a:gd name="T58" fmla="*/ 0 h 393"/>
                  <a:gd name="T59" fmla="*/ 1059 w 1059"/>
                  <a:gd name="T60" fmla="*/ 393 h 39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59" h="393">
                    <a:moveTo>
                      <a:pt x="166" y="0"/>
                    </a:moveTo>
                    <a:lnTo>
                      <a:pt x="877" y="0"/>
                    </a:lnTo>
                    <a:lnTo>
                      <a:pt x="953" y="15"/>
                    </a:lnTo>
                    <a:lnTo>
                      <a:pt x="1014" y="60"/>
                    </a:lnTo>
                    <a:lnTo>
                      <a:pt x="1044" y="121"/>
                    </a:lnTo>
                    <a:lnTo>
                      <a:pt x="1059" y="196"/>
                    </a:lnTo>
                    <a:lnTo>
                      <a:pt x="1044" y="272"/>
                    </a:lnTo>
                    <a:lnTo>
                      <a:pt x="1014" y="333"/>
                    </a:lnTo>
                    <a:lnTo>
                      <a:pt x="953" y="378"/>
                    </a:lnTo>
                    <a:lnTo>
                      <a:pt x="877" y="393"/>
                    </a:lnTo>
                    <a:lnTo>
                      <a:pt x="166" y="393"/>
                    </a:lnTo>
                    <a:lnTo>
                      <a:pt x="105" y="378"/>
                    </a:lnTo>
                    <a:lnTo>
                      <a:pt x="45" y="333"/>
                    </a:lnTo>
                    <a:lnTo>
                      <a:pt x="15" y="272"/>
                    </a:lnTo>
                    <a:lnTo>
                      <a:pt x="0" y="196"/>
                    </a:lnTo>
                    <a:lnTo>
                      <a:pt x="15" y="121"/>
                    </a:lnTo>
                    <a:lnTo>
                      <a:pt x="45" y="60"/>
                    </a:lnTo>
                    <a:lnTo>
                      <a:pt x="105" y="15"/>
                    </a:lnTo>
                    <a:lnTo>
                      <a:pt x="166" y="0"/>
                    </a:lnTo>
                    <a:close/>
                  </a:path>
                </a:pathLst>
              </a:custGeom>
              <a:noFill/>
              <a:ln w="238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573" name="Text Box 373"/>
              <p:cNvSpPr txBox="1">
                <a:spLocks noChangeArrowheads="1"/>
              </p:cNvSpPr>
              <p:nvPr/>
            </p:nvSpPr>
            <p:spPr bwMode="auto">
              <a:xfrm>
                <a:off x="4272" y="1031"/>
                <a:ext cx="943" cy="4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b="1" dirty="0"/>
                  <a:t>Especificação </a:t>
                </a:r>
              </a:p>
              <a:p>
                <a:r>
                  <a:rPr lang="pt-BR" b="1" dirty="0"/>
                  <a:t>de requisitos</a:t>
                </a:r>
              </a:p>
            </p:txBody>
          </p:sp>
        </p:grpSp>
        <p:grpSp>
          <p:nvGrpSpPr>
            <p:cNvPr id="7" name="Group 376"/>
            <p:cNvGrpSpPr>
              <a:grpSpLocks/>
            </p:cNvGrpSpPr>
            <p:nvPr/>
          </p:nvGrpSpPr>
          <p:grpSpPr bwMode="auto">
            <a:xfrm>
              <a:off x="4224" y="1968"/>
              <a:ext cx="1075" cy="404"/>
              <a:chOff x="4195" y="1056"/>
              <a:chExt cx="1075" cy="404"/>
            </a:xfrm>
          </p:grpSpPr>
          <p:sp>
            <p:nvSpPr>
              <p:cNvPr id="22570" name="Freeform 166"/>
              <p:cNvSpPr>
                <a:spLocks/>
              </p:cNvSpPr>
              <p:nvPr/>
            </p:nvSpPr>
            <p:spPr bwMode="auto">
              <a:xfrm>
                <a:off x="4195" y="1056"/>
                <a:ext cx="1075" cy="378"/>
              </a:xfrm>
              <a:custGeom>
                <a:avLst/>
                <a:gdLst>
                  <a:gd name="T0" fmla="*/ 182 w 1075"/>
                  <a:gd name="T1" fmla="*/ 0 h 378"/>
                  <a:gd name="T2" fmla="*/ 893 w 1075"/>
                  <a:gd name="T3" fmla="*/ 0 h 378"/>
                  <a:gd name="T4" fmla="*/ 954 w 1075"/>
                  <a:gd name="T5" fmla="*/ 15 h 378"/>
                  <a:gd name="T6" fmla="*/ 1015 w 1075"/>
                  <a:gd name="T7" fmla="*/ 61 h 378"/>
                  <a:gd name="T8" fmla="*/ 1060 w 1075"/>
                  <a:gd name="T9" fmla="*/ 121 h 378"/>
                  <a:gd name="T10" fmla="*/ 1075 w 1075"/>
                  <a:gd name="T11" fmla="*/ 197 h 378"/>
                  <a:gd name="T12" fmla="*/ 1060 w 1075"/>
                  <a:gd name="T13" fmla="*/ 273 h 378"/>
                  <a:gd name="T14" fmla="*/ 1015 w 1075"/>
                  <a:gd name="T15" fmla="*/ 333 h 378"/>
                  <a:gd name="T16" fmla="*/ 954 w 1075"/>
                  <a:gd name="T17" fmla="*/ 363 h 378"/>
                  <a:gd name="T18" fmla="*/ 893 w 1075"/>
                  <a:gd name="T19" fmla="*/ 378 h 378"/>
                  <a:gd name="T20" fmla="*/ 182 w 1075"/>
                  <a:gd name="T21" fmla="*/ 378 h 378"/>
                  <a:gd name="T22" fmla="*/ 106 w 1075"/>
                  <a:gd name="T23" fmla="*/ 363 h 378"/>
                  <a:gd name="T24" fmla="*/ 61 w 1075"/>
                  <a:gd name="T25" fmla="*/ 333 h 378"/>
                  <a:gd name="T26" fmla="*/ 16 w 1075"/>
                  <a:gd name="T27" fmla="*/ 273 h 378"/>
                  <a:gd name="T28" fmla="*/ 0 w 1075"/>
                  <a:gd name="T29" fmla="*/ 197 h 378"/>
                  <a:gd name="T30" fmla="*/ 16 w 1075"/>
                  <a:gd name="T31" fmla="*/ 121 h 378"/>
                  <a:gd name="T32" fmla="*/ 61 w 1075"/>
                  <a:gd name="T33" fmla="*/ 61 h 378"/>
                  <a:gd name="T34" fmla="*/ 106 w 1075"/>
                  <a:gd name="T35" fmla="*/ 15 h 378"/>
                  <a:gd name="T36" fmla="*/ 182 w 1075"/>
                  <a:gd name="T37" fmla="*/ 0 h 37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75"/>
                  <a:gd name="T58" fmla="*/ 0 h 378"/>
                  <a:gd name="T59" fmla="*/ 1075 w 1075"/>
                  <a:gd name="T60" fmla="*/ 378 h 37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75" h="378">
                    <a:moveTo>
                      <a:pt x="182" y="0"/>
                    </a:moveTo>
                    <a:lnTo>
                      <a:pt x="893" y="0"/>
                    </a:lnTo>
                    <a:lnTo>
                      <a:pt x="954" y="15"/>
                    </a:lnTo>
                    <a:lnTo>
                      <a:pt x="1015" y="61"/>
                    </a:lnTo>
                    <a:lnTo>
                      <a:pt x="1060" y="121"/>
                    </a:lnTo>
                    <a:lnTo>
                      <a:pt x="1075" y="197"/>
                    </a:lnTo>
                    <a:lnTo>
                      <a:pt x="1060" y="273"/>
                    </a:lnTo>
                    <a:lnTo>
                      <a:pt x="1015" y="333"/>
                    </a:lnTo>
                    <a:lnTo>
                      <a:pt x="954" y="363"/>
                    </a:lnTo>
                    <a:lnTo>
                      <a:pt x="893" y="378"/>
                    </a:lnTo>
                    <a:lnTo>
                      <a:pt x="182" y="378"/>
                    </a:lnTo>
                    <a:lnTo>
                      <a:pt x="106" y="363"/>
                    </a:lnTo>
                    <a:lnTo>
                      <a:pt x="61" y="333"/>
                    </a:lnTo>
                    <a:lnTo>
                      <a:pt x="16" y="273"/>
                    </a:lnTo>
                    <a:lnTo>
                      <a:pt x="0" y="197"/>
                    </a:lnTo>
                    <a:lnTo>
                      <a:pt x="16" y="121"/>
                    </a:lnTo>
                    <a:lnTo>
                      <a:pt x="61" y="61"/>
                    </a:lnTo>
                    <a:lnTo>
                      <a:pt x="106" y="15"/>
                    </a:lnTo>
                    <a:lnTo>
                      <a:pt x="182" y="0"/>
                    </a:lnTo>
                    <a:close/>
                  </a:path>
                </a:pathLst>
              </a:custGeom>
              <a:noFill/>
              <a:ln w="238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571" name="Text Box 375"/>
              <p:cNvSpPr txBox="1">
                <a:spLocks noChangeArrowheads="1"/>
              </p:cNvSpPr>
              <p:nvPr/>
            </p:nvSpPr>
            <p:spPr bwMode="auto">
              <a:xfrm>
                <a:off x="4320" y="1056"/>
                <a:ext cx="896" cy="4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b="1" dirty="0"/>
                  <a:t>Validação </a:t>
                </a:r>
              </a:p>
              <a:p>
                <a:pPr algn="ctr"/>
                <a:r>
                  <a:rPr lang="pt-BR" b="1" dirty="0"/>
                  <a:t>de requisitos</a:t>
                </a:r>
              </a:p>
            </p:txBody>
          </p:sp>
        </p:grpSp>
        <p:grpSp>
          <p:nvGrpSpPr>
            <p:cNvPr id="8" name="Group 378"/>
            <p:cNvGrpSpPr>
              <a:grpSpLocks/>
            </p:cNvGrpSpPr>
            <p:nvPr/>
          </p:nvGrpSpPr>
          <p:grpSpPr bwMode="auto">
            <a:xfrm>
              <a:off x="1728" y="2304"/>
              <a:ext cx="1060" cy="404"/>
              <a:chOff x="480" y="2832"/>
              <a:chExt cx="1060" cy="404"/>
            </a:xfrm>
          </p:grpSpPr>
          <p:sp>
            <p:nvSpPr>
              <p:cNvPr id="22568" name="Rectangle 246"/>
              <p:cNvSpPr>
                <a:spLocks noChangeArrowheads="1"/>
              </p:cNvSpPr>
              <p:nvPr/>
            </p:nvSpPr>
            <p:spPr bwMode="auto">
              <a:xfrm>
                <a:off x="480" y="2832"/>
                <a:ext cx="1060" cy="394"/>
              </a:xfrm>
              <a:prstGeom prst="rect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569" name="Text Box 377"/>
              <p:cNvSpPr txBox="1">
                <a:spLocks noChangeArrowheads="1"/>
              </p:cNvSpPr>
              <p:nvPr/>
            </p:nvSpPr>
            <p:spPr bwMode="auto">
              <a:xfrm>
                <a:off x="576" y="2832"/>
                <a:ext cx="808" cy="4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b="1" dirty="0"/>
                  <a:t>Modelos</a:t>
                </a:r>
              </a:p>
              <a:p>
                <a:pPr algn="ctr"/>
                <a:r>
                  <a:rPr lang="pt-BR" b="1" dirty="0"/>
                  <a:t>de sistemas</a:t>
                </a:r>
              </a:p>
            </p:txBody>
          </p:sp>
        </p:grpSp>
        <p:grpSp>
          <p:nvGrpSpPr>
            <p:cNvPr id="9" name="Group 380"/>
            <p:cNvGrpSpPr>
              <a:grpSpLocks/>
            </p:cNvGrpSpPr>
            <p:nvPr/>
          </p:nvGrpSpPr>
          <p:grpSpPr bwMode="auto">
            <a:xfrm>
              <a:off x="2736" y="2688"/>
              <a:ext cx="1488" cy="600"/>
              <a:chOff x="576" y="2928"/>
              <a:chExt cx="1488" cy="600"/>
            </a:xfrm>
          </p:grpSpPr>
          <p:sp>
            <p:nvSpPr>
              <p:cNvPr id="22566" name="Rectangle 278"/>
              <p:cNvSpPr>
                <a:spLocks noChangeArrowheads="1"/>
              </p:cNvSpPr>
              <p:nvPr/>
            </p:nvSpPr>
            <p:spPr bwMode="auto">
              <a:xfrm>
                <a:off x="576" y="2928"/>
                <a:ext cx="1488" cy="395"/>
              </a:xfrm>
              <a:prstGeom prst="rect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567" name="Text Box 379"/>
              <p:cNvSpPr txBox="1">
                <a:spLocks noChangeArrowheads="1"/>
              </p:cNvSpPr>
              <p:nvPr/>
            </p:nvSpPr>
            <p:spPr bwMode="auto">
              <a:xfrm>
                <a:off x="662" y="2951"/>
                <a:ext cx="1360" cy="5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b="1" dirty="0"/>
                  <a:t>Requisitos do</a:t>
                </a:r>
              </a:p>
              <a:p>
                <a:pPr algn="ctr"/>
                <a:r>
                  <a:rPr lang="pt-BR" b="1" dirty="0"/>
                  <a:t>usuário e do sistema</a:t>
                </a:r>
              </a:p>
              <a:p>
                <a:pPr algn="ctr"/>
                <a:endParaRPr lang="pt-BR" b="1" dirty="0"/>
              </a:p>
            </p:txBody>
          </p:sp>
        </p:grpSp>
        <p:grpSp>
          <p:nvGrpSpPr>
            <p:cNvPr id="10" name="Group 382"/>
            <p:cNvGrpSpPr>
              <a:grpSpLocks/>
            </p:cNvGrpSpPr>
            <p:nvPr/>
          </p:nvGrpSpPr>
          <p:grpSpPr bwMode="auto">
            <a:xfrm>
              <a:off x="4176" y="3220"/>
              <a:ext cx="1114" cy="476"/>
              <a:chOff x="720" y="2832"/>
              <a:chExt cx="1114" cy="476"/>
            </a:xfrm>
          </p:grpSpPr>
          <p:sp>
            <p:nvSpPr>
              <p:cNvPr id="22564" name="Rectangle 325"/>
              <p:cNvSpPr>
                <a:spLocks noChangeArrowheads="1"/>
              </p:cNvSpPr>
              <p:nvPr/>
            </p:nvSpPr>
            <p:spPr bwMode="auto">
              <a:xfrm>
                <a:off x="720" y="2832"/>
                <a:ext cx="1076" cy="476"/>
              </a:xfrm>
              <a:prstGeom prst="rect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565" name="Text Box 381"/>
              <p:cNvSpPr txBox="1">
                <a:spLocks noChangeArrowheads="1"/>
              </p:cNvSpPr>
              <p:nvPr/>
            </p:nvSpPr>
            <p:spPr bwMode="auto">
              <a:xfrm>
                <a:off x="806" y="2855"/>
                <a:ext cx="1028" cy="4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pt-BR" b="1" dirty="0"/>
                  <a:t>Documentação</a:t>
                </a:r>
              </a:p>
              <a:p>
                <a:pPr algn="ctr"/>
                <a:r>
                  <a:rPr lang="pt-BR" b="1" dirty="0"/>
                  <a:t>de requisitos</a:t>
                </a:r>
              </a:p>
            </p:txBody>
          </p:sp>
        </p:grpSp>
      </p:grp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Processo de software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3" name="Espaço Reservado para Número de Slide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268760"/>
            <a:ext cx="8416925" cy="4832945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dirty="0"/>
              <a:t>Processo de Engenharia de Requisitos</a:t>
            </a:r>
          </a:p>
          <a:p>
            <a:pPr>
              <a:lnSpc>
                <a:spcPct val="80000"/>
              </a:lnSpc>
              <a:buFont typeface="Zapf Dingbats" charset="2"/>
              <a:buNone/>
            </a:pPr>
            <a:endParaRPr lang="pt-BR" sz="36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3600" dirty="0"/>
              <a:t>– Estudo de viabilidade</a:t>
            </a:r>
          </a:p>
          <a:p>
            <a:pPr lvl="2">
              <a:lnSpc>
                <a:spcPct val="80000"/>
              </a:lnSpc>
            </a:pPr>
            <a:r>
              <a:rPr lang="pt-BR" sz="3600" dirty="0"/>
              <a:t>Econômica – relação custo/benefício;</a:t>
            </a:r>
          </a:p>
          <a:p>
            <a:pPr lvl="2">
              <a:lnSpc>
                <a:spcPct val="80000"/>
              </a:lnSpc>
            </a:pPr>
            <a:r>
              <a:rPr lang="pt-BR" sz="3600" dirty="0"/>
              <a:t>Técnica – tecnologia e capacitação;</a:t>
            </a:r>
          </a:p>
          <a:p>
            <a:pPr lvl="2">
              <a:lnSpc>
                <a:spcPct val="80000"/>
              </a:lnSpc>
            </a:pPr>
            <a:r>
              <a:rPr lang="pt-BR" sz="3600" dirty="0"/>
              <a:t>Jurídica – aspectos legais.</a:t>
            </a:r>
          </a:p>
          <a:p>
            <a:pPr lvl="2">
              <a:lnSpc>
                <a:spcPct val="80000"/>
              </a:lnSpc>
            </a:pPr>
            <a:endParaRPr lang="pt-BR" sz="36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3600" dirty="0"/>
              <a:t>– Levantamento e análise de requisitos</a:t>
            </a:r>
          </a:p>
          <a:p>
            <a:pPr lvl="2">
              <a:lnSpc>
                <a:spcPct val="80000"/>
              </a:lnSpc>
            </a:pPr>
            <a:r>
              <a:rPr lang="pt-BR" sz="3600" dirty="0"/>
              <a:t>Entrevista, observação, reuniões</a:t>
            </a:r>
          </a:p>
          <a:p>
            <a:pPr lvl="2">
              <a:lnSpc>
                <a:spcPct val="80000"/>
              </a:lnSpc>
            </a:pPr>
            <a:endParaRPr lang="pt-BR" sz="3600" dirty="0"/>
          </a:p>
          <a:p>
            <a:pPr lvl="1">
              <a:lnSpc>
                <a:spcPct val="80000"/>
              </a:lnSpc>
              <a:buFontTx/>
              <a:buNone/>
            </a:pPr>
            <a:endParaRPr lang="pt-BR" sz="36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74848" y="44624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Processo de software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476375"/>
            <a:ext cx="8335962" cy="4330700"/>
          </a:xfrm>
          <a:noFill/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buFontTx/>
              <a:buNone/>
            </a:pPr>
            <a:r>
              <a:rPr lang="pt-BR" sz="3600" dirty="0"/>
              <a:t>– Especificação de requisitos</a:t>
            </a:r>
          </a:p>
          <a:p>
            <a:pPr lvl="2">
              <a:lnSpc>
                <a:spcPct val="80000"/>
              </a:lnSpc>
            </a:pPr>
            <a:r>
              <a:rPr lang="pt-BR" sz="3600" dirty="0"/>
              <a:t> Documento contendo os requisitos do usuário e do sistema – funcionais e não-funcionais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pt-BR" sz="36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3600" dirty="0"/>
              <a:t>– Validação de requisitos</a:t>
            </a:r>
          </a:p>
          <a:p>
            <a:pPr lvl="2">
              <a:lnSpc>
                <a:spcPct val="80000"/>
              </a:lnSpc>
            </a:pPr>
            <a:r>
              <a:rPr lang="pt-BR" sz="3600" dirty="0"/>
              <a:t> Avaliação do documento de requisitos –consistência e integralidade.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74848" y="44624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Processo de software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331640" y="1268760"/>
            <a:ext cx="6048672" cy="496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434" tIns="46218" rIns="92434" bIns="46218"/>
          <a:lstStyle/>
          <a:p>
            <a:pPr marL="466952" indent="-466952">
              <a:spcBef>
                <a:spcPct val="20000"/>
              </a:spcBef>
              <a:buClr>
                <a:schemeClr val="tx2"/>
              </a:buClr>
              <a:buSzPct val="50000"/>
            </a:pPr>
            <a:r>
              <a:rPr lang="en-US" sz="2400" b="1" dirty="0" err="1">
                <a:solidFill>
                  <a:srgbClr val="FF0000"/>
                </a:solidFill>
                <a:latin typeface="Arial" charset="0"/>
              </a:rPr>
              <a:t>Uma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charset="0"/>
              </a:rPr>
              <a:t>Visão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charset="0"/>
              </a:rPr>
              <a:t>Genérica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</a:rPr>
              <a:t>: 3 </a:t>
            </a:r>
            <a:r>
              <a:rPr lang="en-US" sz="2400" b="1" dirty="0" err="1">
                <a:solidFill>
                  <a:srgbClr val="FF0000"/>
                </a:solidFill>
                <a:latin typeface="Arial" charset="0"/>
              </a:rPr>
              <a:t>Fases</a:t>
            </a:r>
            <a:endParaRPr lang="en-US" sz="2400" b="1" dirty="0">
              <a:solidFill>
                <a:srgbClr val="FF0000"/>
              </a:solidFill>
              <a:latin typeface="Arial" charset="0"/>
            </a:endParaRPr>
          </a:p>
          <a:p>
            <a:pPr marL="466952" indent="-466952"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Char char="l"/>
            </a:pPr>
            <a:endParaRPr lang="en-US" sz="2400" b="1" dirty="0">
              <a:solidFill>
                <a:schemeClr val="accent1"/>
              </a:solidFill>
              <a:latin typeface="Arial" charset="0"/>
            </a:endParaRPr>
          </a:p>
          <a:p>
            <a:pPr marL="466952" indent="-466952"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Char char="l"/>
            </a:pPr>
            <a:r>
              <a:rPr lang="en-US" sz="2400" b="1" dirty="0" err="1">
                <a:solidFill>
                  <a:srgbClr val="FF0000"/>
                </a:solidFill>
                <a:latin typeface="Arial" charset="0"/>
              </a:rPr>
              <a:t>Definição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</a:rPr>
              <a:t> - “o </a:t>
            </a:r>
            <a:r>
              <a:rPr lang="en-US" sz="2400" b="1" dirty="0" err="1">
                <a:solidFill>
                  <a:srgbClr val="FF0000"/>
                </a:solidFill>
                <a:latin typeface="Arial" charset="0"/>
              </a:rPr>
              <a:t>que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</a:rPr>
              <a:t>”</a:t>
            </a:r>
          </a:p>
          <a:p>
            <a:pPr marL="1039087" lvl="1" indent="-457390"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sz="2400" b="1" dirty="0" err="1">
                <a:latin typeface="Arial" charset="0"/>
              </a:rPr>
              <a:t>Engenharia</a:t>
            </a:r>
            <a:r>
              <a:rPr lang="en-US" sz="2400" b="1" dirty="0">
                <a:latin typeface="Arial" charset="0"/>
              </a:rPr>
              <a:t> do </a:t>
            </a:r>
            <a:r>
              <a:rPr lang="en-US" sz="2400" b="1" dirty="0" err="1">
                <a:latin typeface="Arial" charset="0"/>
              </a:rPr>
              <a:t>Sistema</a:t>
            </a:r>
            <a:endParaRPr lang="en-US" sz="2400" b="1" dirty="0">
              <a:latin typeface="Arial" charset="0"/>
            </a:endParaRPr>
          </a:p>
          <a:p>
            <a:pPr marL="1039087" lvl="1" indent="-457390"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sz="2400" b="1" dirty="0" err="1">
                <a:latin typeface="Arial" charset="0"/>
              </a:rPr>
              <a:t>Planejamento</a:t>
            </a:r>
            <a:r>
              <a:rPr lang="en-US" sz="2400" b="1" dirty="0">
                <a:latin typeface="Arial" charset="0"/>
              </a:rPr>
              <a:t> do </a:t>
            </a:r>
            <a:r>
              <a:rPr lang="en-US" sz="2400" b="1" dirty="0" err="1">
                <a:latin typeface="Arial" charset="0"/>
              </a:rPr>
              <a:t>Projeto</a:t>
            </a:r>
            <a:endParaRPr lang="en-US" sz="2400" b="1" dirty="0">
              <a:latin typeface="Arial" charset="0"/>
            </a:endParaRPr>
          </a:p>
          <a:p>
            <a:pPr marL="1039087" lvl="1" indent="-457390"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sz="2400" b="1" dirty="0" err="1">
                <a:latin typeface="Arial" charset="0"/>
              </a:rPr>
              <a:t>Análise</a:t>
            </a:r>
            <a:r>
              <a:rPr lang="en-US" sz="2400" b="1" dirty="0">
                <a:latin typeface="Arial" charset="0"/>
              </a:rPr>
              <a:t> de </a:t>
            </a:r>
            <a:r>
              <a:rPr lang="en-US" sz="2400" b="1" dirty="0" err="1">
                <a:latin typeface="Arial" charset="0"/>
              </a:rPr>
              <a:t>Requisitos</a:t>
            </a:r>
            <a:endParaRPr lang="en-US" sz="2400" b="1" dirty="0">
              <a:latin typeface="Arial" charset="0"/>
            </a:endParaRPr>
          </a:p>
          <a:p>
            <a:pPr marL="466952" indent="-466952"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Char char="l"/>
            </a:pPr>
            <a:r>
              <a:rPr lang="en-US" sz="2400" b="1" dirty="0" err="1">
                <a:solidFill>
                  <a:srgbClr val="FF0000"/>
                </a:solidFill>
                <a:latin typeface="Arial" charset="0"/>
              </a:rPr>
              <a:t>Desenvolvimento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</a:rPr>
              <a:t> - “</a:t>
            </a:r>
            <a:r>
              <a:rPr lang="en-US" sz="2400" b="1" dirty="0" err="1">
                <a:solidFill>
                  <a:srgbClr val="FF0000"/>
                </a:solidFill>
                <a:latin typeface="Arial" charset="0"/>
              </a:rPr>
              <a:t>como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</a:rPr>
              <a:t>”</a:t>
            </a:r>
          </a:p>
          <a:p>
            <a:pPr marL="1039087" lvl="1" indent="-457390"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sz="2400" b="1" dirty="0" err="1">
                <a:latin typeface="Arial" charset="0"/>
              </a:rPr>
              <a:t>Projeto</a:t>
            </a:r>
            <a:endParaRPr lang="en-US" sz="2400" b="1" dirty="0">
              <a:latin typeface="Arial" charset="0"/>
            </a:endParaRPr>
          </a:p>
          <a:p>
            <a:pPr marL="1039087" lvl="1" indent="-457390"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sz="2400" b="1" dirty="0" err="1">
                <a:latin typeface="Arial" charset="0"/>
              </a:rPr>
              <a:t>Geração</a:t>
            </a:r>
            <a:r>
              <a:rPr lang="en-US" sz="2400" b="1" dirty="0">
                <a:latin typeface="Arial" charset="0"/>
              </a:rPr>
              <a:t> do </a:t>
            </a:r>
            <a:r>
              <a:rPr lang="en-US" sz="2400" b="1" dirty="0" err="1">
                <a:latin typeface="Arial" charset="0"/>
              </a:rPr>
              <a:t>Código</a:t>
            </a:r>
            <a:endParaRPr lang="en-US" sz="2400" b="1" dirty="0">
              <a:latin typeface="Arial" charset="0"/>
            </a:endParaRPr>
          </a:p>
          <a:p>
            <a:pPr marL="1039087" lvl="1" indent="-457390"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sz="2400" b="1" dirty="0" err="1">
                <a:latin typeface="Arial" charset="0"/>
              </a:rPr>
              <a:t>Teste</a:t>
            </a:r>
            <a:endParaRPr lang="en-US" sz="2400" b="1" dirty="0">
              <a:latin typeface="Arial" charset="0"/>
            </a:endParaRPr>
          </a:p>
          <a:p>
            <a:pPr marL="466952" indent="-466952"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Char char="l"/>
            </a:pPr>
            <a:r>
              <a:rPr lang="en-US" sz="2400" b="1" dirty="0" err="1">
                <a:solidFill>
                  <a:srgbClr val="FF0000"/>
                </a:solidFill>
                <a:latin typeface="Arial" charset="0"/>
              </a:rPr>
              <a:t>Manutenção</a:t>
            </a:r>
            <a:endParaRPr lang="en-US" sz="24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19672" y="260648"/>
            <a:ext cx="5688632" cy="733499"/>
          </a:xfrm>
          <a:prstGeom prst="rect">
            <a:avLst/>
          </a:prstGeom>
        </p:spPr>
        <p:txBody>
          <a:bodyPr lIns="86932" tIns="43466" rIns="86932" bIns="43466"/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pt-BR" sz="4400" b="1" dirty="0"/>
              <a:t>Processos de software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856" y="1530350"/>
            <a:ext cx="8229600" cy="4418930"/>
          </a:xfrm>
        </p:spPr>
        <p:txBody>
          <a:bodyPr>
            <a:noAutofit/>
          </a:bodyPr>
          <a:lstStyle/>
          <a:p>
            <a:r>
              <a:rPr lang="pt-BR" sz="3600" dirty="0"/>
              <a:t>Exemplos de modelos de processo:</a:t>
            </a:r>
          </a:p>
          <a:p>
            <a:pPr>
              <a:buFont typeface="Zapf Dingbats" charset="2"/>
              <a:buNone/>
            </a:pPr>
            <a:r>
              <a:rPr lang="pt-BR" sz="3600" dirty="0"/>
              <a:t>  </a:t>
            </a:r>
          </a:p>
          <a:p>
            <a:pPr lvl="1"/>
            <a:r>
              <a:rPr lang="pt-BR" sz="3600" dirty="0"/>
              <a:t>Workflow - sucessão de atividades  </a:t>
            </a:r>
          </a:p>
          <a:p>
            <a:pPr lvl="1"/>
            <a:r>
              <a:rPr lang="pt-BR" sz="3600" dirty="0"/>
              <a:t>Fluxo de Dados - fluxo de informação  </a:t>
            </a:r>
          </a:p>
          <a:p>
            <a:pPr lvl="1"/>
            <a:r>
              <a:rPr lang="pt-BR" sz="3600" dirty="0"/>
              <a:t>Papel/ação – representa os papéis das pessoas e as atividades pelas quais elas são responsáveis.</a:t>
            </a:r>
            <a:endParaRPr lang="en-GB" sz="3600" dirty="0"/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518864" y="44624"/>
            <a:ext cx="8229600" cy="1143000"/>
          </a:xfrm>
          <a:noFill/>
        </p:spPr>
        <p:txBody>
          <a:bodyPr/>
          <a:lstStyle/>
          <a:p>
            <a:pPr algn="ctr"/>
            <a:r>
              <a:rPr lang="pt-BR" b="1" dirty="0"/>
              <a:t>Modelos de processo de software</a:t>
            </a:r>
            <a:endParaRPr lang="en-GB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916832"/>
            <a:ext cx="8335962" cy="3602211"/>
          </a:xfrm>
          <a:noFill/>
        </p:spPr>
        <p:txBody>
          <a:bodyPr>
            <a:normAutofit/>
          </a:bodyPr>
          <a:lstStyle/>
          <a:p>
            <a:pPr algn="ctr">
              <a:buFont typeface="Zapf Dingbats" charset="2"/>
              <a:buNone/>
            </a:pPr>
            <a:r>
              <a:rPr lang="pt-BR" sz="4400" dirty="0"/>
              <a:t>Uma estratégia de desenvolvimento que englobe processos, métodos e ferramentas, e as fases de desenvolvimento...</a:t>
            </a:r>
          </a:p>
          <a:p>
            <a:pPr>
              <a:buFont typeface="Zapf Dingbats" charset="2"/>
              <a:buNone/>
            </a:pPr>
            <a:endParaRPr lang="pt-BR" sz="4400" dirty="0"/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title" idx="4294967295"/>
          </p:nvPr>
        </p:nvSpPr>
        <p:spPr>
          <a:xfrm>
            <a:off x="446856" y="44624"/>
            <a:ext cx="8229600" cy="11430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Modelos de processo de software – (paradigmas)</a:t>
            </a:r>
            <a:endParaRPr lang="en-GB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811419" y="1333678"/>
            <a:ext cx="7592899" cy="52633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797" tIns="45898" rIns="91797" bIns="45898">
            <a:spAutoFit/>
          </a:bodyPr>
          <a:lstStyle/>
          <a:p>
            <a:pPr marL="917966" lvl="1" indent="-458983">
              <a:buFontTx/>
              <a:buChar char="•"/>
            </a:pPr>
            <a:r>
              <a:rPr kumimoji="1" lang="pt-BR" sz="2800" b="1" dirty="0"/>
              <a:t>Modelo </a:t>
            </a:r>
            <a:r>
              <a:rPr kumimoji="1" lang="pt-BR" sz="2800" b="1" dirty="0" err="1"/>
              <a:t>Sequencial</a:t>
            </a:r>
            <a:r>
              <a:rPr kumimoji="1" lang="pt-BR" sz="2800" b="1" dirty="0"/>
              <a:t> Linear (</a:t>
            </a:r>
            <a:r>
              <a:rPr lang="pt-BR" sz="2800" dirty="0"/>
              <a:t>ciclo de vida clássico</a:t>
            </a:r>
            <a:r>
              <a:rPr kumimoji="1" lang="pt-BR" sz="2800" b="1" dirty="0"/>
              <a:t>)</a:t>
            </a:r>
          </a:p>
          <a:p>
            <a:pPr marL="917966" lvl="1" indent="-458983">
              <a:buFontTx/>
              <a:buChar char="•"/>
            </a:pPr>
            <a:r>
              <a:rPr kumimoji="1" lang="pt-BR" sz="2800" b="1" dirty="0"/>
              <a:t>Modelos Evolucionários</a:t>
            </a:r>
          </a:p>
          <a:p>
            <a:pPr marL="1835932" lvl="3" indent="-458983"/>
            <a:r>
              <a:rPr kumimoji="1" lang="pt-BR" sz="2800" b="1" dirty="0"/>
              <a:t>          - </a:t>
            </a:r>
            <a:r>
              <a:rPr kumimoji="1" lang="pt-BR" sz="2800" b="1" dirty="0" err="1"/>
              <a:t>Prototipação</a:t>
            </a:r>
            <a:endParaRPr kumimoji="1" lang="pt-BR" sz="2800" b="1" dirty="0"/>
          </a:p>
          <a:p>
            <a:pPr marL="1835932" lvl="3" indent="-458983"/>
            <a:r>
              <a:rPr kumimoji="1" lang="pt-BR" sz="2800" b="1" dirty="0"/>
              <a:t>	    - Incremental</a:t>
            </a:r>
          </a:p>
          <a:p>
            <a:pPr marL="1835932" lvl="3" indent="-458983"/>
            <a:r>
              <a:rPr kumimoji="1" lang="pt-BR" sz="2800" b="1" dirty="0"/>
              <a:t>          - Espiral</a:t>
            </a:r>
          </a:p>
          <a:p>
            <a:pPr marL="1376949" lvl="2" indent="-458983"/>
            <a:r>
              <a:rPr kumimoji="1" lang="pt-BR" sz="2800" b="1" dirty="0"/>
              <a:t>		    - Métodos Ágeis</a:t>
            </a:r>
          </a:p>
          <a:p>
            <a:pPr marL="1835932" lvl="3" indent="-458983"/>
            <a:r>
              <a:rPr kumimoji="1" lang="pt-BR" sz="2800" b="1" dirty="0"/>
              <a:t>          </a:t>
            </a:r>
          </a:p>
          <a:p>
            <a:pPr marL="917966" lvl="1" indent="-458983">
              <a:buFontTx/>
              <a:buChar char="•"/>
            </a:pPr>
            <a:r>
              <a:rPr kumimoji="1" lang="pt-BR" sz="2800" b="1" dirty="0"/>
              <a:t>Modelo de Métodos Formais</a:t>
            </a:r>
          </a:p>
          <a:p>
            <a:pPr marL="917966" lvl="1" indent="-458983">
              <a:buFontTx/>
              <a:buChar char="•"/>
            </a:pPr>
            <a:r>
              <a:rPr kumimoji="1" lang="pt-BR" sz="2800" b="1" dirty="0"/>
              <a:t>Técnicas de 4a Geração</a:t>
            </a:r>
          </a:p>
          <a:p>
            <a:pPr marL="917966" lvl="1" indent="-458983">
              <a:buFontTx/>
              <a:buChar char="•"/>
            </a:pPr>
            <a:r>
              <a:rPr lang="pt-BR" sz="2800" b="1" dirty="0"/>
              <a:t>Orientado a reuso</a:t>
            </a:r>
          </a:p>
          <a:p>
            <a:pPr marL="917966" lvl="1" indent="-458983">
              <a:buFontTx/>
              <a:buChar char="•"/>
            </a:pPr>
            <a:endParaRPr kumimoji="1" lang="pt-BR" sz="2800" b="1" dirty="0"/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>
          <a:xfrm>
            <a:off x="446856" y="44624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Modelos de processo de software – (paradigmas)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16632"/>
            <a:ext cx="8458200" cy="938213"/>
          </a:xfrm>
        </p:spPr>
        <p:txBody>
          <a:bodyPr>
            <a:noAutofit/>
          </a:bodyPr>
          <a:lstStyle/>
          <a:p>
            <a:pPr algn="ctr"/>
            <a:r>
              <a:rPr kumimoji="1" lang="pt-BR" sz="4000" b="1" dirty="0"/>
              <a:t>Modelo </a:t>
            </a:r>
            <a:r>
              <a:rPr kumimoji="1" lang="pt-BR" sz="4000" b="1" dirty="0" err="1"/>
              <a:t>Sequencial</a:t>
            </a:r>
            <a:r>
              <a:rPr kumimoji="1" lang="pt-BR" sz="4000" b="1" dirty="0"/>
              <a:t> Linear </a:t>
            </a:r>
            <a:br>
              <a:rPr kumimoji="1" lang="pt-BR" sz="4000" b="1" dirty="0"/>
            </a:br>
            <a:r>
              <a:rPr kumimoji="1" lang="pt-BR" sz="4000" b="1" dirty="0"/>
              <a:t>(</a:t>
            </a:r>
            <a:r>
              <a:rPr lang="pt-BR" sz="4000" b="1" dirty="0"/>
              <a:t>ciclo de vida clássico</a:t>
            </a:r>
            <a:r>
              <a:rPr kumimoji="1" lang="pt-BR" sz="4000" b="1" dirty="0"/>
              <a:t>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268760"/>
            <a:ext cx="8077200" cy="4961086"/>
          </a:xfrm>
        </p:spPr>
        <p:txBody>
          <a:bodyPr>
            <a:noAutofit/>
          </a:bodyPr>
          <a:lstStyle/>
          <a:p>
            <a:r>
              <a:rPr lang="pt-BR" sz="4000" dirty="0"/>
              <a:t>Método sistemático e </a:t>
            </a:r>
            <a:r>
              <a:rPr lang="pt-BR" sz="4000" dirty="0" err="1"/>
              <a:t>sequencial</a:t>
            </a:r>
            <a:endParaRPr lang="pt-BR" sz="4000" dirty="0"/>
          </a:p>
          <a:p>
            <a:endParaRPr lang="pt-BR" sz="1000" dirty="0"/>
          </a:p>
          <a:p>
            <a:r>
              <a:rPr lang="pt-BR" sz="4000" dirty="0"/>
              <a:t>O resultado de uma fase se constitui na entrada da outra.</a:t>
            </a:r>
          </a:p>
          <a:p>
            <a:endParaRPr lang="pt-BR" sz="1000" dirty="0"/>
          </a:p>
          <a:p>
            <a:r>
              <a:rPr lang="pt-BR" sz="4000" dirty="0"/>
              <a:t>Cada fase é estruturada como um conjunto de atividades que podem ser executadas por pessoas diferentes.</a:t>
            </a:r>
          </a:p>
          <a:p>
            <a:endParaRPr lang="en-GB" sz="4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Oval 2"/>
          <p:cNvSpPr>
            <a:spLocks noChangeArrowheads="1"/>
          </p:cNvSpPr>
          <p:nvPr/>
        </p:nvSpPr>
        <p:spPr bwMode="auto">
          <a:xfrm>
            <a:off x="0" y="1405381"/>
            <a:ext cx="4283461" cy="2312026"/>
          </a:xfrm>
          <a:prstGeom prst="ellipse">
            <a:avLst/>
          </a:prstGeom>
          <a:solidFill>
            <a:srgbClr val="D3D3D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797" tIns="45898" rIns="91797" bIns="45898" anchor="ctr"/>
          <a:lstStyle/>
          <a:p>
            <a:endParaRPr lang="pt-BR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7946" y="1693787"/>
            <a:ext cx="8173167" cy="4330865"/>
            <a:chOff x="237" y="1063"/>
            <a:chExt cx="5127" cy="2718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237" y="1063"/>
              <a:ext cx="1089" cy="38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t-BR" sz="1600" b="1" dirty="0"/>
                <a:t>Engenharia de Sistemas</a:t>
              </a:r>
            </a:p>
          </p:txBody>
        </p:sp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1235" y="1612"/>
              <a:ext cx="1089" cy="40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t-BR" sz="1200" b="1" dirty="0"/>
                <a:t>Análise / projeto de sistema e de software</a:t>
              </a:r>
            </a:p>
          </p:txBody>
        </p:sp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2188" y="2152"/>
              <a:ext cx="1089" cy="40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t-BR" b="1" dirty="0"/>
                <a:t>Implementação e teste</a:t>
              </a:r>
            </a:p>
          </p:txBody>
        </p:sp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3275" y="2762"/>
              <a:ext cx="1090" cy="38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t-BR" b="1" dirty="0"/>
                <a:t>Integração e teste</a:t>
              </a: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4274" y="3377"/>
              <a:ext cx="1090" cy="40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t-BR" b="1" dirty="0"/>
                <a:t>Operação e manutenção</a:t>
              </a:r>
            </a:p>
          </p:txBody>
        </p:sp>
        <p:sp>
          <p:nvSpPr>
            <p:cNvPr id="35850" name="Freeform 10"/>
            <p:cNvSpPr>
              <a:spLocks/>
            </p:cNvSpPr>
            <p:nvPr/>
          </p:nvSpPr>
          <p:spPr bwMode="auto">
            <a:xfrm>
              <a:off x="789" y="1458"/>
              <a:ext cx="3472" cy="2113"/>
            </a:xfrm>
            <a:custGeom>
              <a:avLst/>
              <a:gdLst>
                <a:gd name="T0" fmla="*/ 3472 w 3472"/>
                <a:gd name="T1" fmla="*/ 2113 h 2113"/>
                <a:gd name="T2" fmla="*/ 0 w 3472"/>
                <a:gd name="T3" fmla="*/ 2113 h 2113"/>
                <a:gd name="T4" fmla="*/ 0 w 3472"/>
                <a:gd name="T5" fmla="*/ 0 h 2113"/>
                <a:gd name="T6" fmla="*/ 0 60000 65536"/>
                <a:gd name="T7" fmla="*/ 0 60000 65536"/>
                <a:gd name="T8" fmla="*/ 0 60000 65536"/>
                <a:gd name="T9" fmla="*/ 0 w 3472"/>
                <a:gd name="T10" fmla="*/ 0 h 2113"/>
                <a:gd name="T11" fmla="*/ 3472 w 3472"/>
                <a:gd name="T12" fmla="*/ 2113 h 2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72" h="2113">
                  <a:moveTo>
                    <a:pt x="3472" y="2113"/>
                  </a:moveTo>
                  <a:lnTo>
                    <a:pt x="0" y="2113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1801" y="2064"/>
              <a:ext cx="1" cy="15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2813" y="2670"/>
              <a:ext cx="1" cy="90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3825" y="3276"/>
              <a:ext cx="1" cy="29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854" name="Freeform 14"/>
            <p:cNvSpPr>
              <a:spLocks/>
            </p:cNvSpPr>
            <p:nvPr/>
          </p:nvSpPr>
          <p:spPr bwMode="auto">
            <a:xfrm>
              <a:off x="1334" y="1194"/>
              <a:ext cx="467" cy="310"/>
            </a:xfrm>
            <a:custGeom>
              <a:avLst/>
              <a:gdLst>
                <a:gd name="T0" fmla="*/ 0 w 467"/>
                <a:gd name="T1" fmla="*/ 0 h 310"/>
                <a:gd name="T2" fmla="*/ 467 w 467"/>
                <a:gd name="T3" fmla="*/ 0 h 310"/>
                <a:gd name="T4" fmla="*/ 467 w 467"/>
                <a:gd name="T5" fmla="*/ 310 h 310"/>
                <a:gd name="T6" fmla="*/ 0 60000 65536"/>
                <a:gd name="T7" fmla="*/ 0 60000 65536"/>
                <a:gd name="T8" fmla="*/ 0 60000 65536"/>
                <a:gd name="T9" fmla="*/ 0 w 467"/>
                <a:gd name="T10" fmla="*/ 0 h 310"/>
                <a:gd name="T11" fmla="*/ 467 w 467"/>
                <a:gd name="T12" fmla="*/ 310 h 3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7" h="310">
                  <a:moveTo>
                    <a:pt x="0" y="0"/>
                  </a:moveTo>
                  <a:lnTo>
                    <a:pt x="467" y="0"/>
                  </a:lnTo>
                  <a:lnTo>
                    <a:pt x="467" y="31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855" name="Freeform 15"/>
            <p:cNvSpPr>
              <a:spLocks/>
            </p:cNvSpPr>
            <p:nvPr/>
          </p:nvSpPr>
          <p:spPr bwMode="auto">
            <a:xfrm>
              <a:off x="2346" y="1784"/>
              <a:ext cx="467" cy="326"/>
            </a:xfrm>
            <a:custGeom>
              <a:avLst/>
              <a:gdLst>
                <a:gd name="T0" fmla="*/ 0 w 467"/>
                <a:gd name="T1" fmla="*/ 0 h 326"/>
                <a:gd name="T2" fmla="*/ 467 w 467"/>
                <a:gd name="T3" fmla="*/ 0 h 326"/>
                <a:gd name="T4" fmla="*/ 467 w 467"/>
                <a:gd name="T5" fmla="*/ 326 h 326"/>
                <a:gd name="T6" fmla="*/ 0 60000 65536"/>
                <a:gd name="T7" fmla="*/ 0 60000 65536"/>
                <a:gd name="T8" fmla="*/ 0 60000 65536"/>
                <a:gd name="T9" fmla="*/ 0 w 467"/>
                <a:gd name="T10" fmla="*/ 0 h 326"/>
                <a:gd name="T11" fmla="*/ 467 w 467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7" h="326">
                  <a:moveTo>
                    <a:pt x="0" y="0"/>
                  </a:moveTo>
                  <a:lnTo>
                    <a:pt x="467" y="0"/>
                  </a:lnTo>
                  <a:lnTo>
                    <a:pt x="467" y="326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856" name="Freeform 16"/>
            <p:cNvSpPr>
              <a:spLocks/>
            </p:cNvSpPr>
            <p:nvPr/>
          </p:nvSpPr>
          <p:spPr bwMode="auto">
            <a:xfrm>
              <a:off x="3358" y="2375"/>
              <a:ext cx="467" cy="326"/>
            </a:xfrm>
            <a:custGeom>
              <a:avLst/>
              <a:gdLst>
                <a:gd name="T0" fmla="*/ 0 w 467"/>
                <a:gd name="T1" fmla="*/ 0 h 326"/>
                <a:gd name="T2" fmla="*/ 467 w 467"/>
                <a:gd name="T3" fmla="*/ 0 h 326"/>
                <a:gd name="T4" fmla="*/ 467 w 467"/>
                <a:gd name="T5" fmla="*/ 326 h 326"/>
                <a:gd name="T6" fmla="*/ 0 60000 65536"/>
                <a:gd name="T7" fmla="*/ 0 60000 65536"/>
                <a:gd name="T8" fmla="*/ 0 60000 65536"/>
                <a:gd name="T9" fmla="*/ 0 w 467"/>
                <a:gd name="T10" fmla="*/ 0 h 326"/>
                <a:gd name="T11" fmla="*/ 467 w 467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7" h="326">
                  <a:moveTo>
                    <a:pt x="0" y="0"/>
                  </a:moveTo>
                  <a:lnTo>
                    <a:pt x="467" y="0"/>
                  </a:lnTo>
                  <a:lnTo>
                    <a:pt x="467" y="326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857" name="Freeform 17"/>
            <p:cNvSpPr>
              <a:spLocks/>
            </p:cNvSpPr>
            <p:nvPr/>
          </p:nvSpPr>
          <p:spPr bwMode="auto">
            <a:xfrm>
              <a:off x="4370" y="2965"/>
              <a:ext cx="436" cy="327"/>
            </a:xfrm>
            <a:custGeom>
              <a:avLst/>
              <a:gdLst>
                <a:gd name="T0" fmla="*/ 0 w 436"/>
                <a:gd name="T1" fmla="*/ 0 h 327"/>
                <a:gd name="T2" fmla="*/ 436 w 436"/>
                <a:gd name="T3" fmla="*/ 0 h 327"/>
                <a:gd name="T4" fmla="*/ 436 w 436"/>
                <a:gd name="T5" fmla="*/ 327 h 327"/>
                <a:gd name="T6" fmla="*/ 0 60000 65536"/>
                <a:gd name="T7" fmla="*/ 0 60000 65536"/>
                <a:gd name="T8" fmla="*/ 0 60000 65536"/>
                <a:gd name="T9" fmla="*/ 0 w 436"/>
                <a:gd name="T10" fmla="*/ 0 h 327"/>
                <a:gd name="T11" fmla="*/ 436 w 436"/>
                <a:gd name="T12" fmla="*/ 327 h 3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6" h="327">
                  <a:moveTo>
                    <a:pt x="0" y="0"/>
                  </a:moveTo>
                  <a:lnTo>
                    <a:pt x="436" y="0"/>
                  </a:lnTo>
                  <a:lnTo>
                    <a:pt x="436" y="327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858" name="Freeform 18"/>
            <p:cNvSpPr>
              <a:spLocks/>
            </p:cNvSpPr>
            <p:nvPr/>
          </p:nvSpPr>
          <p:spPr bwMode="auto">
            <a:xfrm>
              <a:off x="1754" y="1380"/>
              <a:ext cx="93" cy="202"/>
            </a:xfrm>
            <a:custGeom>
              <a:avLst/>
              <a:gdLst>
                <a:gd name="T0" fmla="*/ 47 w 93"/>
                <a:gd name="T1" fmla="*/ 47 h 202"/>
                <a:gd name="T2" fmla="*/ 93 w 93"/>
                <a:gd name="T3" fmla="*/ 0 h 202"/>
                <a:gd name="T4" fmla="*/ 47 w 93"/>
                <a:gd name="T5" fmla="*/ 202 h 202"/>
                <a:gd name="T6" fmla="*/ 0 w 93"/>
                <a:gd name="T7" fmla="*/ 0 h 202"/>
                <a:gd name="T8" fmla="*/ 47 w 93"/>
                <a:gd name="T9" fmla="*/ 47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202"/>
                <a:gd name="T17" fmla="*/ 93 w 93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202">
                  <a:moveTo>
                    <a:pt x="47" y="47"/>
                  </a:moveTo>
                  <a:lnTo>
                    <a:pt x="93" y="0"/>
                  </a:lnTo>
                  <a:lnTo>
                    <a:pt x="47" y="202"/>
                  </a:lnTo>
                  <a:lnTo>
                    <a:pt x="0" y="0"/>
                  </a:lnTo>
                  <a:lnTo>
                    <a:pt x="47" y="47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859" name="Freeform 19"/>
            <p:cNvSpPr>
              <a:spLocks/>
            </p:cNvSpPr>
            <p:nvPr/>
          </p:nvSpPr>
          <p:spPr bwMode="auto">
            <a:xfrm>
              <a:off x="2751" y="1971"/>
              <a:ext cx="109" cy="202"/>
            </a:xfrm>
            <a:custGeom>
              <a:avLst/>
              <a:gdLst>
                <a:gd name="T0" fmla="*/ 62 w 109"/>
                <a:gd name="T1" fmla="*/ 46 h 202"/>
                <a:gd name="T2" fmla="*/ 109 w 109"/>
                <a:gd name="T3" fmla="*/ 0 h 202"/>
                <a:gd name="T4" fmla="*/ 62 w 109"/>
                <a:gd name="T5" fmla="*/ 202 h 202"/>
                <a:gd name="T6" fmla="*/ 0 w 109"/>
                <a:gd name="T7" fmla="*/ 0 h 202"/>
                <a:gd name="T8" fmla="*/ 62 w 109"/>
                <a:gd name="T9" fmla="*/ 46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"/>
                <a:gd name="T16" fmla="*/ 0 h 202"/>
                <a:gd name="T17" fmla="*/ 109 w 109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" h="202">
                  <a:moveTo>
                    <a:pt x="62" y="46"/>
                  </a:moveTo>
                  <a:lnTo>
                    <a:pt x="109" y="0"/>
                  </a:lnTo>
                  <a:lnTo>
                    <a:pt x="62" y="202"/>
                  </a:lnTo>
                  <a:lnTo>
                    <a:pt x="0" y="0"/>
                  </a:lnTo>
                  <a:lnTo>
                    <a:pt x="62" y="46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860" name="Freeform 20"/>
            <p:cNvSpPr>
              <a:spLocks/>
            </p:cNvSpPr>
            <p:nvPr/>
          </p:nvSpPr>
          <p:spPr bwMode="auto">
            <a:xfrm>
              <a:off x="2766" y="2577"/>
              <a:ext cx="94" cy="202"/>
            </a:xfrm>
            <a:custGeom>
              <a:avLst/>
              <a:gdLst>
                <a:gd name="T0" fmla="*/ 47 w 94"/>
                <a:gd name="T1" fmla="*/ 155 h 202"/>
                <a:gd name="T2" fmla="*/ 0 w 94"/>
                <a:gd name="T3" fmla="*/ 202 h 202"/>
                <a:gd name="T4" fmla="*/ 47 w 94"/>
                <a:gd name="T5" fmla="*/ 0 h 202"/>
                <a:gd name="T6" fmla="*/ 94 w 94"/>
                <a:gd name="T7" fmla="*/ 202 h 202"/>
                <a:gd name="T8" fmla="*/ 47 w 94"/>
                <a:gd name="T9" fmla="*/ 155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202"/>
                <a:gd name="T17" fmla="*/ 94 w 94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202">
                  <a:moveTo>
                    <a:pt x="47" y="155"/>
                  </a:moveTo>
                  <a:lnTo>
                    <a:pt x="0" y="202"/>
                  </a:lnTo>
                  <a:lnTo>
                    <a:pt x="47" y="0"/>
                  </a:lnTo>
                  <a:lnTo>
                    <a:pt x="94" y="202"/>
                  </a:lnTo>
                  <a:lnTo>
                    <a:pt x="47" y="155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861" name="Freeform 21"/>
            <p:cNvSpPr>
              <a:spLocks/>
            </p:cNvSpPr>
            <p:nvPr/>
          </p:nvSpPr>
          <p:spPr bwMode="auto">
            <a:xfrm>
              <a:off x="3763" y="2577"/>
              <a:ext cx="109" cy="202"/>
            </a:xfrm>
            <a:custGeom>
              <a:avLst/>
              <a:gdLst>
                <a:gd name="T0" fmla="*/ 62 w 109"/>
                <a:gd name="T1" fmla="*/ 46 h 202"/>
                <a:gd name="T2" fmla="*/ 109 w 109"/>
                <a:gd name="T3" fmla="*/ 0 h 202"/>
                <a:gd name="T4" fmla="*/ 62 w 109"/>
                <a:gd name="T5" fmla="*/ 202 h 202"/>
                <a:gd name="T6" fmla="*/ 0 w 109"/>
                <a:gd name="T7" fmla="*/ 0 h 202"/>
                <a:gd name="T8" fmla="*/ 62 w 109"/>
                <a:gd name="T9" fmla="*/ 46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"/>
                <a:gd name="T16" fmla="*/ 0 h 202"/>
                <a:gd name="T17" fmla="*/ 109 w 109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" h="202">
                  <a:moveTo>
                    <a:pt x="62" y="46"/>
                  </a:moveTo>
                  <a:lnTo>
                    <a:pt x="109" y="0"/>
                  </a:lnTo>
                  <a:lnTo>
                    <a:pt x="62" y="202"/>
                  </a:lnTo>
                  <a:lnTo>
                    <a:pt x="0" y="0"/>
                  </a:lnTo>
                  <a:lnTo>
                    <a:pt x="62" y="46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862" name="Freeform 22"/>
            <p:cNvSpPr>
              <a:spLocks/>
            </p:cNvSpPr>
            <p:nvPr/>
          </p:nvSpPr>
          <p:spPr bwMode="auto">
            <a:xfrm>
              <a:off x="3763" y="3167"/>
              <a:ext cx="109" cy="202"/>
            </a:xfrm>
            <a:custGeom>
              <a:avLst/>
              <a:gdLst>
                <a:gd name="T0" fmla="*/ 62 w 109"/>
                <a:gd name="T1" fmla="*/ 156 h 202"/>
                <a:gd name="T2" fmla="*/ 0 w 109"/>
                <a:gd name="T3" fmla="*/ 202 h 202"/>
                <a:gd name="T4" fmla="*/ 62 w 109"/>
                <a:gd name="T5" fmla="*/ 0 h 202"/>
                <a:gd name="T6" fmla="*/ 109 w 109"/>
                <a:gd name="T7" fmla="*/ 202 h 202"/>
                <a:gd name="T8" fmla="*/ 62 w 109"/>
                <a:gd name="T9" fmla="*/ 156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"/>
                <a:gd name="T16" fmla="*/ 0 h 202"/>
                <a:gd name="T17" fmla="*/ 109 w 109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" h="202">
                  <a:moveTo>
                    <a:pt x="62" y="156"/>
                  </a:moveTo>
                  <a:lnTo>
                    <a:pt x="0" y="202"/>
                  </a:lnTo>
                  <a:lnTo>
                    <a:pt x="62" y="0"/>
                  </a:lnTo>
                  <a:lnTo>
                    <a:pt x="109" y="202"/>
                  </a:lnTo>
                  <a:lnTo>
                    <a:pt x="62" y="156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863" name="Freeform 23"/>
            <p:cNvSpPr>
              <a:spLocks/>
            </p:cNvSpPr>
            <p:nvPr/>
          </p:nvSpPr>
          <p:spPr bwMode="auto">
            <a:xfrm>
              <a:off x="4759" y="3167"/>
              <a:ext cx="94" cy="202"/>
            </a:xfrm>
            <a:custGeom>
              <a:avLst/>
              <a:gdLst>
                <a:gd name="T0" fmla="*/ 47 w 94"/>
                <a:gd name="T1" fmla="*/ 47 h 202"/>
                <a:gd name="T2" fmla="*/ 94 w 94"/>
                <a:gd name="T3" fmla="*/ 0 h 202"/>
                <a:gd name="T4" fmla="*/ 47 w 94"/>
                <a:gd name="T5" fmla="*/ 202 h 202"/>
                <a:gd name="T6" fmla="*/ 0 w 94"/>
                <a:gd name="T7" fmla="*/ 0 h 202"/>
                <a:gd name="T8" fmla="*/ 47 w 94"/>
                <a:gd name="T9" fmla="*/ 47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202"/>
                <a:gd name="T17" fmla="*/ 94 w 94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202">
                  <a:moveTo>
                    <a:pt x="47" y="47"/>
                  </a:moveTo>
                  <a:lnTo>
                    <a:pt x="94" y="0"/>
                  </a:lnTo>
                  <a:lnTo>
                    <a:pt x="47" y="202"/>
                  </a:lnTo>
                  <a:lnTo>
                    <a:pt x="0" y="0"/>
                  </a:lnTo>
                  <a:lnTo>
                    <a:pt x="47" y="47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864" name="Freeform 24"/>
            <p:cNvSpPr>
              <a:spLocks/>
            </p:cNvSpPr>
            <p:nvPr/>
          </p:nvSpPr>
          <p:spPr bwMode="auto">
            <a:xfrm>
              <a:off x="1776" y="2016"/>
              <a:ext cx="94" cy="202"/>
            </a:xfrm>
            <a:custGeom>
              <a:avLst/>
              <a:gdLst>
                <a:gd name="T0" fmla="*/ 47 w 94"/>
                <a:gd name="T1" fmla="*/ 155 h 202"/>
                <a:gd name="T2" fmla="*/ 0 w 94"/>
                <a:gd name="T3" fmla="*/ 202 h 202"/>
                <a:gd name="T4" fmla="*/ 47 w 94"/>
                <a:gd name="T5" fmla="*/ 0 h 202"/>
                <a:gd name="T6" fmla="*/ 94 w 94"/>
                <a:gd name="T7" fmla="*/ 202 h 202"/>
                <a:gd name="T8" fmla="*/ 47 w 94"/>
                <a:gd name="T9" fmla="*/ 155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202"/>
                <a:gd name="T17" fmla="*/ 94 w 94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202">
                  <a:moveTo>
                    <a:pt x="47" y="155"/>
                  </a:moveTo>
                  <a:lnTo>
                    <a:pt x="0" y="202"/>
                  </a:lnTo>
                  <a:lnTo>
                    <a:pt x="47" y="0"/>
                  </a:lnTo>
                  <a:lnTo>
                    <a:pt x="94" y="202"/>
                  </a:lnTo>
                  <a:lnTo>
                    <a:pt x="47" y="155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865" name="Freeform 25"/>
            <p:cNvSpPr>
              <a:spLocks/>
            </p:cNvSpPr>
            <p:nvPr/>
          </p:nvSpPr>
          <p:spPr bwMode="auto">
            <a:xfrm>
              <a:off x="736" y="1426"/>
              <a:ext cx="94" cy="202"/>
            </a:xfrm>
            <a:custGeom>
              <a:avLst/>
              <a:gdLst>
                <a:gd name="T0" fmla="*/ 47 w 94"/>
                <a:gd name="T1" fmla="*/ 155 h 202"/>
                <a:gd name="T2" fmla="*/ 0 w 94"/>
                <a:gd name="T3" fmla="*/ 202 h 202"/>
                <a:gd name="T4" fmla="*/ 47 w 94"/>
                <a:gd name="T5" fmla="*/ 0 h 202"/>
                <a:gd name="T6" fmla="*/ 94 w 94"/>
                <a:gd name="T7" fmla="*/ 202 h 202"/>
                <a:gd name="T8" fmla="*/ 47 w 94"/>
                <a:gd name="T9" fmla="*/ 155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202"/>
                <a:gd name="T17" fmla="*/ 94 w 94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202">
                  <a:moveTo>
                    <a:pt x="47" y="155"/>
                  </a:moveTo>
                  <a:lnTo>
                    <a:pt x="0" y="202"/>
                  </a:lnTo>
                  <a:lnTo>
                    <a:pt x="47" y="0"/>
                  </a:lnTo>
                  <a:lnTo>
                    <a:pt x="94" y="202"/>
                  </a:lnTo>
                  <a:lnTo>
                    <a:pt x="47" y="155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395536" y="116632"/>
            <a:ext cx="8458200" cy="938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Sequencial Linear </a:t>
            </a:r>
            <a:br>
              <a:rPr kumimoji="1" lang="pt-BR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1" lang="pt-BR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pt-BR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ciclo de vida clássico</a:t>
            </a:r>
            <a:r>
              <a:rPr kumimoji="1" lang="pt-BR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1" lang="pt-BR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1" name="Rectangle 3"/>
          <p:cNvSpPr>
            <a:spLocks noChangeArrowheads="1"/>
          </p:cNvSpPr>
          <p:nvPr/>
        </p:nvSpPr>
        <p:spPr bwMode="auto">
          <a:xfrm>
            <a:off x="594616" y="1268760"/>
            <a:ext cx="7809702" cy="50786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797" tIns="45898" rIns="91797" bIns="45898">
            <a:spAutoFit/>
          </a:bodyPr>
          <a:lstStyle/>
          <a:p>
            <a:pPr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pt-BR" sz="3600" b="1" dirty="0">
                <a:solidFill>
                  <a:schemeClr val="accent1"/>
                </a:solidFill>
              </a:rPr>
              <a:t> </a:t>
            </a:r>
            <a:r>
              <a:rPr lang="pt-BR" sz="3600" b="1" dirty="0">
                <a:solidFill>
                  <a:srgbClr val="FF0000"/>
                </a:solidFill>
              </a:rPr>
              <a:t>ENGENHARIA DE SISTEMAS</a:t>
            </a:r>
          </a:p>
          <a:p>
            <a:pPr lvl="1">
              <a:buFont typeface="Arial" pitchFamily="34" charset="0"/>
              <a:buChar char="•"/>
              <a:defRPr/>
            </a:pPr>
            <a:endParaRPr lang="pt-BR" sz="3600" dirty="0"/>
          </a:p>
          <a:p>
            <a:pPr lvl="1">
              <a:buFont typeface="Arial" pitchFamily="34" charset="0"/>
              <a:buChar char="•"/>
              <a:defRPr/>
            </a:pPr>
            <a:r>
              <a:rPr lang="pt-BR" sz="3600" dirty="0"/>
              <a:t> envolve a coleta de requisitos em nível do sistema, pequena quantidade de projeto e análise de alto nível</a:t>
            </a:r>
          </a:p>
          <a:p>
            <a:pPr lvl="1">
              <a:defRPr/>
            </a:pPr>
            <a:endParaRPr lang="pt-BR" sz="3600" dirty="0"/>
          </a:p>
          <a:p>
            <a:pPr lvl="1">
              <a:buFont typeface="Arial" pitchFamily="34" charset="0"/>
              <a:buChar char="•"/>
              <a:defRPr/>
            </a:pPr>
            <a:r>
              <a:rPr lang="pt-BR" sz="3600" dirty="0"/>
              <a:t>  definir quais os requisitos do produto de software, sem especificar como esses requisitos serão obtidos.</a:t>
            </a:r>
            <a:endParaRPr lang="pt-BR" sz="3600" b="1" dirty="0">
              <a:solidFill>
                <a:schemeClr val="accent1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116632"/>
            <a:ext cx="8458200" cy="938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Sequencial Linear </a:t>
            </a:r>
            <a:br>
              <a:rPr kumimoji="1" lang="pt-BR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1" lang="pt-BR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pt-BR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ciclo de vida clássico</a:t>
            </a:r>
            <a:r>
              <a:rPr kumimoji="1" lang="pt-BR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1" lang="pt-BR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67816" y="1268760"/>
            <a:ext cx="8696672" cy="50786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797" tIns="45898" rIns="91797" bIns="45898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pt-BR" sz="3600" b="1" dirty="0">
                <a:solidFill>
                  <a:schemeClr val="accent1"/>
                </a:solidFill>
              </a:rPr>
              <a:t> </a:t>
            </a:r>
            <a:r>
              <a:rPr lang="pt-BR" sz="3600" b="1" dirty="0">
                <a:solidFill>
                  <a:srgbClr val="FF0000"/>
                </a:solidFill>
              </a:rPr>
              <a:t>ENGENHARIA DE SISTEMAS</a:t>
            </a:r>
          </a:p>
          <a:p>
            <a:pPr lvl="1">
              <a:buFontTx/>
              <a:buChar char="•"/>
            </a:pPr>
            <a:r>
              <a:rPr lang="pt-BR" sz="3600" dirty="0"/>
              <a:t> deve-se </a:t>
            </a:r>
            <a:r>
              <a:rPr lang="pt-BR" sz="3600" b="1" dirty="0"/>
              <a:t>analisar os requisitos</a:t>
            </a:r>
            <a:r>
              <a:rPr lang="pt-BR" sz="3600" dirty="0"/>
              <a:t>, recursos e restrições para:  </a:t>
            </a:r>
          </a:p>
          <a:p>
            <a:pPr lvl="2">
              <a:buFontTx/>
              <a:buChar char="•"/>
            </a:pPr>
            <a:r>
              <a:rPr lang="pt-BR" sz="3600" dirty="0"/>
              <a:t> </a:t>
            </a:r>
            <a:r>
              <a:rPr lang="pt-BR" sz="3600" b="1" dirty="0"/>
              <a:t>apresentar soluções;</a:t>
            </a:r>
          </a:p>
          <a:p>
            <a:pPr lvl="2">
              <a:buFontTx/>
              <a:buChar char="•"/>
            </a:pPr>
            <a:r>
              <a:rPr lang="pt-BR" sz="3600" dirty="0"/>
              <a:t> </a:t>
            </a:r>
            <a:r>
              <a:rPr lang="pt-BR" sz="3600" b="1" dirty="0"/>
              <a:t>estudar a viabilidade;</a:t>
            </a:r>
          </a:p>
          <a:p>
            <a:pPr lvl="2">
              <a:buFontTx/>
              <a:buChar char="•"/>
            </a:pPr>
            <a:r>
              <a:rPr lang="pt-BR" sz="3600" b="1" dirty="0"/>
              <a:t> planejar </a:t>
            </a:r>
            <a:r>
              <a:rPr lang="pt-BR" sz="3600" dirty="0"/>
              <a:t>e </a:t>
            </a:r>
            <a:r>
              <a:rPr lang="pt-BR" sz="3600" b="1" dirty="0"/>
              <a:t>gerenciar </a:t>
            </a:r>
            <a:r>
              <a:rPr lang="pt-BR" sz="3600" dirty="0"/>
              <a:t>o desenvolvimento a partir de </a:t>
            </a:r>
            <a:r>
              <a:rPr lang="pt-BR" sz="3600" b="1" dirty="0"/>
              <a:t>estimativas </a:t>
            </a:r>
            <a:r>
              <a:rPr lang="pt-BR" sz="3600" dirty="0"/>
              <a:t>e </a:t>
            </a:r>
            <a:r>
              <a:rPr lang="pt-BR" sz="3600" b="1" dirty="0"/>
              <a:t>análise de riscos </a:t>
            </a:r>
            <a:r>
              <a:rPr lang="pt-BR" sz="3600" dirty="0"/>
              <a:t>que se utilizam de </a:t>
            </a:r>
            <a:r>
              <a:rPr lang="pt-BR" sz="3600" b="1" dirty="0"/>
              <a:t>métricas.</a:t>
            </a:r>
            <a:endParaRPr lang="pt-BR" sz="3600" b="1" dirty="0">
              <a:solidFill>
                <a:schemeClr val="accent1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116632"/>
            <a:ext cx="8458200" cy="938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</a:t>
            </a:r>
            <a:r>
              <a:rPr kumimoji="1" lang="pt-BR" sz="4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Sequencial</a:t>
            </a: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Linear </a:t>
            </a:r>
            <a:b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ciclo de vida clássico</a:t>
            </a: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268760"/>
            <a:ext cx="8208912" cy="4248472"/>
          </a:xfrm>
        </p:spPr>
        <p:txBody>
          <a:bodyPr>
            <a:noAutofit/>
          </a:bodyPr>
          <a:lstStyle/>
          <a:p>
            <a:r>
              <a:rPr lang="pt-BR" sz="3600" b="1" dirty="0"/>
              <a:t>Estudo de viabilidade</a:t>
            </a:r>
          </a:p>
          <a:p>
            <a:pPr lvl="1">
              <a:buFont typeface="Arial" pitchFamily="34" charset="0"/>
              <a:buChar char="•"/>
            </a:pPr>
            <a:endParaRPr lang="pt-BR" sz="3600" dirty="0"/>
          </a:p>
          <a:p>
            <a:pPr lvl="1">
              <a:buFont typeface="Arial" pitchFamily="34" charset="0"/>
              <a:buChar char="•"/>
            </a:pPr>
            <a:r>
              <a:rPr lang="pt-BR" sz="3600" dirty="0"/>
              <a:t>Analisar o problema em nível global</a:t>
            </a:r>
          </a:p>
          <a:p>
            <a:pPr lvl="1">
              <a:buFont typeface="Arial" pitchFamily="34" charset="0"/>
              <a:buChar char="•"/>
            </a:pPr>
            <a:r>
              <a:rPr lang="pt-BR" sz="3600" dirty="0"/>
              <a:t>Identificar soluções alternativas (custos / benefícios)</a:t>
            </a:r>
          </a:p>
          <a:p>
            <a:pPr lvl="1">
              <a:buFont typeface="Arial" pitchFamily="34" charset="0"/>
              <a:buChar char="•"/>
            </a:pPr>
            <a:r>
              <a:rPr lang="pt-BR" sz="3600" dirty="0"/>
              <a:t>Simulação do futuro processo de desenvolvimento.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116632"/>
            <a:ext cx="8458200" cy="938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</a:t>
            </a:r>
            <a:r>
              <a:rPr kumimoji="1" lang="pt-BR" sz="4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Sequencial</a:t>
            </a: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Linear </a:t>
            </a:r>
            <a:b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ciclo de vida clássico</a:t>
            </a: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530350"/>
            <a:ext cx="8280920" cy="4490938"/>
          </a:xfrm>
        </p:spPr>
        <p:txBody>
          <a:bodyPr>
            <a:noAutofit/>
          </a:bodyPr>
          <a:lstStyle/>
          <a:p>
            <a:r>
              <a:rPr lang="pt-BR" sz="3600" b="1" dirty="0"/>
              <a:t>Estudo de viabilidade (</a:t>
            </a:r>
            <a:r>
              <a:rPr lang="pt-BR" sz="3600" b="1" dirty="0" err="1"/>
              <a:t>cont</a:t>
            </a:r>
            <a:r>
              <a:rPr lang="pt-BR" sz="3600" b="1" dirty="0"/>
              <a:t>)</a:t>
            </a:r>
          </a:p>
          <a:p>
            <a:pPr>
              <a:buNone/>
            </a:pPr>
            <a:r>
              <a:rPr lang="pt-BR" sz="3600" b="1" dirty="0">
                <a:solidFill>
                  <a:srgbClr val="FF0000"/>
                </a:solidFill>
              </a:rPr>
              <a:t>Resultado </a:t>
            </a:r>
            <a:r>
              <a:rPr lang="pt-BR" sz="3600" b="1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pt-BR" sz="3600" b="1" dirty="0"/>
              <a:t> documentação contendo</a:t>
            </a:r>
            <a:r>
              <a:rPr lang="pt-BR" sz="3600" dirty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pt-BR" sz="3600" dirty="0"/>
              <a:t>Definição do problema</a:t>
            </a:r>
          </a:p>
          <a:p>
            <a:pPr lvl="1">
              <a:buFont typeface="Arial" pitchFamily="34" charset="0"/>
              <a:buChar char="•"/>
            </a:pPr>
            <a:r>
              <a:rPr lang="pt-BR" sz="3600" dirty="0"/>
              <a:t>Soluções alternativas, com os benefícios esperados</a:t>
            </a:r>
          </a:p>
          <a:p>
            <a:pPr lvl="1">
              <a:buFont typeface="Arial" pitchFamily="34" charset="0"/>
              <a:buChar char="•"/>
            </a:pPr>
            <a:r>
              <a:rPr lang="pt-BR" sz="3600" dirty="0"/>
              <a:t>Fontes necessárias, custos e datas de entrega para cada solução proposta.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116632"/>
            <a:ext cx="8458200" cy="938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</a:t>
            </a:r>
            <a:r>
              <a:rPr kumimoji="1" lang="pt-BR" sz="4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Sequencial</a:t>
            </a: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Linear </a:t>
            </a:r>
            <a:b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ciclo de vida clássico</a:t>
            </a: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530350"/>
            <a:ext cx="8352928" cy="4129088"/>
          </a:xfrm>
        </p:spPr>
        <p:txBody>
          <a:bodyPr>
            <a:noAutofit/>
          </a:bodyPr>
          <a:lstStyle/>
          <a:p>
            <a:r>
              <a:rPr lang="pt-BR" sz="3600" b="1" dirty="0"/>
              <a:t>Gerenciamento </a:t>
            </a:r>
            <a:r>
              <a:rPr lang="pt-BR" sz="3600" b="1" dirty="0">
                <a:sym typeface="Wingdings" pitchFamily="2" charset="2"/>
              </a:rPr>
              <a:t> </a:t>
            </a:r>
            <a:r>
              <a:rPr lang="pt-BR" sz="3600" dirty="0"/>
              <a:t>Definição de políticas:</a:t>
            </a:r>
          </a:p>
          <a:p>
            <a:pPr lvl="1">
              <a:buFont typeface="Arial" pitchFamily="34" charset="0"/>
              <a:buChar char="•"/>
            </a:pPr>
            <a:r>
              <a:rPr lang="pt-BR" sz="3600" dirty="0"/>
              <a:t>Como produtos ou resultados intermediários vão ser armazenados acessados e modificados.</a:t>
            </a:r>
          </a:p>
          <a:p>
            <a:pPr lvl="1">
              <a:buFont typeface="Arial" pitchFamily="34" charset="0"/>
              <a:buChar char="•"/>
            </a:pPr>
            <a:endParaRPr lang="pt-BR" sz="3600" dirty="0"/>
          </a:p>
          <a:p>
            <a:pPr lvl="1">
              <a:buFont typeface="Arial" pitchFamily="34" charset="0"/>
              <a:buChar char="•"/>
            </a:pPr>
            <a:r>
              <a:rPr lang="pt-BR" sz="3600" dirty="0"/>
              <a:t>Como versões diferentes de sistemas são construídos.</a:t>
            </a:r>
          </a:p>
          <a:p>
            <a:endParaRPr lang="pt-BR" sz="36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116632"/>
            <a:ext cx="8458200" cy="938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</a:t>
            </a:r>
            <a:r>
              <a:rPr kumimoji="1" lang="pt-BR" sz="4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Sequencial</a:t>
            </a: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Linear </a:t>
            </a:r>
            <a:b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ciclo de vida clássico</a:t>
            </a: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268760"/>
            <a:ext cx="8335962" cy="5589240"/>
          </a:xfrm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3600" dirty="0"/>
              <a:t>Um </a:t>
            </a:r>
            <a:r>
              <a:rPr lang="pt-BR" sz="3600" b="1" dirty="0"/>
              <a:t>processo de software </a:t>
            </a:r>
            <a:r>
              <a:rPr lang="pt-BR" sz="3600" dirty="0"/>
              <a:t>é um método para desenvolver ou produzir software.</a:t>
            </a:r>
          </a:p>
          <a:p>
            <a:pPr>
              <a:lnSpc>
                <a:spcPct val="90000"/>
              </a:lnSpc>
            </a:pPr>
            <a:endParaRPr lang="pt-BR" sz="2000" dirty="0"/>
          </a:p>
          <a:p>
            <a:pPr>
              <a:lnSpc>
                <a:spcPct val="90000"/>
              </a:lnSpc>
            </a:pPr>
            <a:r>
              <a:rPr lang="pt-BR" sz="3600" dirty="0"/>
              <a:t>A pesquisa em </a:t>
            </a:r>
            <a:r>
              <a:rPr lang="pt-BR" sz="3600" b="1" dirty="0"/>
              <a:t>processo de software </a:t>
            </a:r>
            <a:r>
              <a:rPr lang="pt-BR" sz="3600" dirty="0"/>
              <a:t>lida com métodos e tecnologias estimativas, suporte e melhoria das atividades de desenvolvimento de software.</a:t>
            </a:r>
          </a:p>
          <a:p>
            <a:pPr>
              <a:lnSpc>
                <a:spcPct val="90000"/>
              </a:lnSpc>
            </a:pPr>
            <a:endParaRPr lang="pt-BR" sz="2000" dirty="0"/>
          </a:p>
          <a:p>
            <a:pPr>
              <a:lnSpc>
                <a:spcPct val="90000"/>
              </a:lnSpc>
            </a:pPr>
            <a:r>
              <a:rPr lang="pt-BR" sz="4000" dirty="0"/>
              <a:t>Define </a:t>
            </a:r>
            <a:r>
              <a:rPr lang="pt-BR" sz="4000" b="1" dirty="0">
                <a:solidFill>
                  <a:srgbClr val="FF0000"/>
                </a:solidFill>
              </a:rPr>
              <a:t>quem faz o </a:t>
            </a:r>
            <a:r>
              <a:rPr lang="pt-BR" sz="4000" b="1" i="1" dirty="0">
                <a:solidFill>
                  <a:srgbClr val="FF0000"/>
                </a:solidFill>
              </a:rPr>
              <a:t>que</a:t>
            </a:r>
            <a:r>
              <a:rPr lang="pt-BR" sz="4000" b="1" i="1" dirty="0"/>
              <a:t>, </a:t>
            </a:r>
            <a:r>
              <a:rPr lang="pt-BR" sz="4000" b="1" i="1" dirty="0">
                <a:solidFill>
                  <a:srgbClr val="0000FF"/>
                </a:solidFill>
              </a:rPr>
              <a:t>quando</a:t>
            </a:r>
            <a:r>
              <a:rPr lang="pt-BR" sz="4000" b="1" i="1" dirty="0"/>
              <a:t> e como</a:t>
            </a:r>
            <a:r>
              <a:rPr lang="pt-BR" sz="4000" dirty="0"/>
              <a:t>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19672" y="260648"/>
            <a:ext cx="5688632" cy="733499"/>
          </a:xfrm>
          <a:prstGeom prst="rect">
            <a:avLst/>
          </a:prstGeom>
        </p:spPr>
        <p:txBody>
          <a:bodyPr lIns="86932" tIns="43466" rIns="86932" bIns="43466"/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pt-BR" sz="4400" b="1" dirty="0"/>
              <a:t>Processos de software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420813"/>
            <a:ext cx="7804150" cy="5176539"/>
          </a:xfrm>
        </p:spPr>
        <p:txBody>
          <a:bodyPr>
            <a:noAutofit/>
          </a:bodyPr>
          <a:lstStyle/>
          <a:p>
            <a:r>
              <a:rPr lang="pt-BR" sz="3600" b="1" dirty="0"/>
              <a:t>Gerenciamento </a:t>
            </a:r>
            <a:r>
              <a:rPr lang="pt-BR" sz="3600" b="1" dirty="0">
                <a:sym typeface="Wingdings" pitchFamily="2" charset="2"/>
              </a:rPr>
              <a:t> (cont.)</a:t>
            </a:r>
            <a:endParaRPr lang="pt-BR" sz="3600" dirty="0"/>
          </a:p>
          <a:p>
            <a:pPr lvl="1">
              <a:buFont typeface="Arial" pitchFamily="34" charset="0"/>
              <a:buChar char="•"/>
            </a:pPr>
            <a:r>
              <a:rPr lang="pt-BR" sz="3600" dirty="0"/>
              <a:t>Quais autorizações são necessárias para acessar os componentes de entrada/saída do banco de dados do sistema.</a:t>
            </a:r>
          </a:p>
          <a:p>
            <a:pPr lvl="1">
              <a:buFont typeface="Arial" pitchFamily="34" charset="0"/>
              <a:buChar char="•"/>
            </a:pPr>
            <a:r>
              <a:rPr lang="pt-BR" sz="3600" dirty="0"/>
              <a:t>Recursos que afetam o processo de produção, particularmente com os recursos humanos.</a:t>
            </a:r>
          </a:p>
          <a:p>
            <a:endParaRPr lang="pt-BR" sz="36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116632"/>
            <a:ext cx="8458200" cy="938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</a:t>
            </a:r>
            <a:r>
              <a:rPr kumimoji="1" lang="pt-BR" sz="4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Sequencial</a:t>
            </a: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Linear </a:t>
            </a:r>
            <a:b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ciclo de vida clássico</a:t>
            </a: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594616" y="1268760"/>
            <a:ext cx="8138096" cy="50786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797" tIns="45898" rIns="91797" bIns="45898">
            <a:spAutoFit/>
          </a:bodyPr>
          <a:lstStyle/>
          <a:p>
            <a:pPr>
              <a:buFontTx/>
              <a:buChar char="•"/>
            </a:pPr>
            <a:r>
              <a:rPr lang="pt-BR" sz="3600" b="1" dirty="0">
                <a:solidFill>
                  <a:srgbClr val="FF0000"/>
                </a:solidFill>
              </a:rPr>
              <a:t> ANÁLISE DE REQUISITOS DE SOFTWARE</a:t>
            </a:r>
          </a:p>
          <a:p>
            <a:endParaRPr lang="pt-BR" sz="3600" b="1" dirty="0">
              <a:solidFill>
                <a:schemeClr val="accent1"/>
              </a:solidFill>
            </a:endParaRPr>
          </a:p>
          <a:p>
            <a:pPr lvl="1">
              <a:buFontTx/>
              <a:buChar char="•"/>
            </a:pPr>
            <a:r>
              <a:rPr lang="pt-BR" sz="3600" b="1" dirty="0"/>
              <a:t> </a:t>
            </a:r>
            <a:r>
              <a:rPr lang="pt-BR" sz="3600" dirty="0"/>
              <a:t>processo de coleta dos requisitos é intensificado e concentrado especificamente no software.</a:t>
            </a:r>
          </a:p>
          <a:p>
            <a:pPr lvl="1"/>
            <a:r>
              <a:rPr lang="pt-BR" sz="3600" dirty="0"/>
              <a:t> </a:t>
            </a:r>
          </a:p>
          <a:p>
            <a:pPr lvl="1">
              <a:buFontTx/>
              <a:buChar char="•"/>
            </a:pPr>
            <a:r>
              <a:rPr lang="pt-BR" sz="3600" dirty="0"/>
              <a:t> deve-se compreender o domínio da informação, a função, desempenho e interfaces exigidos.</a:t>
            </a:r>
            <a:endParaRPr lang="pt-BR" sz="3600" b="1" dirty="0">
              <a:solidFill>
                <a:schemeClr val="accent1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116632"/>
            <a:ext cx="8458200" cy="938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</a:t>
            </a:r>
            <a:r>
              <a:rPr kumimoji="1" lang="pt-BR" sz="4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Sequencial</a:t>
            </a: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Linear </a:t>
            </a:r>
            <a:b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ciclo de vida clássico</a:t>
            </a: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96080" y="1446809"/>
            <a:ext cx="8947919" cy="39706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797" tIns="45898" rIns="91797" bIns="45898">
            <a:spAutoFit/>
          </a:bodyPr>
          <a:lstStyle/>
          <a:p>
            <a:pPr>
              <a:buFontTx/>
              <a:buChar char="•"/>
            </a:pPr>
            <a:r>
              <a:rPr lang="pt-BR" sz="3600" b="1" dirty="0">
                <a:solidFill>
                  <a:srgbClr val="FF0000"/>
                </a:solidFill>
              </a:rPr>
              <a:t> ANÁLISE DE REQUISITOS DE SOFTWARE</a:t>
            </a:r>
          </a:p>
          <a:p>
            <a:endParaRPr lang="pt-BR" sz="3600" b="1" dirty="0">
              <a:solidFill>
                <a:schemeClr val="accent1"/>
              </a:solidFill>
            </a:endParaRPr>
          </a:p>
          <a:p>
            <a:pPr lvl="1">
              <a:buFont typeface="Arial" charset="0"/>
              <a:buChar char="•"/>
            </a:pPr>
            <a:r>
              <a:rPr lang="pt-BR" sz="3600" dirty="0"/>
              <a:t>  os requisitos (para o sistema e para o software) são documentados e revistos com o cliente.</a:t>
            </a:r>
          </a:p>
          <a:p>
            <a:pPr lvl="1">
              <a:buFontTx/>
              <a:buChar char="•"/>
            </a:pPr>
            <a:endParaRPr lang="pt-BR" sz="3600" dirty="0"/>
          </a:p>
          <a:p>
            <a:r>
              <a:rPr lang="pt-BR" sz="3600" dirty="0"/>
              <a:t> </a:t>
            </a:r>
            <a:r>
              <a:rPr lang="pt-BR" sz="3600" b="1" dirty="0">
                <a:solidFill>
                  <a:srgbClr val="FF0000"/>
                </a:solidFill>
              </a:rPr>
              <a:t>Resultado </a:t>
            </a:r>
            <a:r>
              <a:rPr lang="pt-BR" sz="3600" b="1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pt-BR" sz="3600" dirty="0">
                <a:solidFill>
                  <a:srgbClr val="FF0000"/>
                </a:solidFill>
              </a:rPr>
              <a:t> </a:t>
            </a:r>
            <a:r>
              <a:rPr lang="pt-BR" sz="3600" dirty="0"/>
              <a:t>o contrato de desenvolvimento</a:t>
            </a:r>
            <a:endParaRPr lang="pt-BR" sz="3600" b="1" dirty="0">
              <a:solidFill>
                <a:schemeClr val="accent1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116632"/>
            <a:ext cx="8458200" cy="938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</a:t>
            </a:r>
            <a:r>
              <a:rPr kumimoji="1" lang="pt-BR" sz="4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Sequencial</a:t>
            </a: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Linear </a:t>
            </a:r>
            <a:b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ciclo de vida clássico</a:t>
            </a: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340768"/>
            <a:ext cx="8355012" cy="470696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pt-BR" sz="3600" dirty="0">
                <a:solidFill>
                  <a:srgbClr val="FF0000"/>
                </a:solidFill>
              </a:rPr>
              <a:t> </a:t>
            </a:r>
            <a:r>
              <a:rPr lang="pt-BR" sz="3600" b="1" dirty="0">
                <a:solidFill>
                  <a:srgbClr val="FF0000"/>
                </a:solidFill>
              </a:rPr>
              <a:t>PROJETO</a:t>
            </a:r>
          </a:p>
          <a:p>
            <a:pPr lvl="1">
              <a:buFont typeface="Arial" pitchFamily="34" charset="0"/>
              <a:buChar char="•"/>
            </a:pPr>
            <a:r>
              <a:rPr lang="pt-BR" sz="3600" dirty="0"/>
              <a:t>É definida a solução do problema: </a:t>
            </a:r>
          </a:p>
          <a:p>
            <a:pPr lvl="2"/>
            <a:r>
              <a:rPr lang="pt-BR" sz="3600" dirty="0"/>
              <a:t>Decomposição do produto (subsistema, componentes </a:t>
            </a:r>
            <a:r>
              <a:rPr lang="pt-BR" sz="3600" dirty="0" err="1"/>
              <a:t>etc</a:t>
            </a:r>
            <a:r>
              <a:rPr lang="pt-BR" sz="3600" dirty="0"/>
              <a:t>).</a:t>
            </a:r>
          </a:p>
          <a:p>
            <a:pPr lvl="2"/>
            <a:r>
              <a:rPr lang="pt-BR" sz="3600" dirty="0"/>
              <a:t> Representação das funções do   sistema em uma forma que possa ser transformada em um ou mais programas executáveis.</a:t>
            </a:r>
          </a:p>
          <a:p>
            <a:pPr lvl="2">
              <a:buNone/>
            </a:pPr>
            <a:endParaRPr lang="pt-BR" sz="36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116632"/>
            <a:ext cx="8458200" cy="938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</a:t>
            </a:r>
            <a:r>
              <a:rPr kumimoji="1" lang="pt-BR" sz="4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Sequencial</a:t>
            </a: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Linear </a:t>
            </a:r>
            <a:b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ciclo de vida clássico</a:t>
            </a: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340768"/>
            <a:ext cx="8355012" cy="551723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rgbClr val="FF0000"/>
              </a:buClr>
              <a:buSzTx/>
              <a:buFontTx/>
              <a:buChar char="•"/>
            </a:pPr>
            <a:r>
              <a:rPr lang="pt-BR" sz="3600" dirty="0"/>
              <a:t> </a:t>
            </a:r>
            <a:r>
              <a:rPr lang="pt-BR" sz="3600" b="1" dirty="0">
                <a:solidFill>
                  <a:srgbClr val="FF0000"/>
                </a:solidFill>
              </a:rPr>
              <a:t>PROJETO</a:t>
            </a:r>
          </a:p>
          <a:p>
            <a:pPr lvl="1">
              <a:buFont typeface="Arial" pitchFamily="34" charset="0"/>
              <a:buChar char="•"/>
            </a:pPr>
            <a:r>
              <a:rPr lang="pt-BR" sz="3600" dirty="0"/>
              <a:t> Definição de </a:t>
            </a:r>
            <a:r>
              <a:rPr lang="pt-BR" sz="3600" b="1" dirty="0"/>
              <a:t>“como” </a:t>
            </a:r>
            <a:r>
              <a:rPr lang="pt-BR" sz="3600" dirty="0"/>
              <a:t>o produto deve ser implementado.</a:t>
            </a:r>
          </a:p>
          <a:p>
            <a:pPr lvl="1">
              <a:buFont typeface="Arial" pitchFamily="34" charset="0"/>
              <a:buChar char="•"/>
            </a:pPr>
            <a:r>
              <a:rPr lang="pt-BR" sz="3600" dirty="0"/>
              <a:t> Dividido em:</a:t>
            </a:r>
          </a:p>
          <a:p>
            <a:pPr lvl="2"/>
            <a:r>
              <a:rPr lang="pt-BR" sz="3600" dirty="0"/>
              <a:t> Projeto de alto nível – decomposição lógica</a:t>
            </a:r>
          </a:p>
          <a:p>
            <a:pPr lvl="2"/>
            <a:r>
              <a:rPr lang="pt-BR" sz="3600" dirty="0"/>
              <a:t> Projeto detalhado – decomposição física.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116632"/>
            <a:ext cx="8458200" cy="938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</a:t>
            </a:r>
            <a:r>
              <a:rPr kumimoji="1" lang="pt-BR" sz="4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Sequencial</a:t>
            </a: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Linear </a:t>
            </a:r>
            <a:b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ciclo de vida clássico</a:t>
            </a: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594616" y="1268760"/>
            <a:ext cx="8369872" cy="50786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797" tIns="45898" rIns="91797" bIns="45898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pt-BR" sz="3600" b="1" dirty="0"/>
              <a:t>  </a:t>
            </a:r>
            <a:r>
              <a:rPr lang="pt-BR" sz="3600" b="1" dirty="0">
                <a:solidFill>
                  <a:srgbClr val="FF0000"/>
                </a:solidFill>
              </a:rPr>
              <a:t>PROJETO</a:t>
            </a:r>
          </a:p>
          <a:p>
            <a:pPr lvl="1">
              <a:buFontTx/>
              <a:buChar char="•"/>
            </a:pPr>
            <a:r>
              <a:rPr lang="pt-BR" sz="3600" b="1" dirty="0"/>
              <a:t> Concentra-se em:</a:t>
            </a:r>
          </a:p>
          <a:p>
            <a:pPr lvl="2">
              <a:buFontTx/>
              <a:buChar char="•"/>
            </a:pPr>
            <a:r>
              <a:rPr lang="pt-BR" sz="3600" b="1" dirty="0"/>
              <a:t> </a:t>
            </a:r>
            <a:r>
              <a:rPr lang="pt-BR" sz="3600" dirty="0"/>
              <a:t>Estrutura de Dados;</a:t>
            </a:r>
          </a:p>
          <a:p>
            <a:pPr lvl="2">
              <a:buFontTx/>
              <a:buChar char="•"/>
            </a:pPr>
            <a:r>
              <a:rPr lang="pt-BR" sz="3600" dirty="0"/>
              <a:t> Arquitetura de Software;</a:t>
            </a:r>
          </a:p>
          <a:p>
            <a:pPr lvl="2">
              <a:buFontTx/>
              <a:buChar char="•"/>
            </a:pPr>
            <a:r>
              <a:rPr lang="pt-BR" sz="3600" dirty="0"/>
              <a:t> Detalhes Procedimentais e</a:t>
            </a:r>
          </a:p>
          <a:p>
            <a:pPr lvl="2">
              <a:buFontTx/>
              <a:buChar char="•"/>
            </a:pPr>
            <a:r>
              <a:rPr lang="pt-BR" sz="3600" dirty="0"/>
              <a:t> Caracterização de Interfaces.</a:t>
            </a:r>
            <a:endParaRPr lang="pt-BR" sz="3600" b="1" dirty="0"/>
          </a:p>
          <a:p>
            <a:endParaRPr lang="pt-BR" sz="3600" b="1" dirty="0"/>
          </a:p>
          <a:p>
            <a:r>
              <a:rPr lang="pt-BR" sz="3600" b="1" dirty="0"/>
              <a:t> </a:t>
            </a:r>
            <a:r>
              <a:rPr lang="pt-BR" sz="3600" dirty="0"/>
              <a:t> </a:t>
            </a:r>
            <a:r>
              <a:rPr lang="pt-BR" sz="3600" b="1" dirty="0">
                <a:solidFill>
                  <a:srgbClr val="FF0000"/>
                </a:solidFill>
              </a:rPr>
              <a:t>Resultado </a:t>
            </a:r>
            <a:r>
              <a:rPr lang="pt-BR" sz="3600" b="1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pt-BR" sz="3600" dirty="0">
                <a:solidFill>
                  <a:srgbClr val="FF0000"/>
                </a:solidFill>
              </a:rPr>
              <a:t> </a:t>
            </a:r>
            <a:r>
              <a:rPr lang="pt-BR" sz="3600" dirty="0"/>
              <a:t>documentação de</a:t>
            </a:r>
          </a:p>
          <a:p>
            <a:r>
              <a:rPr lang="pt-BR" sz="3600" dirty="0"/>
              <a:t>                           especificação de projeto</a:t>
            </a:r>
            <a:endParaRPr lang="pt-BR" sz="36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116632"/>
            <a:ext cx="8458200" cy="938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</a:t>
            </a:r>
            <a:r>
              <a:rPr kumimoji="1" lang="pt-BR" sz="4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Sequencial</a:t>
            </a: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Linear </a:t>
            </a:r>
            <a:b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ciclo de vida clássico</a:t>
            </a: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594616" y="1268760"/>
            <a:ext cx="8153848" cy="50786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797" tIns="45898" rIns="91797" bIns="45898">
            <a:spAutoFit/>
          </a:bodyPr>
          <a:lstStyle/>
          <a:p>
            <a:pPr>
              <a:buFontTx/>
              <a:buChar char="•"/>
            </a:pPr>
            <a:r>
              <a:rPr lang="pt-BR" sz="3600" b="1" dirty="0">
                <a:solidFill>
                  <a:srgbClr val="FF0000"/>
                </a:solidFill>
              </a:rPr>
              <a:t>  IMPLEMENTAÇÃO</a:t>
            </a:r>
          </a:p>
          <a:p>
            <a:pPr lvl="1"/>
            <a:endParaRPr lang="pt-BR" sz="3600" b="1" dirty="0">
              <a:solidFill>
                <a:schemeClr val="accent1"/>
              </a:solidFill>
            </a:endParaRPr>
          </a:p>
          <a:p>
            <a:pPr lvl="1">
              <a:buFontTx/>
              <a:buChar char="•"/>
            </a:pPr>
            <a:r>
              <a:rPr lang="pt-BR" sz="3600" b="1" dirty="0"/>
              <a:t> </a:t>
            </a:r>
            <a:r>
              <a:rPr lang="pt-BR" sz="3600" dirty="0"/>
              <a:t>Tradução das representações do projeto para uma linguagem “artificial” resultando em instruções executáveis pelo computador.</a:t>
            </a:r>
          </a:p>
          <a:p>
            <a:pPr lvl="1"/>
            <a:endParaRPr lang="pt-BR" sz="3600" dirty="0"/>
          </a:p>
          <a:p>
            <a:r>
              <a:rPr lang="pt-BR" sz="3600" dirty="0"/>
              <a:t>  </a:t>
            </a:r>
            <a:r>
              <a:rPr lang="pt-BR" sz="3600" b="1" dirty="0">
                <a:solidFill>
                  <a:srgbClr val="FF0000"/>
                </a:solidFill>
              </a:rPr>
              <a:t>Resultado </a:t>
            </a:r>
            <a:r>
              <a:rPr lang="pt-BR" sz="3600" b="1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pt-BR" sz="3600" dirty="0">
                <a:solidFill>
                  <a:srgbClr val="FF0000"/>
                </a:solidFill>
              </a:rPr>
              <a:t> </a:t>
            </a:r>
            <a:r>
              <a:rPr lang="pt-BR" sz="3600" dirty="0"/>
              <a:t>coleção de programas</a:t>
            </a:r>
          </a:p>
          <a:p>
            <a:pPr lvl="1"/>
            <a:r>
              <a:rPr lang="pt-BR" sz="3600" dirty="0"/>
              <a:t>                       implementados e testados. </a:t>
            </a:r>
            <a:endParaRPr lang="pt-BR" sz="36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116632"/>
            <a:ext cx="8458200" cy="938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</a:t>
            </a:r>
            <a:r>
              <a:rPr kumimoji="1" lang="pt-BR" sz="4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Sequencial</a:t>
            </a: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Linear </a:t>
            </a:r>
            <a:b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ciclo de vida clássico</a:t>
            </a: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36</a:t>
            </a:fld>
            <a:endParaRPr lang="pt-B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251520" y="1268760"/>
            <a:ext cx="8892480" cy="50786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797" tIns="45898" rIns="91797" bIns="45898">
            <a:spAutoFit/>
          </a:bodyPr>
          <a:lstStyle/>
          <a:p>
            <a:pPr>
              <a:buFontTx/>
              <a:buChar char="•"/>
            </a:pPr>
            <a:r>
              <a:rPr lang="pt-BR" sz="3600" b="1" dirty="0">
                <a:solidFill>
                  <a:srgbClr val="FF0000"/>
                </a:solidFill>
              </a:rPr>
              <a:t> INTEGRAÇÃO</a:t>
            </a:r>
          </a:p>
          <a:p>
            <a:pPr>
              <a:buFontTx/>
              <a:buChar char="•"/>
            </a:pPr>
            <a:endParaRPr lang="pt-BR" sz="3600" b="1" dirty="0">
              <a:solidFill>
                <a:schemeClr val="accent1"/>
              </a:solidFill>
            </a:endParaRPr>
          </a:p>
          <a:p>
            <a:pPr lvl="1">
              <a:buFontTx/>
              <a:buChar char="•"/>
            </a:pPr>
            <a:r>
              <a:rPr lang="pt-BR" sz="3600" b="1" dirty="0"/>
              <a:t> </a:t>
            </a:r>
            <a:r>
              <a:rPr lang="pt-BR" sz="3600" dirty="0"/>
              <a:t>Programas ou unidades de programas são integrados e testados como sistema. Programas ou unidades são integradas à medida em que forem sendo desenvolvidos.</a:t>
            </a:r>
          </a:p>
          <a:p>
            <a:pPr algn="ctr"/>
            <a:endParaRPr lang="pt-BR" sz="3600" b="1" dirty="0"/>
          </a:p>
          <a:p>
            <a:r>
              <a:rPr lang="pt-BR" sz="3600" b="1" dirty="0">
                <a:solidFill>
                  <a:srgbClr val="FF0000"/>
                </a:solidFill>
              </a:rPr>
              <a:t>     Resultado</a:t>
            </a:r>
            <a:r>
              <a:rPr lang="pt-BR" sz="3600" dirty="0">
                <a:solidFill>
                  <a:srgbClr val="FF0000"/>
                </a:solidFill>
              </a:rPr>
              <a:t> </a:t>
            </a:r>
            <a:r>
              <a:rPr lang="pt-BR" sz="3600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pt-BR" sz="3600" dirty="0">
                <a:solidFill>
                  <a:srgbClr val="FF0000"/>
                </a:solidFill>
              </a:rPr>
              <a:t> </a:t>
            </a:r>
            <a:r>
              <a:rPr lang="pt-BR" sz="3600" dirty="0"/>
              <a:t>produto pronto para ser</a:t>
            </a:r>
          </a:p>
          <a:p>
            <a:r>
              <a:rPr lang="pt-BR" sz="3600" dirty="0"/>
              <a:t>                              entregue ao cliente.</a:t>
            </a:r>
            <a:endParaRPr lang="pt-BR" sz="3600" b="1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5536" y="116632"/>
            <a:ext cx="8458200" cy="938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</a:t>
            </a:r>
            <a:r>
              <a:rPr kumimoji="1" lang="pt-BR" sz="4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Sequencial</a:t>
            </a: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Linear </a:t>
            </a:r>
            <a:b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ciclo de vida clássico</a:t>
            </a: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37</a:t>
            </a:fld>
            <a:endParaRPr lang="pt-B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594616" y="1405380"/>
            <a:ext cx="7809702" cy="34166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797" tIns="45898" rIns="91797" bIns="45898">
            <a:spAutoFit/>
          </a:bodyPr>
          <a:lstStyle/>
          <a:p>
            <a:pPr>
              <a:buFontTx/>
              <a:buChar char="•"/>
            </a:pPr>
            <a:r>
              <a:rPr lang="pt-BR" sz="3600" b="1" dirty="0">
                <a:solidFill>
                  <a:srgbClr val="FF0000"/>
                </a:solidFill>
              </a:rPr>
              <a:t>  OPERAÇÃO</a:t>
            </a:r>
          </a:p>
          <a:p>
            <a:pPr lvl="2">
              <a:buFontTx/>
              <a:buChar char="•"/>
            </a:pPr>
            <a:endParaRPr lang="pt-BR" sz="3600" b="1" dirty="0"/>
          </a:p>
          <a:p>
            <a:pPr lvl="2">
              <a:buFontTx/>
              <a:buChar char="•"/>
            </a:pPr>
            <a:r>
              <a:rPr lang="pt-BR" sz="3600" b="1" dirty="0"/>
              <a:t> </a:t>
            </a:r>
            <a:r>
              <a:rPr lang="pt-BR" sz="3600" dirty="0"/>
              <a:t>Instalação e configuração</a:t>
            </a:r>
          </a:p>
          <a:p>
            <a:pPr lvl="2"/>
            <a:endParaRPr lang="pt-BR" sz="3600" dirty="0"/>
          </a:p>
          <a:p>
            <a:pPr lvl="2">
              <a:buFontTx/>
              <a:buChar char="•"/>
            </a:pPr>
            <a:r>
              <a:rPr lang="pt-BR" sz="3600" dirty="0"/>
              <a:t> Utilização – inicialmente operado por um grupo de usuário</a:t>
            </a:r>
            <a:endParaRPr lang="pt-BR" sz="36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116632"/>
            <a:ext cx="8458200" cy="938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</a:t>
            </a:r>
            <a:r>
              <a:rPr kumimoji="1" lang="pt-BR" sz="4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Sequencial</a:t>
            </a: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Linear </a:t>
            </a:r>
            <a:b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ciclo de vida clássico</a:t>
            </a: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38</a:t>
            </a:fld>
            <a:endParaRPr lang="pt-B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594616" y="1196752"/>
            <a:ext cx="8153848" cy="4955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797" tIns="45898" rIns="91797" bIns="45898">
            <a:spAutoFit/>
          </a:bodyPr>
          <a:lstStyle/>
          <a:p>
            <a:pPr>
              <a:buFontTx/>
              <a:buChar char="•"/>
            </a:pPr>
            <a:r>
              <a:rPr lang="pt-BR" sz="2800" b="1" dirty="0">
                <a:solidFill>
                  <a:srgbClr val="FF0000"/>
                </a:solidFill>
              </a:rPr>
              <a:t> MANUTENÇÃO</a:t>
            </a:r>
          </a:p>
          <a:p>
            <a:pPr lvl="1"/>
            <a:r>
              <a:rPr lang="pt-BR" sz="2800" dirty="0"/>
              <a:t> </a:t>
            </a:r>
          </a:p>
          <a:p>
            <a:pPr lvl="1">
              <a:buFontTx/>
              <a:buChar char="•"/>
            </a:pPr>
            <a:r>
              <a:rPr lang="pt-BR" sz="2800" dirty="0"/>
              <a:t> </a:t>
            </a:r>
            <a:r>
              <a:rPr lang="pt-BR" sz="3200" b="1" dirty="0"/>
              <a:t>Corretiva: </a:t>
            </a:r>
            <a:r>
              <a:rPr lang="pt-BR" sz="3200" dirty="0"/>
              <a:t>correção de erros remanescentes</a:t>
            </a:r>
          </a:p>
          <a:p>
            <a:pPr lvl="1">
              <a:buFontTx/>
              <a:buChar char="•"/>
            </a:pPr>
            <a:r>
              <a:rPr lang="pt-BR" sz="3200" dirty="0"/>
              <a:t> </a:t>
            </a:r>
            <a:r>
              <a:rPr lang="pt-BR" sz="3200" b="1" dirty="0"/>
              <a:t>Adaptativa: </a:t>
            </a:r>
            <a:r>
              <a:rPr lang="pt-BR" sz="3200" dirty="0"/>
              <a:t>adaptação dos produtos às mudanças novas versões e novas situações de operação – hardware, sistemas operacionais.</a:t>
            </a:r>
          </a:p>
          <a:p>
            <a:pPr lvl="1">
              <a:buFontTx/>
              <a:buChar char="•"/>
            </a:pPr>
            <a:r>
              <a:rPr lang="pt-BR" sz="3200" dirty="0"/>
              <a:t> </a:t>
            </a:r>
            <a:r>
              <a:rPr lang="pt-BR" sz="3200" b="1" dirty="0"/>
              <a:t>Evolutiva: </a:t>
            </a:r>
            <a:r>
              <a:rPr lang="pt-BR" sz="3200" dirty="0"/>
              <a:t>alteração dos requisitos e manutenção da qualidade.</a:t>
            </a:r>
            <a:endParaRPr lang="pt-BR" sz="3200" b="1" dirty="0"/>
          </a:p>
          <a:p>
            <a:r>
              <a:rPr lang="pt-BR" sz="3600" b="1" dirty="0">
                <a:solidFill>
                  <a:srgbClr val="FF0000"/>
                </a:solidFill>
              </a:rPr>
              <a:t>Resultado</a:t>
            </a:r>
            <a:r>
              <a:rPr lang="pt-BR" sz="3600" dirty="0">
                <a:solidFill>
                  <a:srgbClr val="FF0000"/>
                </a:solidFill>
              </a:rPr>
              <a:t> </a:t>
            </a:r>
            <a:r>
              <a:rPr lang="pt-BR" sz="3600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pt-BR" sz="3600" dirty="0">
                <a:solidFill>
                  <a:srgbClr val="FF0000"/>
                </a:solidFill>
              </a:rPr>
              <a:t> </a:t>
            </a:r>
            <a:r>
              <a:rPr lang="pt-BR" sz="3600" dirty="0"/>
              <a:t>produto em funcionamento.</a:t>
            </a:r>
            <a:endParaRPr lang="pt-BR" sz="36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116632"/>
            <a:ext cx="8458200" cy="938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</a:t>
            </a:r>
            <a:r>
              <a:rPr kumimoji="1" lang="pt-BR" sz="4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Sequencial</a:t>
            </a: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Linear </a:t>
            </a:r>
            <a:b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ciclo de vida clássico</a:t>
            </a:r>
            <a:r>
              <a:rPr kumimoji="1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39</a:t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83568" y="1340768"/>
            <a:ext cx="7721257" cy="4408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434" tIns="46218" rIns="92434" bIns="46218"/>
          <a:lstStyle/>
          <a:p>
            <a:r>
              <a:rPr lang="pt-BR" sz="4000" b="1" dirty="0"/>
              <a:t>O processo é o instrumento capaz de responder a qualquer momento:</a:t>
            </a:r>
          </a:p>
          <a:p>
            <a:pPr lvl="2">
              <a:buFont typeface="Arial" charset="0"/>
              <a:buChar char="•"/>
            </a:pPr>
            <a:endParaRPr lang="pt-BR" sz="3600" dirty="0">
              <a:solidFill>
                <a:srgbClr val="FF0000"/>
              </a:solidFill>
            </a:endParaRPr>
          </a:p>
          <a:p>
            <a:pPr lvl="2">
              <a:buFont typeface="Arial" charset="0"/>
              <a:buChar char="•"/>
            </a:pPr>
            <a:r>
              <a:rPr lang="pt-BR" sz="3600" dirty="0">
                <a:solidFill>
                  <a:srgbClr val="FF0000"/>
                </a:solidFill>
              </a:rPr>
              <a:t>  </a:t>
            </a:r>
            <a:r>
              <a:rPr lang="pt-BR" sz="3600" b="1" dirty="0">
                <a:solidFill>
                  <a:srgbClr val="FF0000"/>
                </a:solidFill>
              </a:rPr>
              <a:t>O que é feito?        </a:t>
            </a:r>
            <a:r>
              <a:rPr lang="pt-BR" sz="3600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pt-BR" sz="3600" dirty="0"/>
              <a:t>Produto</a:t>
            </a:r>
          </a:p>
          <a:p>
            <a:pPr lvl="2">
              <a:buFont typeface="Arial" charset="0"/>
              <a:buChar char="•"/>
            </a:pPr>
            <a:r>
              <a:rPr lang="pt-BR" sz="3600" dirty="0">
                <a:solidFill>
                  <a:srgbClr val="FF0000"/>
                </a:solidFill>
              </a:rPr>
              <a:t>  </a:t>
            </a:r>
            <a:r>
              <a:rPr lang="pt-BR" sz="3600" b="1" dirty="0">
                <a:solidFill>
                  <a:srgbClr val="FF0000"/>
                </a:solidFill>
              </a:rPr>
              <a:t>Como é feito?        </a:t>
            </a:r>
            <a:r>
              <a:rPr lang="pt-BR" sz="3600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pt-BR" sz="3600" dirty="0"/>
              <a:t>Passos</a:t>
            </a:r>
          </a:p>
          <a:p>
            <a:pPr lvl="2">
              <a:buFont typeface="Arial" charset="0"/>
              <a:buChar char="•"/>
            </a:pPr>
            <a:r>
              <a:rPr lang="pt-BR" sz="3600" dirty="0">
                <a:solidFill>
                  <a:srgbClr val="FF0000"/>
                </a:solidFill>
              </a:rPr>
              <a:t>  </a:t>
            </a:r>
            <a:r>
              <a:rPr lang="pt-BR" sz="3600" b="1" dirty="0">
                <a:solidFill>
                  <a:srgbClr val="FF0000"/>
                </a:solidFill>
              </a:rPr>
              <a:t>Por quem é feito? </a:t>
            </a:r>
            <a:r>
              <a:rPr lang="pt-BR" sz="3600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pt-BR" sz="3600" dirty="0"/>
              <a:t>Agente</a:t>
            </a:r>
          </a:p>
          <a:p>
            <a:pPr lvl="2">
              <a:buFont typeface="Arial" charset="0"/>
              <a:buChar char="•"/>
            </a:pPr>
            <a:r>
              <a:rPr lang="pt-BR" sz="3600" dirty="0">
                <a:solidFill>
                  <a:srgbClr val="FF0000"/>
                </a:solidFill>
              </a:rPr>
              <a:t>  </a:t>
            </a:r>
            <a:r>
              <a:rPr lang="pt-BR" sz="3600" b="1" dirty="0">
                <a:solidFill>
                  <a:srgbClr val="FF0000"/>
                </a:solidFill>
              </a:rPr>
              <a:t>O que usa?</a:t>
            </a:r>
            <a:r>
              <a:rPr lang="pt-BR" sz="3600" dirty="0">
                <a:solidFill>
                  <a:srgbClr val="FF0000"/>
                </a:solidFill>
              </a:rPr>
              <a:t>             </a:t>
            </a:r>
            <a:r>
              <a:rPr lang="pt-BR" sz="3600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pt-BR" sz="3600" dirty="0"/>
              <a:t>Insumos</a:t>
            </a:r>
          </a:p>
          <a:p>
            <a:pPr lvl="2">
              <a:buFont typeface="Arial" charset="0"/>
              <a:buChar char="•"/>
            </a:pPr>
            <a:r>
              <a:rPr lang="pt-BR" sz="3600" dirty="0">
                <a:solidFill>
                  <a:srgbClr val="FF0000"/>
                </a:solidFill>
              </a:rPr>
              <a:t>  </a:t>
            </a:r>
            <a:r>
              <a:rPr lang="pt-BR" sz="3600" b="1" dirty="0">
                <a:solidFill>
                  <a:srgbClr val="FF0000"/>
                </a:solidFill>
              </a:rPr>
              <a:t>O que Produz?       </a:t>
            </a:r>
            <a:r>
              <a:rPr lang="pt-BR" sz="3600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pt-BR" sz="3600" dirty="0"/>
              <a:t>Resultados</a:t>
            </a:r>
            <a:endParaRPr lang="en-US" sz="3600" b="1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19672" y="260648"/>
            <a:ext cx="5688632" cy="733499"/>
          </a:xfrm>
          <a:prstGeom prst="rect">
            <a:avLst/>
          </a:prstGeom>
        </p:spPr>
        <p:txBody>
          <a:bodyPr lIns="86932" tIns="43466" rIns="86932" bIns="43466"/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pt-BR" sz="4400" b="1" dirty="0"/>
              <a:t>Processos de software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82686" y="116632"/>
            <a:ext cx="7805738" cy="947513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/>
              <a:t>Contribuições e problemas do ciclo de vida clássico</a:t>
            </a:r>
            <a:endParaRPr lang="en-GB" sz="4000" b="1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530350"/>
            <a:ext cx="7804150" cy="4129088"/>
          </a:xfrm>
        </p:spPr>
        <p:txBody>
          <a:bodyPr>
            <a:noAutofit/>
          </a:bodyPr>
          <a:lstStyle/>
          <a:p>
            <a:r>
              <a:rPr lang="pt-BR" sz="3600" b="1" dirty="0"/>
              <a:t>Contribuições</a:t>
            </a:r>
          </a:p>
          <a:p>
            <a:pPr lvl="1">
              <a:buFont typeface="Arial" pitchFamily="34" charset="0"/>
              <a:buChar char="•"/>
            </a:pPr>
            <a:r>
              <a:rPr lang="pt-BR" dirty="0"/>
              <a:t>Processo de desenvolvimento de software deve ser sujeito à disciplina, planejamento e gerenciamento.</a:t>
            </a:r>
          </a:p>
          <a:p>
            <a:pPr lvl="1">
              <a:buFont typeface="Arial" pitchFamily="34" charset="0"/>
              <a:buChar char="•"/>
            </a:pPr>
            <a:r>
              <a:rPr lang="pt-BR" dirty="0"/>
              <a:t>A implementação do produto deve ser postergada até que os objetivos tenham sido completamente entendidos.</a:t>
            </a:r>
          </a:p>
          <a:p>
            <a:pPr lvl="1">
              <a:buFont typeface="Arial" pitchFamily="34" charset="0"/>
              <a:buChar char="•"/>
            </a:pPr>
            <a:r>
              <a:rPr lang="pt-BR" dirty="0"/>
              <a:t>Deve ser utilizado quando os requisitos estão bem claros no inicio do desenvolvimento.</a:t>
            </a:r>
          </a:p>
          <a:p>
            <a:endParaRPr lang="pt-BR" sz="2800" dirty="0"/>
          </a:p>
          <a:p>
            <a:pPr>
              <a:buFont typeface="Zapf Dingbats" charset="2"/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40</a:t>
            </a:fld>
            <a:endParaRPr lang="pt-B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4848" y="1530350"/>
            <a:ext cx="8229600" cy="3906838"/>
          </a:xfrm>
        </p:spPr>
        <p:txBody>
          <a:bodyPr>
            <a:noAutofit/>
          </a:bodyPr>
          <a:lstStyle/>
          <a:p>
            <a:r>
              <a:rPr lang="pt-BR" sz="3600" b="1" dirty="0"/>
              <a:t>Problema</a:t>
            </a:r>
          </a:p>
          <a:p>
            <a:pPr lvl="1"/>
            <a:endParaRPr lang="pt-BR" sz="1000" dirty="0"/>
          </a:p>
          <a:p>
            <a:pPr lvl="1">
              <a:buFont typeface="Arial" pitchFamily="34" charset="0"/>
              <a:buChar char="•"/>
            </a:pPr>
            <a:r>
              <a:rPr lang="pt-BR" sz="3600" dirty="0"/>
              <a:t>Rigidez</a:t>
            </a:r>
          </a:p>
          <a:p>
            <a:pPr lvl="1">
              <a:buFont typeface="Arial" pitchFamily="34" charset="0"/>
              <a:buChar char="•"/>
            </a:pPr>
            <a:r>
              <a:rPr lang="pt-BR" sz="3600" dirty="0"/>
              <a:t>Qualquer desvio é desencorajado</a:t>
            </a:r>
          </a:p>
          <a:p>
            <a:pPr lvl="1">
              <a:buFont typeface="Arial" pitchFamily="34" charset="0"/>
              <a:buChar char="•"/>
            </a:pPr>
            <a:r>
              <a:rPr lang="pt-BR" sz="3600" dirty="0"/>
              <a:t>Todo o planejamento é orientado para a entrega do produto de software em uma data única.</a:t>
            </a:r>
          </a:p>
          <a:p>
            <a:endParaRPr lang="pt-BR" sz="36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82686" y="116632"/>
            <a:ext cx="7805738" cy="947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Contribuições e problemas do ciclo de vida clássico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41</a:t>
            </a:fld>
            <a:endParaRPr lang="pt-BR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4848" y="1340768"/>
            <a:ext cx="8229600" cy="4752528"/>
          </a:xfrm>
        </p:spPr>
        <p:txBody>
          <a:bodyPr>
            <a:noAutofit/>
          </a:bodyPr>
          <a:lstStyle/>
          <a:p>
            <a:r>
              <a:rPr lang="pt-BR" sz="3600" b="1" dirty="0"/>
              <a:t>Problema (cont.)</a:t>
            </a:r>
          </a:p>
          <a:p>
            <a:pPr lvl="1">
              <a:buFont typeface="Arial" pitchFamily="34" charset="0"/>
              <a:buChar char="•"/>
            </a:pPr>
            <a:r>
              <a:rPr lang="pt-BR" sz="3600" dirty="0"/>
              <a:t>Processo de desenvolvimento pode ser longo e a aplicação pode ser entregue quando as necessidades do usuário já tiverem sido alteradas.</a:t>
            </a:r>
          </a:p>
          <a:p>
            <a:pPr lvl="1">
              <a:buFont typeface="Arial" pitchFamily="34" charset="0"/>
              <a:buChar char="•"/>
            </a:pPr>
            <a:endParaRPr lang="pt-BR" sz="1000" dirty="0"/>
          </a:p>
          <a:p>
            <a:pPr lvl="1">
              <a:buFont typeface="Arial" pitchFamily="34" charset="0"/>
              <a:buChar char="•"/>
            </a:pPr>
            <a:r>
              <a:rPr lang="pt-BR" sz="3600" dirty="0"/>
              <a:t>Projetos reais raramente seguem o fluxo </a:t>
            </a:r>
            <a:r>
              <a:rPr lang="pt-BR" sz="3600" dirty="0" err="1"/>
              <a:t>sequencial</a:t>
            </a:r>
            <a:r>
              <a:rPr lang="pt-BR" sz="3600" dirty="0"/>
              <a:t> que o modelo propõe.</a:t>
            </a:r>
          </a:p>
          <a:p>
            <a:pPr lvl="1"/>
            <a:endParaRPr lang="pt-BR" sz="3600" dirty="0"/>
          </a:p>
          <a:p>
            <a:pPr lvl="1"/>
            <a:endParaRPr lang="pt-BR" sz="3600" dirty="0"/>
          </a:p>
          <a:p>
            <a:endParaRPr lang="pt-BR" sz="3600" dirty="0"/>
          </a:p>
          <a:p>
            <a:endParaRPr lang="pt-BR" sz="36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82686" y="116632"/>
            <a:ext cx="7805738" cy="947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Contribuições e problemas do ciclo de vida clássico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42</a:t>
            </a:fld>
            <a:endParaRPr lang="pt-B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0301" y="1268760"/>
            <a:ext cx="8158163" cy="4622800"/>
          </a:xfrm>
        </p:spPr>
        <p:txBody>
          <a:bodyPr>
            <a:noAutofit/>
          </a:bodyPr>
          <a:lstStyle/>
          <a:p>
            <a:r>
              <a:rPr lang="pt-BR" sz="3600" b="1" dirty="0"/>
              <a:t>Problema (cont.)</a:t>
            </a:r>
          </a:p>
          <a:p>
            <a:pPr lvl="1">
              <a:buFont typeface="Arial" pitchFamily="34" charset="0"/>
              <a:buChar char="•"/>
            </a:pPr>
            <a:r>
              <a:rPr lang="pt-BR" sz="3200" dirty="0"/>
              <a:t>Logo no início é difícil estabelecer explicitamente todos os requisitos. No começo dos projetos sempre existe uma incerteza natural.</a:t>
            </a:r>
          </a:p>
          <a:p>
            <a:pPr lvl="1">
              <a:buFont typeface="Arial" pitchFamily="34" charset="0"/>
              <a:buChar char="•"/>
            </a:pPr>
            <a:endParaRPr lang="pt-BR" sz="1000" dirty="0"/>
          </a:p>
          <a:p>
            <a:pPr lvl="1">
              <a:buFont typeface="Arial" pitchFamily="34" charset="0"/>
              <a:buChar char="•"/>
            </a:pPr>
            <a:r>
              <a:rPr lang="pt-BR" sz="3200" dirty="0"/>
              <a:t>O cliente deve ter paciência. Uma versão executável do software só fica disponível numa etapa avançada do desenvolvimento</a:t>
            </a:r>
          </a:p>
          <a:p>
            <a:endParaRPr lang="pt-BR" sz="3600" dirty="0"/>
          </a:p>
          <a:p>
            <a:endParaRPr lang="pt-BR" sz="36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82686" y="116632"/>
            <a:ext cx="7805738" cy="947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Contribuições e problemas do ciclo de vida clássico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43</a:t>
            </a:fld>
            <a:endParaRPr lang="pt-B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5"/>
          <p:cNvSpPr>
            <a:spLocks noChangeArrowheads="1"/>
          </p:cNvSpPr>
          <p:nvPr/>
        </p:nvSpPr>
        <p:spPr bwMode="auto">
          <a:xfrm>
            <a:off x="811418" y="1494291"/>
            <a:ext cx="7937045" cy="4524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797" tIns="45898" rIns="91797" bIns="45898">
            <a:spAutoFit/>
          </a:bodyPr>
          <a:lstStyle/>
          <a:p>
            <a:pPr>
              <a:buFontTx/>
              <a:buChar char="•"/>
            </a:pPr>
            <a:r>
              <a:rPr lang="pt-BR" sz="3600" dirty="0"/>
              <a:t> Abordagem baseada na idéia de desenvolver uma implementação inicial, expor o resultado ao comentário do usuário e fazer seu aprimoramento por meio de muitas versões.</a:t>
            </a:r>
          </a:p>
          <a:p>
            <a:pPr>
              <a:buFontTx/>
              <a:buChar char="•"/>
            </a:pPr>
            <a:endParaRPr lang="pt-BR" sz="3600" dirty="0"/>
          </a:p>
          <a:p>
            <a:pPr marL="0" lvl="1">
              <a:buFontTx/>
              <a:buChar char="•"/>
            </a:pPr>
            <a:r>
              <a:rPr lang="pt-BR" sz="3600" dirty="0"/>
              <a:t> Especificação e desenvolvimento são intercalados </a:t>
            </a:r>
            <a:endParaRPr lang="pt-BR" sz="3600" dirty="0">
              <a:latin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2840" y="188640"/>
            <a:ext cx="8229600" cy="8640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Evolucionário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44</a:t>
            </a:fld>
            <a:endParaRPr lang="pt-BR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71600" y="1484784"/>
            <a:ext cx="7776864" cy="3672407"/>
          </a:xfrm>
          <a:noFill/>
        </p:spPr>
        <p:txBody>
          <a:bodyPr>
            <a:noAutofit/>
          </a:bodyPr>
          <a:lstStyle/>
          <a:p>
            <a:r>
              <a:rPr lang="pt-BR" sz="4000" b="1" dirty="0"/>
              <a:t>Tipos:</a:t>
            </a:r>
          </a:p>
          <a:p>
            <a:pPr>
              <a:buFont typeface="Zapf Dingbats" charset="2"/>
              <a:buNone/>
            </a:pPr>
            <a:endParaRPr lang="pt-BR" sz="4000" b="1" dirty="0"/>
          </a:p>
          <a:p>
            <a:pPr lvl="1"/>
            <a:r>
              <a:rPr lang="pt-BR" sz="4000" b="1" dirty="0"/>
              <a:t>Desenvolvimento exploratório</a:t>
            </a:r>
          </a:p>
          <a:p>
            <a:pPr lvl="1"/>
            <a:r>
              <a:rPr lang="pt-BR" sz="4000" b="1" dirty="0"/>
              <a:t>Protótipo descartável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2840" y="188640"/>
            <a:ext cx="8229600" cy="8640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Evolucionário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45</a:t>
            </a:fld>
            <a:endParaRPr lang="pt-BR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313"/>
          <p:cNvSpPr txBox="1">
            <a:spLocks noChangeArrowheads="1"/>
          </p:cNvSpPr>
          <p:nvPr/>
        </p:nvSpPr>
        <p:spPr bwMode="auto">
          <a:xfrm>
            <a:off x="3178720" y="1424501"/>
            <a:ext cx="1447481" cy="6437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797" tIns="45898" rIns="91797" bIns="45898">
            <a:spAutoFit/>
          </a:bodyPr>
          <a:lstStyle/>
          <a:p>
            <a:pPr algn="ctr"/>
            <a:r>
              <a:rPr lang="pt-BR" b="1" dirty="0"/>
              <a:t>Atividades </a:t>
            </a:r>
          </a:p>
          <a:p>
            <a:pPr algn="ctr"/>
            <a:r>
              <a:rPr lang="pt-BR" b="1" dirty="0"/>
              <a:t>concorrentes</a:t>
            </a:r>
          </a:p>
        </p:txBody>
      </p:sp>
      <p:grpSp>
        <p:nvGrpSpPr>
          <p:cNvPr id="2" name="Group 316"/>
          <p:cNvGrpSpPr>
            <a:grpSpLocks/>
          </p:cNvGrpSpPr>
          <p:nvPr/>
        </p:nvGrpSpPr>
        <p:grpSpPr bwMode="auto">
          <a:xfrm>
            <a:off x="306076" y="2200488"/>
            <a:ext cx="7731590" cy="3578780"/>
            <a:chOff x="192" y="1381"/>
            <a:chExt cx="4850" cy="2246"/>
          </a:xfrm>
        </p:grpSpPr>
        <p:sp>
          <p:nvSpPr>
            <p:cNvPr id="65541" name="Rectangle 49"/>
            <p:cNvSpPr>
              <a:spLocks noChangeArrowheads="1"/>
            </p:cNvSpPr>
            <p:nvPr/>
          </p:nvSpPr>
          <p:spPr bwMode="auto">
            <a:xfrm>
              <a:off x="1961" y="1381"/>
              <a:ext cx="1320" cy="224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5542" name="Rectangle 50"/>
            <p:cNvSpPr>
              <a:spLocks noChangeArrowheads="1"/>
            </p:cNvSpPr>
            <p:nvPr/>
          </p:nvSpPr>
          <p:spPr bwMode="auto">
            <a:xfrm>
              <a:off x="1947" y="1381"/>
              <a:ext cx="1321" cy="2246"/>
            </a:xfrm>
            <a:prstGeom prst="rect">
              <a:avLst/>
            </a:prstGeom>
            <a:noFill/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5543" name="AutoShape 67"/>
            <p:cNvSpPr>
              <a:spLocks noChangeArrowheads="1"/>
            </p:cNvSpPr>
            <p:nvPr/>
          </p:nvSpPr>
          <p:spPr bwMode="auto">
            <a:xfrm>
              <a:off x="2097" y="3059"/>
              <a:ext cx="1067" cy="423"/>
            </a:xfrm>
            <a:prstGeom prst="roundRect">
              <a:avLst>
                <a:gd name="adj" fmla="val 50000"/>
              </a:avLst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pt-BR" b="1" dirty="0"/>
                <a:t>Validação</a:t>
              </a:r>
            </a:p>
          </p:txBody>
        </p:sp>
        <p:sp>
          <p:nvSpPr>
            <p:cNvPr id="65544" name="Freeform 68"/>
            <p:cNvSpPr>
              <a:spLocks/>
            </p:cNvSpPr>
            <p:nvPr/>
          </p:nvSpPr>
          <p:spPr bwMode="auto">
            <a:xfrm>
              <a:off x="1719" y="2436"/>
              <a:ext cx="220" cy="102"/>
            </a:xfrm>
            <a:custGeom>
              <a:avLst/>
              <a:gdLst>
                <a:gd name="T0" fmla="*/ 51 w 220"/>
                <a:gd name="T1" fmla="*/ 51 h 102"/>
                <a:gd name="T2" fmla="*/ 0 w 220"/>
                <a:gd name="T3" fmla="*/ 0 h 102"/>
                <a:gd name="T4" fmla="*/ 220 w 220"/>
                <a:gd name="T5" fmla="*/ 51 h 102"/>
                <a:gd name="T6" fmla="*/ 0 w 220"/>
                <a:gd name="T7" fmla="*/ 102 h 102"/>
                <a:gd name="T8" fmla="*/ 51 w 220"/>
                <a:gd name="T9" fmla="*/ 51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102"/>
                <a:gd name="T17" fmla="*/ 220 w 220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102">
                  <a:moveTo>
                    <a:pt x="51" y="51"/>
                  </a:moveTo>
                  <a:lnTo>
                    <a:pt x="0" y="0"/>
                  </a:lnTo>
                  <a:lnTo>
                    <a:pt x="220" y="51"/>
                  </a:lnTo>
                  <a:lnTo>
                    <a:pt x="0" y="102"/>
                  </a:lnTo>
                  <a:lnTo>
                    <a:pt x="51" y="51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5545" name="AutoShape 125"/>
            <p:cNvSpPr>
              <a:spLocks noChangeArrowheads="1"/>
            </p:cNvSpPr>
            <p:nvPr/>
          </p:nvSpPr>
          <p:spPr bwMode="auto">
            <a:xfrm>
              <a:off x="2052" y="2288"/>
              <a:ext cx="1179" cy="423"/>
            </a:xfrm>
            <a:prstGeom prst="roundRect">
              <a:avLst>
                <a:gd name="adj" fmla="val 50000"/>
              </a:avLst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pt-BR" sz="1600" b="1" dirty="0"/>
                <a:t>Desenvolvimento</a:t>
              </a:r>
            </a:p>
          </p:txBody>
        </p:sp>
        <p:sp>
          <p:nvSpPr>
            <p:cNvPr id="65546" name="AutoShape 191"/>
            <p:cNvSpPr>
              <a:spLocks noChangeArrowheads="1"/>
            </p:cNvSpPr>
            <p:nvPr/>
          </p:nvSpPr>
          <p:spPr bwMode="auto">
            <a:xfrm>
              <a:off x="2097" y="1517"/>
              <a:ext cx="1067" cy="423"/>
            </a:xfrm>
            <a:prstGeom prst="roundRect">
              <a:avLst>
                <a:gd name="adj" fmla="val 50000"/>
              </a:avLst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pt-BR" sz="1600" b="1" dirty="0"/>
                <a:t>Especificação</a:t>
              </a:r>
            </a:p>
          </p:txBody>
        </p:sp>
        <p:sp>
          <p:nvSpPr>
            <p:cNvPr id="65547" name="Rectangle 223"/>
            <p:cNvSpPr>
              <a:spLocks noChangeArrowheads="1"/>
            </p:cNvSpPr>
            <p:nvPr/>
          </p:nvSpPr>
          <p:spPr bwMode="auto">
            <a:xfrm>
              <a:off x="3957" y="1517"/>
              <a:ext cx="1085" cy="423"/>
            </a:xfrm>
            <a:prstGeom prst="rect">
              <a:avLst/>
            </a:prstGeom>
            <a:noFill/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t-BR" sz="2000" b="1" dirty="0"/>
                <a:t>Versão </a:t>
              </a:r>
            </a:p>
            <a:p>
              <a:pPr algn="ctr"/>
              <a:r>
                <a:rPr lang="pt-BR" sz="2000" b="1" dirty="0"/>
                <a:t>inicial</a:t>
              </a:r>
            </a:p>
          </p:txBody>
        </p:sp>
        <p:sp>
          <p:nvSpPr>
            <p:cNvPr id="65548" name="Rectangle 255"/>
            <p:cNvSpPr>
              <a:spLocks noChangeArrowheads="1"/>
            </p:cNvSpPr>
            <p:nvPr/>
          </p:nvSpPr>
          <p:spPr bwMode="auto">
            <a:xfrm>
              <a:off x="192" y="2288"/>
              <a:ext cx="1067" cy="423"/>
            </a:xfrm>
            <a:prstGeom prst="rect">
              <a:avLst/>
            </a:prstGeom>
            <a:noFill/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t-BR" sz="2000" b="1" dirty="0"/>
                <a:t>Descrição do esboço</a:t>
              </a:r>
            </a:p>
          </p:txBody>
        </p:sp>
        <p:sp>
          <p:nvSpPr>
            <p:cNvPr id="65549" name="Line 294"/>
            <p:cNvSpPr>
              <a:spLocks noChangeShapeType="1"/>
            </p:cNvSpPr>
            <p:nvPr/>
          </p:nvSpPr>
          <p:spPr bwMode="auto">
            <a:xfrm>
              <a:off x="1279" y="2487"/>
              <a:ext cx="525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5550" name="Freeform 295"/>
            <p:cNvSpPr>
              <a:spLocks/>
            </p:cNvSpPr>
            <p:nvPr/>
          </p:nvSpPr>
          <p:spPr bwMode="auto">
            <a:xfrm>
              <a:off x="3699" y="2335"/>
              <a:ext cx="220" cy="101"/>
            </a:xfrm>
            <a:custGeom>
              <a:avLst/>
              <a:gdLst>
                <a:gd name="T0" fmla="*/ 51 w 220"/>
                <a:gd name="T1" fmla="*/ 51 h 101"/>
                <a:gd name="T2" fmla="*/ 0 w 220"/>
                <a:gd name="T3" fmla="*/ 0 h 101"/>
                <a:gd name="T4" fmla="*/ 220 w 220"/>
                <a:gd name="T5" fmla="*/ 51 h 101"/>
                <a:gd name="T6" fmla="*/ 0 w 220"/>
                <a:gd name="T7" fmla="*/ 101 h 101"/>
                <a:gd name="T8" fmla="*/ 51 w 220"/>
                <a:gd name="T9" fmla="*/ 51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101"/>
                <a:gd name="T17" fmla="*/ 220 w 220"/>
                <a:gd name="T18" fmla="*/ 101 h 1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101">
                  <a:moveTo>
                    <a:pt x="51" y="51"/>
                  </a:moveTo>
                  <a:lnTo>
                    <a:pt x="0" y="0"/>
                  </a:lnTo>
                  <a:lnTo>
                    <a:pt x="220" y="51"/>
                  </a:lnTo>
                  <a:lnTo>
                    <a:pt x="0" y="101"/>
                  </a:lnTo>
                  <a:lnTo>
                    <a:pt x="51" y="51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5551" name="Line 296"/>
            <p:cNvSpPr>
              <a:spLocks noChangeShapeType="1"/>
            </p:cNvSpPr>
            <p:nvPr/>
          </p:nvSpPr>
          <p:spPr bwMode="auto">
            <a:xfrm>
              <a:off x="3259" y="2386"/>
              <a:ext cx="525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5552" name="Freeform 297"/>
            <p:cNvSpPr>
              <a:spLocks/>
            </p:cNvSpPr>
            <p:nvPr/>
          </p:nvSpPr>
          <p:spPr bwMode="auto">
            <a:xfrm>
              <a:off x="3276" y="2538"/>
              <a:ext cx="203" cy="118"/>
            </a:xfrm>
            <a:custGeom>
              <a:avLst/>
              <a:gdLst>
                <a:gd name="T0" fmla="*/ 170 w 203"/>
                <a:gd name="T1" fmla="*/ 50 h 118"/>
                <a:gd name="T2" fmla="*/ 203 w 203"/>
                <a:gd name="T3" fmla="*/ 0 h 118"/>
                <a:gd name="T4" fmla="*/ 0 w 203"/>
                <a:gd name="T5" fmla="*/ 50 h 118"/>
                <a:gd name="T6" fmla="*/ 203 w 203"/>
                <a:gd name="T7" fmla="*/ 118 h 118"/>
                <a:gd name="T8" fmla="*/ 170 w 203"/>
                <a:gd name="T9" fmla="*/ 50 h 1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3"/>
                <a:gd name="T16" fmla="*/ 0 h 118"/>
                <a:gd name="T17" fmla="*/ 203 w 203"/>
                <a:gd name="T18" fmla="*/ 118 h 1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3" h="118">
                  <a:moveTo>
                    <a:pt x="170" y="50"/>
                  </a:moveTo>
                  <a:lnTo>
                    <a:pt x="203" y="0"/>
                  </a:lnTo>
                  <a:lnTo>
                    <a:pt x="0" y="50"/>
                  </a:lnTo>
                  <a:lnTo>
                    <a:pt x="203" y="118"/>
                  </a:lnTo>
                  <a:lnTo>
                    <a:pt x="170" y="50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5553" name="Line 298"/>
            <p:cNvSpPr>
              <a:spLocks noChangeShapeType="1"/>
            </p:cNvSpPr>
            <p:nvPr/>
          </p:nvSpPr>
          <p:spPr bwMode="auto">
            <a:xfrm flipH="1">
              <a:off x="3395" y="2588"/>
              <a:ext cx="524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5554" name="Freeform 299"/>
            <p:cNvSpPr>
              <a:spLocks/>
            </p:cNvSpPr>
            <p:nvPr/>
          </p:nvSpPr>
          <p:spPr bwMode="auto">
            <a:xfrm>
              <a:off x="3699" y="1592"/>
              <a:ext cx="220" cy="102"/>
            </a:xfrm>
            <a:custGeom>
              <a:avLst/>
              <a:gdLst>
                <a:gd name="T0" fmla="*/ 51 w 220"/>
                <a:gd name="T1" fmla="*/ 51 h 102"/>
                <a:gd name="T2" fmla="*/ 0 w 220"/>
                <a:gd name="T3" fmla="*/ 0 h 102"/>
                <a:gd name="T4" fmla="*/ 220 w 220"/>
                <a:gd name="T5" fmla="*/ 51 h 102"/>
                <a:gd name="T6" fmla="*/ 0 w 220"/>
                <a:gd name="T7" fmla="*/ 102 h 102"/>
                <a:gd name="T8" fmla="*/ 51 w 220"/>
                <a:gd name="T9" fmla="*/ 51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102"/>
                <a:gd name="T17" fmla="*/ 220 w 220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102">
                  <a:moveTo>
                    <a:pt x="51" y="51"/>
                  </a:moveTo>
                  <a:lnTo>
                    <a:pt x="0" y="0"/>
                  </a:lnTo>
                  <a:lnTo>
                    <a:pt x="220" y="51"/>
                  </a:lnTo>
                  <a:lnTo>
                    <a:pt x="0" y="102"/>
                  </a:lnTo>
                  <a:lnTo>
                    <a:pt x="51" y="51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5555" name="Line 300"/>
            <p:cNvSpPr>
              <a:spLocks noChangeShapeType="1"/>
            </p:cNvSpPr>
            <p:nvPr/>
          </p:nvSpPr>
          <p:spPr bwMode="auto">
            <a:xfrm>
              <a:off x="3259" y="1643"/>
              <a:ext cx="525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5556" name="Freeform 301"/>
            <p:cNvSpPr>
              <a:spLocks/>
            </p:cNvSpPr>
            <p:nvPr/>
          </p:nvSpPr>
          <p:spPr bwMode="auto">
            <a:xfrm>
              <a:off x="3276" y="1795"/>
              <a:ext cx="203" cy="118"/>
            </a:xfrm>
            <a:custGeom>
              <a:avLst/>
              <a:gdLst>
                <a:gd name="T0" fmla="*/ 170 w 203"/>
                <a:gd name="T1" fmla="*/ 68 h 118"/>
                <a:gd name="T2" fmla="*/ 203 w 203"/>
                <a:gd name="T3" fmla="*/ 0 h 118"/>
                <a:gd name="T4" fmla="*/ 0 w 203"/>
                <a:gd name="T5" fmla="*/ 68 h 118"/>
                <a:gd name="T6" fmla="*/ 203 w 203"/>
                <a:gd name="T7" fmla="*/ 118 h 118"/>
                <a:gd name="T8" fmla="*/ 170 w 203"/>
                <a:gd name="T9" fmla="*/ 68 h 1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3"/>
                <a:gd name="T16" fmla="*/ 0 h 118"/>
                <a:gd name="T17" fmla="*/ 203 w 203"/>
                <a:gd name="T18" fmla="*/ 118 h 1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3" h="118">
                  <a:moveTo>
                    <a:pt x="170" y="68"/>
                  </a:moveTo>
                  <a:lnTo>
                    <a:pt x="203" y="0"/>
                  </a:lnTo>
                  <a:lnTo>
                    <a:pt x="0" y="68"/>
                  </a:lnTo>
                  <a:lnTo>
                    <a:pt x="203" y="118"/>
                  </a:lnTo>
                  <a:lnTo>
                    <a:pt x="170" y="68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5557" name="Line 302"/>
            <p:cNvSpPr>
              <a:spLocks noChangeShapeType="1"/>
            </p:cNvSpPr>
            <p:nvPr/>
          </p:nvSpPr>
          <p:spPr bwMode="auto">
            <a:xfrm flipH="1">
              <a:off x="3395" y="1863"/>
              <a:ext cx="524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5558" name="Freeform 303"/>
            <p:cNvSpPr>
              <a:spLocks/>
            </p:cNvSpPr>
            <p:nvPr/>
          </p:nvSpPr>
          <p:spPr bwMode="auto">
            <a:xfrm>
              <a:off x="3699" y="3179"/>
              <a:ext cx="220" cy="118"/>
            </a:xfrm>
            <a:custGeom>
              <a:avLst/>
              <a:gdLst>
                <a:gd name="T0" fmla="*/ 51 w 220"/>
                <a:gd name="T1" fmla="*/ 68 h 118"/>
                <a:gd name="T2" fmla="*/ 0 w 220"/>
                <a:gd name="T3" fmla="*/ 0 h 118"/>
                <a:gd name="T4" fmla="*/ 220 w 220"/>
                <a:gd name="T5" fmla="*/ 68 h 118"/>
                <a:gd name="T6" fmla="*/ 0 w 220"/>
                <a:gd name="T7" fmla="*/ 118 h 118"/>
                <a:gd name="T8" fmla="*/ 51 w 220"/>
                <a:gd name="T9" fmla="*/ 68 h 1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118"/>
                <a:gd name="T17" fmla="*/ 220 w 220"/>
                <a:gd name="T18" fmla="*/ 118 h 1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118">
                  <a:moveTo>
                    <a:pt x="51" y="68"/>
                  </a:moveTo>
                  <a:lnTo>
                    <a:pt x="0" y="0"/>
                  </a:lnTo>
                  <a:lnTo>
                    <a:pt x="220" y="68"/>
                  </a:lnTo>
                  <a:lnTo>
                    <a:pt x="0" y="118"/>
                  </a:lnTo>
                  <a:lnTo>
                    <a:pt x="51" y="68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5559" name="Line 304"/>
            <p:cNvSpPr>
              <a:spLocks noChangeShapeType="1"/>
            </p:cNvSpPr>
            <p:nvPr/>
          </p:nvSpPr>
          <p:spPr bwMode="auto">
            <a:xfrm>
              <a:off x="3259" y="3247"/>
              <a:ext cx="525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5560" name="Freeform 305"/>
            <p:cNvSpPr>
              <a:spLocks/>
            </p:cNvSpPr>
            <p:nvPr/>
          </p:nvSpPr>
          <p:spPr bwMode="auto">
            <a:xfrm>
              <a:off x="2667" y="2065"/>
              <a:ext cx="102" cy="219"/>
            </a:xfrm>
            <a:custGeom>
              <a:avLst/>
              <a:gdLst>
                <a:gd name="T0" fmla="*/ 51 w 102"/>
                <a:gd name="T1" fmla="*/ 51 h 219"/>
                <a:gd name="T2" fmla="*/ 102 w 102"/>
                <a:gd name="T3" fmla="*/ 0 h 219"/>
                <a:gd name="T4" fmla="*/ 51 w 102"/>
                <a:gd name="T5" fmla="*/ 219 h 219"/>
                <a:gd name="T6" fmla="*/ 0 w 102"/>
                <a:gd name="T7" fmla="*/ 0 h 219"/>
                <a:gd name="T8" fmla="*/ 51 w 102"/>
                <a:gd name="T9" fmla="*/ 51 h 2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219"/>
                <a:gd name="T17" fmla="*/ 102 w 102"/>
                <a:gd name="T18" fmla="*/ 219 h 2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219">
                  <a:moveTo>
                    <a:pt x="51" y="51"/>
                  </a:moveTo>
                  <a:lnTo>
                    <a:pt x="102" y="0"/>
                  </a:lnTo>
                  <a:lnTo>
                    <a:pt x="51" y="219"/>
                  </a:lnTo>
                  <a:lnTo>
                    <a:pt x="0" y="0"/>
                  </a:lnTo>
                  <a:lnTo>
                    <a:pt x="51" y="51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5561" name="Line 306"/>
            <p:cNvSpPr>
              <a:spLocks noChangeShapeType="1"/>
            </p:cNvSpPr>
            <p:nvPr/>
          </p:nvSpPr>
          <p:spPr bwMode="auto">
            <a:xfrm>
              <a:off x="2718" y="1964"/>
              <a:ext cx="1" cy="185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5562" name="Freeform 307"/>
            <p:cNvSpPr>
              <a:spLocks/>
            </p:cNvSpPr>
            <p:nvPr/>
          </p:nvSpPr>
          <p:spPr bwMode="auto">
            <a:xfrm>
              <a:off x="2447" y="1964"/>
              <a:ext cx="118" cy="219"/>
            </a:xfrm>
            <a:custGeom>
              <a:avLst/>
              <a:gdLst>
                <a:gd name="T0" fmla="*/ 51 w 118"/>
                <a:gd name="T1" fmla="*/ 169 h 219"/>
                <a:gd name="T2" fmla="*/ 118 w 118"/>
                <a:gd name="T3" fmla="*/ 219 h 219"/>
                <a:gd name="T4" fmla="*/ 51 w 118"/>
                <a:gd name="T5" fmla="*/ 0 h 219"/>
                <a:gd name="T6" fmla="*/ 0 w 118"/>
                <a:gd name="T7" fmla="*/ 219 h 219"/>
                <a:gd name="T8" fmla="*/ 51 w 118"/>
                <a:gd name="T9" fmla="*/ 169 h 2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"/>
                <a:gd name="T16" fmla="*/ 0 h 219"/>
                <a:gd name="T17" fmla="*/ 118 w 118"/>
                <a:gd name="T18" fmla="*/ 219 h 2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" h="219">
                  <a:moveTo>
                    <a:pt x="51" y="169"/>
                  </a:moveTo>
                  <a:lnTo>
                    <a:pt x="118" y="219"/>
                  </a:lnTo>
                  <a:lnTo>
                    <a:pt x="51" y="0"/>
                  </a:lnTo>
                  <a:lnTo>
                    <a:pt x="0" y="219"/>
                  </a:lnTo>
                  <a:lnTo>
                    <a:pt x="51" y="169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5563" name="Line 308"/>
            <p:cNvSpPr>
              <a:spLocks noChangeShapeType="1"/>
            </p:cNvSpPr>
            <p:nvPr/>
          </p:nvSpPr>
          <p:spPr bwMode="auto">
            <a:xfrm flipV="1">
              <a:off x="2498" y="2099"/>
              <a:ext cx="1" cy="185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5564" name="Freeform 309"/>
            <p:cNvSpPr>
              <a:spLocks/>
            </p:cNvSpPr>
            <p:nvPr/>
          </p:nvSpPr>
          <p:spPr bwMode="auto">
            <a:xfrm>
              <a:off x="2667" y="2808"/>
              <a:ext cx="102" cy="219"/>
            </a:xfrm>
            <a:custGeom>
              <a:avLst/>
              <a:gdLst>
                <a:gd name="T0" fmla="*/ 51 w 102"/>
                <a:gd name="T1" fmla="*/ 50 h 219"/>
                <a:gd name="T2" fmla="*/ 102 w 102"/>
                <a:gd name="T3" fmla="*/ 0 h 219"/>
                <a:gd name="T4" fmla="*/ 51 w 102"/>
                <a:gd name="T5" fmla="*/ 219 h 219"/>
                <a:gd name="T6" fmla="*/ 0 w 102"/>
                <a:gd name="T7" fmla="*/ 0 h 219"/>
                <a:gd name="T8" fmla="*/ 51 w 102"/>
                <a:gd name="T9" fmla="*/ 50 h 2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219"/>
                <a:gd name="T17" fmla="*/ 102 w 102"/>
                <a:gd name="T18" fmla="*/ 219 h 2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219">
                  <a:moveTo>
                    <a:pt x="51" y="50"/>
                  </a:moveTo>
                  <a:lnTo>
                    <a:pt x="102" y="0"/>
                  </a:lnTo>
                  <a:lnTo>
                    <a:pt x="51" y="219"/>
                  </a:lnTo>
                  <a:lnTo>
                    <a:pt x="0" y="0"/>
                  </a:lnTo>
                  <a:lnTo>
                    <a:pt x="51" y="50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5565" name="Line 310"/>
            <p:cNvSpPr>
              <a:spLocks noChangeShapeType="1"/>
            </p:cNvSpPr>
            <p:nvPr/>
          </p:nvSpPr>
          <p:spPr bwMode="auto">
            <a:xfrm>
              <a:off x="2718" y="2706"/>
              <a:ext cx="1" cy="186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5566" name="Freeform 311"/>
            <p:cNvSpPr>
              <a:spLocks/>
            </p:cNvSpPr>
            <p:nvPr/>
          </p:nvSpPr>
          <p:spPr bwMode="auto">
            <a:xfrm>
              <a:off x="2447" y="2706"/>
              <a:ext cx="118" cy="220"/>
            </a:xfrm>
            <a:custGeom>
              <a:avLst/>
              <a:gdLst>
                <a:gd name="T0" fmla="*/ 51 w 118"/>
                <a:gd name="T1" fmla="*/ 169 h 220"/>
                <a:gd name="T2" fmla="*/ 118 w 118"/>
                <a:gd name="T3" fmla="*/ 220 h 220"/>
                <a:gd name="T4" fmla="*/ 51 w 118"/>
                <a:gd name="T5" fmla="*/ 0 h 220"/>
                <a:gd name="T6" fmla="*/ 0 w 118"/>
                <a:gd name="T7" fmla="*/ 220 h 220"/>
                <a:gd name="T8" fmla="*/ 51 w 118"/>
                <a:gd name="T9" fmla="*/ 169 h 2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"/>
                <a:gd name="T16" fmla="*/ 0 h 220"/>
                <a:gd name="T17" fmla="*/ 118 w 118"/>
                <a:gd name="T18" fmla="*/ 220 h 2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" h="220">
                  <a:moveTo>
                    <a:pt x="51" y="169"/>
                  </a:moveTo>
                  <a:lnTo>
                    <a:pt x="118" y="220"/>
                  </a:lnTo>
                  <a:lnTo>
                    <a:pt x="51" y="0"/>
                  </a:lnTo>
                  <a:lnTo>
                    <a:pt x="0" y="220"/>
                  </a:lnTo>
                  <a:lnTo>
                    <a:pt x="51" y="169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5567" name="Line 312"/>
            <p:cNvSpPr>
              <a:spLocks noChangeShapeType="1"/>
            </p:cNvSpPr>
            <p:nvPr/>
          </p:nvSpPr>
          <p:spPr bwMode="auto">
            <a:xfrm flipV="1">
              <a:off x="2498" y="2841"/>
              <a:ext cx="1" cy="186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5568" name="Rectangle 314"/>
            <p:cNvSpPr>
              <a:spLocks noChangeArrowheads="1"/>
            </p:cNvSpPr>
            <p:nvPr/>
          </p:nvSpPr>
          <p:spPr bwMode="auto">
            <a:xfrm>
              <a:off x="3911" y="2243"/>
              <a:ext cx="1085" cy="423"/>
            </a:xfrm>
            <a:prstGeom prst="rect">
              <a:avLst/>
            </a:prstGeom>
            <a:noFill/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t-BR" b="1" dirty="0"/>
                <a:t>Versão intermediárias</a:t>
              </a:r>
            </a:p>
          </p:txBody>
        </p:sp>
        <p:sp>
          <p:nvSpPr>
            <p:cNvPr id="65569" name="Rectangle 315"/>
            <p:cNvSpPr>
              <a:spLocks noChangeArrowheads="1"/>
            </p:cNvSpPr>
            <p:nvPr/>
          </p:nvSpPr>
          <p:spPr bwMode="auto">
            <a:xfrm>
              <a:off x="3957" y="3014"/>
              <a:ext cx="1085" cy="423"/>
            </a:xfrm>
            <a:prstGeom prst="rect">
              <a:avLst/>
            </a:prstGeom>
            <a:noFill/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t-BR" sz="2000" b="1" dirty="0"/>
                <a:t>Versão</a:t>
              </a:r>
            </a:p>
            <a:p>
              <a:pPr algn="ctr"/>
              <a:r>
                <a:rPr lang="pt-BR" sz="2000" b="1" dirty="0"/>
                <a:t> final</a:t>
              </a:r>
            </a:p>
          </p:txBody>
        </p:sp>
      </p:grp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446856" y="44624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evolucionário </a:t>
            </a:r>
            <a:b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Desenvolvimento exploratório </a:t>
            </a: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5" name="Espaço Reservado para Número de Slid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46</a:t>
            </a:fld>
            <a:endParaRPr lang="pt-BR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412776"/>
            <a:ext cx="8335962" cy="4529162"/>
          </a:xfrm>
          <a:noFill/>
        </p:spPr>
        <p:txBody>
          <a:bodyPr>
            <a:noAutofit/>
          </a:bodyPr>
          <a:lstStyle/>
          <a:p>
            <a:r>
              <a:rPr lang="pt-BR" sz="4000" dirty="0"/>
              <a:t>Trabalhar junto com o cliente, a fim de explorar seus requisitos e entregar um sistema final.</a:t>
            </a:r>
          </a:p>
          <a:p>
            <a:endParaRPr lang="pt-BR" sz="4000" dirty="0"/>
          </a:p>
          <a:p>
            <a:r>
              <a:rPr lang="pt-BR" sz="4000" dirty="0"/>
              <a:t>O desenvolvimento se inicia com as partes do sistema que são mais bem compreendidas.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46856" y="44624"/>
            <a:ext cx="8229600" cy="1143000"/>
          </a:xfrm>
          <a:noFill/>
        </p:spPr>
        <p:txBody>
          <a:bodyPr/>
          <a:lstStyle/>
          <a:p>
            <a:pPr algn="ctr"/>
            <a:r>
              <a:rPr lang="en-GB" sz="3600" b="1" dirty="0" err="1"/>
              <a:t>Modelo</a:t>
            </a:r>
            <a:r>
              <a:rPr lang="en-GB" sz="3600" b="1" dirty="0"/>
              <a:t> </a:t>
            </a:r>
            <a:r>
              <a:rPr lang="en-GB" sz="3600" b="1" dirty="0" err="1"/>
              <a:t>evolucionário</a:t>
            </a:r>
            <a:r>
              <a:rPr lang="en-GB" sz="3600" b="1" dirty="0"/>
              <a:t> </a:t>
            </a:r>
            <a:br>
              <a:rPr lang="en-GB" sz="3600" b="1" dirty="0"/>
            </a:br>
            <a:r>
              <a:rPr lang="en-GB" sz="2400" b="1" dirty="0"/>
              <a:t>(</a:t>
            </a:r>
            <a:r>
              <a:rPr lang="pt-BR" sz="2400" b="1" dirty="0"/>
              <a:t>Desenvolvimento exploratório </a:t>
            </a:r>
            <a:r>
              <a:rPr lang="en-GB" sz="2400" b="1" dirty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47</a:t>
            </a:fld>
            <a:endParaRPr lang="pt-BR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18864" y="1340768"/>
            <a:ext cx="8229600" cy="4525963"/>
          </a:xfrm>
          <a:noFill/>
        </p:spPr>
        <p:txBody>
          <a:bodyPr>
            <a:noAutofit/>
          </a:bodyPr>
          <a:lstStyle/>
          <a:p>
            <a:r>
              <a:rPr lang="pt-BR" sz="3600" dirty="0"/>
              <a:t>O sistema evolui com o acréscimo de novas características à medida que elas são propostas pelo cliente.</a:t>
            </a:r>
          </a:p>
          <a:p>
            <a:endParaRPr lang="pt-BR" sz="3600" dirty="0"/>
          </a:p>
          <a:p>
            <a:r>
              <a:rPr lang="pt-BR" sz="3600" dirty="0"/>
              <a:t>Importante quando é difícil, ou mesmo impossível, estabelecer uma especificação detalhada dos requisitos do sistema a priori. </a:t>
            </a:r>
          </a:p>
          <a:p>
            <a:endParaRPr lang="pt-BR" sz="3600" dirty="0"/>
          </a:p>
          <a:p>
            <a:endParaRPr lang="pt-BR" sz="3600" dirty="0"/>
          </a:p>
          <a:p>
            <a:endParaRPr lang="pt-BR" sz="36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46856" y="44624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evolucionário </a:t>
            </a:r>
            <a:b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Desenvolvimento exploratório </a:t>
            </a: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48</a:t>
            </a:fld>
            <a:endParaRPr lang="pt-BR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052135" y="2230762"/>
            <a:ext cx="6913794" cy="2788453"/>
            <a:chOff x="660" y="1400"/>
            <a:chExt cx="4337" cy="1750"/>
          </a:xfrm>
        </p:grpSpPr>
        <p:sp>
          <p:nvSpPr>
            <p:cNvPr id="68612" name="Text Box 26"/>
            <p:cNvSpPr txBox="1">
              <a:spLocks noChangeArrowheads="1"/>
            </p:cNvSpPr>
            <p:nvPr/>
          </p:nvSpPr>
          <p:spPr bwMode="auto">
            <a:xfrm>
              <a:off x="660" y="1448"/>
              <a:ext cx="1058" cy="406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pt-BR" b="1">
                  <a:latin typeface="Times New Roman" charset="0"/>
                </a:rPr>
                <a:t>Conversar com</a:t>
              </a:r>
            </a:p>
            <a:p>
              <a:pPr algn="ctr"/>
              <a:r>
                <a:rPr lang="pt-BR" b="1">
                  <a:latin typeface="Times New Roman" charset="0"/>
                </a:rPr>
                <a:t> o Cliente</a:t>
              </a:r>
            </a:p>
          </p:txBody>
        </p:sp>
        <p:sp>
          <p:nvSpPr>
            <p:cNvPr id="68613" name="Text Box 27"/>
            <p:cNvSpPr txBox="1">
              <a:spLocks noChangeArrowheads="1"/>
            </p:cNvSpPr>
            <p:nvPr/>
          </p:nvSpPr>
          <p:spPr bwMode="auto">
            <a:xfrm>
              <a:off x="3755" y="1400"/>
              <a:ext cx="1242" cy="406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pt-BR" b="1">
                  <a:latin typeface="Times New Roman" charset="0"/>
                </a:rPr>
                <a:t>Construir/Revisar</a:t>
              </a:r>
            </a:p>
            <a:p>
              <a:pPr algn="ctr"/>
              <a:r>
                <a:rPr lang="pt-BR" b="1">
                  <a:latin typeface="Times New Roman" charset="0"/>
                </a:rPr>
                <a:t>protótipo</a:t>
              </a:r>
            </a:p>
          </p:txBody>
        </p:sp>
        <p:sp>
          <p:nvSpPr>
            <p:cNvPr id="68614" name="Line 28"/>
            <p:cNvSpPr>
              <a:spLocks noChangeShapeType="1"/>
            </p:cNvSpPr>
            <p:nvPr/>
          </p:nvSpPr>
          <p:spPr bwMode="auto">
            <a:xfrm>
              <a:off x="1940" y="1632"/>
              <a:ext cx="1584" cy="0"/>
            </a:xfrm>
            <a:prstGeom prst="line">
              <a:avLst/>
            </a:prstGeom>
            <a:noFill/>
            <a:ln w="762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8615" name="Text Box 29"/>
            <p:cNvSpPr txBox="1">
              <a:spLocks noChangeArrowheads="1"/>
            </p:cNvSpPr>
            <p:nvPr/>
          </p:nvSpPr>
          <p:spPr bwMode="auto">
            <a:xfrm>
              <a:off x="2319" y="2744"/>
              <a:ext cx="1049" cy="406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pt-BR" b="1">
                  <a:latin typeface="Times New Roman" charset="0"/>
                </a:rPr>
                <a:t>Revisão e Teste</a:t>
              </a:r>
            </a:p>
            <a:p>
              <a:pPr algn="ctr"/>
              <a:r>
                <a:rPr lang="pt-BR" b="1">
                  <a:latin typeface="Times New Roman" charset="0"/>
                </a:rPr>
                <a:t>pelo Cliente</a:t>
              </a:r>
            </a:p>
          </p:txBody>
        </p:sp>
        <p:sp>
          <p:nvSpPr>
            <p:cNvPr id="68616" name="Line 30"/>
            <p:cNvSpPr>
              <a:spLocks noChangeShapeType="1"/>
            </p:cNvSpPr>
            <p:nvPr/>
          </p:nvSpPr>
          <p:spPr bwMode="auto">
            <a:xfrm flipH="1">
              <a:off x="3668" y="1968"/>
              <a:ext cx="384" cy="624"/>
            </a:xfrm>
            <a:prstGeom prst="line">
              <a:avLst/>
            </a:prstGeom>
            <a:noFill/>
            <a:ln w="762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8617" name="Line 31"/>
            <p:cNvSpPr>
              <a:spLocks noChangeShapeType="1"/>
            </p:cNvSpPr>
            <p:nvPr/>
          </p:nvSpPr>
          <p:spPr bwMode="auto">
            <a:xfrm flipH="1" flipV="1">
              <a:off x="1412" y="2064"/>
              <a:ext cx="624" cy="672"/>
            </a:xfrm>
            <a:prstGeom prst="line">
              <a:avLst/>
            </a:prstGeom>
            <a:noFill/>
            <a:ln w="762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46856" y="44624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evolucionário </a:t>
            </a:r>
            <a:b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(Protótipo descartável)</a:t>
            </a: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49</a:t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4694" y="249238"/>
            <a:ext cx="7805738" cy="11080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kumimoji="1" lang="pt-BR" b="1" dirty="0"/>
              <a:t>Modelo de Processo de Software</a:t>
            </a:r>
            <a:endParaRPr kumimoji="1" lang="en-GB" b="1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11561" y="2564904"/>
            <a:ext cx="7851742" cy="3528392"/>
            <a:chOff x="929" y="2029"/>
            <a:chExt cx="4618" cy="1814"/>
          </a:xfrm>
        </p:grpSpPr>
        <p:sp>
          <p:nvSpPr>
            <p:cNvPr id="324612" name="Text Box 4"/>
            <p:cNvSpPr txBox="1">
              <a:spLocks noChangeArrowheads="1"/>
            </p:cNvSpPr>
            <p:nvPr/>
          </p:nvSpPr>
          <p:spPr bwMode="auto">
            <a:xfrm>
              <a:off x="2185" y="2029"/>
              <a:ext cx="1274" cy="40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CC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b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definição</a:t>
              </a:r>
              <a:r>
                <a:rPr 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do </a:t>
              </a:r>
              <a:r>
                <a:rPr lang="en-US" b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problema</a:t>
              </a:r>
              <a:endPara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324613" name="Text Box 5"/>
            <p:cNvSpPr txBox="1">
              <a:spLocks noChangeArrowheads="1"/>
            </p:cNvSpPr>
            <p:nvPr/>
          </p:nvSpPr>
          <p:spPr bwMode="auto">
            <a:xfrm>
              <a:off x="3809" y="2693"/>
              <a:ext cx="1738" cy="40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CC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desenvolvimento técnico</a:t>
              </a:r>
            </a:p>
          </p:txBody>
        </p:sp>
        <p:sp>
          <p:nvSpPr>
            <p:cNvPr id="324614" name="Text Box 6"/>
            <p:cNvSpPr txBox="1">
              <a:spLocks noChangeArrowheads="1"/>
            </p:cNvSpPr>
            <p:nvPr/>
          </p:nvSpPr>
          <p:spPr bwMode="auto">
            <a:xfrm>
              <a:off x="2225" y="3437"/>
              <a:ext cx="1274" cy="40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CC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integração da solução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929" y="2440"/>
              <a:ext cx="1050" cy="768"/>
              <a:chOff x="929" y="2440"/>
              <a:chExt cx="1050" cy="768"/>
            </a:xfrm>
          </p:grpSpPr>
          <p:sp>
            <p:nvSpPr>
              <p:cNvPr id="324616" name="Oval 8"/>
              <p:cNvSpPr>
                <a:spLocks noChangeArrowheads="1"/>
              </p:cNvSpPr>
              <p:nvPr/>
            </p:nvSpPr>
            <p:spPr bwMode="auto">
              <a:xfrm>
                <a:off x="1000" y="2440"/>
                <a:ext cx="864" cy="768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CC"/>
                  </a:gs>
                </a:gsLst>
                <a:path path="shape">
                  <a:fillToRect l="50000" t="50000" r="50000" b="50000"/>
                </a:path>
              </a:gra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24617" name="Text Box 9"/>
              <p:cNvSpPr txBox="1">
                <a:spLocks noChangeArrowheads="1"/>
              </p:cNvSpPr>
              <p:nvPr/>
            </p:nvSpPr>
            <p:spPr bwMode="auto">
              <a:xfrm>
                <a:off x="929" y="2700"/>
                <a:ext cx="1050" cy="23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estado atual</a:t>
                </a:r>
              </a:p>
            </p:txBody>
          </p:sp>
        </p:grpSp>
        <p:sp>
          <p:nvSpPr>
            <p:cNvPr id="7177" name="Freeform 10"/>
            <p:cNvSpPr>
              <a:spLocks/>
            </p:cNvSpPr>
            <p:nvPr/>
          </p:nvSpPr>
          <p:spPr bwMode="auto">
            <a:xfrm>
              <a:off x="1568" y="2156"/>
              <a:ext cx="600" cy="284"/>
            </a:xfrm>
            <a:custGeom>
              <a:avLst/>
              <a:gdLst>
                <a:gd name="T0" fmla="*/ 0 w 600"/>
                <a:gd name="T1" fmla="*/ 284 h 284"/>
                <a:gd name="T2" fmla="*/ 120 w 600"/>
                <a:gd name="T3" fmla="*/ 124 h 284"/>
                <a:gd name="T4" fmla="*/ 328 w 600"/>
                <a:gd name="T5" fmla="*/ 20 h 284"/>
                <a:gd name="T6" fmla="*/ 600 w 600"/>
                <a:gd name="T7" fmla="*/ 4 h 2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0"/>
                <a:gd name="T13" fmla="*/ 0 h 284"/>
                <a:gd name="T14" fmla="*/ 600 w 600"/>
                <a:gd name="T15" fmla="*/ 284 h 2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0" h="284">
                  <a:moveTo>
                    <a:pt x="0" y="284"/>
                  </a:moveTo>
                  <a:cubicBezTo>
                    <a:pt x="20" y="257"/>
                    <a:pt x="65" y="168"/>
                    <a:pt x="120" y="124"/>
                  </a:cubicBezTo>
                  <a:cubicBezTo>
                    <a:pt x="175" y="80"/>
                    <a:pt x="248" y="40"/>
                    <a:pt x="328" y="20"/>
                  </a:cubicBezTo>
                  <a:cubicBezTo>
                    <a:pt x="408" y="0"/>
                    <a:pt x="543" y="7"/>
                    <a:pt x="600" y="4"/>
                  </a:cubicBezTo>
                </a:path>
              </a:pathLst>
            </a:cu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78" name="Freeform 11"/>
            <p:cNvSpPr>
              <a:spLocks/>
            </p:cNvSpPr>
            <p:nvPr/>
          </p:nvSpPr>
          <p:spPr bwMode="auto">
            <a:xfrm>
              <a:off x="3528" y="2133"/>
              <a:ext cx="784" cy="459"/>
            </a:xfrm>
            <a:custGeom>
              <a:avLst/>
              <a:gdLst>
                <a:gd name="T0" fmla="*/ 0 w 784"/>
                <a:gd name="T1" fmla="*/ 11 h 459"/>
                <a:gd name="T2" fmla="*/ 288 w 784"/>
                <a:gd name="T3" fmla="*/ 11 h 459"/>
                <a:gd name="T4" fmla="*/ 560 w 784"/>
                <a:gd name="T5" fmla="*/ 75 h 459"/>
                <a:gd name="T6" fmla="*/ 736 w 784"/>
                <a:gd name="T7" fmla="*/ 243 h 459"/>
                <a:gd name="T8" fmla="*/ 784 w 784"/>
                <a:gd name="T9" fmla="*/ 459 h 4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4"/>
                <a:gd name="T16" fmla="*/ 0 h 459"/>
                <a:gd name="T17" fmla="*/ 784 w 784"/>
                <a:gd name="T18" fmla="*/ 459 h 4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4" h="459">
                  <a:moveTo>
                    <a:pt x="0" y="11"/>
                  </a:moveTo>
                  <a:cubicBezTo>
                    <a:pt x="48" y="11"/>
                    <a:pt x="195" y="0"/>
                    <a:pt x="288" y="11"/>
                  </a:cubicBezTo>
                  <a:cubicBezTo>
                    <a:pt x="381" y="22"/>
                    <a:pt x="485" y="36"/>
                    <a:pt x="560" y="75"/>
                  </a:cubicBezTo>
                  <a:cubicBezTo>
                    <a:pt x="635" y="114"/>
                    <a:pt x="699" y="179"/>
                    <a:pt x="736" y="243"/>
                  </a:cubicBezTo>
                  <a:cubicBezTo>
                    <a:pt x="773" y="307"/>
                    <a:pt x="774" y="414"/>
                    <a:pt x="784" y="459"/>
                  </a:cubicBezTo>
                </a:path>
              </a:pathLst>
            </a:cu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79" name="Freeform 12"/>
            <p:cNvSpPr>
              <a:spLocks/>
            </p:cNvSpPr>
            <p:nvPr/>
          </p:nvSpPr>
          <p:spPr bwMode="auto">
            <a:xfrm>
              <a:off x="3576" y="3224"/>
              <a:ext cx="792" cy="488"/>
            </a:xfrm>
            <a:custGeom>
              <a:avLst/>
              <a:gdLst>
                <a:gd name="T0" fmla="*/ 792 w 792"/>
                <a:gd name="T1" fmla="*/ 0 h 488"/>
                <a:gd name="T2" fmla="*/ 752 w 792"/>
                <a:gd name="T3" fmla="*/ 240 h 488"/>
                <a:gd name="T4" fmla="*/ 552 w 792"/>
                <a:gd name="T5" fmla="*/ 432 h 488"/>
                <a:gd name="T6" fmla="*/ 304 w 792"/>
                <a:gd name="T7" fmla="*/ 472 h 488"/>
                <a:gd name="T8" fmla="*/ 0 w 792"/>
                <a:gd name="T9" fmla="*/ 488 h 4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2"/>
                <a:gd name="T16" fmla="*/ 0 h 488"/>
                <a:gd name="T17" fmla="*/ 792 w 792"/>
                <a:gd name="T18" fmla="*/ 488 h 4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2" h="488">
                  <a:moveTo>
                    <a:pt x="792" y="0"/>
                  </a:moveTo>
                  <a:cubicBezTo>
                    <a:pt x="785" y="40"/>
                    <a:pt x="792" y="168"/>
                    <a:pt x="752" y="240"/>
                  </a:cubicBezTo>
                  <a:cubicBezTo>
                    <a:pt x="712" y="312"/>
                    <a:pt x="627" y="393"/>
                    <a:pt x="552" y="432"/>
                  </a:cubicBezTo>
                  <a:cubicBezTo>
                    <a:pt x="477" y="471"/>
                    <a:pt x="396" y="463"/>
                    <a:pt x="304" y="472"/>
                  </a:cubicBezTo>
                  <a:cubicBezTo>
                    <a:pt x="212" y="481"/>
                    <a:pt x="63" y="485"/>
                    <a:pt x="0" y="488"/>
                  </a:cubicBezTo>
                </a:path>
              </a:pathLst>
            </a:cu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0" name="Freeform 13"/>
            <p:cNvSpPr>
              <a:spLocks/>
            </p:cNvSpPr>
            <p:nvPr/>
          </p:nvSpPr>
          <p:spPr bwMode="auto">
            <a:xfrm>
              <a:off x="1512" y="3296"/>
              <a:ext cx="696" cy="409"/>
            </a:xfrm>
            <a:custGeom>
              <a:avLst/>
              <a:gdLst>
                <a:gd name="T0" fmla="*/ 696 w 696"/>
                <a:gd name="T1" fmla="*/ 408 h 409"/>
                <a:gd name="T2" fmla="*/ 464 w 696"/>
                <a:gd name="T3" fmla="*/ 400 h 409"/>
                <a:gd name="T4" fmla="*/ 256 w 696"/>
                <a:gd name="T5" fmla="*/ 376 h 409"/>
                <a:gd name="T6" fmla="*/ 80 w 696"/>
                <a:gd name="T7" fmla="*/ 224 h 409"/>
                <a:gd name="T8" fmla="*/ 0 w 696"/>
                <a:gd name="T9" fmla="*/ 0 h 4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6"/>
                <a:gd name="T16" fmla="*/ 0 h 409"/>
                <a:gd name="T17" fmla="*/ 696 w 696"/>
                <a:gd name="T18" fmla="*/ 409 h 4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6" h="409">
                  <a:moveTo>
                    <a:pt x="696" y="408"/>
                  </a:moveTo>
                  <a:cubicBezTo>
                    <a:pt x="659" y="409"/>
                    <a:pt x="537" y="405"/>
                    <a:pt x="464" y="400"/>
                  </a:cubicBezTo>
                  <a:cubicBezTo>
                    <a:pt x="391" y="395"/>
                    <a:pt x="320" y="405"/>
                    <a:pt x="256" y="376"/>
                  </a:cubicBezTo>
                  <a:cubicBezTo>
                    <a:pt x="192" y="347"/>
                    <a:pt x="123" y="287"/>
                    <a:pt x="80" y="224"/>
                  </a:cubicBezTo>
                  <a:cubicBezTo>
                    <a:pt x="37" y="161"/>
                    <a:pt x="17" y="47"/>
                    <a:pt x="0" y="0"/>
                  </a:cubicBezTo>
                </a:path>
              </a:pathLst>
            </a:cu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7172" name="Rectangle 14"/>
          <p:cNvSpPr>
            <a:spLocks noChangeArrowheads="1"/>
          </p:cNvSpPr>
          <p:nvPr/>
        </p:nvSpPr>
        <p:spPr bwMode="auto">
          <a:xfrm>
            <a:off x="445952" y="1268760"/>
            <a:ext cx="8549280" cy="1200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797" tIns="45898" rIns="91797" bIns="45898">
            <a:spAutoFit/>
          </a:bodyPr>
          <a:lstStyle/>
          <a:p>
            <a:pPr algn="ctr"/>
            <a:r>
              <a:rPr lang="pt-BR" sz="3600" b="1" dirty="0"/>
              <a:t>Processo </a:t>
            </a:r>
            <a:r>
              <a:rPr lang="pt-BR" sz="3600" b="1" dirty="0">
                <a:sym typeface="Wingdings" pitchFamily="2" charset="2"/>
              </a:rPr>
              <a:t> </a:t>
            </a:r>
            <a:r>
              <a:rPr lang="en-US" sz="3600" dirty="0" err="1"/>
              <a:t>deve</a:t>
            </a:r>
            <a:r>
              <a:rPr lang="en-US" sz="3600" dirty="0"/>
              <a:t> </a:t>
            </a:r>
            <a:r>
              <a:rPr lang="en-US" sz="3600" dirty="0" err="1"/>
              <a:t>incorporar</a:t>
            </a:r>
            <a:r>
              <a:rPr lang="en-US" sz="3600" dirty="0"/>
              <a:t> </a:t>
            </a:r>
            <a:r>
              <a:rPr lang="en-US" sz="3600" dirty="0" err="1"/>
              <a:t>uma</a:t>
            </a:r>
            <a:r>
              <a:rPr lang="en-US" sz="3600" dirty="0"/>
              <a:t> </a:t>
            </a:r>
            <a:r>
              <a:rPr lang="en-US" sz="3600" i="1" dirty="0" err="1"/>
              <a:t>estratégia</a:t>
            </a:r>
            <a:r>
              <a:rPr lang="en-US" sz="3600" dirty="0"/>
              <a:t> </a:t>
            </a:r>
          </a:p>
          <a:p>
            <a:pPr algn="ctr"/>
            <a:r>
              <a:rPr lang="en-US" sz="3600" dirty="0"/>
              <a:t>de </a:t>
            </a:r>
            <a:r>
              <a:rPr lang="en-US" sz="3600" dirty="0" err="1"/>
              <a:t>desenvolvimento</a:t>
            </a:r>
            <a:endParaRPr lang="pt-BR" sz="3600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34888" y="1556792"/>
            <a:ext cx="8229600" cy="4525963"/>
          </a:xfrm>
          <a:noFill/>
        </p:spPr>
        <p:txBody>
          <a:bodyPr>
            <a:normAutofit/>
          </a:bodyPr>
          <a:lstStyle/>
          <a:p>
            <a:r>
              <a:rPr lang="pt-BR" sz="3600" dirty="0"/>
              <a:t>Obter os requisitos do cliente e, a partir disso, desenvolver uma melhor definição de requisitos para o sistema.</a:t>
            </a:r>
          </a:p>
          <a:p>
            <a:endParaRPr lang="pt-BR" sz="3600" dirty="0"/>
          </a:p>
          <a:p>
            <a:r>
              <a:rPr lang="pt-BR" sz="3600" dirty="0"/>
              <a:t>Concentra em fazer experimentos com partes dos requisitos que estejam mal entendidos.</a:t>
            </a:r>
          </a:p>
          <a:p>
            <a:endParaRPr lang="pt-BR" sz="3600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46856" y="44624"/>
            <a:ext cx="8229600" cy="1143000"/>
          </a:xfrm>
          <a:noFill/>
        </p:spPr>
        <p:txBody>
          <a:bodyPr/>
          <a:lstStyle/>
          <a:p>
            <a:pPr algn="ctr"/>
            <a:r>
              <a:rPr lang="pt-BR" sz="3600" b="1" dirty="0"/>
              <a:t>Modelo evolucionário </a:t>
            </a:r>
            <a:br>
              <a:rPr lang="pt-BR" sz="3600" b="1" dirty="0"/>
            </a:br>
            <a:r>
              <a:rPr lang="pt-BR" sz="2400" b="1" dirty="0"/>
              <a:t>(Protótipo descartável)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50</a:t>
            </a:fld>
            <a:endParaRPr lang="pt-BR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420813"/>
            <a:ext cx="8335962" cy="4549775"/>
          </a:xfrm>
          <a:noFill/>
        </p:spPr>
        <p:txBody>
          <a:bodyPr>
            <a:noAutofit/>
          </a:bodyPr>
          <a:lstStyle/>
          <a:p>
            <a:r>
              <a:rPr lang="pt-BR" dirty="0"/>
              <a:t>Usuário define uma série de objetos para o produto de software, mas não consegue identificar detalhes de entrada, processamento ou requisitos de saída.</a:t>
            </a:r>
          </a:p>
          <a:p>
            <a:endParaRPr lang="pt-BR" dirty="0"/>
          </a:p>
          <a:p>
            <a:r>
              <a:rPr lang="pt-BR" dirty="0"/>
              <a:t>O desenvolvedor está incerto sobre a eficiência de um algoritmo, a adaptação de um sistema operacional ou ainda sobre a forma da interação homem-máquina.</a:t>
            </a:r>
          </a:p>
          <a:p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46856" y="44624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evolucionário </a:t>
            </a:r>
            <a:br>
              <a:rPr kumimoji="0" lang="pt-BR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(Protótipo descartável)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51</a:t>
            </a:fld>
            <a:endParaRPr lang="pt-BR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685483" y="188640"/>
            <a:ext cx="7558926" cy="938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840" tIns="44623" rIns="90840" bIns="44623" anchor="b"/>
          <a:lstStyle/>
          <a:p>
            <a:pPr algn="ctr"/>
            <a:r>
              <a:rPr lang="pt-BR" sz="3600" b="1" dirty="0">
                <a:latin typeface="Arial" charset="0"/>
              </a:rPr>
              <a:t>PROTOTIPAÇÃO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35159" y="1405381"/>
            <a:ext cx="6249038" cy="4045647"/>
            <a:chOff x="3600" y="10224"/>
            <a:chExt cx="6912" cy="3312"/>
          </a:xfrm>
        </p:grpSpPr>
        <p:sp>
          <p:nvSpPr>
            <p:cNvPr id="69636" name="Oval 4"/>
            <p:cNvSpPr>
              <a:spLocks noChangeArrowheads="1"/>
            </p:cNvSpPr>
            <p:nvPr/>
          </p:nvSpPr>
          <p:spPr bwMode="auto">
            <a:xfrm>
              <a:off x="3600" y="10653"/>
              <a:ext cx="6912" cy="288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9637" name="Line 5"/>
            <p:cNvSpPr>
              <a:spLocks noChangeShapeType="1"/>
            </p:cNvSpPr>
            <p:nvPr/>
          </p:nvSpPr>
          <p:spPr bwMode="auto">
            <a:xfrm>
              <a:off x="5226" y="10929"/>
              <a:ext cx="3660" cy="2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9638" name="Line 6"/>
            <p:cNvSpPr>
              <a:spLocks noChangeShapeType="1"/>
            </p:cNvSpPr>
            <p:nvPr/>
          </p:nvSpPr>
          <p:spPr bwMode="auto">
            <a:xfrm flipH="1">
              <a:off x="5226" y="10929"/>
              <a:ext cx="3660" cy="24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9639" name="Line 7"/>
            <p:cNvSpPr>
              <a:spLocks noChangeShapeType="1"/>
            </p:cNvSpPr>
            <p:nvPr/>
          </p:nvSpPr>
          <p:spPr bwMode="auto">
            <a:xfrm flipH="1">
              <a:off x="3600" y="12128"/>
              <a:ext cx="6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9640" name="Oval 8"/>
            <p:cNvSpPr>
              <a:spLocks noChangeArrowheads="1"/>
            </p:cNvSpPr>
            <p:nvPr/>
          </p:nvSpPr>
          <p:spPr bwMode="auto">
            <a:xfrm>
              <a:off x="5430" y="11389"/>
              <a:ext cx="3252" cy="139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9641" name="Line 9"/>
            <p:cNvSpPr>
              <a:spLocks noChangeShapeType="1"/>
            </p:cNvSpPr>
            <p:nvPr/>
          </p:nvSpPr>
          <p:spPr bwMode="auto">
            <a:xfrm flipV="1">
              <a:off x="5430" y="11482"/>
              <a:ext cx="2642" cy="6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9642" name="Line 10"/>
            <p:cNvSpPr>
              <a:spLocks noChangeShapeType="1"/>
            </p:cNvSpPr>
            <p:nvPr/>
          </p:nvSpPr>
          <p:spPr bwMode="auto">
            <a:xfrm flipV="1">
              <a:off x="6243" y="12128"/>
              <a:ext cx="2439" cy="5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9643" name="AutoShape 11"/>
            <p:cNvSpPr>
              <a:spLocks noChangeArrowheads="1"/>
            </p:cNvSpPr>
            <p:nvPr/>
          </p:nvSpPr>
          <p:spPr bwMode="auto">
            <a:xfrm rot="3833499">
              <a:off x="6835" y="11411"/>
              <a:ext cx="279" cy="1423"/>
            </a:xfrm>
            <a:prstGeom prst="upArrow">
              <a:avLst>
                <a:gd name="adj1" fmla="val 43593"/>
                <a:gd name="adj2" fmla="val 93223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9644" name="Line 12"/>
            <p:cNvSpPr>
              <a:spLocks noChangeShapeType="1"/>
            </p:cNvSpPr>
            <p:nvPr/>
          </p:nvSpPr>
          <p:spPr bwMode="auto">
            <a:xfrm flipH="1" flipV="1">
              <a:off x="4210" y="10684"/>
              <a:ext cx="406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9645" name="Line 13"/>
            <p:cNvSpPr>
              <a:spLocks noChangeShapeType="1"/>
            </p:cNvSpPr>
            <p:nvPr/>
          </p:nvSpPr>
          <p:spPr bwMode="auto">
            <a:xfrm>
              <a:off x="5226" y="10407"/>
              <a:ext cx="407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9646" name="Freeform 14"/>
            <p:cNvSpPr>
              <a:spLocks/>
            </p:cNvSpPr>
            <p:nvPr/>
          </p:nvSpPr>
          <p:spPr bwMode="auto">
            <a:xfrm>
              <a:off x="8276" y="10500"/>
              <a:ext cx="2033" cy="558"/>
            </a:xfrm>
            <a:custGeom>
              <a:avLst/>
              <a:gdLst>
                <a:gd name="T0" fmla="*/ 0 w 1440"/>
                <a:gd name="T1" fmla="*/ 0 h 864"/>
                <a:gd name="T2" fmla="*/ 6840 w 1440"/>
                <a:gd name="T3" fmla="*/ 21 h 864"/>
                <a:gd name="T4" fmla="*/ 11403 w 1440"/>
                <a:gd name="T5" fmla="*/ 63 h 864"/>
                <a:gd name="T6" fmla="*/ 0 60000 65536"/>
                <a:gd name="T7" fmla="*/ 0 60000 65536"/>
                <a:gd name="T8" fmla="*/ 0 60000 65536"/>
                <a:gd name="T9" fmla="*/ 0 w 1440"/>
                <a:gd name="T10" fmla="*/ 0 h 864"/>
                <a:gd name="T11" fmla="*/ 1440 w 1440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864">
                  <a:moveTo>
                    <a:pt x="0" y="0"/>
                  </a:moveTo>
                  <a:cubicBezTo>
                    <a:pt x="312" y="72"/>
                    <a:pt x="624" y="144"/>
                    <a:pt x="864" y="288"/>
                  </a:cubicBezTo>
                  <a:cubicBezTo>
                    <a:pt x="1104" y="432"/>
                    <a:pt x="1272" y="648"/>
                    <a:pt x="1440" y="86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9647" name="Text Box 15"/>
            <p:cNvSpPr txBox="1">
              <a:spLocks noChangeArrowheads="1"/>
            </p:cNvSpPr>
            <p:nvPr/>
          </p:nvSpPr>
          <p:spPr bwMode="auto">
            <a:xfrm>
              <a:off x="6040" y="10777"/>
              <a:ext cx="2032" cy="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500" b="1" dirty="0">
                  <a:latin typeface="Times New Roman" charset="0"/>
                </a:rPr>
                <a:t>Coleta e refinamento dos requisitos</a:t>
              </a:r>
            </a:p>
          </p:txBody>
        </p:sp>
        <p:sp>
          <p:nvSpPr>
            <p:cNvPr id="69648" name="Text Box 16"/>
            <p:cNvSpPr txBox="1">
              <a:spLocks noChangeArrowheads="1"/>
            </p:cNvSpPr>
            <p:nvPr/>
          </p:nvSpPr>
          <p:spPr bwMode="auto">
            <a:xfrm>
              <a:off x="3600" y="12249"/>
              <a:ext cx="2033" cy="7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500" b="1" dirty="0">
                  <a:latin typeface="Times New Roman" charset="0"/>
                </a:rPr>
                <a:t>Refinamento do protótipo</a:t>
              </a:r>
            </a:p>
          </p:txBody>
        </p:sp>
        <p:sp>
          <p:nvSpPr>
            <p:cNvPr id="69649" name="Text Box 17"/>
            <p:cNvSpPr txBox="1">
              <a:spLocks noChangeArrowheads="1"/>
            </p:cNvSpPr>
            <p:nvPr/>
          </p:nvSpPr>
          <p:spPr bwMode="auto">
            <a:xfrm>
              <a:off x="4007" y="11330"/>
              <a:ext cx="1829" cy="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500" b="1" dirty="0">
                  <a:latin typeface="Times New Roman" charset="0"/>
                </a:rPr>
                <a:t>Engenharia do produto</a:t>
              </a:r>
            </a:p>
          </p:txBody>
        </p:sp>
        <p:sp>
          <p:nvSpPr>
            <p:cNvPr id="69650" name="Text Box 18"/>
            <p:cNvSpPr txBox="1">
              <a:spLocks noChangeArrowheads="1"/>
            </p:cNvSpPr>
            <p:nvPr/>
          </p:nvSpPr>
          <p:spPr bwMode="auto">
            <a:xfrm>
              <a:off x="8682" y="11420"/>
              <a:ext cx="1423" cy="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500" b="1" dirty="0">
                  <a:latin typeface="Times New Roman" charset="0"/>
                </a:rPr>
                <a:t>Projeto rápido</a:t>
              </a:r>
            </a:p>
          </p:txBody>
        </p:sp>
        <p:sp>
          <p:nvSpPr>
            <p:cNvPr id="69651" name="Text Box 19"/>
            <p:cNvSpPr txBox="1">
              <a:spLocks noChangeArrowheads="1"/>
            </p:cNvSpPr>
            <p:nvPr/>
          </p:nvSpPr>
          <p:spPr bwMode="auto">
            <a:xfrm>
              <a:off x="8479" y="12342"/>
              <a:ext cx="1830" cy="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500" b="1" dirty="0">
                  <a:latin typeface="Times New Roman" charset="0"/>
                </a:rPr>
                <a:t>Construção do protótipo</a:t>
              </a:r>
            </a:p>
          </p:txBody>
        </p:sp>
        <p:sp>
          <p:nvSpPr>
            <p:cNvPr id="69652" name="Text Box 20"/>
            <p:cNvSpPr txBox="1">
              <a:spLocks noChangeArrowheads="1"/>
            </p:cNvSpPr>
            <p:nvPr/>
          </p:nvSpPr>
          <p:spPr bwMode="auto">
            <a:xfrm>
              <a:off x="6040" y="12802"/>
              <a:ext cx="2032" cy="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500" b="1" dirty="0">
                  <a:latin typeface="Times New Roman" charset="0"/>
                </a:rPr>
                <a:t>Avaliação do protótipo pelo cliente</a:t>
              </a:r>
            </a:p>
          </p:txBody>
        </p:sp>
        <p:sp>
          <p:nvSpPr>
            <p:cNvPr id="69653" name="Text Box 21"/>
            <p:cNvSpPr txBox="1">
              <a:spLocks noChangeArrowheads="1"/>
            </p:cNvSpPr>
            <p:nvPr/>
          </p:nvSpPr>
          <p:spPr bwMode="auto">
            <a:xfrm>
              <a:off x="3600" y="10500"/>
              <a:ext cx="1016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defTabSz="873343"/>
              <a:r>
                <a:rPr lang="pt-BR" sz="1500" b="1" dirty="0">
                  <a:latin typeface="Times New Roman" charset="0"/>
                </a:rPr>
                <a:t>Fim </a:t>
              </a:r>
            </a:p>
          </p:txBody>
        </p:sp>
        <p:sp>
          <p:nvSpPr>
            <p:cNvPr id="69654" name="Text Box 22"/>
            <p:cNvSpPr txBox="1">
              <a:spLocks noChangeArrowheads="1"/>
            </p:cNvSpPr>
            <p:nvPr/>
          </p:nvSpPr>
          <p:spPr bwMode="auto">
            <a:xfrm>
              <a:off x="4816" y="10224"/>
              <a:ext cx="121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defTabSz="873343"/>
              <a:r>
                <a:rPr lang="pt-BR" sz="1500" b="1" dirty="0">
                  <a:latin typeface="Times New Roman" charset="0"/>
                </a:rPr>
                <a:t>Início </a:t>
              </a:r>
            </a:p>
          </p:txBody>
        </p:sp>
      </p:grpSp>
      <p:sp>
        <p:nvSpPr>
          <p:cNvPr id="23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52</a:t>
            </a:fld>
            <a:endParaRPr lang="pt-BR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77812" y="1405381"/>
            <a:ext cx="4410991" cy="4045647"/>
            <a:chOff x="3600" y="10224"/>
            <a:chExt cx="6912" cy="3312"/>
          </a:xfrm>
        </p:grpSpPr>
        <p:sp>
          <p:nvSpPr>
            <p:cNvPr id="70661" name="Oval 4"/>
            <p:cNvSpPr>
              <a:spLocks noChangeArrowheads="1"/>
            </p:cNvSpPr>
            <p:nvPr/>
          </p:nvSpPr>
          <p:spPr bwMode="auto">
            <a:xfrm>
              <a:off x="3600" y="10653"/>
              <a:ext cx="6912" cy="288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0662" name="Line 5"/>
            <p:cNvSpPr>
              <a:spLocks noChangeShapeType="1"/>
            </p:cNvSpPr>
            <p:nvPr/>
          </p:nvSpPr>
          <p:spPr bwMode="auto">
            <a:xfrm>
              <a:off x="5226" y="10929"/>
              <a:ext cx="3660" cy="2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0663" name="Line 6"/>
            <p:cNvSpPr>
              <a:spLocks noChangeShapeType="1"/>
            </p:cNvSpPr>
            <p:nvPr/>
          </p:nvSpPr>
          <p:spPr bwMode="auto">
            <a:xfrm flipH="1">
              <a:off x="5226" y="10929"/>
              <a:ext cx="3660" cy="24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0664" name="Line 7"/>
            <p:cNvSpPr>
              <a:spLocks noChangeShapeType="1"/>
            </p:cNvSpPr>
            <p:nvPr/>
          </p:nvSpPr>
          <p:spPr bwMode="auto">
            <a:xfrm flipH="1">
              <a:off x="3600" y="12128"/>
              <a:ext cx="6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0665" name="Oval 8"/>
            <p:cNvSpPr>
              <a:spLocks noChangeArrowheads="1"/>
            </p:cNvSpPr>
            <p:nvPr/>
          </p:nvSpPr>
          <p:spPr bwMode="auto">
            <a:xfrm>
              <a:off x="5430" y="11389"/>
              <a:ext cx="3252" cy="139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0666" name="Line 9"/>
            <p:cNvSpPr>
              <a:spLocks noChangeShapeType="1"/>
            </p:cNvSpPr>
            <p:nvPr/>
          </p:nvSpPr>
          <p:spPr bwMode="auto">
            <a:xfrm flipV="1">
              <a:off x="5430" y="11482"/>
              <a:ext cx="2642" cy="6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0667" name="Line 10"/>
            <p:cNvSpPr>
              <a:spLocks noChangeShapeType="1"/>
            </p:cNvSpPr>
            <p:nvPr/>
          </p:nvSpPr>
          <p:spPr bwMode="auto">
            <a:xfrm flipV="1">
              <a:off x="6243" y="12128"/>
              <a:ext cx="2439" cy="5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0668" name="AutoShape 11"/>
            <p:cNvSpPr>
              <a:spLocks noChangeArrowheads="1"/>
            </p:cNvSpPr>
            <p:nvPr/>
          </p:nvSpPr>
          <p:spPr bwMode="auto">
            <a:xfrm rot="3833499">
              <a:off x="6835" y="11411"/>
              <a:ext cx="279" cy="1423"/>
            </a:xfrm>
            <a:prstGeom prst="upArrow">
              <a:avLst>
                <a:gd name="adj1" fmla="val 43593"/>
                <a:gd name="adj2" fmla="val 93223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0669" name="Line 12"/>
            <p:cNvSpPr>
              <a:spLocks noChangeShapeType="1"/>
            </p:cNvSpPr>
            <p:nvPr/>
          </p:nvSpPr>
          <p:spPr bwMode="auto">
            <a:xfrm flipH="1" flipV="1">
              <a:off x="4210" y="10684"/>
              <a:ext cx="406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0670" name="Line 13"/>
            <p:cNvSpPr>
              <a:spLocks noChangeShapeType="1"/>
            </p:cNvSpPr>
            <p:nvPr/>
          </p:nvSpPr>
          <p:spPr bwMode="auto">
            <a:xfrm>
              <a:off x="5226" y="10407"/>
              <a:ext cx="407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0671" name="Freeform 14"/>
            <p:cNvSpPr>
              <a:spLocks/>
            </p:cNvSpPr>
            <p:nvPr/>
          </p:nvSpPr>
          <p:spPr bwMode="auto">
            <a:xfrm>
              <a:off x="8276" y="10500"/>
              <a:ext cx="2033" cy="558"/>
            </a:xfrm>
            <a:custGeom>
              <a:avLst/>
              <a:gdLst>
                <a:gd name="T0" fmla="*/ 0 w 1440"/>
                <a:gd name="T1" fmla="*/ 0 h 864"/>
                <a:gd name="T2" fmla="*/ 6840 w 1440"/>
                <a:gd name="T3" fmla="*/ 21 h 864"/>
                <a:gd name="T4" fmla="*/ 11403 w 1440"/>
                <a:gd name="T5" fmla="*/ 63 h 864"/>
                <a:gd name="T6" fmla="*/ 0 60000 65536"/>
                <a:gd name="T7" fmla="*/ 0 60000 65536"/>
                <a:gd name="T8" fmla="*/ 0 60000 65536"/>
                <a:gd name="T9" fmla="*/ 0 w 1440"/>
                <a:gd name="T10" fmla="*/ 0 h 864"/>
                <a:gd name="T11" fmla="*/ 1440 w 1440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864">
                  <a:moveTo>
                    <a:pt x="0" y="0"/>
                  </a:moveTo>
                  <a:cubicBezTo>
                    <a:pt x="312" y="72"/>
                    <a:pt x="624" y="144"/>
                    <a:pt x="864" y="288"/>
                  </a:cubicBezTo>
                  <a:cubicBezTo>
                    <a:pt x="1104" y="432"/>
                    <a:pt x="1272" y="648"/>
                    <a:pt x="1440" y="86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0672" name="Text Box 15"/>
            <p:cNvSpPr txBox="1">
              <a:spLocks noChangeArrowheads="1"/>
            </p:cNvSpPr>
            <p:nvPr/>
          </p:nvSpPr>
          <p:spPr bwMode="auto">
            <a:xfrm>
              <a:off x="6040" y="10777"/>
              <a:ext cx="2032" cy="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200" b="1" dirty="0">
                  <a:solidFill>
                    <a:schemeClr val="accent1"/>
                  </a:solidFill>
                  <a:latin typeface="Times New Roman" charset="0"/>
                </a:rPr>
                <a:t>Coleta e refinamento dos requisitos</a:t>
              </a:r>
            </a:p>
          </p:txBody>
        </p:sp>
        <p:sp>
          <p:nvSpPr>
            <p:cNvPr id="70673" name="Text Box 16"/>
            <p:cNvSpPr txBox="1">
              <a:spLocks noChangeArrowheads="1"/>
            </p:cNvSpPr>
            <p:nvPr/>
          </p:nvSpPr>
          <p:spPr bwMode="auto">
            <a:xfrm>
              <a:off x="3600" y="12249"/>
              <a:ext cx="2033" cy="7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500" b="1" dirty="0">
                  <a:latin typeface="Times New Roman" charset="0"/>
                </a:rPr>
                <a:t>Refinamento do protótipo</a:t>
              </a:r>
            </a:p>
          </p:txBody>
        </p:sp>
        <p:sp>
          <p:nvSpPr>
            <p:cNvPr id="70674" name="Text Box 17"/>
            <p:cNvSpPr txBox="1">
              <a:spLocks noChangeArrowheads="1"/>
            </p:cNvSpPr>
            <p:nvPr/>
          </p:nvSpPr>
          <p:spPr bwMode="auto">
            <a:xfrm>
              <a:off x="4007" y="11330"/>
              <a:ext cx="1829" cy="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500" b="1" dirty="0">
                  <a:latin typeface="Times New Roman" charset="0"/>
                </a:rPr>
                <a:t>Engenharia do produto</a:t>
              </a:r>
            </a:p>
          </p:txBody>
        </p:sp>
        <p:sp>
          <p:nvSpPr>
            <p:cNvPr id="70675" name="Text Box 18"/>
            <p:cNvSpPr txBox="1">
              <a:spLocks noChangeArrowheads="1"/>
            </p:cNvSpPr>
            <p:nvPr/>
          </p:nvSpPr>
          <p:spPr bwMode="auto">
            <a:xfrm>
              <a:off x="8682" y="11420"/>
              <a:ext cx="1423" cy="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500" b="1" dirty="0">
                  <a:latin typeface="Times New Roman" charset="0"/>
                </a:rPr>
                <a:t>Projeto rápido</a:t>
              </a:r>
            </a:p>
          </p:txBody>
        </p:sp>
        <p:sp>
          <p:nvSpPr>
            <p:cNvPr id="70676" name="Text Box 19"/>
            <p:cNvSpPr txBox="1">
              <a:spLocks noChangeArrowheads="1"/>
            </p:cNvSpPr>
            <p:nvPr/>
          </p:nvSpPr>
          <p:spPr bwMode="auto">
            <a:xfrm>
              <a:off x="8479" y="12342"/>
              <a:ext cx="1830" cy="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500" b="1" dirty="0">
                  <a:latin typeface="Times New Roman" charset="0"/>
                </a:rPr>
                <a:t>Construção do protótipo</a:t>
              </a:r>
            </a:p>
          </p:txBody>
        </p:sp>
        <p:sp>
          <p:nvSpPr>
            <p:cNvPr id="70677" name="Text Box 20"/>
            <p:cNvSpPr txBox="1">
              <a:spLocks noChangeArrowheads="1"/>
            </p:cNvSpPr>
            <p:nvPr/>
          </p:nvSpPr>
          <p:spPr bwMode="auto">
            <a:xfrm>
              <a:off x="6040" y="12802"/>
              <a:ext cx="2032" cy="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500" b="1" dirty="0">
                  <a:latin typeface="Times New Roman" charset="0"/>
                </a:rPr>
                <a:t>Avaliação do protótipo pelo cliente</a:t>
              </a:r>
            </a:p>
          </p:txBody>
        </p:sp>
        <p:sp>
          <p:nvSpPr>
            <p:cNvPr id="70678" name="Text Box 21"/>
            <p:cNvSpPr txBox="1">
              <a:spLocks noChangeArrowheads="1"/>
            </p:cNvSpPr>
            <p:nvPr/>
          </p:nvSpPr>
          <p:spPr bwMode="auto">
            <a:xfrm>
              <a:off x="3600" y="10500"/>
              <a:ext cx="1016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defTabSz="873343"/>
              <a:r>
                <a:rPr lang="pt-BR" sz="1500" b="1" dirty="0">
                  <a:latin typeface="Times New Roman" charset="0"/>
                </a:rPr>
                <a:t>Fim </a:t>
              </a:r>
            </a:p>
          </p:txBody>
        </p:sp>
        <p:sp>
          <p:nvSpPr>
            <p:cNvPr id="70679" name="Text Box 22"/>
            <p:cNvSpPr txBox="1">
              <a:spLocks noChangeArrowheads="1"/>
            </p:cNvSpPr>
            <p:nvPr/>
          </p:nvSpPr>
          <p:spPr bwMode="auto">
            <a:xfrm>
              <a:off x="4816" y="10224"/>
              <a:ext cx="121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defTabSz="873343"/>
              <a:r>
                <a:rPr lang="pt-BR" sz="1500" b="1" dirty="0">
                  <a:latin typeface="Times New Roman" charset="0"/>
                </a:rPr>
                <a:t>Início </a:t>
              </a:r>
            </a:p>
          </p:txBody>
        </p:sp>
      </p:grpSp>
      <p:sp>
        <p:nvSpPr>
          <p:cNvPr id="363543" name="Rectangle 23"/>
          <p:cNvSpPr>
            <a:spLocks noChangeArrowheads="1"/>
          </p:cNvSpPr>
          <p:nvPr/>
        </p:nvSpPr>
        <p:spPr bwMode="auto">
          <a:xfrm>
            <a:off x="5005607" y="1421314"/>
            <a:ext cx="3977385" cy="4401564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1797" tIns="45898" rIns="91797" bIns="45898">
            <a:spAutoFit/>
          </a:bodyPr>
          <a:lstStyle/>
          <a:p>
            <a:pPr algn="ctr">
              <a:defRPr/>
            </a:pPr>
            <a:r>
              <a:rPr lang="pt-BR" sz="2800" b="1" i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COLETA DOS REQUISITOS</a:t>
            </a:r>
            <a:r>
              <a:rPr lang="pt-BR" sz="2800" i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 lvl="1" algn="ctr">
              <a:defRPr/>
            </a:pPr>
            <a:endParaRPr lang="pt-BR" sz="2800" dirty="0"/>
          </a:p>
          <a:p>
            <a:pPr lvl="1" algn="ctr">
              <a:defRPr/>
            </a:pPr>
            <a:r>
              <a:rPr lang="pt-BR" sz="2800" dirty="0"/>
              <a:t>desenvolvedor e cliente definem os objetivos gerais do software, identificam quais requisitos são conhecidos e as áreas que necessitam de definições adicionais</a:t>
            </a: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685483" y="188640"/>
            <a:ext cx="7558926" cy="938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840" tIns="44623" rIns="90840" bIns="44623" anchor="b"/>
          <a:lstStyle/>
          <a:p>
            <a:pPr algn="ctr"/>
            <a:r>
              <a:rPr lang="pt-BR" sz="3600" b="1" dirty="0">
                <a:latin typeface="Arial" charset="0"/>
              </a:rPr>
              <a:t>PROTOTIPAÇÃO</a:t>
            </a:r>
          </a:p>
        </p:txBody>
      </p:sp>
      <p:sp>
        <p:nvSpPr>
          <p:cNvPr id="25" name="Espaço Reservado para Número de Slid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53</a:t>
            </a:fld>
            <a:endParaRPr lang="pt-BR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77812" y="1405381"/>
            <a:ext cx="4410991" cy="4045647"/>
            <a:chOff x="3600" y="10224"/>
            <a:chExt cx="6912" cy="3312"/>
          </a:xfrm>
        </p:grpSpPr>
        <p:sp>
          <p:nvSpPr>
            <p:cNvPr id="71685" name="Oval 4"/>
            <p:cNvSpPr>
              <a:spLocks noChangeArrowheads="1"/>
            </p:cNvSpPr>
            <p:nvPr/>
          </p:nvSpPr>
          <p:spPr bwMode="auto">
            <a:xfrm>
              <a:off x="3600" y="10653"/>
              <a:ext cx="6912" cy="288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1686" name="Line 5"/>
            <p:cNvSpPr>
              <a:spLocks noChangeShapeType="1"/>
            </p:cNvSpPr>
            <p:nvPr/>
          </p:nvSpPr>
          <p:spPr bwMode="auto">
            <a:xfrm>
              <a:off x="5226" y="10929"/>
              <a:ext cx="3660" cy="2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1687" name="Line 6"/>
            <p:cNvSpPr>
              <a:spLocks noChangeShapeType="1"/>
            </p:cNvSpPr>
            <p:nvPr/>
          </p:nvSpPr>
          <p:spPr bwMode="auto">
            <a:xfrm flipH="1">
              <a:off x="5226" y="10929"/>
              <a:ext cx="3660" cy="24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1688" name="Line 7"/>
            <p:cNvSpPr>
              <a:spLocks noChangeShapeType="1"/>
            </p:cNvSpPr>
            <p:nvPr/>
          </p:nvSpPr>
          <p:spPr bwMode="auto">
            <a:xfrm flipH="1">
              <a:off x="3600" y="12128"/>
              <a:ext cx="6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1689" name="Oval 8"/>
            <p:cNvSpPr>
              <a:spLocks noChangeArrowheads="1"/>
            </p:cNvSpPr>
            <p:nvPr/>
          </p:nvSpPr>
          <p:spPr bwMode="auto">
            <a:xfrm>
              <a:off x="5430" y="11389"/>
              <a:ext cx="3252" cy="139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1690" name="Line 9"/>
            <p:cNvSpPr>
              <a:spLocks noChangeShapeType="1"/>
            </p:cNvSpPr>
            <p:nvPr/>
          </p:nvSpPr>
          <p:spPr bwMode="auto">
            <a:xfrm flipV="1">
              <a:off x="5430" y="11482"/>
              <a:ext cx="2642" cy="6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1691" name="Line 10"/>
            <p:cNvSpPr>
              <a:spLocks noChangeShapeType="1"/>
            </p:cNvSpPr>
            <p:nvPr/>
          </p:nvSpPr>
          <p:spPr bwMode="auto">
            <a:xfrm flipV="1">
              <a:off x="6243" y="12128"/>
              <a:ext cx="2439" cy="5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1692" name="AutoShape 11"/>
            <p:cNvSpPr>
              <a:spLocks noChangeArrowheads="1"/>
            </p:cNvSpPr>
            <p:nvPr/>
          </p:nvSpPr>
          <p:spPr bwMode="auto">
            <a:xfrm rot="3833499">
              <a:off x="6835" y="11411"/>
              <a:ext cx="279" cy="1423"/>
            </a:xfrm>
            <a:prstGeom prst="upArrow">
              <a:avLst>
                <a:gd name="adj1" fmla="val 43593"/>
                <a:gd name="adj2" fmla="val 93223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1693" name="Line 12"/>
            <p:cNvSpPr>
              <a:spLocks noChangeShapeType="1"/>
            </p:cNvSpPr>
            <p:nvPr/>
          </p:nvSpPr>
          <p:spPr bwMode="auto">
            <a:xfrm flipH="1" flipV="1">
              <a:off x="4210" y="10684"/>
              <a:ext cx="406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1694" name="Line 13"/>
            <p:cNvSpPr>
              <a:spLocks noChangeShapeType="1"/>
            </p:cNvSpPr>
            <p:nvPr/>
          </p:nvSpPr>
          <p:spPr bwMode="auto">
            <a:xfrm>
              <a:off x="5226" y="10407"/>
              <a:ext cx="407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1695" name="Freeform 14"/>
            <p:cNvSpPr>
              <a:spLocks/>
            </p:cNvSpPr>
            <p:nvPr/>
          </p:nvSpPr>
          <p:spPr bwMode="auto">
            <a:xfrm>
              <a:off x="8276" y="10500"/>
              <a:ext cx="2033" cy="558"/>
            </a:xfrm>
            <a:custGeom>
              <a:avLst/>
              <a:gdLst>
                <a:gd name="T0" fmla="*/ 0 w 1440"/>
                <a:gd name="T1" fmla="*/ 0 h 864"/>
                <a:gd name="T2" fmla="*/ 6840 w 1440"/>
                <a:gd name="T3" fmla="*/ 21 h 864"/>
                <a:gd name="T4" fmla="*/ 11403 w 1440"/>
                <a:gd name="T5" fmla="*/ 63 h 864"/>
                <a:gd name="T6" fmla="*/ 0 60000 65536"/>
                <a:gd name="T7" fmla="*/ 0 60000 65536"/>
                <a:gd name="T8" fmla="*/ 0 60000 65536"/>
                <a:gd name="T9" fmla="*/ 0 w 1440"/>
                <a:gd name="T10" fmla="*/ 0 h 864"/>
                <a:gd name="T11" fmla="*/ 1440 w 1440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864">
                  <a:moveTo>
                    <a:pt x="0" y="0"/>
                  </a:moveTo>
                  <a:cubicBezTo>
                    <a:pt x="312" y="72"/>
                    <a:pt x="624" y="144"/>
                    <a:pt x="864" y="288"/>
                  </a:cubicBezTo>
                  <a:cubicBezTo>
                    <a:pt x="1104" y="432"/>
                    <a:pt x="1272" y="648"/>
                    <a:pt x="1440" y="86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1696" name="Text Box 15"/>
            <p:cNvSpPr txBox="1">
              <a:spLocks noChangeArrowheads="1"/>
            </p:cNvSpPr>
            <p:nvPr/>
          </p:nvSpPr>
          <p:spPr bwMode="auto">
            <a:xfrm>
              <a:off x="6040" y="10777"/>
              <a:ext cx="2032" cy="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200" b="1" dirty="0">
                  <a:latin typeface="Times New Roman" charset="0"/>
                </a:rPr>
                <a:t>Coleta e refinamento dos requisitos</a:t>
              </a:r>
            </a:p>
          </p:txBody>
        </p:sp>
        <p:sp>
          <p:nvSpPr>
            <p:cNvPr id="71697" name="Text Box 16"/>
            <p:cNvSpPr txBox="1">
              <a:spLocks noChangeArrowheads="1"/>
            </p:cNvSpPr>
            <p:nvPr/>
          </p:nvSpPr>
          <p:spPr bwMode="auto">
            <a:xfrm>
              <a:off x="3600" y="12249"/>
              <a:ext cx="2033" cy="7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500" b="1" dirty="0">
                  <a:latin typeface="Times New Roman" charset="0"/>
                </a:rPr>
                <a:t>Refinamento do protótipo</a:t>
              </a:r>
            </a:p>
          </p:txBody>
        </p:sp>
        <p:sp>
          <p:nvSpPr>
            <p:cNvPr id="71698" name="Text Box 17"/>
            <p:cNvSpPr txBox="1">
              <a:spLocks noChangeArrowheads="1"/>
            </p:cNvSpPr>
            <p:nvPr/>
          </p:nvSpPr>
          <p:spPr bwMode="auto">
            <a:xfrm>
              <a:off x="4007" y="11330"/>
              <a:ext cx="1829" cy="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500" b="1" dirty="0">
                  <a:latin typeface="Times New Roman" charset="0"/>
                </a:rPr>
                <a:t>Engenharia do produto</a:t>
              </a:r>
            </a:p>
          </p:txBody>
        </p:sp>
        <p:sp>
          <p:nvSpPr>
            <p:cNvPr id="71699" name="Text Box 18"/>
            <p:cNvSpPr txBox="1">
              <a:spLocks noChangeArrowheads="1"/>
            </p:cNvSpPr>
            <p:nvPr/>
          </p:nvSpPr>
          <p:spPr bwMode="auto">
            <a:xfrm>
              <a:off x="8682" y="11420"/>
              <a:ext cx="1423" cy="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500" b="1" dirty="0">
                  <a:solidFill>
                    <a:schemeClr val="accent1"/>
                  </a:solidFill>
                  <a:latin typeface="Times New Roman" charset="0"/>
                </a:rPr>
                <a:t>Projeto rápido</a:t>
              </a:r>
            </a:p>
          </p:txBody>
        </p:sp>
        <p:sp>
          <p:nvSpPr>
            <p:cNvPr id="71700" name="Text Box 19"/>
            <p:cNvSpPr txBox="1">
              <a:spLocks noChangeArrowheads="1"/>
            </p:cNvSpPr>
            <p:nvPr/>
          </p:nvSpPr>
          <p:spPr bwMode="auto">
            <a:xfrm>
              <a:off x="8479" y="12342"/>
              <a:ext cx="1830" cy="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500" b="1" dirty="0">
                  <a:latin typeface="Times New Roman" charset="0"/>
                </a:rPr>
                <a:t>Construção do protótipo</a:t>
              </a:r>
            </a:p>
          </p:txBody>
        </p:sp>
        <p:sp>
          <p:nvSpPr>
            <p:cNvPr id="71701" name="Text Box 20"/>
            <p:cNvSpPr txBox="1">
              <a:spLocks noChangeArrowheads="1"/>
            </p:cNvSpPr>
            <p:nvPr/>
          </p:nvSpPr>
          <p:spPr bwMode="auto">
            <a:xfrm>
              <a:off x="6040" y="12802"/>
              <a:ext cx="2032" cy="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500" b="1" dirty="0">
                  <a:latin typeface="Times New Roman" charset="0"/>
                </a:rPr>
                <a:t>Avaliação do protótipo pelo cliente</a:t>
              </a:r>
            </a:p>
          </p:txBody>
        </p:sp>
        <p:sp>
          <p:nvSpPr>
            <p:cNvPr id="71702" name="Text Box 21"/>
            <p:cNvSpPr txBox="1">
              <a:spLocks noChangeArrowheads="1"/>
            </p:cNvSpPr>
            <p:nvPr/>
          </p:nvSpPr>
          <p:spPr bwMode="auto">
            <a:xfrm>
              <a:off x="3600" y="10500"/>
              <a:ext cx="1016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defTabSz="873343"/>
              <a:r>
                <a:rPr lang="pt-BR" sz="1500" b="1" dirty="0">
                  <a:latin typeface="Times New Roman" charset="0"/>
                </a:rPr>
                <a:t>Fim </a:t>
              </a:r>
            </a:p>
          </p:txBody>
        </p:sp>
        <p:sp>
          <p:nvSpPr>
            <p:cNvPr id="71703" name="Text Box 22"/>
            <p:cNvSpPr txBox="1">
              <a:spLocks noChangeArrowheads="1"/>
            </p:cNvSpPr>
            <p:nvPr/>
          </p:nvSpPr>
          <p:spPr bwMode="auto">
            <a:xfrm>
              <a:off x="4816" y="10224"/>
              <a:ext cx="121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defTabSz="873343"/>
              <a:r>
                <a:rPr lang="pt-BR" sz="1500" b="1" dirty="0">
                  <a:latin typeface="Times New Roman" charset="0"/>
                </a:rPr>
                <a:t>Início </a:t>
              </a:r>
            </a:p>
          </p:txBody>
        </p:sp>
      </p:grpSp>
      <p:sp>
        <p:nvSpPr>
          <p:cNvPr id="365591" name="Rectangle 23"/>
          <p:cNvSpPr>
            <a:spLocks noChangeArrowheads="1"/>
          </p:cNvSpPr>
          <p:nvPr/>
        </p:nvSpPr>
        <p:spPr bwMode="auto">
          <a:xfrm>
            <a:off x="5005607" y="1851533"/>
            <a:ext cx="3760582" cy="4032232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1797" tIns="45898" rIns="91797" bIns="45898">
            <a:spAutoFit/>
          </a:bodyPr>
          <a:lstStyle/>
          <a:p>
            <a:pPr algn="ctr">
              <a:defRPr/>
            </a:pPr>
            <a:r>
              <a:rPr lang="pt-BR" sz="3200" b="1" i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PROJETO RÁPIDO:</a:t>
            </a:r>
          </a:p>
          <a:p>
            <a:pPr lvl="1">
              <a:defRPr/>
            </a:pPr>
            <a:r>
              <a:rPr lang="pt-BR" sz="3200" dirty="0"/>
              <a:t>representação dos aspectos do software que são visíveis ao usuário (abordagens de entrada e formatos de saída)</a:t>
            </a: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685483" y="188640"/>
            <a:ext cx="7558926" cy="938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840" tIns="44623" rIns="90840" bIns="44623" anchor="b"/>
          <a:lstStyle/>
          <a:p>
            <a:pPr algn="ctr"/>
            <a:r>
              <a:rPr lang="pt-BR" sz="3600" b="1" dirty="0">
                <a:latin typeface="Arial" charset="0"/>
              </a:rPr>
              <a:t>PROTOTIPAÇÃO</a:t>
            </a:r>
          </a:p>
        </p:txBody>
      </p:sp>
      <p:sp>
        <p:nvSpPr>
          <p:cNvPr id="25" name="Espaço Reservado para Número de Slid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54</a:t>
            </a:fld>
            <a:endParaRPr lang="pt-BR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77812" y="1405381"/>
            <a:ext cx="4410991" cy="4045647"/>
            <a:chOff x="3600" y="10224"/>
            <a:chExt cx="6912" cy="3312"/>
          </a:xfrm>
        </p:grpSpPr>
        <p:sp>
          <p:nvSpPr>
            <p:cNvPr id="72709" name="Oval 4"/>
            <p:cNvSpPr>
              <a:spLocks noChangeArrowheads="1"/>
            </p:cNvSpPr>
            <p:nvPr/>
          </p:nvSpPr>
          <p:spPr bwMode="auto">
            <a:xfrm>
              <a:off x="3600" y="10653"/>
              <a:ext cx="6912" cy="288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710" name="Line 5"/>
            <p:cNvSpPr>
              <a:spLocks noChangeShapeType="1"/>
            </p:cNvSpPr>
            <p:nvPr/>
          </p:nvSpPr>
          <p:spPr bwMode="auto">
            <a:xfrm>
              <a:off x="5226" y="10929"/>
              <a:ext cx="3660" cy="2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711" name="Line 6"/>
            <p:cNvSpPr>
              <a:spLocks noChangeShapeType="1"/>
            </p:cNvSpPr>
            <p:nvPr/>
          </p:nvSpPr>
          <p:spPr bwMode="auto">
            <a:xfrm flipH="1">
              <a:off x="5226" y="10929"/>
              <a:ext cx="3660" cy="24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712" name="Line 7"/>
            <p:cNvSpPr>
              <a:spLocks noChangeShapeType="1"/>
            </p:cNvSpPr>
            <p:nvPr/>
          </p:nvSpPr>
          <p:spPr bwMode="auto">
            <a:xfrm flipH="1">
              <a:off x="3600" y="12128"/>
              <a:ext cx="6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713" name="Oval 8"/>
            <p:cNvSpPr>
              <a:spLocks noChangeArrowheads="1"/>
            </p:cNvSpPr>
            <p:nvPr/>
          </p:nvSpPr>
          <p:spPr bwMode="auto">
            <a:xfrm>
              <a:off x="5430" y="11389"/>
              <a:ext cx="3252" cy="139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714" name="Line 9"/>
            <p:cNvSpPr>
              <a:spLocks noChangeShapeType="1"/>
            </p:cNvSpPr>
            <p:nvPr/>
          </p:nvSpPr>
          <p:spPr bwMode="auto">
            <a:xfrm flipV="1">
              <a:off x="5430" y="11482"/>
              <a:ext cx="2642" cy="6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715" name="Line 10"/>
            <p:cNvSpPr>
              <a:spLocks noChangeShapeType="1"/>
            </p:cNvSpPr>
            <p:nvPr/>
          </p:nvSpPr>
          <p:spPr bwMode="auto">
            <a:xfrm flipV="1">
              <a:off x="6243" y="12128"/>
              <a:ext cx="2439" cy="5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716" name="AutoShape 11"/>
            <p:cNvSpPr>
              <a:spLocks noChangeArrowheads="1"/>
            </p:cNvSpPr>
            <p:nvPr/>
          </p:nvSpPr>
          <p:spPr bwMode="auto">
            <a:xfrm rot="3833499">
              <a:off x="6835" y="11411"/>
              <a:ext cx="279" cy="1423"/>
            </a:xfrm>
            <a:prstGeom prst="upArrow">
              <a:avLst>
                <a:gd name="adj1" fmla="val 43593"/>
                <a:gd name="adj2" fmla="val 93223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717" name="Line 12"/>
            <p:cNvSpPr>
              <a:spLocks noChangeShapeType="1"/>
            </p:cNvSpPr>
            <p:nvPr/>
          </p:nvSpPr>
          <p:spPr bwMode="auto">
            <a:xfrm flipH="1" flipV="1">
              <a:off x="4210" y="10684"/>
              <a:ext cx="406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718" name="Line 13"/>
            <p:cNvSpPr>
              <a:spLocks noChangeShapeType="1"/>
            </p:cNvSpPr>
            <p:nvPr/>
          </p:nvSpPr>
          <p:spPr bwMode="auto">
            <a:xfrm>
              <a:off x="5226" y="10407"/>
              <a:ext cx="407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719" name="Freeform 14"/>
            <p:cNvSpPr>
              <a:spLocks/>
            </p:cNvSpPr>
            <p:nvPr/>
          </p:nvSpPr>
          <p:spPr bwMode="auto">
            <a:xfrm>
              <a:off x="8276" y="10500"/>
              <a:ext cx="2033" cy="558"/>
            </a:xfrm>
            <a:custGeom>
              <a:avLst/>
              <a:gdLst>
                <a:gd name="T0" fmla="*/ 0 w 1440"/>
                <a:gd name="T1" fmla="*/ 0 h 864"/>
                <a:gd name="T2" fmla="*/ 6840 w 1440"/>
                <a:gd name="T3" fmla="*/ 21 h 864"/>
                <a:gd name="T4" fmla="*/ 11403 w 1440"/>
                <a:gd name="T5" fmla="*/ 63 h 864"/>
                <a:gd name="T6" fmla="*/ 0 60000 65536"/>
                <a:gd name="T7" fmla="*/ 0 60000 65536"/>
                <a:gd name="T8" fmla="*/ 0 60000 65536"/>
                <a:gd name="T9" fmla="*/ 0 w 1440"/>
                <a:gd name="T10" fmla="*/ 0 h 864"/>
                <a:gd name="T11" fmla="*/ 1440 w 1440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864">
                  <a:moveTo>
                    <a:pt x="0" y="0"/>
                  </a:moveTo>
                  <a:cubicBezTo>
                    <a:pt x="312" y="72"/>
                    <a:pt x="624" y="144"/>
                    <a:pt x="864" y="288"/>
                  </a:cubicBezTo>
                  <a:cubicBezTo>
                    <a:pt x="1104" y="432"/>
                    <a:pt x="1272" y="648"/>
                    <a:pt x="1440" y="86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720" name="Text Box 15"/>
            <p:cNvSpPr txBox="1">
              <a:spLocks noChangeArrowheads="1"/>
            </p:cNvSpPr>
            <p:nvPr/>
          </p:nvSpPr>
          <p:spPr bwMode="auto">
            <a:xfrm>
              <a:off x="6040" y="10777"/>
              <a:ext cx="2032" cy="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200" b="1" dirty="0">
                  <a:latin typeface="Times New Roman" charset="0"/>
                </a:rPr>
                <a:t>Coleta e refinamento dos requisitos</a:t>
              </a:r>
            </a:p>
          </p:txBody>
        </p:sp>
        <p:sp>
          <p:nvSpPr>
            <p:cNvPr id="72721" name="Text Box 16"/>
            <p:cNvSpPr txBox="1">
              <a:spLocks noChangeArrowheads="1"/>
            </p:cNvSpPr>
            <p:nvPr/>
          </p:nvSpPr>
          <p:spPr bwMode="auto">
            <a:xfrm>
              <a:off x="3600" y="12249"/>
              <a:ext cx="2033" cy="7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500" b="1" dirty="0">
                  <a:latin typeface="Times New Roman" charset="0"/>
                </a:rPr>
                <a:t>Refinamento do protótipo</a:t>
              </a:r>
            </a:p>
          </p:txBody>
        </p:sp>
        <p:sp>
          <p:nvSpPr>
            <p:cNvPr id="72722" name="Text Box 17"/>
            <p:cNvSpPr txBox="1">
              <a:spLocks noChangeArrowheads="1"/>
            </p:cNvSpPr>
            <p:nvPr/>
          </p:nvSpPr>
          <p:spPr bwMode="auto">
            <a:xfrm>
              <a:off x="4007" y="11330"/>
              <a:ext cx="1829" cy="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500" b="1" dirty="0">
                  <a:latin typeface="Times New Roman" charset="0"/>
                </a:rPr>
                <a:t>Engenharia do produto</a:t>
              </a:r>
            </a:p>
          </p:txBody>
        </p:sp>
        <p:sp>
          <p:nvSpPr>
            <p:cNvPr id="72723" name="Text Box 18"/>
            <p:cNvSpPr txBox="1">
              <a:spLocks noChangeArrowheads="1"/>
            </p:cNvSpPr>
            <p:nvPr/>
          </p:nvSpPr>
          <p:spPr bwMode="auto">
            <a:xfrm>
              <a:off x="8682" y="11420"/>
              <a:ext cx="1423" cy="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500" b="1" dirty="0">
                  <a:latin typeface="Times New Roman" charset="0"/>
                </a:rPr>
                <a:t>Projeto rápido</a:t>
              </a:r>
            </a:p>
          </p:txBody>
        </p:sp>
        <p:sp>
          <p:nvSpPr>
            <p:cNvPr id="72724" name="Text Box 19"/>
            <p:cNvSpPr txBox="1">
              <a:spLocks noChangeArrowheads="1"/>
            </p:cNvSpPr>
            <p:nvPr/>
          </p:nvSpPr>
          <p:spPr bwMode="auto">
            <a:xfrm>
              <a:off x="8479" y="12342"/>
              <a:ext cx="1830" cy="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500" b="1" dirty="0">
                  <a:solidFill>
                    <a:schemeClr val="accent1"/>
                  </a:solidFill>
                  <a:latin typeface="Times New Roman" charset="0"/>
                </a:rPr>
                <a:t>Construção do protótipo</a:t>
              </a:r>
            </a:p>
          </p:txBody>
        </p:sp>
        <p:sp>
          <p:nvSpPr>
            <p:cNvPr id="72725" name="Text Box 20"/>
            <p:cNvSpPr txBox="1">
              <a:spLocks noChangeArrowheads="1"/>
            </p:cNvSpPr>
            <p:nvPr/>
          </p:nvSpPr>
          <p:spPr bwMode="auto">
            <a:xfrm>
              <a:off x="6040" y="12802"/>
              <a:ext cx="2032" cy="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500" b="1" dirty="0">
                  <a:latin typeface="Times New Roman" charset="0"/>
                </a:rPr>
                <a:t>Avaliação do protótipo pelo cliente</a:t>
              </a:r>
            </a:p>
          </p:txBody>
        </p:sp>
        <p:sp>
          <p:nvSpPr>
            <p:cNvPr id="72726" name="Text Box 21"/>
            <p:cNvSpPr txBox="1">
              <a:spLocks noChangeArrowheads="1"/>
            </p:cNvSpPr>
            <p:nvPr/>
          </p:nvSpPr>
          <p:spPr bwMode="auto">
            <a:xfrm>
              <a:off x="3600" y="10500"/>
              <a:ext cx="1016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defTabSz="873343"/>
              <a:r>
                <a:rPr lang="pt-BR" sz="1500" b="1" dirty="0">
                  <a:latin typeface="Times New Roman" charset="0"/>
                </a:rPr>
                <a:t>Fim </a:t>
              </a:r>
            </a:p>
          </p:txBody>
        </p:sp>
        <p:sp>
          <p:nvSpPr>
            <p:cNvPr id="72727" name="Text Box 22"/>
            <p:cNvSpPr txBox="1">
              <a:spLocks noChangeArrowheads="1"/>
            </p:cNvSpPr>
            <p:nvPr/>
          </p:nvSpPr>
          <p:spPr bwMode="auto">
            <a:xfrm>
              <a:off x="4816" y="10224"/>
              <a:ext cx="121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defTabSz="873343"/>
              <a:r>
                <a:rPr lang="pt-BR" sz="1500" b="1" dirty="0">
                  <a:latin typeface="Times New Roman" charset="0"/>
                </a:rPr>
                <a:t>Início </a:t>
              </a:r>
            </a:p>
          </p:txBody>
        </p:sp>
      </p:grpSp>
      <p:sp>
        <p:nvSpPr>
          <p:cNvPr id="367639" name="Rectangle 23"/>
          <p:cNvSpPr>
            <a:spLocks noChangeArrowheads="1"/>
          </p:cNvSpPr>
          <p:nvPr/>
        </p:nvSpPr>
        <p:spPr bwMode="auto">
          <a:xfrm>
            <a:off x="5005607" y="1564721"/>
            <a:ext cx="3760582" cy="4541194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1797" tIns="45898" rIns="91797" bIns="45898">
            <a:spAutoFit/>
          </a:bodyPr>
          <a:lstStyle/>
          <a:p>
            <a:pPr algn="ctr">
              <a:defRPr/>
            </a:pPr>
            <a:r>
              <a:rPr lang="pt-BR" sz="3200" b="1" i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CONSTRUÇÃO PROTÓTIPO:</a:t>
            </a:r>
          </a:p>
          <a:p>
            <a:pPr lvl="1">
              <a:defRPr/>
            </a:pPr>
            <a:r>
              <a:rPr lang="pt-BR" sz="3200" dirty="0"/>
              <a:t>Implementação  do projeto rápido serve como o “primeiro sistema” - recomendado que se jogue fora futuramente</a:t>
            </a: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685483" y="188640"/>
            <a:ext cx="7558926" cy="938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840" tIns="44623" rIns="90840" bIns="44623" anchor="b"/>
          <a:lstStyle/>
          <a:p>
            <a:pPr algn="ctr"/>
            <a:r>
              <a:rPr lang="pt-BR" sz="3600" b="1" dirty="0">
                <a:latin typeface="Arial" charset="0"/>
              </a:rPr>
              <a:t>PROTOTIPAÇÃO</a:t>
            </a:r>
          </a:p>
        </p:txBody>
      </p:sp>
      <p:sp>
        <p:nvSpPr>
          <p:cNvPr id="25" name="Espaço Reservado para Número de Slid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55</a:t>
            </a:fld>
            <a:endParaRPr lang="pt-BR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77812" y="1405381"/>
            <a:ext cx="4410991" cy="4045647"/>
            <a:chOff x="3600" y="10224"/>
            <a:chExt cx="6912" cy="3312"/>
          </a:xfrm>
        </p:grpSpPr>
        <p:sp>
          <p:nvSpPr>
            <p:cNvPr id="73733" name="Oval 4"/>
            <p:cNvSpPr>
              <a:spLocks noChangeArrowheads="1"/>
            </p:cNvSpPr>
            <p:nvPr/>
          </p:nvSpPr>
          <p:spPr bwMode="auto">
            <a:xfrm>
              <a:off x="3600" y="10653"/>
              <a:ext cx="6912" cy="288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3734" name="Line 5"/>
            <p:cNvSpPr>
              <a:spLocks noChangeShapeType="1"/>
            </p:cNvSpPr>
            <p:nvPr/>
          </p:nvSpPr>
          <p:spPr bwMode="auto">
            <a:xfrm>
              <a:off x="5226" y="10929"/>
              <a:ext cx="3660" cy="2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3735" name="Line 6"/>
            <p:cNvSpPr>
              <a:spLocks noChangeShapeType="1"/>
            </p:cNvSpPr>
            <p:nvPr/>
          </p:nvSpPr>
          <p:spPr bwMode="auto">
            <a:xfrm flipH="1">
              <a:off x="5226" y="10929"/>
              <a:ext cx="3660" cy="24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3736" name="Line 7"/>
            <p:cNvSpPr>
              <a:spLocks noChangeShapeType="1"/>
            </p:cNvSpPr>
            <p:nvPr/>
          </p:nvSpPr>
          <p:spPr bwMode="auto">
            <a:xfrm flipH="1">
              <a:off x="3600" y="12128"/>
              <a:ext cx="6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3737" name="Oval 8"/>
            <p:cNvSpPr>
              <a:spLocks noChangeArrowheads="1"/>
            </p:cNvSpPr>
            <p:nvPr/>
          </p:nvSpPr>
          <p:spPr bwMode="auto">
            <a:xfrm>
              <a:off x="5430" y="11389"/>
              <a:ext cx="3252" cy="139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3738" name="Line 9"/>
            <p:cNvSpPr>
              <a:spLocks noChangeShapeType="1"/>
            </p:cNvSpPr>
            <p:nvPr/>
          </p:nvSpPr>
          <p:spPr bwMode="auto">
            <a:xfrm flipV="1">
              <a:off x="5430" y="11482"/>
              <a:ext cx="2642" cy="6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3739" name="Line 10"/>
            <p:cNvSpPr>
              <a:spLocks noChangeShapeType="1"/>
            </p:cNvSpPr>
            <p:nvPr/>
          </p:nvSpPr>
          <p:spPr bwMode="auto">
            <a:xfrm flipV="1">
              <a:off x="6243" y="12128"/>
              <a:ext cx="2439" cy="5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3740" name="AutoShape 11"/>
            <p:cNvSpPr>
              <a:spLocks noChangeArrowheads="1"/>
            </p:cNvSpPr>
            <p:nvPr/>
          </p:nvSpPr>
          <p:spPr bwMode="auto">
            <a:xfrm rot="3833499">
              <a:off x="6835" y="11411"/>
              <a:ext cx="279" cy="1423"/>
            </a:xfrm>
            <a:prstGeom prst="upArrow">
              <a:avLst>
                <a:gd name="adj1" fmla="val 43593"/>
                <a:gd name="adj2" fmla="val 93223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3741" name="Line 12"/>
            <p:cNvSpPr>
              <a:spLocks noChangeShapeType="1"/>
            </p:cNvSpPr>
            <p:nvPr/>
          </p:nvSpPr>
          <p:spPr bwMode="auto">
            <a:xfrm flipH="1" flipV="1">
              <a:off x="4210" y="10684"/>
              <a:ext cx="406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3742" name="Line 13"/>
            <p:cNvSpPr>
              <a:spLocks noChangeShapeType="1"/>
            </p:cNvSpPr>
            <p:nvPr/>
          </p:nvSpPr>
          <p:spPr bwMode="auto">
            <a:xfrm>
              <a:off x="5226" y="10407"/>
              <a:ext cx="407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3743" name="Freeform 14"/>
            <p:cNvSpPr>
              <a:spLocks/>
            </p:cNvSpPr>
            <p:nvPr/>
          </p:nvSpPr>
          <p:spPr bwMode="auto">
            <a:xfrm>
              <a:off x="8276" y="10500"/>
              <a:ext cx="2033" cy="558"/>
            </a:xfrm>
            <a:custGeom>
              <a:avLst/>
              <a:gdLst>
                <a:gd name="T0" fmla="*/ 0 w 1440"/>
                <a:gd name="T1" fmla="*/ 0 h 864"/>
                <a:gd name="T2" fmla="*/ 6840 w 1440"/>
                <a:gd name="T3" fmla="*/ 21 h 864"/>
                <a:gd name="T4" fmla="*/ 11403 w 1440"/>
                <a:gd name="T5" fmla="*/ 63 h 864"/>
                <a:gd name="T6" fmla="*/ 0 60000 65536"/>
                <a:gd name="T7" fmla="*/ 0 60000 65536"/>
                <a:gd name="T8" fmla="*/ 0 60000 65536"/>
                <a:gd name="T9" fmla="*/ 0 w 1440"/>
                <a:gd name="T10" fmla="*/ 0 h 864"/>
                <a:gd name="T11" fmla="*/ 1440 w 1440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864">
                  <a:moveTo>
                    <a:pt x="0" y="0"/>
                  </a:moveTo>
                  <a:cubicBezTo>
                    <a:pt x="312" y="72"/>
                    <a:pt x="624" y="144"/>
                    <a:pt x="864" y="288"/>
                  </a:cubicBezTo>
                  <a:cubicBezTo>
                    <a:pt x="1104" y="432"/>
                    <a:pt x="1272" y="648"/>
                    <a:pt x="1440" y="86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3744" name="Text Box 15"/>
            <p:cNvSpPr txBox="1">
              <a:spLocks noChangeArrowheads="1"/>
            </p:cNvSpPr>
            <p:nvPr/>
          </p:nvSpPr>
          <p:spPr bwMode="auto">
            <a:xfrm>
              <a:off x="6040" y="10777"/>
              <a:ext cx="2032" cy="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200" b="1" dirty="0">
                  <a:latin typeface="Times New Roman" charset="0"/>
                </a:rPr>
                <a:t>Coleta e refinamento dos requisitos</a:t>
              </a:r>
            </a:p>
          </p:txBody>
        </p:sp>
        <p:sp>
          <p:nvSpPr>
            <p:cNvPr id="73745" name="Text Box 16"/>
            <p:cNvSpPr txBox="1">
              <a:spLocks noChangeArrowheads="1"/>
            </p:cNvSpPr>
            <p:nvPr/>
          </p:nvSpPr>
          <p:spPr bwMode="auto">
            <a:xfrm>
              <a:off x="3600" y="12249"/>
              <a:ext cx="2033" cy="7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500" b="1" dirty="0">
                  <a:latin typeface="Times New Roman" charset="0"/>
                </a:rPr>
                <a:t>Refinamento do protótipo</a:t>
              </a:r>
            </a:p>
          </p:txBody>
        </p:sp>
        <p:sp>
          <p:nvSpPr>
            <p:cNvPr id="73746" name="Text Box 17"/>
            <p:cNvSpPr txBox="1">
              <a:spLocks noChangeArrowheads="1"/>
            </p:cNvSpPr>
            <p:nvPr/>
          </p:nvSpPr>
          <p:spPr bwMode="auto">
            <a:xfrm>
              <a:off x="4007" y="11330"/>
              <a:ext cx="1829" cy="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500" b="1" dirty="0">
                  <a:latin typeface="Times New Roman" charset="0"/>
                </a:rPr>
                <a:t>Engenharia do produto</a:t>
              </a:r>
            </a:p>
          </p:txBody>
        </p:sp>
        <p:sp>
          <p:nvSpPr>
            <p:cNvPr id="73747" name="Text Box 18"/>
            <p:cNvSpPr txBox="1">
              <a:spLocks noChangeArrowheads="1"/>
            </p:cNvSpPr>
            <p:nvPr/>
          </p:nvSpPr>
          <p:spPr bwMode="auto">
            <a:xfrm>
              <a:off x="8682" y="11420"/>
              <a:ext cx="1423" cy="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500" b="1" dirty="0">
                  <a:latin typeface="Times New Roman" charset="0"/>
                </a:rPr>
                <a:t>Projeto rápido</a:t>
              </a:r>
            </a:p>
          </p:txBody>
        </p:sp>
        <p:sp>
          <p:nvSpPr>
            <p:cNvPr id="73748" name="Text Box 19"/>
            <p:cNvSpPr txBox="1">
              <a:spLocks noChangeArrowheads="1"/>
            </p:cNvSpPr>
            <p:nvPr/>
          </p:nvSpPr>
          <p:spPr bwMode="auto">
            <a:xfrm>
              <a:off x="8479" y="12342"/>
              <a:ext cx="1830" cy="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500" b="1" dirty="0">
                  <a:latin typeface="Times New Roman" charset="0"/>
                </a:rPr>
                <a:t>Construção do protótipo</a:t>
              </a:r>
            </a:p>
          </p:txBody>
        </p:sp>
        <p:sp>
          <p:nvSpPr>
            <p:cNvPr id="73749" name="Text Box 20"/>
            <p:cNvSpPr txBox="1">
              <a:spLocks noChangeArrowheads="1"/>
            </p:cNvSpPr>
            <p:nvPr/>
          </p:nvSpPr>
          <p:spPr bwMode="auto">
            <a:xfrm>
              <a:off x="6040" y="12802"/>
              <a:ext cx="2032" cy="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500" b="1" dirty="0">
                  <a:solidFill>
                    <a:schemeClr val="accent1"/>
                  </a:solidFill>
                  <a:latin typeface="Times New Roman" charset="0"/>
                </a:rPr>
                <a:t>Avaliação do protótipo pelo cliente</a:t>
              </a:r>
            </a:p>
          </p:txBody>
        </p:sp>
        <p:sp>
          <p:nvSpPr>
            <p:cNvPr id="73750" name="Text Box 21"/>
            <p:cNvSpPr txBox="1">
              <a:spLocks noChangeArrowheads="1"/>
            </p:cNvSpPr>
            <p:nvPr/>
          </p:nvSpPr>
          <p:spPr bwMode="auto">
            <a:xfrm>
              <a:off x="3600" y="10500"/>
              <a:ext cx="1016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defTabSz="873343"/>
              <a:r>
                <a:rPr lang="pt-BR" sz="1500" b="1" dirty="0">
                  <a:latin typeface="Times New Roman" charset="0"/>
                </a:rPr>
                <a:t>Fim </a:t>
              </a:r>
            </a:p>
          </p:txBody>
        </p:sp>
        <p:sp>
          <p:nvSpPr>
            <p:cNvPr id="73751" name="Text Box 22"/>
            <p:cNvSpPr txBox="1">
              <a:spLocks noChangeArrowheads="1"/>
            </p:cNvSpPr>
            <p:nvPr/>
          </p:nvSpPr>
          <p:spPr bwMode="auto">
            <a:xfrm>
              <a:off x="4816" y="10224"/>
              <a:ext cx="121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defTabSz="873343"/>
              <a:r>
                <a:rPr lang="pt-BR" sz="1500" b="1" dirty="0">
                  <a:latin typeface="Times New Roman" charset="0"/>
                </a:rPr>
                <a:t>Início </a:t>
              </a:r>
            </a:p>
          </p:txBody>
        </p:sp>
      </p:grpSp>
      <p:sp>
        <p:nvSpPr>
          <p:cNvPr id="369687" name="Rectangle 23"/>
          <p:cNvSpPr>
            <a:spLocks noChangeArrowheads="1"/>
          </p:cNvSpPr>
          <p:nvPr/>
        </p:nvSpPr>
        <p:spPr bwMode="auto">
          <a:xfrm>
            <a:off x="5005607" y="2444278"/>
            <a:ext cx="3760582" cy="3728559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1797" tIns="45898" rIns="91797" bIns="45898">
            <a:spAutoFit/>
          </a:bodyPr>
          <a:lstStyle/>
          <a:p>
            <a:pPr algn="ctr">
              <a:defRPr/>
            </a:pPr>
            <a:r>
              <a:rPr lang="pt-BR" sz="3200" b="1" i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AVALIAÇÃO DO PROTÓTIPO:</a:t>
            </a:r>
          </a:p>
          <a:p>
            <a:pPr lvl="1">
              <a:defRPr/>
            </a:pPr>
            <a:r>
              <a:rPr lang="pt-BR" sz="3200" dirty="0"/>
              <a:t>Cliente e desenvolvedor avaliam o protótipo</a:t>
            </a:r>
          </a:p>
          <a:p>
            <a:pPr lvl="1">
              <a:lnSpc>
                <a:spcPct val="120000"/>
              </a:lnSpc>
              <a:spcBef>
                <a:spcPts val="602"/>
              </a:spcBef>
              <a:spcAft>
                <a:spcPts val="301"/>
              </a:spcAft>
              <a:buClr>
                <a:schemeClr val="tx1"/>
              </a:buClr>
              <a:buSzPct val="100000"/>
              <a:buFontTx/>
              <a:buChar char="•"/>
              <a:defRPr/>
            </a:pPr>
            <a:endParaRPr lang="pt-BR" sz="3200" dirty="0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685483" y="188640"/>
            <a:ext cx="7558926" cy="938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840" tIns="44623" rIns="90840" bIns="44623" anchor="b"/>
          <a:lstStyle/>
          <a:p>
            <a:pPr algn="ctr"/>
            <a:r>
              <a:rPr lang="pt-BR" sz="3600" b="1" dirty="0">
                <a:latin typeface="Arial" charset="0"/>
              </a:rPr>
              <a:t>PROTOTIPAÇÃO</a:t>
            </a:r>
          </a:p>
        </p:txBody>
      </p:sp>
      <p:sp>
        <p:nvSpPr>
          <p:cNvPr id="25" name="Espaço Reservado para Número de Slid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56</a:t>
            </a:fld>
            <a:endParaRPr lang="pt-BR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77812" y="1405381"/>
            <a:ext cx="4410991" cy="4045647"/>
            <a:chOff x="3600" y="10224"/>
            <a:chExt cx="6912" cy="3312"/>
          </a:xfrm>
        </p:grpSpPr>
        <p:sp>
          <p:nvSpPr>
            <p:cNvPr id="74757" name="Oval 4"/>
            <p:cNvSpPr>
              <a:spLocks noChangeArrowheads="1"/>
            </p:cNvSpPr>
            <p:nvPr/>
          </p:nvSpPr>
          <p:spPr bwMode="auto">
            <a:xfrm>
              <a:off x="3600" y="10653"/>
              <a:ext cx="6912" cy="288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4758" name="Line 5"/>
            <p:cNvSpPr>
              <a:spLocks noChangeShapeType="1"/>
            </p:cNvSpPr>
            <p:nvPr/>
          </p:nvSpPr>
          <p:spPr bwMode="auto">
            <a:xfrm>
              <a:off x="5226" y="10929"/>
              <a:ext cx="3660" cy="2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4759" name="Line 6"/>
            <p:cNvSpPr>
              <a:spLocks noChangeShapeType="1"/>
            </p:cNvSpPr>
            <p:nvPr/>
          </p:nvSpPr>
          <p:spPr bwMode="auto">
            <a:xfrm flipH="1">
              <a:off x="5226" y="10929"/>
              <a:ext cx="3660" cy="24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4760" name="Line 7"/>
            <p:cNvSpPr>
              <a:spLocks noChangeShapeType="1"/>
            </p:cNvSpPr>
            <p:nvPr/>
          </p:nvSpPr>
          <p:spPr bwMode="auto">
            <a:xfrm flipH="1">
              <a:off x="3600" y="12128"/>
              <a:ext cx="6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4761" name="Oval 8"/>
            <p:cNvSpPr>
              <a:spLocks noChangeArrowheads="1"/>
            </p:cNvSpPr>
            <p:nvPr/>
          </p:nvSpPr>
          <p:spPr bwMode="auto">
            <a:xfrm>
              <a:off x="5430" y="11389"/>
              <a:ext cx="3252" cy="139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4762" name="Line 9"/>
            <p:cNvSpPr>
              <a:spLocks noChangeShapeType="1"/>
            </p:cNvSpPr>
            <p:nvPr/>
          </p:nvSpPr>
          <p:spPr bwMode="auto">
            <a:xfrm flipV="1">
              <a:off x="5430" y="11482"/>
              <a:ext cx="2642" cy="6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4763" name="Line 10"/>
            <p:cNvSpPr>
              <a:spLocks noChangeShapeType="1"/>
            </p:cNvSpPr>
            <p:nvPr/>
          </p:nvSpPr>
          <p:spPr bwMode="auto">
            <a:xfrm flipV="1">
              <a:off x="6243" y="12128"/>
              <a:ext cx="2439" cy="5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4764" name="AutoShape 11"/>
            <p:cNvSpPr>
              <a:spLocks noChangeArrowheads="1"/>
            </p:cNvSpPr>
            <p:nvPr/>
          </p:nvSpPr>
          <p:spPr bwMode="auto">
            <a:xfrm rot="3833499">
              <a:off x="6835" y="11411"/>
              <a:ext cx="279" cy="1423"/>
            </a:xfrm>
            <a:prstGeom prst="upArrow">
              <a:avLst>
                <a:gd name="adj1" fmla="val 43593"/>
                <a:gd name="adj2" fmla="val 93223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4765" name="Line 12"/>
            <p:cNvSpPr>
              <a:spLocks noChangeShapeType="1"/>
            </p:cNvSpPr>
            <p:nvPr/>
          </p:nvSpPr>
          <p:spPr bwMode="auto">
            <a:xfrm flipH="1" flipV="1">
              <a:off x="4210" y="10684"/>
              <a:ext cx="406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4766" name="Line 13"/>
            <p:cNvSpPr>
              <a:spLocks noChangeShapeType="1"/>
            </p:cNvSpPr>
            <p:nvPr/>
          </p:nvSpPr>
          <p:spPr bwMode="auto">
            <a:xfrm>
              <a:off x="5226" y="10407"/>
              <a:ext cx="407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4767" name="Freeform 14"/>
            <p:cNvSpPr>
              <a:spLocks/>
            </p:cNvSpPr>
            <p:nvPr/>
          </p:nvSpPr>
          <p:spPr bwMode="auto">
            <a:xfrm>
              <a:off x="8276" y="10500"/>
              <a:ext cx="2033" cy="558"/>
            </a:xfrm>
            <a:custGeom>
              <a:avLst/>
              <a:gdLst>
                <a:gd name="T0" fmla="*/ 0 w 1440"/>
                <a:gd name="T1" fmla="*/ 0 h 864"/>
                <a:gd name="T2" fmla="*/ 6840 w 1440"/>
                <a:gd name="T3" fmla="*/ 21 h 864"/>
                <a:gd name="T4" fmla="*/ 11403 w 1440"/>
                <a:gd name="T5" fmla="*/ 63 h 864"/>
                <a:gd name="T6" fmla="*/ 0 60000 65536"/>
                <a:gd name="T7" fmla="*/ 0 60000 65536"/>
                <a:gd name="T8" fmla="*/ 0 60000 65536"/>
                <a:gd name="T9" fmla="*/ 0 w 1440"/>
                <a:gd name="T10" fmla="*/ 0 h 864"/>
                <a:gd name="T11" fmla="*/ 1440 w 1440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864">
                  <a:moveTo>
                    <a:pt x="0" y="0"/>
                  </a:moveTo>
                  <a:cubicBezTo>
                    <a:pt x="312" y="72"/>
                    <a:pt x="624" y="144"/>
                    <a:pt x="864" y="288"/>
                  </a:cubicBezTo>
                  <a:cubicBezTo>
                    <a:pt x="1104" y="432"/>
                    <a:pt x="1272" y="648"/>
                    <a:pt x="1440" y="86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4768" name="Text Box 15"/>
            <p:cNvSpPr txBox="1">
              <a:spLocks noChangeArrowheads="1"/>
            </p:cNvSpPr>
            <p:nvPr/>
          </p:nvSpPr>
          <p:spPr bwMode="auto">
            <a:xfrm>
              <a:off x="6040" y="10777"/>
              <a:ext cx="2032" cy="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200" b="1" dirty="0">
                  <a:latin typeface="Times New Roman" charset="0"/>
                </a:rPr>
                <a:t>Coleta e refinamento dos requisitos</a:t>
              </a:r>
            </a:p>
          </p:txBody>
        </p:sp>
        <p:sp>
          <p:nvSpPr>
            <p:cNvPr id="74769" name="Text Box 16"/>
            <p:cNvSpPr txBox="1">
              <a:spLocks noChangeArrowheads="1"/>
            </p:cNvSpPr>
            <p:nvPr/>
          </p:nvSpPr>
          <p:spPr bwMode="auto">
            <a:xfrm>
              <a:off x="3600" y="12249"/>
              <a:ext cx="2033" cy="7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500" b="1" dirty="0">
                  <a:solidFill>
                    <a:schemeClr val="accent1"/>
                  </a:solidFill>
                  <a:latin typeface="Times New Roman" charset="0"/>
                </a:rPr>
                <a:t>Refinamento do protótipo</a:t>
              </a:r>
            </a:p>
          </p:txBody>
        </p:sp>
        <p:sp>
          <p:nvSpPr>
            <p:cNvPr id="74770" name="Text Box 17"/>
            <p:cNvSpPr txBox="1">
              <a:spLocks noChangeArrowheads="1"/>
            </p:cNvSpPr>
            <p:nvPr/>
          </p:nvSpPr>
          <p:spPr bwMode="auto">
            <a:xfrm>
              <a:off x="4007" y="11330"/>
              <a:ext cx="1829" cy="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500" b="1" dirty="0">
                  <a:latin typeface="Times New Roman" charset="0"/>
                </a:rPr>
                <a:t>Engenharia do produto</a:t>
              </a:r>
            </a:p>
          </p:txBody>
        </p:sp>
        <p:sp>
          <p:nvSpPr>
            <p:cNvPr id="74771" name="Text Box 18"/>
            <p:cNvSpPr txBox="1">
              <a:spLocks noChangeArrowheads="1"/>
            </p:cNvSpPr>
            <p:nvPr/>
          </p:nvSpPr>
          <p:spPr bwMode="auto">
            <a:xfrm>
              <a:off x="8682" y="11420"/>
              <a:ext cx="1423" cy="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500" b="1" dirty="0">
                  <a:latin typeface="Times New Roman" charset="0"/>
                </a:rPr>
                <a:t>Projeto rápido</a:t>
              </a:r>
            </a:p>
          </p:txBody>
        </p:sp>
        <p:sp>
          <p:nvSpPr>
            <p:cNvPr id="74772" name="Text Box 19"/>
            <p:cNvSpPr txBox="1">
              <a:spLocks noChangeArrowheads="1"/>
            </p:cNvSpPr>
            <p:nvPr/>
          </p:nvSpPr>
          <p:spPr bwMode="auto">
            <a:xfrm>
              <a:off x="8479" y="12342"/>
              <a:ext cx="1830" cy="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500" b="1" dirty="0">
                  <a:latin typeface="Times New Roman" charset="0"/>
                </a:rPr>
                <a:t>Construção do protótipo</a:t>
              </a:r>
            </a:p>
          </p:txBody>
        </p:sp>
        <p:sp>
          <p:nvSpPr>
            <p:cNvPr id="74773" name="Text Box 20"/>
            <p:cNvSpPr txBox="1">
              <a:spLocks noChangeArrowheads="1"/>
            </p:cNvSpPr>
            <p:nvPr/>
          </p:nvSpPr>
          <p:spPr bwMode="auto">
            <a:xfrm>
              <a:off x="6040" y="12802"/>
              <a:ext cx="2032" cy="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500" b="1" dirty="0">
                  <a:latin typeface="Times New Roman" charset="0"/>
                </a:rPr>
                <a:t>Avaliação do protótipo pelo cliente</a:t>
              </a:r>
            </a:p>
          </p:txBody>
        </p:sp>
        <p:sp>
          <p:nvSpPr>
            <p:cNvPr id="74774" name="Text Box 21"/>
            <p:cNvSpPr txBox="1">
              <a:spLocks noChangeArrowheads="1"/>
            </p:cNvSpPr>
            <p:nvPr/>
          </p:nvSpPr>
          <p:spPr bwMode="auto">
            <a:xfrm>
              <a:off x="3600" y="10500"/>
              <a:ext cx="1016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defTabSz="873343"/>
              <a:r>
                <a:rPr lang="pt-BR" sz="1500" b="1" dirty="0">
                  <a:latin typeface="Times New Roman" charset="0"/>
                </a:rPr>
                <a:t>Fim </a:t>
              </a:r>
            </a:p>
          </p:txBody>
        </p:sp>
        <p:sp>
          <p:nvSpPr>
            <p:cNvPr id="74775" name="Text Box 22"/>
            <p:cNvSpPr txBox="1">
              <a:spLocks noChangeArrowheads="1"/>
            </p:cNvSpPr>
            <p:nvPr/>
          </p:nvSpPr>
          <p:spPr bwMode="auto">
            <a:xfrm>
              <a:off x="4816" y="10224"/>
              <a:ext cx="121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defTabSz="873343"/>
              <a:r>
                <a:rPr lang="pt-BR" sz="1500" b="1" dirty="0">
                  <a:latin typeface="Times New Roman" charset="0"/>
                </a:rPr>
                <a:t>Início </a:t>
              </a:r>
            </a:p>
          </p:txBody>
        </p:sp>
      </p:grpSp>
      <p:sp>
        <p:nvSpPr>
          <p:cNvPr id="371735" name="Rectangle 23"/>
          <p:cNvSpPr>
            <a:spLocks noChangeArrowheads="1"/>
          </p:cNvSpPr>
          <p:nvPr/>
        </p:nvSpPr>
        <p:spPr bwMode="auto">
          <a:xfrm>
            <a:off x="5005607" y="1564720"/>
            <a:ext cx="3760582" cy="404724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1797" tIns="45898" rIns="91797" bIns="45898">
            <a:spAutoFit/>
          </a:bodyPr>
          <a:lstStyle/>
          <a:p>
            <a:pPr algn="ctr">
              <a:defRPr/>
            </a:pPr>
            <a:r>
              <a:rPr lang="pt-BR" sz="3200" b="1" i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REFINAMENTO DOS REQUISITOS:</a:t>
            </a:r>
          </a:p>
          <a:p>
            <a:pPr lvl="1">
              <a:defRPr/>
            </a:pPr>
            <a:r>
              <a:rPr lang="pt-BR" sz="3200" dirty="0"/>
              <a:t>Cliente e desenvolvedor refinam os requisitos do software a ser desenvolvido.</a:t>
            </a: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685483" y="188640"/>
            <a:ext cx="7558926" cy="938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840" tIns="44623" rIns="90840" bIns="44623" anchor="b"/>
          <a:lstStyle/>
          <a:p>
            <a:pPr algn="ctr"/>
            <a:r>
              <a:rPr lang="pt-BR" sz="3600" b="1" dirty="0">
                <a:latin typeface="Arial" charset="0"/>
              </a:rPr>
              <a:t>PROTOTIPAÇÃO</a:t>
            </a:r>
          </a:p>
        </p:txBody>
      </p:sp>
      <p:sp>
        <p:nvSpPr>
          <p:cNvPr id="25" name="Espaço Reservado para Número de Slid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57</a:t>
            </a:fld>
            <a:endParaRPr lang="pt-BR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77812" y="1405381"/>
            <a:ext cx="4410991" cy="4045647"/>
            <a:chOff x="3600" y="10224"/>
            <a:chExt cx="6912" cy="3312"/>
          </a:xfrm>
        </p:grpSpPr>
        <p:sp>
          <p:nvSpPr>
            <p:cNvPr id="75781" name="Oval 4"/>
            <p:cNvSpPr>
              <a:spLocks noChangeArrowheads="1"/>
            </p:cNvSpPr>
            <p:nvPr/>
          </p:nvSpPr>
          <p:spPr bwMode="auto">
            <a:xfrm>
              <a:off x="3600" y="10653"/>
              <a:ext cx="6912" cy="288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5782" name="Line 5"/>
            <p:cNvSpPr>
              <a:spLocks noChangeShapeType="1"/>
            </p:cNvSpPr>
            <p:nvPr/>
          </p:nvSpPr>
          <p:spPr bwMode="auto">
            <a:xfrm>
              <a:off x="5226" y="10929"/>
              <a:ext cx="3660" cy="2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5783" name="Line 6"/>
            <p:cNvSpPr>
              <a:spLocks noChangeShapeType="1"/>
            </p:cNvSpPr>
            <p:nvPr/>
          </p:nvSpPr>
          <p:spPr bwMode="auto">
            <a:xfrm flipH="1">
              <a:off x="5226" y="10929"/>
              <a:ext cx="3660" cy="24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5784" name="Line 7"/>
            <p:cNvSpPr>
              <a:spLocks noChangeShapeType="1"/>
            </p:cNvSpPr>
            <p:nvPr/>
          </p:nvSpPr>
          <p:spPr bwMode="auto">
            <a:xfrm flipH="1">
              <a:off x="3600" y="12128"/>
              <a:ext cx="6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5785" name="Oval 8"/>
            <p:cNvSpPr>
              <a:spLocks noChangeArrowheads="1"/>
            </p:cNvSpPr>
            <p:nvPr/>
          </p:nvSpPr>
          <p:spPr bwMode="auto">
            <a:xfrm>
              <a:off x="5430" y="11389"/>
              <a:ext cx="3252" cy="139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5786" name="Line 9"/>
            <p:cNvSpPr>
              <a:spLocks noChangeShapeType="1"/>
            </p:cNvSpPr>
            <p:nvPr/>
          </p:nvSpPr>
          <p:spPr bwMode="auto">
            <a:xfrm flipV="1">
              <a:off x="5430" y="11482"/>
              <a:ext cx="2642" cy="6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5787" name="Line 10"/>
            <p:cNvSpPr>
              <a:spLocks noChangeShapeType="1"/>
            </p:cNvSpPr>
            <p:nvPr/>
          </p:nvSpPr>
          <p:spPr bwMode="auto">
            <a:xfrm flipV="1">
              <a:off x="6243" y="12128"/>
              <a:ext cx="2439" cy="5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5788" name="AutoShape 11"/>
            <p:cNvSpPr>
              <a:spLocks noChangeArrowheads="1"/>
            </p:cNvSpPr>
            <p:nvPr/>
          </p:nvSpPr>
          <p:spPr bwMode="auto">
            <a:xfrm rot="3833499">
              <a:off x="6835" y="11411"/>
              <a:ext cx="279" cy="1423"/>
            </a:xfrm>
            <a:prstGeom prst="upArrow">
              <a:avLst>
                <a:gd name="adj1" fmla="val 43593"/>
                <a:gd name="adj2" fmla="val 93223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5789" name="Line 12"/>
            <p:cNvSpPr>
              <a:spLocks noChangeShapeType="1"/>
            </p:cNvSpPr>
            <p:nvPr/>
          </p:nvSpPr>
          <p:spPr bwMode="auto">
            <a:xfrm flipH="1" flipV="1">
              <a:off x="4210" y="10684"/>
              <a:ext cx="406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5790" name="Line 13"/>
            <p:cNvSpPr>
              <a:spLocks noChangeShapeType="1"/>
            </p:cNvSpPr>
            <p:nvPr/>
          </p:nvSpPr>
          <p:spPr bwMode="auto">
            <a:xfrm>
              <a:off x="5226" y="10407"/>
              <a:ext cx="407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5791" name="Freeform 14"/>
            <p:cNvSpPr>
              <a:spLocks/>
            </p:cNvSpPr>
            <p:nvPr/>
          </p:nvSpPr>
          <p:spPr bwMode="auto">
            <a:xfrm>
              <a:off x="8276" y="10500"/>
              <a:ext cx="2033" cy="558"/>
            </a:xfrm>
            <a:custGeom>
              <a:avLst/>
              <a:gdLst>
                <a:gd name="T0" fmla="*/ 0 w 1440"/>
                <a:gd name="T1" fmla="*/ 0 h 864"/>
                <a:gd name="T2" fmla="*/ 6840 w 1440"/>
                <a:gd name="T3" fmla="*/ 21 h 864"/>
                <a:gd name="T4" fmla="*/ 11403 w 1440"/>
                <a:gd name="T5" fmla="*/ 63 h 864"/>
                <a:gd name="T6" fmla="*/ 0 60000 65536"/>
                <a:gd name="T7" fmla="*/ 0 60000 65536"/>
                <a:gd name="T8" fmla="*/ 0 60000 65536"/>
                <a:gd name="T9" fmla="*/ 0 w 1440"/>
                <a:gd name="T10" fmla="*/ 0 h 864"/>
                <a:gd name="T11" fmla="*/ 1440 w 1440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864">
                  <a:moveTo>
                    <a:pt x="0" y="0"/>
                  </a:moveTo>
                  <a:cubicBezTo>
                    <a:pt x="312" y="72"/>
                    <a:pt x="624" y="144"/>
                    <a:pt x="864" y="288"/>
                  </a:cubicBezTo>
                  <a:cubicBezTo>
                    <a:pt x="1104" y="432"/>
                    <a:pt x="1272" y="648"/>
                    <a:pt x="1440" y="86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5792" name="Text Box 15"/>
            <p:cNvSpPr txBox="1">
              <a:spLocks noChangeArrowheads="1"/>
            </p:cNvSpPr>
            <p:nvPr/>
          </p:nvSpPr>
          <p:spPr bwMode="auto">
            <a:xfrm>
              <a:off x="6040" y="10777"/>
              <a:ext cx="2032" cy="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200" b="1" dirty="0">
                  <a:latin typeface="Times New Roman" charset="0"/>
                </a:rPr>
                <a:t>Coleta e refinamento dos requisitos</a:t>
              </a:r>
            </a:p>
          </p:txBody>
        </p:sp>
        <p:sp>
          <p:nvSpPr>
            <p:cNvPr id="75793" name="Text Box 16"/>
            <p:cNvSpPr txBox="1">
              <a:spLocks noChangeArrowheads="1"/>
            </p:cNvSpPr>
            <p:nvPr/>
          </p:nvSpPr>
          <p:spPr bwMode="auto">
            <a:xfrm>
              <a:off x="3600" y="12249"/>
              <a:ext cx="2033" cy="7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500" b="1" dirty="0">
                  <a:latin typeface="Times New Roman" charset="0"/>
                </a:rPr>
                <a:t>Refinamento do protótipo</a:t>
              </a:r>
            </a:p>
          </p:txBody>
        </p:sp>
        <p:sp>
          <p:nvSpPr>
            <p:cNvPr id="75794" name="Text Box 17"/>
            <p:cNvSpPr txBox="1">
              <a:spLocks noChangeArrowheads="1"/>
            </p:cNvSpPr>
            <p:nvPr/>
          </p:nvSpPr>
          <p:spPr bwMode="auto">
            <a:xfrm>
              <a:off x="4007" y="11330"/>
              <a:ext cx="1829" cy="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500" b="1" dirty="0">
                  <a:solidFill>
                    <a:schemeClr val="accent1"/>
                  </a:solidFill>
                  <a:latin typeface="Times New Roman" charset="0"/>
                </a:rPr>
                <a:t>Engenharia do produto</a:t>
              </a:r>
            </a:p>
          </p:txBody>
        </p:sp>
        <p:sp>
          <p:nvSpPr>
            <p:cNvPr id="75795" name="Text Box 18"/>
            <p:cNvSpPr txBox="1">
              <a:spLocks noChangeArrowheads="1"/>
            </p:cNvSpPr>
            <p:nvPr/>
          </p:nvSpPr>
          <p:spPr bwMode="auto">
            <a:xfrm>
              <a:off x="8682" y="11420"/>
              <a:ext cx="1423" cy="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500" b="1" dirty="0">
                  <a:latin typeface="Times New Roman" charset="0"/>
                </a:rPr>
                <a:t>Projeto rápido</a:t>
              </a:r>
            </a:p>
          </p:txBody>
        </p:sp>
        <p:sp>
          <p:nvSpPr>
            <p:cNvPr id="75796" name="Text Box 19"/>
            <p:cNvSpPr txBox="1">
              <a:spLocks noChangeArrowheads="1"/>
            </p:cNvSpPr>
            <p:nvPr/>
          </p:nvSpPr>
          <p:spPr bwMode="auto">
            <a:xfrm>
              <a:off x="8479" y="12342"/>
              <a:ext cx="1830" cy="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500" b="1" dirty="0">
                  <a:latin typeface="Times New Roman" charset="0"/>
                </a:rPr>
                <a:t>Construção do protótipo</a:t>
              </a:r>
            </a:p>
          </p:txBody>
        </p:sp>
        <p:sp>
          <p:nvSpPr>
            <p:cNvPr id="75797" name="Text Box 20"/>
            <p:cNvSpPr txBox="1">
              <a:spLocks noChangeArrowheads="1"/>
            </p:cNvSpPr>
            <p:nvPr/>
          </p:nvSpPr>
          <p:spPr bwMode="auto">
            <a:xfrm>
              <a:off x="6040" y="12802"/>
              <a:ext cx="2032" cy="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500" b="1" dirty="0">
                  <a:latin typeface="Times New Roman" charset="0"/>
                </a:rPr>
                <a:t>Avaliação do protótipo pelo cliente</a:t>
              </a:r>
            </a:p>
          </p:txBody>
        </p:sp>
        <p:sp>
          <p:nvSpPr>
            <p:cNvPr id="75798" name="Text Box 21"/>
            <p:cNvSpPr txBox="1">
              <a:spLocks noChangeArrowheads="1"/>
            </p:cNvSpPr>
            <p:nvPr/>
          </p:nvSpPr>
          <p:spPr bwMode="auto">
            <a:xfrm>
              <a:off x="3600" y="10500"/>
              <a:ext cx="1016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defTabSz="873343"/>
              <a:r>
                <a:rPr lang="pt-BR" sz="1500" b="1" dirty="0">
                  <a:latin typeface="Times New Roman" charset="0"/>
                </a:rPr>
                <a:t>Fim </a:t>
              </a:r>
            </a:p>
          </p:txBody>
        </p:sp>
        <p:sp>
          <p:nvSpPr>
            <p:cNvPr id="75799" name="Text Box 22"/>
            <p:cNvSpPr txBox="1">
              <a:spLocks noChangeArrowheads="1"/>
            </p:cNvSpPr>
            <p:nvPr/>
          </p:nvSpPr>
          <p:spPr bwMode="auto">
            <a:xfrm>
              <a:off x="4816" y="10224"/>
              <a:ext cx="121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defTabSz="873343"/>
              <a:r>
                <a:rPr lang="pt-BR" sz="1500" b="1" dirty="0">
                  <a:latin typeface="Times New Roman" charset="0"/>
                </a:rPr>
                <a:t>Início </a:t>
              </a:r>
            </a:p>
          </p:txBody>
        </p:sp>
      </p:grpSp>
      <p:sp>
        <p:nvSpPr>
          <p:cNvPr id="373783" name="Rectangle 23"/>
          <p:cNvSpPr>
            <a:spLocks noChangeArrowheads="1"/>
          </p:cNvSpPr>
          <p:nvPr/>
        </p:nvSpPr>
        <p:spPr bwMode="auto">
          <a:xfrm>
            <a:off x="5005607" y="1636424"/>
            <a:ext cx="3760582" cy="3985097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1797" tIns="45898" rIns="91797" bIns="45898">
            <a:spAutoFit/>
          </a:bodyPr>
          <a:lstStyle/>
          <a:p>
            <a:pPr algn="ctr">
              <a:defRPr/>
            </a:pPr>
            <a:r>
              <a:rPr lang="pt-BR" sz="2800" b="1" i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CONSTRUÇÃO PRODUTO</a:t>
            </a:r>
            <a:r>
              <a:rPr lang="pt-BR" sz="2800" b="1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defRPr/>
            </a:pPr>
            <a:r>
              <a:rPr lang="pt-BR" sz="2800" dirty="0"/>
              <a:t>identificados os requisitos, o protótipo deve ser descartado e a versão de produção deve ser construída considerando os critérios de qualidade.</a:t>
            </a: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685483" y="188640"/>
            <a:ext cx="7558926" cy="938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840" tIns="44623" rIns="90840" bIns="44623" anchor="b"/>
          <a:lstStyle/>
          <a:p>
            <a:pPr algn="ctr"/>
            <a:r>
              <a:rPr lang="pt-BR" sz="3600" b="1" dirty="0">
                <a:latin typeface="Arial" charset="0"/>
              </a:rPr>
              <a:t>PROTOTIPAÇÃO</a:t>
            </a:r>
          </a:p>
        </p:txBody>
      </p:sp>
      <p:sp>
        <p:nvSpPr>
          <p:cNvPr id="25" name="Espaço Reservado para Número de Slid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58</a:t>
            </a:fld>
            <a:endParaRPr lang="pt-BR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654694" y="44624"/>
            <a:ext cx="7805738" cy="1108075"/>
          </a:xfrm>
        </p:spPr>
        <p:txBody>
          <a:bodyPr>
            <a:noAutofit/>
          </a:bodyPr>
          <a:lstStyle/>
          <a:p>
            <a:pPr algn="ctr"/>
            <a:r>
              <a:rPr lang="pt-BR" sz="3600" b="1" dirty="0"/>
              <a:t>Contribuições e problemas do modelo evolutivo</a:t>
            </a:r>
            <a:endParaRPr lang="en-GB" sz="3600" b="1" dirty="0"/>
          </a:p>
        </p:txBody>
      </p:sp>
      <p:sp>
        <p:nvSpPr>
          <p:cNvPr id="76803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530350"/>
            <a:ext cx="8464550" cy="4562946"/>
          </a:xfrm>
        </p:spPr>
        <p:txBody>
          <a:bodyPr>
            <a:noAutofit/>
          </a:bodyPr>
          <a:lstStyle/>
          <a:p>
            <a:pPr>
              <a:buFont typeface="Zapf Dingbats" charset="2"/>
              <a:buNone/>
            </a:pPr>
            <a:r>
              <a:rPr lang="pt-BR" sz="3600" b="1" dirty="0"/>
              <a:t>Contribuições:</a:t>
            </a:r>
          </a:p>
          <a:p>
            <a:r>
              <a:rPr lang="pt-BR" sz="3600" dirty="0"/>
              <a:t>Sistemas pequenos </a:t>
            </a:r>
          </a:p>
          <a:p>
            <a:r>
              <a:rPr lang="pt-BR" sz="3600" dirty="0"/>
              <a:t>Útil quando os requisitos estão obscuros</a:t>
            </a:r>
          </a:p>
          <a:p>
            <a:r>
              <a:rPr lang="pt-BR" sz="3600" dirty="0"/>
              <a:t>Especificação é construída gradativamente</a:t>
            </a:r>
          </a:p>
          <a:p>
            <a:r>
              <a:rPr lang="pt-BR" sz="3600" dirty="0"/>
              <a:t>Possibilitam um rápido desenvolvimento da aplicação</a:t>
            </a:r>
          </a:p>
          <a:p>
            <a:r>
              <a:rPr lang="pt-BR" sz="3600" dirty="0"/>
              <a:t>Testes podem ser mais efetivos.</a:t>
            </a:r>
          </a:p>
          <a:p>
            <a:pPr>
              <a:buFont typeface="Zapf Dingbats" charset="2"/>
              <a:buNone/>
            </a:pPr>
            <a:endParaRPr lang="pt-BR" sz="3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59</a:t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noFill/>
        </p:spPr>
        <p:txBody>
          <a:bodyPr/>
          <a:lstStyle/>
          <a:p>
            <a:pPr algn="ctr"/>
            <a:r>
              <a:rPr lang="pt-BR" b="1" dirty="0"/>
              <a:t>Modelagem</a:t>
            </a:r>
            <a:endParaRPr lang="en-GB" b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412776"/>
            <a:ext cx="8335962" cy="4464496"/>
          </a:xfrm>
          <a:noFill/>
        </p:spPr>
        <p:txBody>
          <a:bodyPr>
            <a:noAutofit/>
          </a:bodyPr>
          <a:lstStyle/>
          <a:p>
            <a:r>
              <a:rPr lang="pt-BR" sz="3800" dirty="0"/>
              <a:t>Modelagem é uma técnica de engenharia aprovada e bem aceita</a:t>
            </a:r>
          </a:p>
          <a:p>
            <a:pPr lvl="1"/>
            <a:r>
              <a:rPr lang="pt-BR" sz="3800" dirty="0"/>
              <a:t> modelos de arquitetura de casas e de grandes prédios</a:t>
            </a:r>
          </a:p>
          <a:p>
            <a:pPr lvl="1"/>
            <a:r>
              <a:rPr lang="pt-BR" sz="3800" dirty="0"/>
              <a:t> modelos matemáticos a fim de analisar os efeitos de ventos e tremores de terra --&gt; causas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268760"/>
            <a:ext cx="7632848" cy="4608512"/>
          </a:xfrm>
        </p:spPr>
        <p:txBody>
          <a:bodyPr>
            <a:noAutofit/>
          </a:bodyPr>
          <a:lstStyle/>
          <a:p>
            <a:pPr>
              <a:buFont typeface="Zapf Dingbats" charset="2"/>
              <a:buNone/>
            </a:pPr>
            <a:r>
              <a:rPr lang="pt-BR" sz="3600" b="1" dirty="0"/>
              <a:t>Problemas:</a:t>
            </a:r>
          </a:p>
          <a:p>
            <a:r>
              <a:rPr lang="pt-BR" sz="3600" dirty="0"/>
              <a:t>O processo não é visível </a:t>
            </a:r>
          </a:p>
          <a:p>
            <a:endParaRPr lang="pt-BR" sz="1000" dirty="0"/>
          </a:p>
          <a:p>
            <a:r>
              <a:rPr lang="pt-BR" sz="3600" dirty="0"/>
              <a:t>Os sistemas são </a:t>
            </a:r>
            <a:r>
              <a:rPr lang="pt-BR" sz="3600" dirty="0" err="1"/>
              <a:t>frequentemente</a:t>
            </a:r>
            <a:r>
              <a:rPr lang="pt-BR" sz="3600" dirty="0"/>
              <a:t> mal-estruturados e mal-documentados</a:t>
            </a:r>
          </a:p>
          <a:p>
            <a:endParaRPr lang="pt-BR" sz="1000" dirty="0"/>
          </a:p>
          <a:p>
            <a:r>
              <a:rPr lang="pt-BR" sz="3600" dirty="0"/>
              <a:t>Processo não é claro, dificuldade de planejamento e gerenciamento</a:t>
            </a:r>
          </a:p>
        </p:txBody>
      </p:sp>
      <p:sp>
        <p:nvSpPr>
          <p:cNvPr id="4" name="Rectangle 1026"/>
          <p:cNvSpPr txBox="1">
            <a:spLocks noChangeArrowheads="1"/>
          </p:cNvSpPr>
          <p:nvPr/>
        </p:nvSpPr>
        <p:spPr>
          <a:xfrm>
            <a:off x="654694" y="44624"/>
            <a:ext cx="7805738" cy="1108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Contribuições e problemas do modelo evolutivo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60</a:t>
            </a:fld>
            <a:endParaRPr lang="pt-BR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196752"/>
            <a:ext cx="8335962" cy="5400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Zapf Dingbats" charset="2"/>
              <a:buNone/>
            </a:pPr>
            <a:r>
              <a:rPr lang="pt-BR" b="1" dirty="0"/>
              <a:t>Problema (</a:t>
            </a:r>
            <a:r>
              <a:rPr lang="pt-BR" b="1" dirty="0" err="1"/>
              <a:t>cont</a:t>
            </a:r>
            <a:r>
              <a:rPr lang="pt-BR" b="1" dirty="0"/>
              <a:t>):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pt-BR" b="1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</a:pPr>
            <a:r>
              <a:rPr lang="pt-BR" dirty="0"/>
              <a:t>Cliente não sabe que o software que ele vê, não considerou, durante o desenvolvimento, a qualidade global e a </a:t>
            </a:r>
            <a:r>
              <a:rPr lang="pt-BR" dirty="0" err="1"/>
              <a:t>manutenibilidade</a:t>
            </a:r>
            <a:r>
              <a:rPr lang="pt-BR" dirty="0"/>
              <a:t> a longo prazo.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Pct val="50000"/>
            </a:pPr>
            <a:endParaRPr lang="pt-BR" sz="32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</a:pPr>
            <a:r>
              <a:rPr lang="pt-BR" dirty="0"/>
              <a:t>Não aceita bem a idéia que a versão final do software vai ser construída e  “força” a utilização do protótipo como produto final.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dirty="0"/>
          </a:p>
        </p:txBody>
      </p:sp>
      <p:sp>
        <p:nvSpPr>
          <p:cNvPr id="4" name="Rectangle 1026"/>
          <p:cNvSpPr txBox="1">
            <a:spLocks noChangeArrowheads="1"/>
          </p:cNvSpPr>
          <p:nvPr/>
        </p:nvSpPr>
        <p:spPr>
          <a:xfrm>
            <a:off x="654694" y="44624"/>
            <a:ext cx="7805738" cy="1108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Contribuições e problemas do modelo evolutivo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61</a:t>
            </a:fld>
            <a:endParaRPr lang="pt-BR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476375"/>
            <a:ext cx="8335962" cy="468892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3600" b="1" dirty="0"/>
              <a:t>Problema (</a:t>
            </a:r>
            <a:r>
              <a:rPr lang="pt-BR" sz="3600" b="1" dirty="0" err="1"/>
              <a:t>cont</a:t>
            </a:r>
            <a:r>
              <a:rPr lang="pt-BR" sz="3600" b="1" dirty="0"/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sz="3600" b="1" dirty="0"/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 typeface="Arial" pitchFamily="34" charset="0"/>
              <a:buChar char="•"/>
            </a:pPr>
            <a:r>
              <a:rPr lang="pt-BR" sz="3600" dirty="0"/>
              <a:t>Desenvolvedor </a:t>
            </a:r>
            <a:r>
              <a:rPr lang="pt-BR" sz="3600" dirty="0" err="1"/>
              <a:t>frequentemente</a:t>
            </a:r>
            <a:r>
              <a:rPr lang="pt-BR" sz="3600" dirty="0"/>
              <a:t> faz uma implementação comprometida (utilizando o que está disponível) com o objetivo de produzir rapidamente um protótipo.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</a:pPr>
            <a:endParaRPr lang="pt-BR" sz="3600" dirty="0"/>
          </a:p>
        </p:txBody>
      </p:sp>
      <p:sp>
        <p:nvSpPr>
          <p:cNvPr id="4" name="Rectangle 1026"/>
          <p:cNvSpPr txBox="1">
            <a:spLocks noChangeArrowheads="1"/>
          </p:cNvSpPr>
          <p:nvPr/>
        </p:nvSpPr>
        <p:spPr>
          <a:xfrm>
            <a:off x="654694" y="44624"/>
            <a:ext cx="7805738" cy="1108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Contribuições e problemas do modelo evolutivo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62</a:t>
            </a:fld>
            <a:endParaRPr lang="pt-BR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-55795" y="1405380"/>
            <a:ext cx="9110524" cy="4367514"/>
            <a:chOff x="-35" y="882"/>
            <a:chExt cx="5715" cy="2741"/>
          </a:xfrm>
        </p:grpSpPr>
        <p:sp>
          <p:nvSpPr>
            <p:cNvPr id="82948" name="Text Box 4"/>
            <p:cNvSpPr txBox="1">
              <a:spLocks noChangeArrowheads="1"/>
            </p:cNvSpPr>
            <p:nvPr/>
          </p:nvSpPr>
          <p:spPr bwMode="auto">
            <a:xfrm>
              <a:off x="-35" y="2016"/>
              <a:ext cx="827" cy="17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074" tIns="45537" rIns="91074" bIns="45537" anchor="ctr">
              <a:spAutoFit/>
            </a:bodyPr>
            <a:lstStyle/>
            <a:p>
              <a:pPr algn="ctr" defTabSz="914779"/>
              <a:r>
                <a:rPr lang="en-US" sz="1200" b="1" dirty="0" err="1">
                  <a:latin typeface="Arial" charset="0"/>
                </a:rPr>
                <a:t>incremento</a:t>
              </a:r>
              <a:r>
                <a:rPr lang="en-US" sz="1200" b="1" dirty="0">
                  <a:latin typeface="Arial" charset="0"/>
                </a:rPr>
                <a:t> 2</a:t>
              </a:r>
            </a:p>
          </p:txBody>
        </p:sp>
        <p:sp>
          <p:nvSpPr>
            <p:cNvPr id="82949" name="Oval 5"/>
            <p:cNvSpPr>
              <a:spLocks noChangeArrowheads="1"/>
            </p:cNvSpPr>
            <p:nvPr/>
          </p:nvSpPr>
          <p:spPr bwMode="auto">
            <a:xfrm>
              <a:off x="306" y="1024"/>
              <a:ext cx="2063" cy="901"/>
            </a:xfrm>
            <a:prstGeom prst="ellipse">
              <a:avLst/>
            </a:prstGeom>
            <a:solidFill>
              <a:srgbClr val="D3D3D3"/>
            </a:solidFill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950" name="AutoShape 6"/>
            <p:cNvSpPr>
              <a:spLocks noChangeArrowheads="1"/>
            </p:cNvSpPr>
            <p:nvPr/>
          </p:nvSpPr>
          <p:spPr bwMode="auto">
            <a:xfrm>
              <a:off x="521" y="1031"/>
              <a:ext cx="1576" cy="486"/>
            </a:xfrm>
            <a:prstGeom prst="roundRect">
              <a:avLst>
                <a:gd name="adj" fmla="val 16667"/>
              </a:avLst>
            </a:prstGeom>
            <a:noFill/>
            <a:ln w="38100">
              <a:noFill/>
              <a:round/>
              <a:headEnd/>
              <a:tailEnd/>
            </a:ln>
          </p:spPr>
          <p:txBody>
            <a:bodyPr lIns="91074" tIns="45537" rIns="91074" bIns="45537"/>
            <a:lstStyle/>
            <a:p>
              <a:pPr algn="ctr" defTabSz="914779"/>
              <a:r>
                <a:rPr lang="pt-BR" sz="1400" b="1" dirty="0">
                  <a:solidFill>
                    <a:srgbClr val="800000"/>
                  </a:solidFill>
                  <a:latin typeface="Arial Narrow" pitchFamily="34" charset="0"/>
                </a:rPr>
                <a:t>Engenharia de Sistemas / Informação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524" y="1308"/>
              <a:ext cx="3705" cy="326"/>
              <a:chOff x="550" y="1723"/>
              <a:chExt cx="3721" cy="328"/>
            </a:xfrm>
          </p:grpSpPr>
          <p:sp>
            <p:nvSpPr>
              <p:cNvPr id="377864" name="AutoShape 8"/>
              <p:cNvSpPr>
                <a:spLocks noChangeArrowheads="1"/>
              </p:cNvSpPr>
              <p:nvPr/>
            </p:nvSpPr>
            <p:spPr bwMode="auto">
              <a:xfrm>
                <a:off x="550" y="1739"/>
                <a:ext cx="647" cy="31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763" dir="8100000" algn="ctr" rotWithShape="0">
                  <a:srgbClr val="808080"/>
                </a:outerShdw>
              </a:effectLst>
            </p:spPr>
            <p:txBody>
              <a:bodyPr lIns="91074" tIns="45537" rIns="91074" bIns="45537"/>
              <a:lstStyle/>
              <a:p>
                <a:pPr algn="ctr" defTabSz="914779">
                  <a:lnSpc>
                    <a:spcPct val="140000"/>
                  </a:lnSpc>
                  <a:defRPr/>
                </a:pPr>
                <a:r>
                  <a:rPr lang="pt-BR" sz="1400" b="1" dirty="0">
                    <a:solidFill>
                      <a:srgbClr val="800000"/>
                    </a:solidFill>
                    <a:latin typeface="Arial Narrow" pitchFamily="34" charset="0"/>
                  </a:rPr>
                  <a:t>Análise</a:t>
                </a:r>
              </a:p>
            </p:txBody>
          </p:sp>
          <p:sp>
            <p:nvSpPr>
              <p:cNvPr id="377865" name="AutoShape 9"/>
              <p:cNvSpPr>
                <a:spLocks noChangeArrowheads="1"/>
              </p:cNvSpPr>
              <p:nvPr/>
            </p:nvSpPr>
            <p:spPr bwMode="auto">
              <a:xfrm>
                <a:off x="1543" y="1731"/>
                <a:ext cx="607" cy="32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763" dir="8100000" algn="ctr" rotWithShape="0">
                  <a:srgbClr val="808080"/>
                </a:outerShdw>
              </a:effectLst>
            </p:spPr>
            <p:txBody>
              <a:bodyPr lIns="91074" tIns="45537" rIns="91074" bIns="45537"/>
              <a:lstStyle/>
              <a:p>
                <a:pPr algn="ctr" defTabSz="914779">
                  <a:lnSpc>
                    <a:spcPct val="130000"/>
                  </a:lnSpc>
                  <a:defRPr/>
                </a:pPr>
                <a:r>
                  <a:rPr lang="pt-BR" sz="1400" b="1" dirty="0">
                    <a:solidFill>
                      <a:srgbClr val="800000"/>
                    </a:solidFill>
                    <a:latin typeface="Arial Narrow" pitchFamily="34" charset="0"/>
                  </a:rPr>
                  <a:t>Projeto</a:t>
                </a:r>
                <a:r>
                  <a:rPr lang="pt-BR" sz="1400" b="1" dirty="0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 Narrow" pitchFamily="34" charset="0"/>
                  </a:rPr>
                  <a:t>  </a:t>
                </a:r>
              </a:p>
            </p:txBody>
          </p:sp>
          <p:sp>
            <p:nvSpPr>
              <p:cNvPr id="377866" name="AutoShape 10"/>
              <p:cNvSpPr>
                <a:spLocks noChangeArrowheads="1"/>
              </p:cNvSpPr>
              <p:nvPr/>
            </p:nvSpPr>
            <p:spPr bwMode="auto">
              <a:xfrm>
                <a:off x="2509" y="1731"/>
                <a:ext cx="703" cy="31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763" dir="8100000" algn="ctr" rotWithShape="0">
                  <a:srgbClr val="808080"/>
                </a:outerShdw>
              </a:effectLst>
            </p:spPr>
            <p:txBody>
              <a:bodyPr lIns="91074" tIns="45537" rIns="91074" bIns="45537"/>
              <a:lstStyle/>
              <a:p>
                <a:pPr algn="ctr" defTabSz="914779">
                  <a:lnSpc>
                    <a:spcPct val="150000"/>
                  </a:lnSpc>
                  <a:defRPr/>
                </a:pPr>
                <a:r>
                  <a:rPr lang="pt-BR" sz="1400" b="1" dirty="0">
                    <a:solidFill>
                      <a:srgbClr val="800000"/>
                    </a:solidFill>
                    <a:latin typeface="Arial Narrow" pitchFamily="34" charset="0"/>
                  </a:rPr>
                  <a:t>Codificação</a:t>
                </a:r>
                <a:r>
                  <a:rPr lang="pt-BR" sz="1400" b="1" dirty="0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 Narrow" pitchFamily="34" charset="0"/>
                  </a:rPr>
                  <a:t> </a:t>
                </a:r>
              </a:p>
            </p:txBody>
          </p:sp>
          <p:sp>
            <p:nvSpPr>
              <p:cNvPr id="377867" name="AutoShape 11"/>
              <p:cNvSpPr>
                <a:spLocks noChangeArrowheads="1"/>
              </p:cNvSpPr>
              <p:nvPr/>
            </p:nvSpPr>
            <p:spPr bwMode="auto">
              <a:xfrm>
                <a:off x="3608" y="1723"/>
                <a:ext cx="663" cy="30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763" dir="8100000" algn="ctr" rotWithShape="0">
                  <a:srgbClr val="808080"/>
                </a:outerShdw>
              </a:effectLst>
            </p:spPr>
            <p:txBody>
              <a:bodyPr lIns="91074" tIns="45537" rIns="91074" bIns="45537"/>
              <a:lstStyle/>
              <a:p>
                <a:pPr algn="ctr" defTabSz="914779">
                  <a:lnSpc>
                    <a:spcPct val="140000"/>
                  </a:lnSpc>
                  <a:defRPr/>
                </a:pPr>
                <a:r>
                  <a:rPr lang="pt-BR" sz="1400" b="1" dirty="0">
                    <a:solidFill>
                      <a:srgbClr val="800000"/>
                    </a:solidFill>
                    <a:latin typeface="Arial Narrow" pitchFamily="34" charset="0"/>
                  </a:rPr>
                  <a:t>Testes</a:t>
                </a:r>
                <a:r>
                  <a:rPr lang="pt-BR" sz="1400" b="1" dirty="0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 Narrow" pitchFamily="34" charset="0"/>
                  </a:rPr>
                  <a:t> </a:t>
                </a:r>
              </a:p>
            </p:txBody>
          </p:sp>
          <p:sp>
            <p:nvSpPr>
              <p:cNvPr id="82987" name="Line 12"/>
              <p:cNvSpPr>
                <a:spLocks noChangeShapeType="1"/>
              </p:cNvSpPr>
              <p:nvPr/>
            </p:nvSpPr>
            <p:spPr bwMode="auto">
              <a:xfrm>
                <a:off x="1200" y="1928"/>
                <a:ext cx="344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2988" name="Line 13"/>
              <p:cNvSpPr>
                <a:spLocks noChangeShapeType="1"/>
              </p:cNvSpPr>
              <p:nvPr/>
            </p:nvSpPr>
            <p:spPr bwMode="auto">
              <a:xfrm>
                <a:off x="2168" y="1904"/>
                <a:ext cx="352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2989" name="Line 14"/>
              <p:cNvSpPr>
                <a:spLocks noChangeShapeType="1"/>
              </p:cNvSpPr>
              <p:nvPr/>
            </p:nvSpPr>
            <p:spPr bwMode="auto">
              <a:xfrm>
                <a:off x="3232" y="1896"/>
                <a:ext cx="376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747" y="1945"/>
              <a:ext cx="3705" cy="327"/>
              <a:chOff x="550" y="1723"/>
              <a:chExt cx="3721" cy="328"/>
            </a:xfrm>
          </p:grpSpPr>
          <p:sp>
            <p:nvSpPr>
              <p:cNvPr id="377872" name="AutoShape 16"/>
              <p:cNvSpPr>
                <a:spLocks noChangeArrowheads="1"/>
              </p:cNvSpPr>
              <p:nvPr/>
            </p:nvSpPr>
            <p:spPr bwMode="auto">
              <a:xfrm>
                <a:off x="550" y="1739"/>
                <a:ext cx="647" cy="31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763" dir="8100000" algn="ctr" rotWithShape="0">
                  <a:srgbClr val="808080"/>
                </a:outerShdw>
              </a:effectLst>
            </p:spPr>
            <p:txBody>
              <a:bodyPr lIns="91074" tIns="45537" rIns="91074" bIns="45537"/>
              <a:lstStyle/>
              <a:p>
                <a:pPr algn="ctr" defTabSz="914779">
                  <a:lnSpc>
                    <a:spcPct val="140000"/>
                  </a:lnSpc>
                  <a:defRPr/>
                </a:pPr>
                <a:r>
                  <a:rPr lang="pt-BR" sz="1400" b="1" dirty="0">
                    <a:solidFill>
                      <a:srgbClr val="800000"/>
                    </a:solidFill>
                    <a:latin typeface="Arial Narrow" pitchFamily="34" charset="0"/>
                  </a:rPr>
                  <a:t>Análise</a:t>
                </a:r>
              </a:p>
            </p:txBody>
          </p:sp>
          <p:sp>
            <p:nvSpPr>
              <p:cNvPr id="377873" name="AutoShape 17"/>
              <p:cNvSpPr>
                <a:spLocks noChangeArrowheads="1"/>
              </p:cNvSpPr>
              <p:nvPr/>
            </p:nvSpPr>
            <p:spPr bwMode="auto">
              <a:xfrm>
                <a:off x="1543" y="1731"/>
                <a:ext cx="607" cy="32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763" dir="8100000" algn="ctr" rotWithShape="0">
                  <a:srgbClr val="808080"/>
                </a:outerShdw>
              </a:effectLst>
            </p:spPr>
            <p:txBody>
              <a:bodyPr lIns="91074" tIns="45537" rIns="91074" bIns="45537"/>
              <a:lstStyle/>
              <a:p>
                <a:pPr algn="ctr" defTabSz="914779">
                  <a:lnSpc>
                    <a:spcPct val="130000"/>
                  </a:lnSpc>
                  <a:defRPr/>
                </a:pPr>
                <a:r>
                  <a:rPr lang="pt-BR" sz="1400" b="1" dirty="0">
                    <a:solidFill>
                      <a:srgbClr val="800000"/>
                    </a:solidFill>
                    <a:latin typeface="Arial Narrow" pitchFamily="34" charset="0"/>
                  </a:rPr>
                  <a:t>Projeto</a:t>
                </a:r>
                <a:r>
                  <a:rPr lang="pt-BR" sz="1400" b="1" dirty="0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 Narrow" pitchFamily="34" charset="0"/>
                  </a:rPr>
                  <a:t>  </a:t>
                </a:r>
              </a:p>
            </p:txBody>
          </p:sp>
          <p:sp>
            <p:nvSpPr>
              <p:cNvPr id="377874" name="AutoShape 18"/>
              <p:cNvSpPr>
                <a:spLocks noChangeArrowheads="1"/>
              </p:cNvSpPr>
              <p:nvPr/>
            </p:nvSpPr>
            <p:spPr bwMode="auto">
              <a:xfrm>
                <a:off x="2509" y="1731"/>
                <a:ext cx="703" cy="31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763" dir="8100000" algn="ctr" rotWithShape="0">
                  <a:srgbClr val="808080"/>
                </a:outerShdw>
              </a:effectLst>
            </p:spPr>
            <p:txBody>
              <a:bodyPr lIns="91074" tIns="45537" rIns="91074" bIns="45537"/>
              <a:lstStyle/>
              <a:p>
                <a:pPr algn="ctr" defTabSz="914779">
                  <a:lnSpc>
                    <a:spcPct val="150000"/>
                  </a:lnSpc>
                  <a:defRPr/>
                </a:pPr>
                <a:r>
                  <a:rPr lang="pt-BR" sz="1400" b="1" dirty="0">
                    <a:solidFill>
                      <a:srgbClr val="800000"/>
                    </a:solidFill>
                    <a:latin typeface="Arial Narrow" pitchFamily="34" charset="0"/>
                  </a:rPr>
                  <a:t>Codificação</a:t>
                </a:r>
                <a:r>
                  <a:rPr lang="pt-BR" sz="1400" b="1" dirty="0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 Narrow" pitchFamily="34" charset="0"/>
                  </a:rPr>
                  <a:t> </a:t>
                </a:r>
              </a:p>
            </p:txBody>
          </p:sp>
          <p:sp>
            <p:nvSpPr>
              <p:cNvPr id="377875" name="AutoShape 19"/>
              <p:cNvSpPr>
                <a:spLocks noChangeArrowheads="1"/>
              </p:cNvSpPr>
              <p:nvPr/>
            </p:nvSpPr>
            <p:spPr bwMode="auto">
              <a:xfrm>
                <a:off x="3608" y="1723"/>
                <a:ext cx="663" cy="30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763" dir="8100000" algn="ctr" rotWithShape="0">
                  <a:srgbClr val="808080"/>
                </a:outerShdw>
              </a:effectLst>
            </p:spPr>
            <p:txBody>
              <a:bodyPr lIns="91074" tIns="45537" rIns="91074" bIns="45537"/>
              <a:lstStyle/>
              <a:p>
                <a:pPr algn="ctr" defTabSz="914779">
                  <a:lnSpc>
                    <a:spcPct val="140000"/>
                  </a:lnSpc>
                  <a:defRPr/>
                </a:pPr>
                <a:r>
                  <a:rPr lang="pt-BR" sz="1400" b="1" dirty="0">
                    <a:solidFill>
                      <a:srgbClr val="800000"/>
                    </a:solidFill>
                    <a:latin typeface="Arial Narrow" pitchFamily="34" charset="0"/>
                  </a:rPr>
                  <a:t>Testes</a:t>
                </a:r>
                <a:r>
                  <a:rPr lang="pt-BR" sz="1400" b="1" dirty="0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 Narrow" pitchFamily="34" charset="0"/>
                  </a:rPr>
                  <a:t> </a:t>
                </a:r>
              </a:p>
            </p:txBody>
          </p:sp>
          <p:sp>
            <p:nvSpPr>
              <p:cNvPr id="82980" name="Line 20"/>
              <p:cNvSpPr>
                <a:spLocks noChangeShapeType="1"/>
              </p:cNvSpPr>
              <p:nvPr/>
            </p:nvSpPr>
            <p:spPr bwMode="auto">
              <a:xfrm>
                <a:off x="1200" y="1928"/>
                <a:ext cx="344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2981" name="Line 21"/>
              <p:cNvSpPr>
                <a:spLocks noChangeShapeType="1"/>
              </p:cNvSpPr>
              <p:nvPr/>
            </p:nvSpPr>
            <p:spPr bwMode="auto">
              <a:xfrm>
                <a:off x="2168" y="1904"/>
                <a:ext cx="352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2982" name="Line 22"/>
              <p:cNvSpPr>
                <a:spLocks noChangeShapeType="1"/>
              </p:cNvSpPr>
              <p:nvPr/>
            </p:nvSpPr>
            <p:spPr bwMode="auto">
              <a:xfrm>
                <a:off x="3232" y="1896"/>
                <a:ext cx="376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018" y="2527"/>
              <a:ext cx="3705" cy="327"/>
              <a:chOff x="550" y="1723"/>
              <a:chExt cx="3721" cy="328"/>
            </a:xfrm>
          </p:grpSpPr>
          <p:sp>
            <p:nvSpPr>
              <p:cNvPr id="377880" name="AutoShape 24"/>
              <p:cNvSpPr>
                <a:spLocks noChangeArrowheads="1"/>
              </p:cNvSpPr>
              <p:nvPr/>
            </p:nvSpPr>
            <p:spPr bwMode="auto">
              <a:xfrm>
                <a:off x="550" y="1739"/>
                <a:ext cx="647" cy="31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763" dir="8100000" algn="ctr" rotWithShape="0">
                  <a:srgbClr val="808080"/>
                </a:outerShdw>
              </a:effectLst>
            </p:spPr>
            <p:txBody>
              <a:bodyPr lIns="91074" tIns="45537" rIns="91074" bIns="45537"/>
              <a:lstStyle/>
              <a:p>
                <a:pPr algn="ctr" defTabSz="914779">
                  <a:lnSpc>
                    <a:spcPct val="140000"/>
                  </a:lnSpc>
                  <a:defRPr/>
                </a:pPr>
                <a:r>
                  <a:rPr lang="pt-BR" sz="1400" b="1" dirty="0">
                    <a:solidFill>
                      <a:srgbClr val="800000"/>
                    </a:solidFill>
                    <a:latin typeface="Arial Narrow" pitchFamily="34" charset="0"/>
                  </a:rPr>
                  <a:t>Análise</a:t>
                </a:r>
              </a:p>
            </p:txBody>
          </p:sp>
          <p:sp>
            <p:nvSpPr>
              <p:cNvPr id="377881" name="AutoShape 25"/>
              <p:cNvSpPr>
                <a:spLocks noChangeArrowheads="1"/>
              </p:cNvSpPr>
              <p:nvPr/>
            </p:nvSpPr>
            <p:spPr bwMode="auto">
              <a:xfrm>
                <a:off x="1543" y="1731"/>
                <a:ext cx="607" cy="32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763" dir="8100000" algn="ctr" rotWithShape="0">
                  <a:srgbClr val="808080"/>
                </a:outerShdw>
              </a:effectLst>
            </p:spPr>
            <p:txBody>
              <a:bodyPr lIns="91074" tIns="45537" rIns="91074" bIns="45537"/>
              <a:lstStyle/>
              <a:p>
                <a:pPr algn="ctr" defTabSz="914779">
                  <a:lnSpc>
                    <a:spcPct val="130000"/>
                  </a:lnSpc>
                  <a:defRPr/>
                </a:pPr>
                <a:r>
                  <a:rPr lang="pt-BR" sz="1400" b="1" dirty="0">
                    <a:solidFill>
                      <a:srgbClr val="800000"/>
                    </a:solidFill>
                    <a:latin typeface="Arial Narrow" pitchFamily="34" charset="0"/>
                  </a:rPr>
                  <a:t>Projeto</a:t>
                </a:r>
                <a:r>
                  <a:rPr lang="pt-BR" sz="1400" b="1" dirty="0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 Narrow" pitchFamily="34" charset="0"/>
                  </a:rPr>
                  <a:t>  </a:t>
                </a:r>
              </a:p>
            </p:txBody>
          </p:sp>
          <p:sp>
            <p:nvSpPr>
              <p:cNvPr id="377882" name="AutoShape 26"/>
              <p:cNvSpPr>
                <a:spLocks noChangeArrowheads="1"/>
              </p:cNvSpPr>
              <p:nvPr/>
            </p:nvSpPr>
            <p:spPr bwMode="auto">
              <a:xfrm>
                <a:off x="2509" y="1731"/>
                <a:ext cx="703" cy="31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763" dir="8100000" algn="ctr" rotWithShape="0">
                  <a:srgbClr val="808080"/>
                </a:outerShdw>
              </a:effectLst>
            </p:spPr>
            <p:txBody>
              <a:bodyPr lIns="91074" tIns="45537" rIns="91074" bIns="45537"/>
              <a:lstStyle/>
              <a:p>
                <a:pPr algn="ctr" defTabSz="914779">
                  <a:lnSpc>
                    <a:spcPct val="150000"/>
                  </a:lnSpc>
                  <a:defRPr/>
                </a:pPr>
                <a:r>
                  <a:rPr lang="pt-BR" sz="1400" b="1" dirty="0">
                    <a:solidFill>
                      <a:srgbClr val="800000"/>
                    </a:solidFill>
                    <a:latin typeface="Arial Narrow" pitchFamily="34" charset="0"/>
                  </a:rPr>
                  <a:t>Codificação</a:t>
                </a:r>
                <a:r>
                  <a:rPr lang="pt-BR" sz="1400" b="1" dirty="0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 Narrow" pitchFamily="34" charset="0"/>
                  </a:rPr>
                  <a:t> </a:t>
                </a:r>
              </a:p>
            </p:txBody>
          </p:sp>
          <p:sp>
            <p:nvSpPr>
              <p:cNvPr id="377883" name="AutoShape 27"/>
              <p:cNvSpPr>
                <a:spLocks noChangeArrowheads="1"/>
              </p:cNvSpPr>
              <p:nvPr/>
            </p:nvSpPr>
            <p:spPr bwMode="auto">
              <a:xfrm>
                <a:off x="3608" y="1723"/>
                <a:ext cx="663" cy="30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763" dir="8100000" algn="ctr" rotWithShape="0">
                  <a:srgbClr val="808080"/>
                </a:outerShdw>
              </a:effectLst>
            </p:spPr>
            <p:txBody>
              <a:bodyPr lIns="91074" tIns="45537" rIns="91074" bIns="45537"/>
              <a:lstStyle/>
              <a:p>
                <a:pPr algn="ctr" defTabSz="914779">
                  <a:lnSpc>
                    <a:spcPct val="140000"/>
                  </a:lnSpc>
                  <a:defRPr/>
                </a:pPr>
                <a:r>
                  <a:rPr lang="pt-BR" sz="1400" b="1" dirty="0">
                    <a:solidFill>
                      <a:srgbClr val="800000"/>
                    </a:solidFill>
                    <a:latin typeface="Arial Narrow" pitchFamily="34" charset="0"/>
                  </a:rPr>
                  <a:t>Testes</a:t>
                </a:r>
                <a:r>
                  <a:rPr lang="pt-BR" sz="1400" b="1" dirty="0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 Narrow" pitchFamily="34" charset="0"/>
                  </a:rPr>
                  <a:t> </a:t>
                </a:r>
              </a:p>
            </p:txBody>
          </p:sp>
          <p:sp>
            <p:nvSpPr>
              <p:cNvPr id="82973" name="Line 28"/>
              <p:cNvSpPr>
                <a:spLocks noChangeShapeType="1"/>
              </p:cNvSpPr>
              <p:nvPr/>
            </p:nvSpPr>
            <p:spPr bwMode="auto">
              <a:xfrm>
                <a:off x="1200" y="1928"/>
                <a:ext cx="344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2974" name="Line 29"/>
              <p:cNvSpPr>
                <a:spLocks noChangeShapeType="1"/>
              </p:cNvSpPr>
              <p:nvPr/>
            </p:nvSpPr>
            <p:spPr bwMode="auto">
              <a:xfrm>
                <a:off x="2168" y="1904"/>
                <a:ext cx="352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2975" name="Line 30"/>
              <p:cNvSpPr>
                <a:spLocks noChangeShapeType="1"/>
              </p:cNvSpPr>
              <p:nvPr/>
            </p:nvSpPr>
            <p:spPr bwMode="auto">
              <a:xfrm>
                <a:off x="3232" y="1896"/>
                <a:ext cx="376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6" name="Group 31"/>
            <p:cNvGrpSpPr>
              <a:grpSpLocks/>
            </p:cNvGrpSpPr>
            <p:nvPr/>
          </p:nvGrpSpPr>
          <p:grpSpPr bwMode="auto">
            <a:xfrm>
              <a:off x="1328" y="3061"/>
              <a:ext cx="3706" cy="327"/>
              <a:chOff x="550" y="1723"/>
              <a:chExt cx="3721" cy="328"/>
            </a:xfrm>
          </p:grpSpPr>
          <p:sp>
            <p:nvSpPr>
              <p:cNvPr id="377888" name="AutoShape 32"/>
              <p:cNvSpPr>
                <a:spLocks noChangeArrowheads="1"/>
              </p:cNvSpPr>
              <p:nvPr/>
            </p:nvSpPr>
            <p:spPr bwMode="auto">
              <a:xfrm>
                <a:off x="550" y="1739"/>
                <a:ext cx="647" cy="31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763" dir="8100000" algn="ctr" rotWithShape="0">
                  <a:srgbClr val="808080"/>
                </a:outerShdw>
              </a:effectLst>
            </p:spPr>
            <p:txBody>
              <a:bodyPr lIns="91074" tIns="45537" rIns="91074" bIns="45537"/>
              <a:lstStyle/>
              <a:p>
                <a:pPr algn="ctr" defTabSz="914779">
                  <a:lnSpc>
                    <a:spcPct val="140000"/>
                  </a:lnSpc>
                  <a:defRPr/>
                </a:pPr>
                <a:r>
                  <a:rPr lang="pt-BR" sz="1400" b="1" dirty="0">
                    <a:solidFill>
                      <a:srgbClr val="800000"/>
                    </a:solidFill>
                    <a:latin typeface="Arial Narrow" pitchFamily="34" charset="0"/>
                  </a:rPr>
                  <a:t>Análise</a:t>
                </a:r>
              </a:p>
            </p:txBody>
          </p:sp>
          <p:sp>
            <p:nvSpPr>
              <p:cNvPr id="377889" name="AutoShape 33"/>
              <p:cNvSpPr>
                <a:spLocks noChangeArrowheads="1"/>
              </p:cNvSpPr>
              <p:nvPr/>
            </p:nvSpPr>
            <p:spPr bwMode="auto">
              <a:xfrm>
                <a:off x="1543" y="1731"/>
                <a:ext cx="607" cy="32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763" dir="8100000" algn="ctr" rotWithShape="0">
                  <a:srgbClr val="808080"/>
                </a:outerShdw>
              </a:effectLst>
            </p:spPr>
            <p:txBody>
              <a:bodyPr lIns="91074" tIns="45537" rIns="91074" bIns="45537"/>
              <a:lstStyle/>
              <a:p>
                <a:pPr algn="ctr" defTabSz="914779">
                  <a:lnSpc>
                    <a:spcPct val="130000"/>
                  </a:lnSpc>
                  <a:defRPr/>
                </a:pPr>
                <a:r>
                  <a:rPr lang="pt-BR" sz="1400" b="1" dirty="0">
                    <a:solidFill>
                      <a:srgbClr val="800000"/>
                    </a:solidFill>
                    <a:latin typeface="Arial Narrow" pitchFamily="34" charset="0"/>
                  </a:rPr>
                  <a:t>Projeto</a:t>
                </a:r>
                <a:r>
                  <a:rPr lang="pt-BR" sz="1400" b="1" dirty="0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 Narrow" pitchFamily="34" charset="0"/>
                  </a:rPr>
                  <a:t>  </a:t>
                </a:r>
              </a:p>
            </p:txBody>
          </p:sp>
          <p:sp>
            <p:nvSpPr>
              <p:cNvPr id="377890" name="AutoShape 34"/>
              <p:cNvSpPr>
                <a:spLocks noChangeArrowheads="1"/>
              </p:cNvSpPr>
              <p:nvPr/>
            </p:nvSpPr>
            <p:spPr bwMode="auto">
              <a:xfrm>
                <a:off x="2509" y="1731"/>
                <a:ext cx="703" cy="31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763" dir="8100000" algn="ctr" rotWithShape="0">
                  <a:srgbClr val="808080"/>
                </a:outerShdw>
              </a:effectLst>
            </p:spPr>
            <p:txBody>
              <a:bodyPr lIns="91074" tIns="45537" rIns="91074" bIns="45537"/>
              <a:lstStyle/>
              <a:p>
                <a:pPr algn="ctr" defTabSz="914779">
                  <a:lnSpc>
                    <a:spcPct val="150000"/>
                  </a:lnSpc>
                  <a:defRPr/>
                </a:pPr>
                <a:r>
                  <a:rPr lang="pt-BR" sz="1400" b="1" dirty="0">
                    <a:solidFill>
                      <a:srgbClr val="800000"/>
                    </a:solidFill>
                    <a:latin typeface="Arial Narrow" pitchFamily="34" charset="0"/>
                  </a:rPr>
                  <a:t>Codificação</a:t>
                </a:r>
                <a:r>
                  <a:rPr lang="pt-BR" sz="1400" b="1" dirty="0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 Narrow" pitchFamily="34" charset="0"/>
                  </a:rPr>
                  <a:t> </a:t>
                </a:r>
              </a:p>
            </p:txBody>
          </p:sp>
          <p:sp>
            <p:nvSpPr>
              <p:cNvPr id="377891" name="AutoShape 35"/>
              <p:cNvSpPr>
                <a:spLocks noChangeArrowheads="1"/>
              </p:cNvSpPr>
              <p:nvPr/>
            </p:nvSpPr>
            <p:spPr bwMode="auto">
              <a:xfrm>
                <a:off x="3608" y="1723"/>
                <a:ext cx="663" cy="30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763" dir="8100000" algn="ctr" rotWithShape="0">
                  <a:srgbClr val="808080"/>
                </a:outerShdw>
              </a:effectLst>
            </p:spPr>
            <p:txBody>
              <a:bodyPr lIns="91074" tIns="45537" rIns="91074" bIns="45537"/>
              <a:lstStyle/>
              <a:p>
                <a:pPr algn="ctr" defTabSz="914779">
                  <a:lnSpc>
                    <a:spcPct val="140000"/>
                  </a:lnSpc>
                  <a:defRPr/>
                </a:pPr>
                <a:r>
                  <a:rPr lang="pt-BR" sz="1400" b="1" dirty="0">
                    <a:solidFill>
                      <a:srgbClr val="800000"/>
                    </a:solidFill>
                    <a:latin typeface="Arial Narrow" pitchFamily="34" charset="0"/>
                  </a:rPr>
                  <a:t>Testes</a:t>
                </a:r>
                <a:r>
                  <a:rPr lang="pt-BR" sz="1400" b="1" dirty="0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 Narrow" pitchFamily="34" charset="0"/>
                  </a:rPr>
                  <a:t> </a:t>
                </a:r>
              </a:p>
            </p:txBody>
          </p:sp>
          <p:sp>
            <p:nvSpPr>
              <p:cNvPr id="82966" name="Line 36"/>
              <p:cNvSpPr>
                <a:spLocks noChangeShapeType="1"/>
              </p:cNvSpPr>
              <p:nvPr/>
            </p:nvSpPr>
            <p:spPr bwMode="auto">
              <a:xfrm>
                <a:off x="1200" y="1928"/>
                <a:ext cx="344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2967" name="Line 37"/>
              <p:cNvSpPr>
                <a:spLocks noChangeShapeType="1"/>
              </p:cNvSpPr>
              <p:nvPr/>
            </p:nvSpPr>
            <p:spPr bwMode="auto">
              <a:xfrm>
                <a:off x="2168" y="1904"/>
                <a:ext cx="352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2968" name="Line 38"/>
              <p:cNvSpPr>
                <a:spLocks noChangeShapeType="1"/>
              </p:cNvSpPr>
              <p:nvPr/>
            </p:nvSpPr>
            <p:spPr bwMode="auto">
              <a:xfrm>
                <a:off x="3232" y="1896"/>
                <a:ext cx="376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82955" name="Text Box 39"/>
            <p:cNvSpPr txBox="1">
              <a:spLocks noChangeArrowheads="1"/>
            </p:cNvSpPr>
            <p:nvPr/>
          </p:nvSpPr>
          <p:spPr bwMode="auto">
            <a:xfrm>
              <a:off x="146" y="882"/>
              <a:ext cx="711" cy="17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074" tIns="45537" rIns="91074" bIns="45537" anchor="ctr">
              <a:spAutoFit/>
            </a:bodyPr>
            <a:lstStyle/>
            <a:p>
              <a:pPr algn="ctr" defTabSz="914779"/>
              <a:r>
                <a:rPr lang="en-US" sz="1200" b="1" dirty="0" err="1">
                  <a:latin typeface="Arial" charset="0"/>
                </a:rPr>
                <a:t>incremento</a:t>
              </a:r>
              <a:r>
                <a:rPr lang="en-US" sz="1200" b="1" dirty="0">
                  <a:latin typeface="Arial" charset="0"/>
                </a:rPr>
                <a:t> 1</a:t>
              </a:r>
            </a:p>
          </p:txBody>
        </p:sp>
        <p:sp>
          <p:nvSpPr>
            <p:cNvPr id="82956" name="Text Box 40"/>
            <p:cNvSpPr txBox="1">
              <a:spLocks noChangeArrowheads="1"/>
            </p:cNvSpPr>
            <p:nvPr/>
          </p:nvSpPr>
          <p:spPr bwMode="auto">
            <a:xfrm>
              <a:off x="192" y="2621"/>
              <a:ext cx="711" cy="17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074" tIns="45537" rIns="91074" bIns="45537" anchor="ctr">
              <a:spAutoFit/>
            </a:bodyPr>
            <a:lstStyle/>
            <a:p>
              <a:pPr algn="ctr" defTabSz="914779"/>
              <a:r>
                <a:rPr lang="en-US" sz="1200" b="1" dirty="0" err="1">
                  <a:latin typeface="Arial" charset="0"/>
                </a:rPr>
                <a:t>incremento</a:t>
              </a:r>
              <a:r>
                <a:rPr lang="en-US" sz="1200" b="1" dirty="0">
                  <a:latin typeface="Arial" charset="0"/>
                </a:rPr>
                <a:t> 3</a:t>
              </a:r>
            </a:p>
          </p:txBody>
        </p:sp>
        <p:sp>
          <p:nvSpPr>
            <p:cNvPr id="82957" name="Text Box 41"/>
            <p:cNvSpPr txBox="1">
              <a:spLocks noChangeArrowheads="1"/>
            </p:cNvSpPr>
            <p:nvPr/>
          </p:nvSpPr>
          <p:spPr bwMode="auto">
            <a:xfrm>
              <a:off x="463" y="3171"/>
              <a:ext cx="711" cy="17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074" tIns="45537" rIns="91074" bIns="45537" anchor="ctr">
              <a:spAutoFit/>
            </a:bodyPr>
            <a:lstStyle/>
            <a:p>
              <a:pPr algn="ctr" defTabSz="914779"/>
              <a:r>
                <a:rPr lang="en-US" sz="1200" b="1" dirty="0" err="1">
                  <a:latin typeface="Arial" charset="0"/>
                </a:rPr>
                <a:t>incremento</a:t>
              </a:r>
              <a:r>
                <a:rPr lang="en-US" sz="1200" b="1" dirty="0">
                  <a:latin typeface="Arial" charset="0"/>
                </a:rPr>
                <a:t> 4</a:t>
              </a:r>
            </a:p>
          </p:txBody>
        </p:sp>
        <p:sp>
          <p:nvSpPr>
            <p:cNvPr id="82958" name="Text Box 42"/>
            <p:cNvSpPr txBox="1">
              <a:spLocks noChangeArrowheads="1"/>
            </p:cNvSpPr>
            <p:nvPr/>
          </p:nvSpPr>
          <p:spPr bwMode="auto">
            <a:xfrm>
              <a:off x="4329" y="1321"/>
              <a:ext cx="879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074" tIns="45537" rIns="91074" bIns="45537" anchor="ctr">
              <a:spAutoFit/>
            </a:bodyPr>
            <a:lstStyle/>
            <a:p>
              <a:pPr algn="ctr" defTabSz="914779"/>
              <a:r>
                <a:rPr lang="en-US" sz="1200" b="1" dirty="0" err="1">
                  <a:latin typeface="Arial" charset="0"/>
                </a:rPr>
                <a:t>produto</a:t>
              </a:r>
              <a:r>
                <a:rPr lang="en-US" sz="1200" b="1" dirty="0">
                  <a:latin typeface="Arial" charset="0"/>
                </a:rPr>
                <a:t> </a:t>
              </a:r>
              <a:r>
                <a:rPr lang="en-US" sz="1200" b="1" dirty="0" err="1">
                  <a:latin typeface="Arial" charset="0"/>
                </a:rPr>
                <a:t>liberado</a:t>
              </a:r>
              <a:endParaRPr lang="en-US" sz="1200" b="1" dirty="0">
                <a:latin typeface="Arial" charset="0"/>
              </a:endParaRPr>
            </a:p>
            <a:p>
              <a:pPr algn="ctr" defTabSz="914779"/>
              <a:r>
                <a:rPr lang="en-US" sz="1200" b="1" dirty="0">
                  <a:latin typeface="Arial" charset="0"/>
                </a:rPr>
                <a:t>do </a:t>
              </a:r>
              <a:r>
                <a:rPr lang="en-US" sz="1200" b="1" dirty="0" err="1">
                  <a:latin typeface="Arial" charset="0"/>
                </a:rPr>
                <a:t>incremento</a:t>
              </a:r>
              <a:r>
                <a:rPr lang="en-US" sz="1200" b="1" dirty="0">
                  <a:latin typeface="Arial" charset="0"/>
                </a:rPr>
                <a:t> 1</a:t>
              </a:r>
            </a:p>
          </p:txBody>
        </p:sp>
        <p:sp>
          <p:nvSpPr>
            <p:cNvPr id="82959" name="Text Box 43"/>
            <p:cNvSpPr txBox="1">
              <a:spLocks noChangeArrowheads="1"/>
            </p:cNvSpPr>
            <p:nvPr/>
          </p:nvSpPr>
          <p:spPr bwMode="auto">
            <a:xfrm>
              <a:off x="4530" y="1970"/>
              <a:ext cx="879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074" tIns="45537" rIns="91074" bIns="45537" anchor="ctr">
              <a:spAutoFit/>
            </a:bodyPr>
            <a:lstStyle/>
            <a:p>
              <a:pPr algn="ctr" defTabSz="914779"/>
              <a:r>
                <a:rPr lang="en-US" sz="1200" b="1" dirty="0" err="1">
                  <a:latin typeface="Arial" charset="0"/>
                </a:rPr>
                <a:t>produto</a:t>
              </a:r>
              <a:r>
                <a:rPr lang="en-US" sz="1200" b="1" dirty="0">
                  <a:latin typeface="Arial" charset="0"/>
                </a:rPr>
                <a:t> </a:t>
              </a:r>
              <a:r>
                <a:rPr lang="en-US" sz="1200" b="1" dirty="0" err="1">
                  <a:latin typeface="Arial" charset="0"/>
                </a:rPr>
                <a:t>liberado</a:t>
              </a:r>
              <a:endParaRPr lang="en-US" sz="1200" b="1" dirty="0">
                <a:latin typeface="Arial" charset="0"/>
              </a:endParaRPr>
            </a:p>
            <a:p>
              <a:pPr algn="ctr" defTabSz="914779"/>
              <a:r>
                <a:rPr lang="en-US" sz="1200" b="1" dirty="0">
                  <a:latin typeface="Arial" charset="0"/>
                </a:rPr>
                <a:t>do </a:t>
              </a:r>
              <a:r>
                <a:rPr lang="en-US" sz="1200" b="1" dirty="0" err="1">
                  <a:latin typeface="Arial" charset="0"/>
                </a:rPr>
                <a:t>incremento</a:t>
              </a:r>
              <a:r>
                <a:rPr lang="en-US" sz="1200" b="1" dirty="0">
                  <a:latin typeface="Arial" charset="0"/>
                </a:rPr>
                <a:t> 2</a:t>
              </a:r>
            </a:p>
          </p:txBody>
        </p:sp>
        <p:sp>
          <p:nvSpPr>
            <p:cNvPr id="82960" name="Text Box 44"/>
            <p:cNvSpPr txBox="1">
              <a:spLocks noChangeArrowheads="1"/>
            </p:cNvSpPr>
            <p:nvPr/>
          </p:nvSpPr>
          <p:spPr bwMode="auto">
            <a:xfrm>
              <a:off x="4704" y="2564"/>
              <a:ext cx="879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074" tIns="45537" rIns="91074" bIns="45537" anchor="ctr">
              <a:spAutoFit/>
            </a:bodyPr>
            <a:lstStyle/>
            <a:p>
              <a:pPr algn="ctr" defTabSz="914779"/>
              <a:r>
                <a:rPr lang="en-US" sz="1200" b="1" dirty="0" err="1">
                  <a:latin typeface="Arial" charset="0"/>
                </a:rPr>
                <a:t>produto</a:t>
              </a:r>
              <a:r>
                <a:rPr lang="en-US" sz="1200" b="1" dirty="0">
                  <a:latin typeface="Arial" charset="0"/>
                </a:rPr>
                <a:t> </a:t>
              </a:r>
              <a:r>
                <a:rPr lang="en-US" sz="1200" b="1" dirty="0" err="1">
                  <a:latin typeface="Arial" charset="0"/>
                </a:rPr>
                <a:t>liberado</a:t>
              </a:r>
              <a:endParaRPr lang="en-US" sz="1200" b="1" dirty="0">
                <a:latin typeface="Arial" charset="0"/>
              </a:endParaRPr>
            </a:p>
            <a:p>
              <a:pPr algn="ctr" defTabSz="914779"/>
              <a:r>
                <a:rPr lang="en-US" sz="1200" b="1" dirty="0">
                  <a:latin typeface="Arial" charset="0"/>
                </a:rPr>
                <a:t>do </a:t>
              </a:r>
              <a:r>
                <a:rPr lang="en-US" sz="1200" b="1" dirty="0" err="1">
                  <a:latin typeface="Arial" charset="0"/>
                </a:rPr>
                <a:t>incremento</a:t>
              </a:r>
              <a:r>
                <a:rPr lang="en-US" sz="1200" b="1" dirty="0">
                  <a:latin typeface="Arial" charset="0"/>
                </a:rPr>
                <a:t> 3</a:t>
              </a:r>
            </a:p>
          </p:txBody>
        </p:sp>
        <p:sp>
          <p:nvSpPr>
            <p:cNvPr id="82961" name="Text Box 45"/>
            <p:cNvSpPr txBox="1">
              <a:spLocks noChangeArrowheads="1"/>
            </p:cNvSpPr>
            <p:nvPr/>
          </p:nvSpPr>
          <p:spPr bwMode="auto">
            <a:xfrm>
              <a:off x="4908" y="3105"/>
              <a:ext cx="772" cy="51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074" tIns="45537" rIns="91074" bIns="45537" anchor="ctr">
              <a:spAutoFit/>
            </a:bodyPr>
            <a:lstStyle/>
            <a:p>
              <a:pPr algn="ctr" defTabSz="914779"/>
              <a:r>
                <a:rPr lang="en-US" sz="1200" b="1" dirty="0" err="1">
                  <a:latin typeface="Arial" charset="0"/>
                </a:rPr>
                <a:t>produto</a:t>
              </a:r>
              <a:r>
                <a:rPr lang="en-US" sz="1200" b="1" dirty="0">
                  <a:latin typeface="Arial" charset="0"/>
                </a:rPr>
                <a:t> </a:t>
              </a:r>
              <a:r>
                <a:rPr lang="en-US" sz="1200" b="1" dirty="0" err="1">
                  <a:latin typeface="Arial" charset="0"/>
                </a:rPr>
                <a:t>liberado</a:t>
              </a:r>
              <a:endParaRPr lang="en-US" sz="1200" b="1" dirty="0">
                <a:latin typeface="Arial" charset="0"/>
              </a:endParaRPr>
            </a:p>
            <a:p>
              <a:pPr algn="ctr" defTabSz="914779"/>
              <a:r>
                <a:rPr lang="en-US" sz="1200" b="1" dirty="0">
                  <a:latin typeface="Arial" charset="0"/>
                </a:rPr>
                <a:t>do </a:t>
              </a:r>
              <a:r>
                <a:rPr lang="en-US" sz="1200" b="1" dirty="0" err="1">
                  <a:latin typeface="Arial" charset="0"/>
                </a:rPr>
                <a:t>incremento</a:t>
              </a:r>
              <a:r>
                <a:rPr lang="en-US" sz="1200" b="1" dirty="0">
                  <a:latin typeface="Arial" charset="0"/>
                </a:rPr>
                <a:t> 4</a:t>
              </a:r>
            </a:p>
          </p:txBody>
        </p:sp>
      </p:grpSp>
      <p:sp>
        <p:nvSpPr>
          <p:cNvPr id="46" name="Rectangle 2"/>
          <p:cNvSpPr txBox="1">
            <a:spLocks noChangeArrowheads="1"/>
          </p:cNvSpPr>
          <p:nvPr/>
        </p:nvSpPr>
        <p:spPr>
          <a:xfrm>
            <a:off x="30284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Incremental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7" name="Espaço Reservado para Número de Slide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63</a:t>
            </a:fld>
            <a:endParaRPr lang="pt-BR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2840" y="274638"/>
            <a:ext cx="8229600" cy="778098"/>
          </a:xfrm>
        </p:spPr>
        <p:txBody>
          <a:bodyPr/>
          <a:lstStyle/>
          <a:p>
            <a:pPr algn="ctr"/>
            <a:r>
              <a:rPr lang="en-US" b="1" dirty="0" err="1"/>
              <a:t>Modelo</a:t>
            </a:r>
            <a:r>
              <a:rPr lang="en-US" b="1" dirty="0"/>
              <a:t> Incremental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412776"/>
            <a:ext cx="8445500" cy="4264025"/>
          </a:xfrm>
        </p:spPr>
        <p:txBody>
          <a:bodyPr/>
          <a:lstStyle/>
          <a:p>
            <a:r>
              <a:rPr lang="pt-BR" sz="3600" dirty="0"/>
              <a:t>Combina</a:t>
            </a:r>
            <a:r>
              <a:rPr lang="en-US" sz="3600" dirty="0"/>
              <a:t> </a:t>
            </a:r>
            <a:r>
              <a:rPr lang="en-US" sz="3600" dirty="0" err="1"/>
              <a:t>elementos</a:t>
            </a:r>
            <a:r>
              <a:rPr lang="en-US" sz="3600" dirty="0"/>
              <a:t> do </a:t>
            </a:r>
            <a:r>
              <a:rPr lang="en-US" sz="3600" dirty="0" err="1"/>
              <a:t>Modelo</a:t>
            </a:r>
            <a:r>
              <a:rPr lang="en-US" sz="3600" dirty="0"/>
              <a:t> Linear com a </a:t>
            </a:r>
            <a:r>
              <a:rPr lang="en-US" sz="3600" dirty="0" err="1"/>
              <a:t>filosofia</a:t>
            </a:r>
            <a:r>
              <a:rPr lang="en-US" sz="3600" dirty="0"/>
              <a:t> </a:t>
            </a:r>
            <a:r>
              <a:rPr lang="en-US" sz="3600" dirty="0" err="1"/>
              <a:t>da</a:t>
            </a:r>
            <a:r>
              <a:rPr lang="en-US" sz="3600" dirty="0"/>
              <a:t> </a:t>
            </a:r>
            <a:r>
              <a:rPr lang="en-US" sz="3600" dirty="0" err="1"/>
              <a:t>Prototipação</a:t>
            </a:r>
            <a:r>
              <a:rPr lang="en-US" sz="3600" dirty="0"/>
              <a:t>.</a:t>
            </a:r>
          </a:p>
          <a:p>
            <a:r>
              <a:rPr lang="en-US" sz="3600" dirty="0" err="1"/>
              <a:t>Aplica</a:t>
            </a:r>
            <a:r>
              <a:rPr lang="en-US" sz="3600" dirty="0"/>
              <a:t> </a:t>
            </a:r>
            <a:r>
              <a:rPr lang="en-US" sz="3600" dirty="0" err="1"/>
              <a:t>sequências</a:t>
            </a:r>
            <a:r>
              <a:rPr lang="en-US" sz="3600" dirty="0"/>
              <a:t> </a:t>
            </a:r>
            <a:r>
              <a:rPr lang="en-US" sz="3600" dirty="0" err="1"/>
              <a:t>lineares</a:t>
            </a:r>
            <a:r>
              <a:rPr lang="en-US" sz="3600" dirty="0"/>
              <a:t> </a:t>
            </a:r>
            <a:r>
              <a:rPr lang="en-US" sz="3600" dirty="0" err="1"/>
              <a:t>numa</a:t>
            </a:r>
            <a:r>
              <a:rPr lang="en-US" sz="3600" dirty="0"/>
              <a:t> </a:t>
            </a:r>
            <a:r>
              <a:rPr lang="en-US" sz="3600" dirty="0" err="1"/>
              <a:t>abordagem</a:t>
            </a:r>
            <a:r>
              <a:rPr lang="en-US" sz="3600" dirty="0"/>
              <a:t> de “</a:t>
            </a:r>
            <a:r>
              <a:rPr lang="en-US" sz="3600" dirty="0" err="1"/>
              <a:t>saltos</a:t>
            </a:r>
            <a:r>
              <a:rPr lang="en-US" sz="3600" dirty="0"/>
              <a:t>” à </a:t>
            </a:r>
            <a:r>
              <a:rPr lang="en-US" sz="3600" dirty="0" err="1"/>
              <a:t>medida</a:t>
            </a:r>
            <a:r>
              <a:rPr lang="en-US" sz="3600" dirty="0"/>
              <a:t> </a:t>
            </a:r>
            <a:r>
              <a:rPr lang="en-US" sz="3600" dirty="0" err="1"/>
              <a:t>que</a:t>
            </a:r>
            <a:r>
              <a:rPr lang="en-US" sz="3600" dirty="0"/>
              <a:t> o tempo </a:t>
            </a:r>
            <a:r>
              <a:rPr lang="en-US" sz="3600" dirty="0" err="1"/>
              <a:t>progride</a:t>
            </a:r>
            <a:r>
              <a:rPr lang="en-US" sz="3600" dirty="0"/>
              <a:t>.</a:t>
            </a:r>
          </a:p>
          <a:p>
            <a:r>
              <a:rPr lang="en-US" sz="3600" dirty="0" err="1"/>
              <a:t>Cada</a:t>
            </a:r>
            <a:r>
              <a:rPr lang="en-US" sz="3600" dirty="0"/>
              <a:t> </a:t>
            </a:r>
            <a:r>
              <a:rPr lang="en-US" sz="3600" dirty="0" err="1"/>
              <a:t>sequência</a:t>
            </a:r>
            <a:r>
              <a:rPr lang="en-US" sz="3600" dirty="0"/>
              <a:t> linear </a:t>
            </a:r>
            <a:r>
              <a:rPr lang="en-US" sz="3600" dirty="0" err="1"/>
              <a:t>produz</a:t>
            </a:r>
            <a:r>
              <a:rPr lang="en-US" sz="3600" dirty="0"/>
              <a:t> um </a:t>
            </a:r>
            <a:r>
              <a:rPr lang="en-US" sz="3600" dirty="0" err="1"/>
              <a:t>incremento</a:t>
            </a:r>
            <a:r>
              <a:rPr lang="en-US" sz="3600" dirty="0"/>
              <a:t> do software (proc. de </a:t>
            </a:r>
            <a:r>
              <a:rPr lang="en-US" sz="3600" dirty="0" err="1"/>
              <a:t>texto</a:t>
            </a:r>
            <a:r>
              <a:rPr lang="en-US" sz="3600" dirty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64</a:t>
            </a:fld>
            <a:endParaRPr lang="pt-BR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556792"/>
            <a:ext cx="8445500" cy="4264025"/>
          </a:xfrm>
        </p:spPr>
        <p:txBody>
          <a:bodyPr/>
          <a:lstStyle/>
          <a:p>
            <a:r>
              <a:rPr lang="en-US" sz="3600" dirty="0"/>
              <a:t>O </a:t>
            </a:r>
            <a:r>
              <a:rPr lang="en-US" sz="3600" dirty="0" err="1"/>
              <a:t>processo</a:t>
            </a:r>
            <a:r>
              <a:rPr lang="en-US" sz="3600" dirty="0"/>
              <a:t> se </a:t>
            </a:r>
            <a:r>
              <a:rPr lang="en-US" sz="3600" dirty="0" err="1"/>
              <a:t>repete</a:t>
            </a:r>
            <a:r>
              <a:rPr lang="en-US" sz="3600" dirty="0"/>
              <a:t> </a:t>
            </a:r>
            <a:r>
              <a:rPr lang="en-US" sz="3600" dirty="0" err="1"/>
              <a:t>até</a:t>
            </a:r>
            <a:r>
              <a:rPr lang="en-US" sz="3600" dirty="0"/>
              <a:t> </a:t>
            </a:r>
            <a:r>
              <a:rPr lang="en-US" sz="3600" dirty="0" err="1"/>
              <a:t>que</a:t>
            </a:r>
            <a:r>
              <a:rPr lang="en-US" sz="3600" dirty="0"/>
              <a:t> um </a:t>
            </a:r>
            <a:r>
              <a:rPr lang="en-US" sz="3600" dirty="0" err="1"/>
              <a:t>produto</a:t>
            </a:r>
            <a:r>
              <a:rPr lang="en-US" sz="3600" dirty="0"/>
              <a:t> </a:t>
            </a:r>
            <a:r>
              <a:rPr lang="en-US" sz="3600" dirty="0" err="1"/>
              <a:t>completo</a:t>
            </a:r>
            <a:r>
              <a:rPr lang="en-US" sz="3600" dirty="0"/>
              <a:t> </a:t>
            </a:r>
            <a:r>
              <a:rPr lang="en-US" sz="3600" dirty="0" err="1"/>
              <a:t>seja</a:t>
            </a:r>
            <a:r>
              <a:rPr lang="en-US" sz="3600" dirty="0"/>
              <a:t> </a:t>
            </a:r>
            <a:r>
              <a:rPr lang="en-US" sz="3600" dirty="0" err="1"/>
              <a:t>produzido</a:t>
            </a:r>
            <a:r>
              <a:rPr lang="en-US" sz="3600" dirty="0"/>
              <a:t>.</a:t>
            </a:r>
          </a:p>
          <a:p>
            <a:endParaRPr lang="en-US" sz="3600" dirty="0"/>
          </a:p>
          <a:p>
            <a:r>
              <a:rPr lang="en-US" sz="3600" dirty="0" err="1"/>
              <a:t>Difere</a:t>
            </a:r>
            <a:r>
              <a:rPr lang="en-US" sz="3600" dirty="0"/>
              <a:t> </a:t>
            </a:r>
            <a:r>
              <a:rPr lang="en-US" sz="3600" dirty="0" err="1"/>
              <a:t>da</a:t>
            </a:r>
            <a:r>
              <a:rPr lang="en-US" sz="3600" dirty="0"/>
              <a:t> </a:t>
            </a:r>
            <a:r>
              <a:rPr lang="en-US" sz="3600" dirty="0" err="1"/>
              <a:t>Prototipação</a:t>
            </a:r>
            <a:r>
              <a:rPr lang="en-US" sz="3600" dirty="0"/>
              <a:t>, </a:t>
            </a:r>
            <a:r>
              <a:rPr lang="en-US" sz="3600" dirty="0" err="1"/>
              <a:t>pois</a:t>
            </a:r>
            <a:r>
              <a:rPr lang="en-US" sz="3600" dirty="0"/>
              <a:t> a </a:t>
            </a:r>
            <a:r>
              <a:rPr lang="en-US" sz="3600" dirty="0" err="1"/>
              <a:t>cada</a:t>
            </a:r>
            <a:r>
              <a:rPr lang="en-US" sz="3600" dirty="0"/>
              <a:t> </a:t>
            </a:r>
            <a:r>
              <a:rPr lang="en-US" sz="3600" dirty="0" err="1"/>
              <a:t>incremento</a:t>
            </a:r>
            <a:r>
              <a:rPr lang="en-US" sz="3600" dirty="0"/>
              <a:t> </a:t>
            </a:r>
            <a:r>
              <a:rPr lang="en-US" sz="3600" dirty="0" err="1"/>
              <a:t>produz</a:t>
            </a:r>
            <a:r>
              <a:rPr lang="en-US" sz="3600" dirty="0"/>
              <a:t> </a:t>
            </a:r>
            <a:r>
              <a:rPr lang="en-US" sz="3600" dirty="0" err="1"/>
              <a:t>uma</a:t>
            </a:r>
            <a:r>
              <a:rPr lang="en-US" sz="3600" dirty="0"/>
              <a:t> </a:t>
            </a:r>
            <a:r>
              <a:rPr lang="en-US" sz="3600" dirty="0" err="1"/>
              <a:t>versão</a:t>
            </a:r>
            <a:r>
              <a:rPr lang="en-US" sz="3600" dirty="0"/>
              <a:t> </a:t>
            </a:r>
            <a:r>
              <a:rPr lang="en-US" sz="3600" dirty="0" err="1"/>
              <a:t>operacional</a:t>
            </a:r>
            <a:r>
              <a:rPr lang="en-US" sz="3600" dirty="0"/>
              <a:t> do software.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284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Incremental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65</a:t>
            </a:fld>
            <a:endParaRPr lang="pt-BR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8640"/>
            <a:ext cx="8820472" cy="906462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/>
              <a:t>Vantagens do desenvolvimento</a:t>
            </a:r>
            <a:br>
              <a:rPr lang="pt-BR" sz="4000" b="1" dirty="0"/>
            </a:br>
            <a:r>
              <a:rPr lang="pt-BR" sz="4000" b="1" dirty="0"/>
              <a:t>incremental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95536" y="1622083"/>
            <a:ext cx="8064896" cy="45862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797" tIns="45898" rIns="91797" bIns="45898">
            <a:spAutoFit/>
          </a:bodyPr>
          <a:lstStyle/>
          <a:p>
            <a:pPr>
              <a:buFontTx/>
              <a:buChar char="•"/>
            </a:pPr>
            <a:r>
              <a:rPr lang="pt-BR" sz="3200" b="1" dirty="0"/>
              <a:t> Entrega acelerada dos serviços de cliente.</a:t>
            </a:r>
          </a:p>
          <a:p>
            <a:pPr lvl="1"/>
            <a:r>
              <a:rPr lang="pt-BR" sz="2800" dirty="0"/>
              <a:t>Cada incremento fornece a funcionalidade de mais alta  prioridade para o cliente.</a:t>
            </a:r>
          </a:p>
          <a:p>
            <a:pPr lvl="1"/>
            <a:endParaRPr lang="pt-BR" sz="3200" dirty="0"/>
          </a:p>
          <a:p>
            <a:pPr>
              <a:buFontTx/>
              <a:buChar char="•"/>
            </a:pPr>
            <a:r>
              <a:rPr lang="pt-BR" sz="3200" b="1" dirty="0"/>
              <a:t> Engajamento do usuário com o sistema.</a:t>
            </a:r>
          </a:p>
          <a:p>
            <a:pPr lvl="1"/>
            <a:r>
              <a:rPr lang="pt-BR" sz="2800" dirty="0"/>
              <a:t> Os usuários têm de estar envolvidos no processo de desenvolvimento, o que significa que o sistema muito provavelmente atenderá aos seus requisitos, e que os usuários estarão mais comprometidos com ele.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66</a:t>
            </a:fld>
            <a:endParaRPr lang="pt-BR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2266" y="188640"/>
            <a:ext cx="7804150" cy="906462"/>
          </a:xfrm>
        </p:spPr>
        <p:txBody>
          <a:bodyPr>
            <a:noAutofit/>
          </a:bodyPr>
          <a:lstStyle/>
          <a:p>
            <a:pPr algn="ctr"/>
            <a:r>
              <a:rPr lang="pt-BR" sz="3600" b="1" dirty="0"/>
              <a:t>Problemas com desenvolvimento</a:t>
            </a:r>
            <a:br>
              <a:rPr lang="pt-BR" sz="3600" b="1" dirty="0"/>
            </a:br>
            <a:r>
              <a:rPr lang="pt-BR" sz="3600" b="1" dirty="0"/>
              <a:t>incremental</a:t>
            </a: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626499" y="1550381"/>
            <a:ext cx="8211426" cy="39860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797" tIns="45898" rIns="91797" bIns="45898">
            <a:spAutoFit/>
          </a:bodyPr>
          <a:lstStyle/>
          <a:p>
            <a:pPr>
              <a:buFontTx/>
              <a:buChar char="•"/>
            </a:pPr>
            <a:r>
              <a:rPr lang="pt-BR" sz="3200" b="1" dirty="0"/>
              <a:t> Problemas de gerenciamento</a:t>
            </a:r>
          </a:p>
          <a:p>
            <a:pPr lvl="1"/>
            <a:r>
              <a:rPr lang="pt-BR" sz="2800" dirty="0"/>
              <a:t>O progresso pode ser difícil de julgar e os problemas, difíceis de serem encontrados, porque não há documentação que mostre o que foi feito.</a:t>
            </a:r>
          </a:p>
          <a:p>
            <a:pPr>
              <a:buFontTx/>
              <a:buChar char="•"/>
            </a:pPr>
            <a:endParaRPr lang="pt-BR" sz="1000" b="1" dirty="0">
              <a:solidFill>
                <a:schemeClr val="accent1"/>
              </a:solidFill>
            </a:endParaRPr>
          </a:p>
          <a:p>
            <a:pPr>
              <a:buFontTx/>
              <a:buChar char="•"/>
            </a:pPr>
            <a:endParaRPr lang="pt-BR" sz="1100" b="1" dirty="0"/>
          </a:p>
          <a:p>
            <a:pPr>
              <a:buFontTx/>
              <a:buChar char="•"/>
            </a:pPr>
            <a:r>
              <a:rPr lang="pt-BR" sz="3200" b="1" dirty="0"/>
              <a:t> Problemas contratuais</a:t>
            </a:r>
          </a:p>
          <a:p>
            <a:pPr lvl="1"/>
            <a:r>
              <a:rPr lang="pt-BR" sz="2800" dirty="0"/>
              <a:t>O contrato normal pode incluir uma especificação; sem uma especificação, formulários diferentes de contrato têm de ser usados.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67</a:t>
            </a:fld>
            <a:endParaRPr lang="pt-BR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339553" y="1412776"/>
            <a:ext cx="8498372" cy="46477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797" tIns="45898" rIns="91797" bIns="45898">
            <a:spAutoFit/>
          </a:bodyPr>
          <a:lstStyle/>
          <a:p>
            <a:pPr>
              <a:buFontTx/>
              <a:buChar char="•"/>
            </a:pPr>
            <a:r>
              <a:rPr lang="pt-BR" sz="3600" b="1" dirty="0"/>
              <a:t> Problemas de validação</a:t>
            </a:r>
          </a:p>
          <a:p>
            <a:pPr lvl="1"/>
            <a:r>
              <a:rPr lang="pt-BR" sz="3200" dirty="0"/>
              <a:t>Sem uma especificação, contra o que o sistema está sendo testado.</a:t>
            </a:r>
          </a:p>
          <a:p>
            <a:r>
              <a:rPr lang="pt-BR" sz="3200" b="1" dirty="0">
                <a:solidFill>
                  <a:schemeClr val="accent1"/>
                </a:solidFill>
              </a:rPr>
              <a:t> </a:t>
            </a:r>
          </a:p>
          <a:p>
            <a:pPr>
              <a:buFontTx/>
              <a:buChar char="•"/>
            </a:pPr>
            <a:r>
              <a:rPr lang="pt-BR" sz="3600" b="1" dirty="0"/>
              <a:t> Problemas de manutenção</a:t>
            </a:r>
          </a:p>
          <a:p>
            <a:pPr lvl="1"/>
            <a:r>
              <a:rPr lang="pt-BR" sz="3200" dirty="0"/>
              <a:t>Mudanças contínuas tendem a corromper a estrutura do software, o que torna mais dispendioso mudar e evoluir para atender aos novos requisitos.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12266" y="188640"/>
            <a:ext cx="7804150" cy="9064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Problemas com desenvolvimento</a:t>
            </a:r>
            <a:br>
              <a:rPr kumimoji="0" lang="pt-BR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BR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incremental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68</a:t>
            </a:fld>
            <a:endParaRPr lang="pt-BR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40502" y="1477084"/>
            <a:ext cx="4484323" cy="4488611"/>
            <a:chOff x="1598" y="927"/>
            <a:chExt cx="1998" cy="2817"/>
          </a:xfrm>
        </p:grpSpPr>
        <p:sp>
          <p:nvSpPr>
            <p:cNvPr id="97288" name="Text Box 4"/>
            <p:cNvSpPr txBox="1">
              <a:spLocks noChangeArrowheads="1"/>
            </p:cNvSpPr>
            <p:nvPr/>
          </p:nvSpPr>
          <p:spPr bwMode="auto">
            <a:xfrm>
              <a:off x="1598" y="927"/>
              <a:ext cx="999" cy="132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500" b="1" dirty="0">
                  <a:latin typeface="Times New Roman" charset="0"/>
                </a:rPr>
                <a:t>Planejamento </a:t>
              </a:r>
            </a:p>
          </p:txBody>
        </p:sp>
        <p:sp>
          <p:nvSpPr>
            <p:cNvPr id="97289" name="Text Box 5"/>
            <p:cNvSpPr txBox="1">
              <a:spLocks noChangeArrowheads="1"/>
            </p:cNvSpPr>
            <p:nvPr/>
          </p:nvSpPr>
          <p:spPr bwMode="auto">
            <a:xfrm>
              <a:off x="2596" y="2288"/>
              <a:ext cx="1000" cy="145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r>
                <a:rPr lang="pt-BR" sz="1500" b="1" dirty="0">
                  <a:latin typeface="Times New Roman" charset="0"/>
                </a:rPr>
                <a:t>Engenharia  </a:t>
              </a:r>
            </a:p>
          </p:txBody>
        </p:sp>
        <p:sp>
          <p:nvSpPr>
            <p:cNvPr id="97290" name="Text Box 6"/>
            <p:cNvSpPr txBox="1">
              <a:spLocks noChangeArrowheads="1"/>
            </p:cNvSpPr>
            <p:nvPr/>
          </p:nvSpPr>
          <p:spPr bwMode="auto">
            <a:xfrm>
              <a:off x="2596" y="927"/>
              <a:ext cx="1000" cy="132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500" b="1" dirty="0">
                  <a:latin typeface="Times New Roman" charset="0"/>
                </a:rPr>
                <a:t>Análise de</a:t>
              </a:r>
            </a:p>
            <a:p>
              <a:pPr algn="ctr" defTabSz="873343"/>
              <a:r>
                <a:rPr lang="pt-BR" sz="1500" b="1" dirty="0">
                  <a:latin typeface="Times New Roman" charset="0"/>
                </a:rPr>
                <a:t> Risco</a:t>
              </a:r>
            </a:p>
          </p:txBody>
        </p:sp>
        <p:sp>
          <p:nvSpPr>
            <p:cNvPr id="97291" name="Text Box 7"/>
            <p:cNvSpPr txBox="1">
              <a:spLocks noChangeArrowheads="1"/>
            </p:cNvSpPr>
            <p:nvPr/>
          </p:nvSpPr>
          <p:spPr bwMode="auto">
            <a:xfrm>
              <a:off x="1598" y="2288"/>
              <a:ext cx="998" cy="145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r>
                <a:rPr lang="pt-BR" sz="1500" b="1" dirty="0">
                  <a:latin typeface="Times New Roman" charset="0"/>
                </a:rPr>
                <a:t>Avaliação do cliente </a:t>
              </a:r>
            </a:p>
          </p:txBody>
        </p:sp>
        <p:sp>
          <p:nvSpPr>
            <p:cNvPr id="97292" name="Freeform 8"/>
            <p:cNvSpPr>
              <a:spLocks/>
            </p:cNvSpPr>
            <p:nvPr/>
          </p:nvSpPr>
          <p:spPr bwMode="auto">
            <a:xfrm>
              <a:off x="1779" y="1290"/>
              <a:ext cx="1607" cy="2019"/>
            </a:xfrm>
            <a:custGeom>
              <a:avLst/>
              <a:gdLst>
                <a:gd name="T0" fmla="*/ 16 w 3240"/>
                <a:gd name="T1" fmla="*/ 63 h 3504"/>
                <a:gd name="T2" fmla="*/ 18 w 3240"/>
                <a:gd name="T3" fmla="*/ 52 h 3504"/>
                <a:gd name="T4" fmla="*/ 24 w 3240"/>
                <a:gd name="T5" fmla="*/ 47 h 3504"/>
                <a:gd name="T6" fmla="*/ 31 w 3240"/>
                <a:gd name="T7" fmla="*/ 52 h 3504"/>
                <a:gd name="T8" fmla="*/ 33 w 3240"/>
                <a:gd name="T9" fmla="*/ 63 h 3504"/>
                <a:gd name="T10" fmla="*/ 31 w 3240"/>
                <a:gd name="T11" fmla="*/ 79 h 3504"/>
                <a:gd name="T12" fmla="*/ 24 w 3240"/>
                <a:gd name="T13" fmla="*/ 84 h 3504"/>
                <a:gd name="T14" fmla="*/ 18 w 3240"/>
                <a:gd name="T15" fmla="*/ 84 h 3504"/>
                <a:gd name="T16" fmla="*/ 13 w 3240"/>
                <a:gd name="T17" fmla="*/ 69 h 3504"/>
                <a:gd name="T18" fmla="*/ 13 w 3240"/>
                <a:gd name="T19" fmla="*/ 47 h 3504"/>
                <a:gd name="T20" fmla="*/ 22 w 3240"/>
                <a:gd name="T21" fmla="*/ 37 h 3504"/>
                <a:gd name="T22" fmla="*/ 29 w 3240"/>
                <a:gd name="T23" fmla="*/ 32 h 3504"/>
                <a:gd name="T24" fmla="*/ 37 w 3240"/>
                <a:gd name="T25" fmla="*/ 42 h 3504"/>
                <a:gd name="T26" fmla="*/ 37 w 3240"/>
                <a:gd name="T27" fmla="*/ 84 h 3504"/>
                <a:gd name="T28" fmla="*/ 31 w 3240"/>
                <a:gd name="T29" fmla="*/ 105 h 3504"/>
                <a:gd name="T30" fmla="*/ 20 w 3240"/>
                <a:gd name="T31" fmla="*/ 105 h 3504"/>
                <a:gd name="T32" fmla="*/ 9 w 3240"/>
                <a:gd name="T33" fmla="*/ 90 h 3504"/>
                <a:gd name="T34" fmla="*/ 7 w 3240"/>
                <a:gd name="T35" fmla="*/ 42 h 3504"/>
                <a:gd name="T36" fmla="*/ 16 w 3240"/>
                <a:gd name="T37" fmla="*/ 27 h 3504"/>
                <a:gd name="T38" fmla="*/ 33 w 3240"/>
                <a:gd name="T39" fmla="*/ 21 h 3504"/>
                <a:gd name="T40" fmla="*/ 44 w 3240"/>
                <a:gd name="T41" fmla="*/ 47 h 3504"/>
                <a:gd name="T42" fmla="*/ 39 w 3240"/>
                <a:gd name="T43" fmla="*/ 105 h 3504"/>
                <a:gd name="T44" fmla="*/ 13 w 3240"/>
                <a:gd name="T45" fmla="*/ 121 h 3504"/>
                <a:gd name="T46" fmla="*/ 0 w 3240"/>
                <a:gd name="T47" fmla="*/ 63 h 3504"/>
                <a:gd name="T48" fmla="*/ 9 w 3240"/>
                <a:gd name="T49" fmla="*/ 16 h 3504"/>
                <a:gd name="T50" fmla="*/ 42 w 3240"/>
                <a:gd name="T51" fmla="*/ 10 h 3504"/>
                <a:gd name="T52" fmla="*/ 48 w 3240"/>
                <a:gd name="T53" fmla="*/ 79 h 3504"/>
                <a:gd name="T54" fmla="*/ 44 w 3240"/>
                <a:gd name="T55" fmla="*/ 105 h 35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3240"/>
                <a:gd name="T85" fmla="*/ 0 h 3504"/>
                <a:gd name="T86" fmla="*/ 3240 w 3240"/>
                <a:gd name="T87" fmla="*/ 3504 h 35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3240" h="3504">
                  <a:moveTo>
                    <a:pt x="1056" y="1728"/>
                  </a:moveTo>
                  <a:cubicBezTo>
                    <a:pt x="1080" y="1620"/>
                    <a:pt x="1104" y="1512"/>
                    <a:pt x="1200" y="1440"/>
                  </a:cubicBezTo>
                  <a:cubicBezTo>
                    <a:pt x="1296" y="1368"/>
                    <a:pt x="1488" y="1296"/>
                    <a:pt x="1632" y="1296"/>
                  </a:cubicBezTo>
                  <a:cubicBezTo>
                    <a:pt x="1776" y="1296"/>
                    <a:pt x="1968" y="1368"/>
                    <a:pt x="2064" y="1440"/>
                  </a:cubicBezTo>
                  <a:cubicBezTo>
                    <a:pt x="2160" y="1512"/>
                    <a:pt x="2208" y="1608"/>
                    <a:pt x="2208" y="1728"/>
                  </a:cubicBezTo>
                  <a:cubicBezTo>
                    <a:pt x="2208" y="1848"/>
                    <a:pt x="2160" y="2064"/>
                    <a:pt x="2064" y="2160"/>
                  </a:cubicBezTo>
                  <a:cubicBezTo>
                    <a:pt x="1968" y="2256"/>
                    <a:pt x="1776" y="2280"/>
                    <a:pt x="1632" y="2304"/>
                  </a:cubicBezTo>
                  <a:cubicBezTo>
                    <a:pt x="1488" y="2328"/>
                    <a:pt x="1320" y="2376"/>
                    <a:pt x="1200" y="2304"/>
                  </a:cubicBezTo>
                  <a:cubicBezTo>
                    <a:pt x="1080" y="2232"/>
                    <a:pt x="960" y="2040"/>
                    <a:pt x="912" y="1872"/>
                  </a:cubicBezTo>
                  <a:cubicBezTo>
                    <a:pt x="864" y="1704"/>
                    <a:pt x="816" y="1440"/>
                    <a:pt x="912" y="1296"/>
                  </a:cubicBezTo>
                  <a:cubicBezTo>
                    <a:pt x="1008" y="1152"/>
                    <a:pt x="1320" y="1080"/>
                    <a:pt x="1488" y="1008"/>
                  </a:cubicBezTo>
                  <a:cubicBezTo>
                    <a:pt x="1656" y="936"/>
                    <a:pt x="1752" y="840"/>
                    <a:pt x="1920" y="864"/>
                  </a:cubicBezTo>
                  <a:cubicBezTo>
                    <a:pt x="2088" y="888"/>
                    <a:pt x="2400" y="912"/>
                    <a:pt x="2496" y="1152"/>
                  </a:cubicBezTo>
                  <a:cubicBezTo>
                    <a:pt x="2592" y="1392"/>
                    <a:pt x="2568" y="2016"/>
                    <a:pt x="2496" y="2304"/>
                  </a:cubicBezTo>
                  <a:cubicBezTo>
                    <a:pt x="2424" y="2592"/>
                    <a:pt x="2256" y="2784"/>
                    <a:pt x="2064" y="2880"/>
                  </a:cubicBezTo>
                  <a:cubicBezTo>
                    <a:pt x="1872" y="2976"/>
                    <a:pt x="1584" y="2952"/>
                    <a:pt x="1344" y="2880"/>
                  </a:cubicBezTo>
                  <a:cubicBezTo>
                    <a:pt x="1104" y="2808"/>
                    <a:pt x="768" y="2736"/>
                    <a:pt x="624" y="2448"/>
                  </a:cubicBezTo>
                  <a:cubicBezTo>
                    <a:pt x="480" y="2160"/>
                    <a:pt x="408" y="1440"/>
                    <a:pt x="480" y="1152"/>
                  </a:cubicBezTo>
                  <a:cubicBezTo>
                    <a:pt x="552" y="864"/>
                    <a:pt x="768" y="816"/>
                    <a:pt x="1056" y="720"/>
                  </a:cubicBezTo>
                  <a:cubicBezTo>
                    <a:pt x="1344" y="624"/>
                    <a:pt x="1896" y="480"/>
                    <a:pt x="2208" y="576"/>
                  </a:cubicBezTo>
                  <a:cubicBezTo>
                    <a:pt x="2520" y="672"/>
                    <a:pt x="2856" y="912"/>
                    <a:pt x="2928" y="1296"/>
                  </a:cubicBezTo>
                  <a:cubicBezTo>
                    <a:pt x="3000" y="1680"/>
                    <a:pt x="2976" y="2544"/>
                    <a:pt x="2640" y="2880"/>
                  </a:cubicBezTo>
                  <a:cubicBezTo>
                    <a:pt x="2304" y="3216"/>
                    <a:pt x="1344" y="3504"/>
                    <a:pt x="912" y="3312"/>
                  </a:cubicBezTo>
                  <a:cubicBezTo>
                    <a:pt x="480" y="3120"/>
                    <a:pt x="96" y="2208"/>
                    <a:pt x="48" y="1728"/>
                  </a:cubicBezTo>
                  <a:cubicBezTo>
                    <a:pt x="0" y="1248"/>
                    <a:pt x="168" y="672"/>
                    <a:pt x="624" y="432"/>
                  </a:cubicBezTo>
                  <a:cubicBezTo>
                    <a:pt x="1080" y="192"/>
                    <a:pt x="2352" y="0"/>
                    <a:pt x="2784" y="288"/>
                  </a:cubicBezTo>
                  <a:cubicBezTo>
                    <a:pt x="3216" y="576"/>
                    <a:pt x="3192" y="1728"/>
                    <a:pt x="3216" y="2160"/>
                  </a:cubicBezTo>
                  <a:cubicBezTo>
                    <a:pt x="3240" y="2592"/>
                    <a:pt x="3084" y="2736"/>
                    <a:pt x="2928" y="288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97284" name="Text Box 9"/>
          <p:cNvSpPr txBox="1">
            <a:spLocks noChangeArrowheads="1"/>
          </p:cNvSpPr>
          <p:nvPr/>
        </p:nvSpPr>
        <p:spPr bwMode="auto">
          <a:xfrm>
            <a:off x="2203345" y="2055488"/>
            <a:ext cx="302407" cy="3696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797" tIns="45898" rIns="91797" bIns="45898">
            <a:spAutoFit/>
          </a:bodyPr>
          <a:lstStyle/>
          <a:p>
            <a:pPr algn="ctr"/>
            <a:r>
              <a:rPr lang="pt-BR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97285" name="Text Box 10"/>
          <p:cNvSpPr txBox="1">
            <a:spLocks noChangeArrowheads="1"/>
          </p:cNvSpPr>
          <p:nvPr/>
        </p:nvSpPr>
        <p:spPr bwMode="auto">
          <a:xfrm>
            <a:off x="6035663" y="2055488"/>
            <a:ext cx="302407" cy="3696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797" tIns="45898" rIns="91797" bIns="45898">
            <a:spAutoFit/>
          </a:bodyPr>
          <a:lstStyle/>
          <a:p>
            <a:pPr algn="ctr"/>
            <a:r>
              <a:rPr lang="pt-BR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97286" name="Text Box 11"/>
          <p:cNvSpPr txBox="1">
            <a:spLocks noChangeArrowheads="1"/>
          </p:cNvSpPr>
          <p:nvPr/>
        </p:nvSpPr>
        <p:spPr bwMode="auto">
          <a:xfrm>
            <a:off x="2203345" y="4705315"/>
            <a:ext cx="302407" cy="3696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797" tIns="45898" rIns="91797" bIns="45898">
            <a:spAutoFit/>
          </a:bodyPr>
          <a:lstStyle/>
          <a:p>
            <a:pPr algn="ctr"/>
            <a:r>
              <a:rPr lang="pt-BR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97287" name="Text Box 12"/>
          <p:cNvSpPr txBox="1">
            <a:spLocks noChangeArrowheads="1"/>
          </p:cNvSpPr>
          <p:nvPr/>
        </p:nvSpPr>
        <p:spPr bwMode="auto">
          <a:xfrm>
            <a:off x="6035663" y="4729215"/>
            <a:ext cx="302407" cy="3696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797" tIns="45898" rIns="91797" bIns="45898">
            <a:spAutoFit/>
          </a:bodyPr>
          <a:lstStyle/>
          <a:p>
            <a:pPr algn="ctr"/>
            <a:r>
              <a:rPr lang="pt-BR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584274" y="116632"/>
            <a:ext cx="7804150" cy="1069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espiral</a:t>
            </a:r>
            <a:b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pt-BR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Boehm</a:t>
            </a: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69</a:t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  <a:noFill/>
        </p:spPr>
        <p:txBody>
          <a:bodyPr/>
          <a:lstStyle/>
          <a:p>
            <a:pPr algn="ctr"/>
            <a:r>
              <a:rPr lang="pt-BR" sz="3600" dirty="0"/>
              <a:t>Modelagem na Engenharia Civil</a:t>
            </a:r>
            <a:endParaRPr lang="en-GB" sz="3600" dirty="0"/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486" y="1693786"/>
            <a:ext cx="7231029" cy="39755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Rectangle 3074"/>
          <p:cNvSpPr txBox="1">
            <a:spLocks noChangeArrowheads="1"/>
          </p:cNvSpPr>
          <p:nvPr/>
        </p:nvSpPr>
        <p:spPr>
          <a:xfrm>
            <a:off x="374848" y="274638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Modelos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84274" y="116632"/>
            <a:ext cx="7804150" cy="1069975"/>
          </a:xfrm>
        </p:spPr>
        <p:txBody>
          <a:bodyPr>
            <a:noAutofit/>
          </a:bodyPr>
          <a:lstStyle/>
          <a:p>
            <a:pPr algn="ctr"/>
            <a:r>
              <a:rPr lang="pt-BR" sz="3600" b="1" dirty="0"/>
              <a:t>Modelo espiral</a:t>
            </a:r>
            <a:br>
              <a:rPr lang="pt-BR" sz="3600" b="1" dirty="0"/>
            </a:br>
            <a:r>
              <a:rPr lang="pt-BR" sz="3600" b="1" dirty="0"/>
              <a:t>(</a:t>
            </a:r>
            <a:r>
              <a:rPr lang="pt-BR" sz="3600" b="1" dirty="0" err="1"/>
              <a:t>Boehm</a:t>
            </a:r>
            <a:r>
              <a:rPr lang="pt-BR" sz="3600" b="1" dirty="0"/>
              <a:t>)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340768"/>
            <a:ext cx="8335962" cy="4760937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dirty="0"/>
              <a:t>Desenvolvido para englobar as melhores características do ciclo de vida clássico e do paradigma evolutivo.</a:t>
            </a:r>
          </a:p>
          <a:p>
            <a:pPr>
              <a:lnSpc>
                <a:spcPct val="80000"/>
              </a:lnSpc>
            </a:pPr>
            <a:endParaRPr lang="pt-BR" sz="1200" dirty="0"/>
          </a:p>
          <a:p>
            <a:pPr>
              <a:lnSpc>
                <a:spcPct val="80000"/>
              </a:lnSpc>
            </a:pPr>
            <a:r>
              <a:rPr lang="pt-BR" sz="3600" dirty="0"/>
              <a:t>São avaliados riscos explicitamente e são solucionados ao longo do processo.</a:t>
            </a:r>
          </a:p>
          <a:p>
            <a:pPr>
              <a:lnSpc>
                <a:spcPct val="80000"/>
              </a:lnSpc>
            </a:pPr>
            <a:endParaRPr lang="pt-BR" sz="1000" dirty="0"/>
          </a:p>
          <a:p>
            <a:pPr>
              <a:lnSpc>
                <a:spcPct val="80000"/>
              </a:lnSpc>
            </a:pPr>
            <a:r>
              <a:rPr lang="pt-BR" sz="3600" dirty="0"/>
              <a:t>Processo é representado como uma espiral em lugar de ser representado como uma </a:t>
            </a:r>
            <a:r>
              <a:rPr lang="pt-BR" sz="3600" dirty="0" err="1"/>
              <a:t>sequência</a:t>
            </a:r>
            <a:r>
              <a:rPr lang="pt-BR" sz="3600" dirty="0"/>
              <a:t> de atividades </a:t>
            </a:r>
          </a:p>
          <a:p>
            <a:pPr>
              <a:lnSpc>
                <a:spcPct val="80000"/>
              </a:lnSpc>
            </a:pPr>
            <a:endParaRPr lang="pt-BR" sz="3600" dirty="0"/>
          </a:p>
          <a:p>
            <a:pPr>
              <a:lnSpc>
                <a:spcPct val="80000"/>
              </a:lnSpc>
            </a:pPr>
            <a:endParaRPr lang="pt-BR" sz="3600" dirty="0"/>
          </a:p>
          <a:p>
            <a:pPr>
              <a:lnSpc>
                <a:spcPct val="80000"/>
              </a:lnSpc>
              <a:buFont typeface="Zapf Dingbats" charset="2"/>
              <a:buNone/>
            </a:pPr>
            <a:r>
              <a:rPr lang="pt-BR" sz="3600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70</a:t>
            </a:fld>
            <a:endParaRPr lang="pt-BR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8038" y="1593850"/>
            <a:ext cx="8335962" cy="43449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dirty="0"/>
              <a:t>Cada loop na espiral representa uma fase do processo de software. Não existem fases fixas.</a:t>
            </a:r>
          </a:p>
          <a:p>
            <a:pPr>
              <a:lnSpc>
                <a:spcPct val="110000"/>
              </a:lnSpc>
              <a:spcBef>
                <a:spcPts val="904"/>
              </a:spcBef>
              <a:spcAft>
                <a:spcPts val="301"/>
              </a:spcAft>
            </a:pPr>
            <a:endParaRPr lang="pt-BR" sz="1000" dirty="0"/>
          </a:p>
          <a:p>
            <a:pPr>
              <a:lnSpc>
                <a:spcPct val="110000"/>
              </a:lnSpc>
              <a:spcBef>
                <a:spcPts val="904"/>
              </a:spcBef>
              <a:spcAft>
                <a:spcPts val="301"/>
              </a:spcAft>
            </a:pPr>
            <a:r>
              <a:rPr lang="pt-BR" dirty="0"/>
              <a:t>Engloba as melhores características do </a:t>
            </a:r>
            <a:r>
              <a:rPr lang="pt-BR" b="1" dirty="0"/>
              <a:t>ciclo de vida Clássico </a:t>
            </a:r>
            <a:r>
              <a:rPr lang="pt-BR" dirty="0"/>
              <a:t>como o da </a:t>
            </a:r>
            <a:r>
              <a:rPr lang="pt-BR" b="1" dirty="0" err="1"/>
              <a:t>Prototipação</a:t>
            </a:r>
            <a:r>
              <a:rPr lang="pt-BR" dirty="0"/>
              <a:t>, adicionando um novo elemento: a</a:t>
            </a:r>
            <a:r>
              <a:rPr lang="pt-BR" i="1" dirty="0"/>
              <a:t> </a:t>
            </a:r>
            <a:r>
              <a:rPr lang="pt-BR" b="1" i="1" dirty="0"/>
              <a:t>ANÁLISE DOS RISCOS</a:t>
            </a:r>
            <a:endParaRPr lang="pt-BR" dirty="0"/>
          </a:p>
          <a:p>
            <a:pPr>
              <a:lnSpc>
                <a:spcPct val="80000"/>
              </a:lnSpc>
              <a:buFont typeface="Zapf Dingbats" charset="2"/>
              <a:buNone/>
            </a:pPr>
            <a:r>
              <a:rPr lang="pt-BR" dirty="0"/>
              <a:t>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84274" y="116632"/>
            <a:ext cx="7804150" cy="1069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espiral</a:t>
            </a:r>
            <a:br>
              <a:rPr kumimoji="0" lang="pt-BR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BR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(Boehm)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71</a:t>
            </a:fld>
            <a:endParaRPr lang="pt-BR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2840" y="446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pt-BR" sz="3600" b="1" dirty="0"/>
              <a:t>Modelo espirais </a:t>
            </a:r>
            <a:br>
              <a:rPr lang="pt-BR" sz="3600" b="1" dirty="0"/>
            </a:br>
            <a:r>
              <a:rPr lang="pt-BR" sz="3600" b="1" dirty="0"/>
              <a:t>(Funcionamento)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484784"/>
            <a:ext cx="8335962" cy="424847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pt-BR" sz="2800" dirty="0"/>
              <a:t>À medida que a volta na espiral acontece, versões mais completas do software vão sendo progressivamente construída.</a:t>
            </a:r>
          </a:p>
          <a:p>
            <a:pPr>
              <a:lnSpc>
                <a:spcPct val="80000"/>
              </a:lnSpc>
            </a:pPr>
            <a:endParaRPr lang="pt-BR" sz="1000" dirty="0"/>
          </a:p>
          <a:p>
            <a:pPr>
              <a:lnSpc>
                <a:spcPct val="80000"/>
              </a:lnSpc>
            </a:pPr>
            <a:r>
              <a:rPr lang="pt-BR" sz="2800" dirty="0"/>
              <a:t>Durante a primeira volta, são definidos objetivos, alternativas e restrições.</a:t>
            </a:r>
          </a:p>
          <a:p>
            <a:pPr>
              <a:lnSpc>
                <a:spcPct val="80000"/>
              </a:lnSpc>
            </a:pPr>
            <a:endParaRPr lang="pt-BR" sz="1000" dirty="0"/>
          </a:p>
          <a:p>
            <a:pPr>
              <a:lnSpc>
                <a:spcPct val="80000"/>
              </a:lnSpc>
            </a:pPr>
            <a:r>
              <a:rPr lang="pt-BR" sz="2800" dirty="0"/>
              <a:t>Se a análise de risco indicar que há incerteza nos requisitos, a </a:t>
            </a:r>
            <a:r>
              <a:rPr lang="pt-BR" sz="2800" dirty="0" err="1"/>
              <a:t>prototipação</a:t>
            </a:r>
            <a:r>
              <a:rPr lang="pt-BR" sz="2800" dirty="0"/>
              <a:t> pode ser usada  para auxiliar o desenvolvedor e o usuário.</a:t>
            </a:r>
          </a:p>
          <a:p>
            <a:pPr>
              <a:lnSpc>
                <a:spcPct val="80000"/>
              </a:lnSpc>
            </a:pPr>
            <a:endParaRPr lang="pt-BR" sz="1000" dirty="0"/>
          </a:p>
          <a:p>
            <a:pPr>
              <a:lnSpc>
                <a:spcPct val="80000"/>
              </a:lnSpc>
            </a:pPr>
            <a:r>
              <a:rPr lang="pt-BR" sz="2800" dirty="0"/>
              <a:t>O usuário avalia o produto e faz sugestões de modificações.</a:t>
            </a:r>
          </a:p>
          <a:p>
            <a:pPr>
              <a:lnSpc>
                <a:spcPct val="80000"/>
              </a:lnSpc>
            </a:pPr>
            <a:endParaRPr lang="pt-BR" sz="2800" dirty="0"/>
          </a:p>
          <a:p>
            <a:pPr>
              <a:lnSpc>
                <a:spcPct val="80000"/>
              </a:lnSpc>
              <a:buFont typeface="Zapf Dingbats" charset="2"/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72</a:t>
            </a:fld>
            <a:endParaRPr lang="pt-BR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9971" y="1477084"/>
            <a:ext cx="8142879" cy="4469491"/>
            <a:chOff x="227" y="927"/>
            <a:chExt cx="3041" cy="280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054" y="927"/>
              <a:ext cx="2214" cy="2805"/>
              <a:chOff x="1370" y="927"/>
              <a:chExt cx="2214" cy="2805"/>
            </a:xfrm>
          </p:grpSpPr>
          <p:sp>
            <p:nvSpPr>
              <p:cNvPr id="98311" name="Text Box 5"/>
              <p:cNvSpPr txBox="1">
                <a:spLocks noChangeArrowheads="1"/>
              </p:cNvSpPr>
              <p:nvPr/>
            </p:nvSpPr>
            <p:spPr bwMode="auto">
              <a:xfrm>
                <a:off x="1598" y="927"/>
                <a:ext cx="999" cy="1328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86932" tIns="43466" rIns="86932" bIns="43466"/>
              <a:lstStyle/>
              <a:p>
                <a:pPr algn="ctr" defTabSz="873343"/>
                <a:r>
                  <a:rPr lang="pt-BR" sz="1500" b="1" dirty="0">
                    <a:solidFill>
                      <a:schemeClr val="accent1"/>
                    </a:solidFill>
                    <a:latin typeface="Times New Roman" charset="0"/>
                  </a:rPr>
                  <a:t>Planejamento</a:t>
                </a:r>
                <a:r>
                  <a:rPr lang="pt-BR" sz="1500" b="1" dirty="0">
                    <a:latin typeface="Times New Roman" charset="0"/>
                  </a:rPr>
                  <a:t> </a:t>
                </a:r>
              </a:p>
            </p:txBody>
          </p:sp>
          <p:sp>
            <p:nvSpPr>
              <p:cNvPr id="98312" name="Text Box 6"/>
              <p:cNvSpPr txBox="1">
                <a:spLocks noChangeArrowheads="1"/>
              </p:cNvSpPr>
              <p:nvPr/>
            </p:nvSpPr>
            <p:spPr bwMode="auto">
              <a:xfrm>
                <a:off x="2584" y="2276"/>
                <a:ext cx="1000" cy="145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86932" tIns="43466" rIns="86932" bIns="43466"/>
              <a:lstStyle/>
              <a:p>
                <a:pPr algn="ctr" defTabSz="873343"/>
                <a:endParaRPr lang="pt-BR" sz="1500" b="1" dirty="0">
                  <a:latin typeface="Times New Roman" charset="0"/>
                </a:endParaRPr>
              </a:p>
              <a:p>
                <a:pPr algn="ctr" defTabSz="873343"/>
                <a:endParaRPr lang="pt-BR" sz="1500" b="1" dirty="0">
                  <a:latin typeface="Times New Roman" charset="0"/>
                </a:endParaRPr>
              </a:p>
              <a:p>
                <a:pPr algn="ctr" defTabSz="873343"/>
                <a:endParaRPr lang="pt-BR" sz="1500" b="1" dirty="0">
                  <a:latin typeface="Times New Roman" charset="0"/>
                </a:endParaRPr>
              </a:p>
              <a:p>
                <a:pPr algn="ctr" defTabSz="873343"/>
                <a:endParaRPr lang="pt-BR" sz="1500" b="1" dirty="0">
                  <a:latin typeface="Times New Roman" charset="0"/>
                </a:endParaRPr>
              </a:p>
              <a:p>
                <a:pPr algn="ctr" defTabSz="873343"/>
                <a:endParaRPr lang="pt-BR" sz="1500" b="1" dirty="0">
                  <a:latin typeface="Times New Roman" charset="0"/>
                </a:endParaRPr>
              </a:p>
              <a:p>
                <a:pPr algn="ctr" defTabSz="873343"/>
                <a:endParaRPr lang="pt-BR" sz="1500" b="1" dirty="0">
                  <a:latin typeface="Times New Roman" charset="0"/>
                </a:endParaRPr>
              </a:p>
              <a:p>
                <a:pPr algn="ctr" defTabSz="873343"/>
                <a:endParaRPr lang="pt-BR" sz="1500" b="1" dirty="0">
                  <a:latin typeface="Times New Roman" charset="0"/>
                </a:endParaRPr>
              </a:p>
              <a:p>
                <a:pPr algn="ctr" defTabSz="873343"/>
                <a:endParaRPr lang="pt-BR" sz="1500" b="1" dirty="0">
                  <a:latin typeface="Times New Roman" charset="0"/>
                </a:endParaRPr>
              </a:p>
              <a:p>
                <a:pPr algn="ctr" defTabSz="873343"/>
                <a:r>
                  <a:rPr lang="pt-BR" sz="1500" b="1" dirty="0">
                    <a:latin typeface="Times New Roman" charset="0"/>
                  </a:rPr>
                  <a:t>Engenharia  </a:t>
                </a:r>
              </a:p>
            </p:txBody>
          </p:sp>
          <p:sp>
            <p:nvSpPr>
              <p:cNvPr id="98313" name="Text Box 7"/>
              <p:cNvSpPr txBox="1">
                <a:spLocks noChangeArrowheads="1"/>
              </p:cNvSpPr>
              <p:nvPr/>
            </p:nvSpPr>
            <p:spPr bwMode="auto">
              <a:xfrm>
                <a:off x="2584" y="945"/>
                <a:ext cx="1000" cy="132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86932" tIns="43466" rIns="86932" bIns="43466"/>
              <a:lstStyle/>
              <a:p>
                <a:pPr algn="ctr" defTabSz="873343"/>
                <a:r>
                  <a:rPr lang="pt-BR" sz="1500" b="1" dirty="0">
                    <a:latin typeface="Times New Roman" charset="0"/>
                  </a:rPr>
                  <a:t>Análise de</a:t>
                </a:r>
              </a:p>
              <a:p>
                <a:pPr algn="ctr" defTabSz="873343"/>
                <a:r>
                  <a:rPr lang="pt-BR" sz="1500" b="1" dirty="0">
                    <a:latin typeface="Times New Roman" charset="0"/>
                  </a:rPr>
                  <a:t> risco</a:t>
                </a:r>
              </a:p>
            </p:txBody>
          </p:sp>
          <p:sp>
            <p:nvSpPr>
              <p:cNvPr id="98314" name="Text Box 8"/>
              <p:cNvSpPr txBox="1">
                <a:spLocks noChangeArrowheads="1"/>
              </p:cNvSpPr>
              <p:nvPr/>
            </p:nvSpPr>
            <p:spPr bwMode="auto">
              <a:xfrm>
                <a:off x="1584" y="2276"/>
                <a:ext cx="998" cy="145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86932" tIns="43466" rIns="86932" bIns="43466"/>
              <a:lstStyle/>
              <a:p>
                <a:pPr algn="ctr" defTabSz="873343"/>
                <a:endParaRPr lang="pt-BR" sz="1500" b="1" dirty="0">
                  <a:latin typeface="Times New Roman" charset="0"/>
                </a:endParaRPr>
              </a:p>
              <a:p>
                <a:pPr algn="ctr" defTabSz="873343"/>
                <a:endParaRPr lang="pt-BR" sz="1500" b="1" dirty="0">
                  <a:latin typeface="Times New Roman" charset="0"/>
                </a:endParaRPr>
              </a:p>
              <a:p>
                <a:pPr algn="ctr" defTabSz="873343"/>
                <a:endParaRPr lang="pt-BR" sz="1500" b="1" dirty="0">
                  <a:latin typeface="Times New Roman" charset="0"/>
                </a:endParaRPr>
              </a:p>
              <a:p>
                <a:pPr algn="ctr" defTabSz="873343"/>
                <a:endParaRPr lang="pt-BR" sz="1500" b="1" dirty="0">
                  <a:latin typeface="Times New Roman" charset="0"/>
                </a:endParaRPr>
              </a:p>
              <a:p>
                <a:pPr algn="ctr" defTabSz="873343"/>
                <a:endParaRPr lang="pt-BR" sz="1500" b="1" dirty="0">
                  <a:latin typeface="Times New Roman" charset="0"/>
                </a:endParaRPr>
              </a:p>
              <a:p>
                <a:pPr algn="ctr" defTabSz="873343"/>
                <a:endParaRPr lang="pt-BR" sz="1500" b="1" dirty="0">
                  <a:latin typeface="Times New Roman" charset="0"/>
                </a:endParaRPr>
              </a:p>
              <a:p>
                <a:pPr algn="ctr" defTabSz="873343"/>
                <a:endParaRPr lang="pt-BR" sz="1500" b="1" dirty="0">
                  <a:latin typeface="Times New Roman" charset="0"/>
                </a:endParaRPr>
              </a:p>
              <a:p>
                <a:pPr algn="ctr" defTabSz="873343"/>
                <a:r>
                  <a:rPr lang="pt-BR" sz="1500" b="1" dirty="0">
                    <a:latin typeface="Times New Roman" charset="0"/>
                  </a:rPr>
                  <a:t>Avaliação do cliente </a:t>
                </a:r>
              </a:p>
            </p:txBody>
          </p:sp>
          <p:sp>
            <p:nvSpPr>
              <p:cNvPr id="98315" name="Line 9"/>
              <p:cNvSpPr>
                <a:spLocks noChangeShapeType="1"/>
              </p:cNvSpPr>
              <p:nvPr/>
            </p:nvSpPr>
            <p:spPr bwMode="auto">
              <a:xfrm>
                <a:off x="2584" y="2276"/>
                <a:ext cx="1000" cy="49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8316" name="Freeform 10"/>
              <p:cNvSpPr>
                <a:spLocks/>
              </p:cNvSpPr>
              <p:nvPr/>
            </p:nvSpPr>
            <p:spPr bwMode="auto">
              <a:xfrm>
                <a:off x="1775" y="1276"/>
                <a:ext cx="1607" cy="2019"/>
              </a:xfrm>
              <a:custGeom>
                <a:avLst/>
                <a:gdLst>
                  <a:gd name="T0" fmla="*/ 16 w 3240"/>
                  <a:gd name="T1" fmla="*/ 63 h 3504"/>
                  <a:gd name="T2" fmla="*/ 18 w 3240"/>
                  <a:gd name="T3" fmla="*/ 52 h 3504"/>
                  <a:gd name="T4" fmla="*/ 24 w 3240"/>
                  <a:gd name="T5" fmla="*/ 47 h 3504"/>
                  <a:gd name="T6" fmla="*/ 31 w 3240"/>
                  <a:gd name="T7" fmla="*/ 52 h 3504"/>
                  <a:gd name="T8" fmla="*/ 33 w 3240"/>
                  <a:gd name="T9" fmla="*/ 63 h 3504"/>
                  <a:gd name="T10" fmla="*/ 31 w 3240"/>
                  <a:gd name="T11" fmla="*/ 79 h 3504"/>
                  <a:gd name="T12" fmla="*/ 24 w 3240"/>
                  <a:gd name="T13" fmla="*/ 84 h 3504"/>
                  <a:gd name="T14" fmla="*/ 18 w 3240"/>
                  <a:gd name="T15" fmla="*/ 84 h 3504"/>
                  <a:gd name="T16" fmla="*/ 13 w 3240"/>
                  <a:gd name="T17" fmla="*/ 69 h 3504"/>
                  <a:gd name="T18" fmla="*/ 13 w 3240"/>
                  <a:gd name="T19" fmla="*/ 47 h 3504"/>
                  <a:gd name="T20" fmla="*/ 22 w 3240"/>
                  <a:gd name="T21" fmla="*/ 37 h 3504"/>
                  <a:gd name="T22" fmla="*/ 29 w 3240"/>
                  <a:gd name="T23" fmla="*/ 32 h 3504"/>
                  <a:gd name="T24" fmla="*/ 37 w 3240"/>
                  <a:gd name="T25" fmla="*/ 42 h 3504"/>
                  <a:gd name="T26" fmla="*/ 37 w 3240"/>
                  <a:gd name="T27" fmla="*/ 84 h 3504"/>
                  <a:gd name="T28" fmla="*/ 31 w 3240"/>
                  <a:gd name="T29" fmla="*/ 105 h 3504"/>
                  <a:gd name="T30" fmla="*/ 20 w 3240"/>
                  <a:gd name="T31" fmla="*/ 105 h 3504"/>
                  <a:gd name="T32" fmla="*/ 9 w 3240"/>
                  <a:gd name="T33" fmla="*/ 90 h 3504"/>
                  <a:gd name="T34" fmla="*/ 7 w 3240"/>
                  <a:gd name="T35" fmla="*/ 42 h 3504"/>
                  <a:gd name="T36" fmla="*/ 16 w 3240"/>
                  <a:gd name="T37" fmla="*/ 27 h 3504"/>
                  <a:gd name="T38" fmla="*/ 33 w 3240"/>
                  <a:gd name="T39" fmla="*/ 21 h 3504"/>
                  <a:gd name="T40" fmla="*/ 44 w 3240"/>
                  <a:gd name="T41" fmla="*/ 47 h 3504"/>
                  <a:gd name="T42" fmla="*/ 39 w 3240"/>
                  <a:gd name="T43" fmla="*/ 105 h 3504"/>
                  <a:gd name="T44" fmla="*/ 13 w 3240"/>
                  <a:gd name="T45" fmla="*/ 121 h 3504"/>
                  <a:gd name="T46" fmla="*/ 0 w 3240"/>
                  <a:gd name="T47" fmla="*/ 63 h 3504"/>
                  <a:gd name="T48" fmla="*/ 9 w 3240"/>
                  <a:gd name="T49" fmla="*/ 16 h 3504"/>
                  <a:gd name="T50" fmla="*/ 42 w 3240"/>
                  <a:gd name="T51" fmla="*/ 10 h 3504"/>
                  <a:gd name="T52" fmla="*/ 48 w 3240"/>
                  <a:gd name="T53" fmla="*/ 79 h 3504"/>
                  <a:gd name="T54" fmla="*/ 44 w 3240"/>
                  <a:gd name="T55" fmla="*/ 105 h 350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3240"/>
                  <a:gd name="T85" fmla="*/ 0 h 3504"/>
                  <a:gd name="T86" fmla="*/ 3240 w 3240"/>
                  <a:gd name="T87" fmla="*/ 3504 h 3504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3240" h="3504">
                    <a:moveTo>
                      <a:pt x="1056" y="1728"/>
                    </a:moveTo>
                    <a:cubicBezTo>
                      <a:pt x="1080" y="1620"/>
                      <a:pt x="1104" y="1512"/>
                      <a:pt x="1200" y="1440"/>
                    </a:cubicBezTo>
                    <a:cubicBezTo>
                      <a:pt x="1296" y="1368"/>
                      <a:pt x="1488" y="1296"/>
                      <a:pt x="1632" y="1296"/>
                    </a:cubicBezTo>
                    <a:cubicBezTo>
                      <a:pt x="1776" y="1296"/>
                      <a:pt x="1968" y="1368"/>
                      <a:pt x="2064" y="1440"/>
                    </a:cubicBezTo>
                    <a:cubicBezTo>
                      <a:pt x="2160" y="1512"/>
                      <a:pt x="2208" y="1608"/>
                      <a:pt x="2208" y="1728"/>
                    </a:cubicBezTo>
                    <a:cubicBezTo>
                      <a:pt x="2208" y="1848"/>
                      <a:pt x="2160" y="2064"/>
                      <a:pt x="2064" y="2160"/>
                    </a:cubicBezTo>
                    <a:cubicBezTo>
                      <a:pt x="1968" y="2256"/>
                      <a:pt x="1776" y="2280"/>
                      <a:pt x="1632" y="2304"/>
                    </a:cubicBezTo>
                    <a:cubicBezTo>
                      <a:pt x="1488" y="2328"/>
                      <a:pt x="1320" y="2376"/>
                      <a:pt x="1200" y="2304"/>
                    </a:cubicBezTo>
                    <a:cubicBezTo>
                      <a:pt x="1080" y="2232"/>
                      <a:pt x="960" y="2040"/>
                      <a:pt x="912" y="1872"/>
                    </a:cubicBezTo>
                    <a:cubicBezTo>
                      <a:pt x="864" y="1704"/>
                      <a:pt x="816" y="1440"/>
                      <a:pt x="912" y="1296"/>
                    </a:cubicBezTo>
                    <a:cubicBezTo>
                      <a:pt x="1008" y="1152"/>
                      <a:pt x="1320" y="1080"/>
                      <a:pt x="1488" y="1008"/>
                    </a:cubicBezTo>
                    <a:cubicBezTo>
                      <a:pt x="1656" y="936"/>
                      <a:pt x="1752" y="840"/>
                      <a:pt x="1920" y="864"/>
                    </a:cubicBezTo>
                    <a:cubicBezTo>
                      <a:pt x="2088" y="888"/>
                      <a:pt x="2400" y="912"/>
                      <a:pt x="2496" y="1152"/>
                    </a:cubicBezTo>
                    <a:cubicBezTo>
                      <a:pt x="2592" y="1392"/>
                      <a:pt x="2568" y="2016"/>
                      <a:pt x="2496" y="2304"/>
                    </a:cubicBezTo>
                    <a:cubicBezTo>
                      <a:pt x="2424" y="2592"/>
                      <a:pt x="2256" y="2784"/>
                      <a:pt x="2064" y="2880"/>
                    </a:cubicBezTo>
                    <a:cubicBezTo>
                      <a:pt x="1872" y="2976"/>
                      <a:pt x="1584" y="2952"/>
                      <a:pt x="1344" y="2880"/>
                    </a:cubicBezTo>
                    <a:cubicBezTo>
                      <a:pt x="1104" y="2808"/>
                      <a:pt x="768" y="2736"/>
                      <a:pt x="624" y="2448"/>
                    </a:cubicBezTo>
                    <a:cubicBezTo>
                      <a:pt x="480" y="2160"/>
                      <a:pt x="408" y="1440"/>
                      <a:pt x="480" y="1152"/>
                    </a:cubicBezTo>
                    <a:cubicBezTo>
                      <a:pt x="552" y="864"/>
                      <a:pt x="768" y="816"/>
                      <a:pt x="1056" y="720"/>
                    </a:cubicBezTo>
                    <a:cubicBezTo>
                      <a:pt x="1344" y="624"/>
                      <a:pt x="1896" y="480"/>
                      <a:pt x="2208" y="576"/>
                    </a:cubicBezTo>
                    <a:cubicBezTo>
                      <a:pt x="2520" y="672"/>
                      <a:pt x="2856" y="912"/>
                      <a:pt x="2928" y="1296"/>
                    </a:cubicBezTo>
                    <a:cubicBezTo>
                      <a:pt x="3000" y="1680"/>
                      <a:pt x="2976" y="2544"/>
                      <a:pt x="2640" y="2880"/>
                    </a:cubicBezTo>
                    <a:cubicBezTo>
                      <a:pt x="2304" y="3216"/>
                      <a:pt x="1344" y="3504"/>
                      <a:pt x="912" y="3312"/>
                    </a:cubicBezTo>
                    <a:cubicBezTo>
                      <a:pt x="480" y="3120"/>
                      <a:pt x="96" y="2208"/>
                      <a:pt x="48" y="1728"/>
                    </a:cubicBezTo>
                    <a:cubicBezTo>
                      <a:pt x="0" y="1248"/>
                      <a:pt x="168" y="672"/>
                      <a:pt x="624" y="432"/>
                    </a:cubicBezTo>
                    <a:cubicBezTo>
                      <a:pt x="1080" y="192"/>
                      <a:pt x="2352" y="0"/>
                      <a:pt x="2784" y="288"/>
                    </a:cubicBezTo>
                    <a:cubicBezTo>
                      <a:pt x="3216" y="576"/>
                      <a:pt x="3192" y="1728"/>
                      <a:pt x="3216" y="2160"/>
                    </a:cubicBezTo>
                    <a:cubicBezTo>
                      <a:pt x="3240" y="2592"/>
                      <a:pt x="3084" y="2736"/>
                      <a:pt x="2928" y="288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8317" name="Line 11"/>
              <p:cNvSpPr>
                <a:spLocks noChangeShapeType="1"/>
              </p:cNvSpPr>
              <p:nvPr/>
            </p:nvSpPr>
            <p:spPr bwMode="auto">
              <a:xfrm flipV="1">
                <a:off x="1370" y="2027"/>
                <a:ext cx="6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8318" name="Line 12"/>
              <p:cNvSpPr>
                <a:spLocks noChangeShapeType="1"/>
              </p:cNvSpPr>
              <p:nvPr/>
            </p:nvSpPr>
            <p:spPr bwMode="auto">
              <a:xfrm>
                <a:off x="1370" y="2027"/>
                <a:ext cx="785" cy="1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8319" name="Line 13"/>
              <p:cNvSpPr>
                <a:spLocks noChangeShapeType="1"/>
              </p:cNvSpPr>
              <p:nvPr/>
            </p:nvSpPr>
            <p:spPr bwMode="auto">
              <a:xfrm flipV="1">
                <a:off x="1370" y="1860"/>
                <a:ext cx="428" cy="1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8320" name="Line 14"/>
              <p:cNvSpPr>
                <a:spLocks noChangeShapeType="1"/>
              </p:cNvSpPr>
              <p:nvPr/>
            </p:nvSpPr>
            <p:spPr bwMode="auto">
              <a:xfrm>
                <a:off x="1727" y="1277"/>
                <a:ext cx="571" cy="8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8321" name="Line 15"/>
              <p:cNvSpPr>
                <a:spLocks noChangeShapeType="1"/>
              </p:cNvSpPr>
              <p:nvPr/>
            </p:nvSpPr>
            <p:spPr bwMode="auto">
              <a:xfrm>
                <a:off x="1441" y="1277"/>
                <a:ext cx="28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98309" name="Text Box 16"/>
            <p:cNvSpPr txBox="1">
              <a:spLocks noChangeArrowheads="1"/>
            </p:cNvSpPr>
            <p:nvPr/>
          </p:nvSpPr>
          <p:spPr bwMode="auto">
            <a:xfrm>
              <a:off x="227" y="1040"/>
              <a:ext cx="1286" cy="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defTabSz="873343"/>
              <a:r>
                <a:rPr lang="pt-BR" sz="1500" b="1" dirty="0">
                  <a:latin typeface="Times New Roman" charset="0"/>
                </a:rPr>
                <a:t>Coleta inicial dos requisitos e planejamento do projeto</a:t>
              </a:r>
            </a:p>
          </p:txBody>
        </p:sp>
        <p:sp>
          <p:nvSpPr>
            <p:cNvPr id="98310" name="Text Box 17"/>
            <p:cNvSpPr txBox="1">
              <a:spLocks noChangeArrowheads="1"/>
            </p:cNvSpPr>
            <p:nvPr/>
          </p:nvSpPr>
          <p:spPr bwMode="auto">
            <a:xfrm>
              <a:off x="227" y="1788"/>
              <a:ext cx="1214" cy="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defTabSz="873343"/>
              <a:r>
                <a:rPr lang="pt-BR" sz="1500" b="1" dirty="0">
                  <a:latin typeface="Times New Roman" charset="0"/>
                </a:rPr>
                <a:t>Planejamento baseado nos comentários do cliente</a:t>
              </a:r>
            </a:p>
          </p:txBody>
        </p:sp>
      </p:grp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728290" y="249238"/>
            <a:ext cx="7804150" cy="1108075"/>
          </a:xfrm>
          <a:prstGeom prst="rect">
            <a:avLst/>
          </a:prstGeom>
          <a:noFill/>
        </p:spPr>
        <p:txBody>
          <a:bodyPr vert="horz" lIns="92065" tIns="46033" rIns="92065" bIns="46033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Espiral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73</a:t>
            </a:fld>
            <a:endParaRPr lang="pt-BR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18"/>
          <p:cNvSpPr>
            <a:spLocks noChangeArrowheads="1"/>
          </p:cNvSpPr>
          <p:nvPr/>
        </p:nvSpPr>
        <p:spPr bwMode="auto">
          <a:xfrm>
            <a:off x="232745" y="1493019"/>
            <a:ext cx="8571703" cy="452467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square" lIns="91797" tIns="45898" rIns="91797" bIns="45898">
            <a:spAutoFit/>
          </a:bodyPr>
          <a:lstStyle/>
          <a:p>
            <a:pPr>
              <a:buFontTx/>
              <a:buChar char="•"/>
            </a:pPr>
            <a:r>
              <a:rPr lang="pt-BR" sz="3200" dirty="0"/>
              <a:t> São identificados objetivos específicos, tais como desempenho e funcionalidade.</a:t>
            </a:r>
          </a:p>
          <a:p>
            <a:pPr lvl="1" algn="ctr"/>
            <a:endParaRPr lang="pt-BR" sz="3200" dirty="0"/>
          </a:p>
          <a:p>
            <a:pPr>
              <a:buFontTx/>
              <a:buChar char="•"/>
            </a:pPr>
            <a:r>
              <a:rPr lang="pt-BR" sz="3200" dirty="0"/>
              <a:t> São determinadas alternativas para atingir estes objetivos.</a:t>
            </a:r>
          </a:p>
          <a:p>
            <a:pPr lvl="1" algn="ctr"/>
            <a:endParaRPr lang="pt-BR" sz="3200" dirty="0"/>
          </a:p>
          <a:p>
            <a:pPr>
              <a:buFontTx/>
              <a:buChar char="•"/>
            </a:pPr>
            <a:r>
              <a:rPr lang="pt-BR" sz="3200" dirty="0"/>
              <a:t> São identificadas restrições do processo e do produto e é elaborado um relatório de gestão detalhado.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28290" y="249238"/>
            <a:ext cx="7804150" cy="1108075"/>
          </a:xfrm>
          <a:prstGeom prst="rect">
            <a:avLst/>
          </a:prstGeom>
          <a:noFill/>
        </p:spPr>
        <p:txBody>
          <a:bodyPr vert="horz" lIns="92065" tIns="46033" rIns="92065" bIns="46033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Espiral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74</a:t>
            </a:fld>
            <a:endParaRPr lang="pt-BR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28290" y="249238"/>
            <a:ext cx="7804150" cy="1108075"/>
          </a:xfrm>
          <a:noFill/>
        </p:spPr>
        <p:txBody>
          <a:bodyPr lIns="92065" tIns="46033" rIns="92065" bIns="46033" anchor="ctr"/>
          <a:lstStyle/>
          <a:p>
            <a:pPr algn="ctr"/>
            <a:r>
              <a:rPr lang="pt-BR" b="1" dirty="0"/>
              <a:t>Modelo Espiral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1143" y="1477084"/>
            <a:ext cx="8425041" cy="4440809"/>
            <a:chOff x="2233" y="927"/>
            <a:chExt cx="3503" cy="2787"/>
          </a:xfrm>
        </p:grpSpPr>
        <p:sp>
          <p:nvSpPr>
            <p:cNvPr id="100356" name="Text Box 4"/>
            <p:cNvSpPr txBox="1">
              <a:spLocks noChangeArrowheads="1"/>
            </p:cNvSpPr>
            <p:nvPr/>
          </p:nvSpPr>
          <p:spPr bwMode="auto">
            <a:xfrm>
              <a:off x="2233" y="927"/>
              <a:ext cx="999" cy="132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500" b="1" dirty="0">
                  <a:latin typeface="Times New Roman" charset="0"/>
                </a:rPr>
                <a:t>Planejamento </a:t>
              </a:r>
            </a:p>
          </p:txBody>
        </p:sp>
        <p:sp>
          <p:nvSpPr>
            <p:cNvPr id="100357" name="Text Box 5"/>
            <p:cNvSpPr txBox="1">
              <a:spLocks noChangeArrowheads="1"/>
            </p:cNvSpPr>
            <p:nvPr/>
          </p:nvSpPr>
          <p:spPr bwMode="auto">
            <a:xfrm>
              <a:off x="3233" y="2258"/>
              <a:ext cx="1000" cy="145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r>
                <a:rPr lang="pt-BR" sz="1500" b="1" dirty="0">
                  <a:latin typeface="Times New Roman" charset="0"/>
                </a:rPr>
                <a:t>Engenharia  </a:t>
              </a:r>
            </a:p>
          </p:txBody>
        </p:sp>
        <p:sp>
          <p:nvSpPr>
            <p:cNvPr id="100358" name="Text Box 6"/>
            <p:cNvSpPr txBox="1">
              <a:spLocks noChangeArrowheads="1"/>
            </p:cNvSpPr>
            <p:nvPr/>
          </p:nvSpPr>
          <p:spPr bwMode="auto">
            <a:xfrm>
              <a:off x="3231" y="927"/>
              <a:ext cx="1000" cy="132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500" b="1" dirty="0">
                  <a:solidFill>
                    <a:schemeClr val="accent1"/>
                  </a:solidFill>
                  <a:latin typeface="Times New Roman" charset="0"/>
                </a:rPr>
                <a:t>Análise de</a:t>
              </a:r>
            </a:p>
            <a:p>
              <a:pPr algn="ctr" defTabSz="873343"/>
              <a:r>
                <a:rPr lang="pt-BR" sz="1500" b="1" dirty="0">
                  <a:solidFill>
                    <a:schemeClr val="accent1"/>
                  </a:solidFill>
                  <a:latin typeface="Times New Roman" charset="0"/>
                </a:rPr>
                <a:t> risco</a:t>
              </a:r>
            </a:p>
          </p:txBody>
        </p:sp>
        <p:sp>
          <p:nvSpPr>
            <p:cNvPr id="100359" name="Text Box 7"/>
            <p:cNvSpPr txBox="1">
              <a:spLocks noChangeArrowheads="1"/>
            </p:cNvSpPr>
            <p:nvPr/>
          </p:nvSpPr>
          <p:spPr bwMode="auto">
            <a:xfrm>
              <a:off x="2233" y="2258"/>
              <a:ext cx="998" cy="145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r>
                <a:rPr lang="pt-BR" sz="1500" b="1" dirty="0">
                  <a:latin typeface="Times New Roman" charset="0"/>
                </a:rPr>
                <a:t>Avaliação do cliente </a:t>
              </a:r>
            </a:p>
          </p:txBody>
        </p:sp>
        <p:sp>
          <p:nvSpPr>
            <p:cNvPr id="100360" name="Freeform 8"/>
            <p:cNvSpPr>
              <a:spLocks/>
            </p:cNvSpPr>
            <p:nvPr/>
          </p:nvSpPr>
          <p:spPr bwMode="auto">
            <a:xfrm>
              <a:off x="2424" y="1258"/>
              <a:ext cx="1607" cy="2019"/>
            </a:xfrm>
            <a:custGeom>
              <a:avLst/>
              <a:gdLst>
                <a:gd name="T0" fmla="*/ 16 w 3240"/>
                <a:gd name="T1" fmla="*/ 63 h 3504"/>
                <a:gd name="T2" fmla="*/ 18 w 3240"/>
                <a:gd name="T3" fmla="*/ 52 h 3504"/>
                <a:gd name="T4" fmla="*/ 24 w 3240"/>
                <a:gd name="T5" fmla="*/ 47 h 3504"/>
                <a:gd name="T6" fmla="*/ 31 w 3240"/>
                <a:gd name="T7" fmla="*/ 52 h 3504"/>
                <a:gd name="T8" fmla="*/ 33 w 3240"/>
                <a:gd name="T9" fmla="*/ 63 h 3504"/>
                <a:gd name="T10" fmla="*/ 31 w 3240"/>
                <a:gd name="T11" fmla="*/ 79 h 3504"/>
                <a:gd name="T12" fmla="*/ 24 w 3240"/>
                <a:gd name="T13" fmla="*/ 84 h 3504"/>
                <a:gd name="T14" fmla="*/ 18 w 3240"/>
                <a:gd name="T15" fmla="*/ 84 h 3504"/>
                <a:gd name="T16" fmla="*/ 13 w 3240"/>
                <a:gd name="T17" fmla="*/ 69 h 3504"/>
                <a:gd name="T18" fmla="*/ 13 w 3240"/>
                <a:gd name="T19" fmla="*/ 47 h 3504"/>
                <a:gd name="T20" fmla="*/ 22 w 3240"/>
                <a:gd name="T21" fmla="*/ 37 h 3504"/>
                <a:gd name="T22" fmla="*/ 29 w 3240"/>
                <a:gd name="T23" fmla="*/ 32 h 3504"/>
                <a:gd name="T24" fmla="*/ 37 w 3240"/>
                <a:gd name="T25" fmla="*/ 42 h 3504"/>
                <a:gd name="T26" fmla="*/ 37 w 3240"/>
                <a:gd name="T27" fmla="*/ 84 h 3504"/>
                <a:gd name="T28" fmla="*/ 31 w 3240"/>
                <a:gd name="T29" fmla="*/ 105 h 3504"/>
                <a:gd name="T30" fmla="*/ 20 w 3240"/>
                <a:gd name="T31" fmla="*/ 105 h 3504"/>
                <a:gd name="T32" fmla="*/ 9 w 3240"/>
                <a:gd name="T33" fmla="*/ 90 h 3504"/>
                <a:gd name="T34" fmla="*/ 7 w 3240"/>
                <a:gd name="T35" fmla="*/ 42 h 3504"/>
                <a:gd name="T36" fmla="*/ 16 w 3240"/>
                <a:gd name="T37" fmla="*/ 27 h 3504"/>
                <a:gd name="T38" fmla="*/ 33 w 3240"/>
                <a:gd name="T39" fmla="*/ 21 h 3504"/>
                <a:gd name="T40" fmla="*/ 44 w 3240"/>
                <a:gd name="T41" fmla="*/ 47 h 3504"/>
                <a:gd name="T42" fmla="*/ 39 w 3240"/>
                <a:gd name="T43" fmla="*/ 105 h 3504"/>
                <a:gd name="T44" fmla="*/ 13 w 3240"/>
                <a:gd name="T45" fmla="*/ 121 h 3504"/>
                <a:gd name="T46" fmla="*/ 0 w 3240"/>
                <a:gd name="T47" fmla="*/ 63 h 3504"/>
                <a:gd name="T48" fmla="*/ 9 w 3240"/>
                <a:gd name="T49" fmla="*/ 16 h 3504"/>
                <a:gd name="T50" fmla="*/ 42 w 3240"/>
                <a:gd name="T51" fmla="*/ 10 h 3504"/>
                <a:gd name="T52" fmla="*/ 48 w 3240"/>
                <a:gd name="T53" fmla="*/ 79 h 3504"/>
                <a:gd name="T54" fmla="*/ 44 w 3240"/>
                <a:gd name="T55" fmla="*/ 105 h 35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3240"/>
                <a:gd name="T85" fmla="*/ 0 h 3504"/>
                <a:gd name="T86" fmla="*/ 3240 w 3240"/>
                <a:gd name="T87" fmla="*/ 3504 h 35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3240" h="3504">
                  <a:moveTo>
                    <a:pt x="1056" y="1728"/>
                  </a:moveTo>
                  <a:cubicBezTo>
                    <a:pt x="1080" y="1620"/>
                    <a:pt x="1104" y="1512"/>
                    <a:pt x="1200" y="1440"/>
                  </a:cubicBezTo>
                  <a:cubicBezTo>
                    <a:pt x="1296" y="1368"/>
                    <a:pt x="1488" y="1296"/>
                    <a:pt x="1632" y="1296"/>
                  </a:cubicBezTo>
                  <a:cubicBezTo>
                    <a:pt x="1776" y="1296"/>
                    <a:pt x="1968" y="1368"/>
                    <a:pt x="2064" y="1440"/>
                  </a:cubicBezTo>
                  <a:cubicBezTo>
                    <a:pt x="2160" y="1512"/>
                    <a:pt x="2208" y="1608"/>
                    <a:pt x="2208" y="1728"/>
                  </a:cubicBezTo>
                  <a:cubicBezTo>
                    <a:pt x="2208" y="1848"/>
                    <a:pt x="2160" y="2064"/>
                    <a:pt x="2064" y="2160"/>
                  </a:cubicBezTo>
                  <a:cubicBezTo>
                    <a:pt x="1968" y="2256"/>
                    <a:pt x="1776" y="2280"/>
                    <a:pt x="1632" y="2304"/>
                  </a:cubicBezTo>
                  <a:cubicBezTo>
                    <a:pt x="1488" y="2328"/>
                    <a:pt x="1320" y="2376"/>
                    <a:pt x="1200" y="2304"/>
                  </a:cubicBezTo>
                  <a:cubicBezTo>
                    <a:pt x="1080" y="2232"/>
                    <a:pt x="960" y="2040"/>
                    <a:pt x="912" y="1872"/>
                  </a:cubicBezTo>
                  <a:cubicBezTo>
                    <a:pt x="864" y="1704"/>
                    <a:pt x="816" y="1440"/>
                    <a:pt x="912" y="1296"/>
                  </a:cubicBezTo>
                  <a:cubicBezTo>
                    <a:pt x="1008" y="1152"/>
                    <a:pt x="1320" y="1080"/>
                    <a:pt x="1488" y="1008"/>
                  </a:cubicBezTo>
                  <a:cubicBezTo>
                    <a:pt x="1656" y="936"/>
                    <a:pt x="1752" y="840"/>
                    <a:pt x="1920" y="864"/>
                  </a:cubicBezTo>
                  <a:cubicBezTo>
                    <a:pt x="2088" y="888"/>
                    <a:pt x="2400" y="912"/>
                    <a:pt x="2496" y="1152"/>
                  </a:cubicBezTo>
                  <a:cubicBezTo>
                    <a:pt x="2592" y="1392"/>
                    <a:pt x="2568" y="2016"/>
                    <a:pt x="2496" y="2304"/>
                  </a:cubicBezTo>
                  <a:cubicBezTo>
                    <a:pt x="2424" y="2592"/>
                    <a:pt x="2256" y="2784"/>
                    <a:pt x="2064" y="2880"/>
                  </a:cubicBezTo>
                  <a:cubicBezTo>
                    <a:pt x="1872" y="2976"/>
                    <a:pt x="1584" y="2952"/>
                    <a:pt x="1344" y="2880"/>
                  </a:cubicBezTo>
                  <a:cubicBezTo>
                    <a:pt x="1104" y="2808"/>
                    <a:pt x="768" y="2736"/>
                    <a:pt x="624" y="2448"/>
                  </a:cubicBezTo>
                  <a:cubicBezTo>
                    <a:pt x="480" y="2160"/>
                    <a:pt x="408" y="1440"/>
                    <a:pt x="480" y="1152"/>
                  </a:cubicBezTo>
                  <a:cubicBezTo>
                    <a:pt x="552" y="864"/>
                    <a:pt x="768" y="816"/>
                    <a:pt x="1056" y="720"/>
                  </a:cubicBezTo>
                  <a:cubicBezTo>
                    <a:pt x="1344" y="624"/>
                    <a:pt x="1896" y="480"/>
                    <a:pt x="2208" y="576"/>
                  </a:cubicBezTo>
                  <a:cubicBezTo>
                    <a:pt x="2520" y="672"/>
                    <a:pt x="2856" y="912"/>
                    <a:pt x="2928" y="1296"/>
                  </a:cubicBezTo>
                  <a:cubicBezTo>
                    <a:pt x="3000" y="1680"/>
                    <a:pt x="2976" y="2544"/>
                    <a:pt x="2640" y="2880"/>
                  </a:cubicBezTo>
                  <a:cubicBezTo>
                    <a:pt x="2304" y="3216"/>
                    <a:pt x="1344" y="3504"/>
                    <a:pt x="912" y="3312"/>
                  </a:cubicBezTo>
                  <a:cubicBezTo>
                    <a:pt x="480" y="3120"/>
                    <a:pt x="96" y="2208"/>
                    <a:pt x="48" y="1728"/>
                  </a:cubicBezTo>
                  <a:cubicBezTo>
                    <a:pt x="0" y="1248"/>
                    <a:pt x="168" y="672"/>
                    <a:pt x="624" y="432"/>
                  </a:cubicBezTo>
                  <a:cubicBezTo>
                    <a:pt x="1080" y="192"/>
                    <a:pt x="2352" y="0"/>
                    <a:pt x="2784" y="288"/>
                  </a:cubicBezTo>
                  <a:cubicBezTo>
                    <a:pt x="3216" y="576"/>
                    <a:pt x="3192" y="1728"/>
                    <a:pt x="3216" y="2160"/>
                  </a:cubicBezTo>
                  <a:cubicBezTo>
                    <a:pt x="3240" y="2592"/>
                    <a:pt x="3084" y="2736"/>
                    <a:pt x="2928" y="288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0361" name="Line 9"/>
            <p:cNvSpPr>
              <a:spLocks noChangeShapeType="1"/>
            </p:cNvSpPr>
            <p:nvPr/>
          </p:nvSpPr>
          <p:spPr bwMode="auto">
            <a:xfrm flipH="1">
              <a:off x="3447" y="1259"/>
              <a:ext cx="429" cy="8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0362" name="Line 10"/>
            <p:cNvSpPr>
              <a:spLocks noChangeShapeType="1"/>
            </p:cNvSpPr>
            <p:nvPr/>
          </p:nvSpPr>
          <p:spPr bwMode="auto">
            <a:xfrm>
              <a:off x="3876" y="1259"/>
              <a:ext cx="57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0363" name="Line 11"/>
            <p:cNvSpPr>
              <a:spLocks noChangeShapeType="1"/>
            </p:cNvSpPr>
            <p:nvPr/>
          </p:nvSpPr>
          <p:spPr bwMode="auto">
            <a:xfrm flipH="1">
              <a:off x="3733" y="1593"/>
              <a:ext cx="286" cy="4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0364" name="Line 12"/>
            <p:cNvSpPr>
              <a:spLocks noChangeShapeType="1"/>
            </p:cNvSpPr>
            <p:nvPr/>
          </p:nvSpPr>
          <p:spPr bwMode="auto">
            <a:xfrm>
              <a:off x="4019" y="1593"/>
              <a:ext cx="428" cy="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0365" name="Text Box 13"/>
            <p:cNvSpPr txBox="1">
              <a:spLocks noChangeArrowheads="1"/>
            </p:cNvSpPr>
            <p:nvPr/>
          </p:nvSpPr>
          <p:spPr bwMode="auto">
            <a:xfrm>
              <a:off x="4275" y="2016"/>
              <a:ext cx="1416" cy="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defTabSz="873343"/>
              <a:r>
                <a:rPr lang="pt-BR" sz="1500" b="1" dirty="0">
                  <a:solidFill>
                    <a:schemeClr val="accent1"/>
                  </a:solidFill>
                  <a:latin typeface="Times New Roman" charset="0"/>
                </a:rPr>
                <a:t>Decisão de prosseguir/não prosseguir</a:t>
              </a:r>
            </a:p>
          </p:txBody>
        </p:sp>
        <p:sp>
          <p:nvSpPr>
            <p:cNvPr id="100366" name="Text Box 14"/>
            <p:cNvSpPr txBox="1">
              <a:spLocks noChangeArrowheads="1"/>
            </p:cNvSpPr>
            <p:nvPr/>
          </p:nvSpPr>
          <p:spPr bwMode="auto">
            <a:xfrm>
              <a:off x="4013" y="1063"/>
              <a:ext cx="1723" cy="5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/>
              <a:r>
                <a:rPr lang="pt-BR" sz="1600" dirty="0"/>
                <a:t>Para cada risco do projeto identificado em planejamento é levada a cabo uma análise  detalhada.</a:t>
              </a:r>
            </a:p>
          </p:txBody>
        </p:sp>
        <p:sp>
          <p:nvSpPr>
            <p:cNvPr id="100367" name="Line 15"/>
            <p:cNvSpPr>
              <a:spLocks noChangeShapeType="1"/>
            </p:cNvSpPr>
            <p:nvPr/>
          </p:nvSpPr>
          <p:spPr bwMode="auto">
            <a:xfrm>
              <a:off x="3241" y="2243"/>
              <a:ext cx="104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75</a:t>
            </a:fld>
            <a:endParaRPr lang="pt-BR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5"/>
          <p:cNvGrpSpPr>
            <a:grpSpLocks/>
          </p:cNvGrpSpPr>
          <p:nvPr/>
        </p:nvGrpSpPr>
        <p:grpSpPr bwMode="auto">
          <a:xfrm>
            <a:off x="483026" y="1477084"/>
            <a:ext cx="8377217" cy="4553941"/>
            <a:chOff x="2536825" y="1471613"/>
            <a:chExt cx="6286500" cy="4537075"/>
          </a:xfrm>
        </p:grpSpPr>
        <p:sp>
          <p:nvSpPr>
            <p:cNvPr id="103428" name="Text Box 3"/>
            <p:cNvSpPr txBox="1">
              <a:spLocks noChangeArrowheads="1"/>
            </p:cNvSpPr>
            <p:nvPr/>
          </p:nvSpPr>
          <p:spPr bwMode="auto">
            <a:xfrm>
              <a:off x="2559050" y="1471613"/>
              <a:ext cx="1585913" cy="21082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500" b="1" dirty="0">
                  <a:latin typeface="Times New Roman" charset="0"/>
                </a:rPr>
                <a:t>Planejamento </a:t>
              </a:r>
            </a:p>
          </p:txBody>
        </p:sp>
        <p:sp>
          <p:nvSpPr>
            <p:cNvPr id="103429" name="Text Box 4"/>
            <p:cNvSpPr txBox="1">
              <a:spLocks noChangeArrowheads="1"/>
            </p:cNvSpPr>
            <p:nvPr/>
          </p:nvSpPr>
          <p:spPr bwMode="auto">
            <a:xfrm>
              <a:off x="4143375" y="3632200"/>
              <a:ext cx="1587500" cy="23114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r>
                <a:rPr lang="pt-BR" sz="1500" b="1" dirty="0">
                  <a:solidFill>
                    <a:schemeClr val="accent1"/>
                  </a:solidFill>
                  <a:latin typeface="Times New Roman" charset="0"/>
                </a:rPr>
                <a:t>Engenharia  </a:t>
              </a:r>
            </a:p>
          </p:txBody>
        </p:sp>
        <p:sp>
          <p:nvSpPr>
            <p:cNvPr id="103430" name="Text Box 5"/>
            <p:cNvSpPr txBox="1">
              <a:spLocks noChangeArrowheads="1"/>
            </p:cNvSpPr>
            <p:nvPr/>
          </p:nvSpPr>
          <p:spPr bwMode="auto">
            <a:xfrm>
              <a:off x="4143375" y="1471613"/>
              <a:ext cx="1587500" cy="21082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r>
                <a:rPr lang="pt-BR" sz="1500" b="1" dirty="0">
                  <a:latin typeface="Times New Roman" charset="0"/>
                </a:rPr>
                <a:t>Análise de</a:t>
              </a:r>
            </a:p>
            <a:p>
              <a:pPr algn="ctr" defTabSz="873343"/>
              <a:r>
                <a:rPr lang="pt-BR" sz="1500" b="1" dirty="0">
                  <a:latin typeface="Times New Roman" charset="0"/>
                </a:rPr>
                <a:t> risco</a:t>
              </a:r>
            </a:p>
          </p:txBody>
        </p:sp>
        <p:sp>
          <p:nvSpPr>
            <p:cNvPr id="103431" name="Text Box 6"/>
            <p:cNvSpPr txBox="1">
              <a:spLocks noChangeArrowheads="1"/>
            </p:cNvSpPr>
            <p:nvPr/>
          </p:nvSpPr>
          <p:spPr bwMode="auto">
            <a:xfrm>
              <a:off x="2536825" y="3613150"/>
              <a:ext cx="1584325" cy="2311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endParaRPr lang="pt-BR" sz="1500" b="1" dirty="0">
                <a:latin typeface="Times New Roman" charset="0"/>
              </a:endParaRPr>
            </a:p>
            <a:p>
              <a:pPr algn="ctr" defTabSz="873343"/>
              <a:r>
                <a:rPr lang="pt-BR" sz="1500" b="1" dirty="0">
                  <a:latin typeface="Times New Roman" charset="0"/>
                </a:rPr>
                <a:t>Avaliação do cliente </a:t>
              </a:r>
            </a:p>
          </p:txBody>
        </p:sp>
        <p:sp>
          <p:nvSpPr>
            <p:cNvPr id="103432" name="Line 7"/>
            <p:cNvSpPr>
              <a:spLocks noChangeShapeType="1"/>
            </p:cNvSpPr>
            <p:nvPr/>
          </p:nvSpPr>
          <p:spPr bwMode="auto">
            <a:xfrm>
              <a:off x="4124325" y="3613150"/>
              <a:ext cx="1587500" cy="79216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433" name="Freeform 8"/>
            <p:cNvSpPr>
              <a:spLocks/>
            </p:cNvSpPr>
            <p:nvPr/>
          </p:nvSpPr>
          <p:spPr bwMode="auto">
            <a:xfrm>
              <a:off x="2846388" y="2047875"/>
              <a:ext cx="2551112" cy="3205163"/>
            </a:xfrm>
            <a:custGeom>
              <a:avLst/>
              <a:gdLst>
                <a:gd name="T0" fmla="*/ 2147483647 w 3240"/>
                <a:gd name="T1" fmla="*/ 2147483647 h 3504"/>
                <a:gd name="T2" fmla="*/ 2147483647 w 3240"/>
                <a:gd name="T3" fmla="*/ 2147483647 h 3504"/>
                <a:gd name="T4" fmla="*/ 2147483647 w 3240"/>
                <a:gd name="T5" fmla="*/ 2147483647 h 3504"/>
                <a:gd name="T6" fmla="*/ 2147483647 w 3240"/>
                <a:gd name="T7" fmla="*/ 2147483647 h 3504"/>
                <a:gd name="T8" fmla="*/ 2147483647 w 3240"/>
                <a:gd name="T9" fmla="*/ 2147483647 h 3504"/>
                <a:gd name="T10" fmla="*/ 2147483647 w 3240"/>
                <a:gd name="T11" fmla="*/ 2147483647 h 3504"/>
                <a:gd name="T12" fmla="*/ 2147483647 w 3240"/>
                <a:gd name="T13" fmla="*/ 2147483647 h 3504"/>
                <a:gd name="T14" fmla="*/ 2147483647 w 3240"/>
                <a:gd name="T15" fmla="*/ 2147483647 h 3504"/>
                <a:gd name="T16" fmla="*/ 2147483647 w 3240"/>
                <a:gd name="T17" fmla="*/ 2147483647 h 3504"/>
                <a:gd name="T18" fmla="*/ 2147483647 w 3240"/>
                <a:gd name="T19" fmla="*/ 2147483647 h 3504"/>
                <a:gd name="T20" fmla="*/ 2147483647 w 3240"/>
                <a:gd name="T21" fmla="*/ 2147483647 h 3504"/>
                <a:gd name="T22" fmla="*/ 2147483647 w 3240"/>
                <a:gd name="T23" fmla="*/ 2147483647 h 3504"/>
                <a:gd name="T24" fmla="*/ 2147483647 w 3240"/>
                <a:gd name="T25" fmla="*/ 2147483647 h 3504"/>
                <a:gd name="T26" fmla="*/ 2147483647 w 3240"/>
                <a:gd name="T27" fmla="*/ 2147483647 h 3504"/>
                <a:gd name="T28" fmla="*/ 2147483647 w 3240"/>
                <a:gd name="T29" fmla="*/ 2147483647 h 3504"/>
                <a:gd name="T30" fmla="*/ 2147483647 w 3240"/>
                <a:gd name="T31" fmla="*/ 2147483647 h 3504"/>
                <a:gd name="T32" fmla="*/ 2147483647 w 3240"/>
                <a:gd name="T33" fmla="*/ 2147483647 h 3504"/>
                <a:gd name="T34" fmla="*/ 2147483647 w 3240"/>
                <a:gd name="T35" fmla="*/ 2147483647 h 3504"/>
                <a:gd name="T36" fmla="*/ 2147483647 w 3240"/>
                <a:gd name="T37" fmla="*/ 2147483647 h 3504"/>
                <a:gd name="T38" fmla="*/ 2147483647 w 3240"/>
                <a:gd name="T39" fmla="*/ 2147483647 h 3504"/>
                <a:gd name="T40" fmla="*/ 2147483647 w 3240"/>
                <a:gd name="T41" fmla="*/ 2147483647 h 3504"/>
                <a:gd name="T42" fmla="*/ 2147483647 w 3240"/>
                <a:gd name="T43" fmla="*/ 2147483647 h 3504"/>
                <a:gd name="T44" fmla="*/ 2147483647 w 3240"/>
                <a:gd name="T45" fmla="*/ 2147483647 h 3504"/>
                <a:gd name="T46" fmla="*/ 2147483647 w 3240"/>
                <a:gd name="T47" fmla="*/ 2147483647 h 3504"/>
                <a:gd name="T48" fmla="*/ 2147483647 w 3240"/>
                <a:gd name="T49" fmla="*/ 2147483647 h 3504"/>
                <a:gd name="T50" fmla="*/ 2147483647 w 3240"/>
                <a:gd name="T51" fmla="*/ 2147483647 h 3504"/>
                <a:gd name="T52" fmla="*/ 2147483647 w 3240"/>
                <a:gd name="T53" fmla="*/ 2147483647 h 3504"/>
                <a:gd name="T54" fmla="*/ 2147483647 w 3240"/>
                <a:gd name="T55" fmla="*/ 2147483647 h 35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3240"/>
                <a:gd name="T85" fmla="*/ 0 h 3504"/>
                <a:gd name="T86" fmla="*/ 3240 w 3240"/>
                <a:gd name="T87" fmla="*/ 3504 h 35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3240" h="3504">
                  <a:moveTo>
                    <a:pt x="1056" y="1728"/>
                  </a:moveTo>
                  <a:cubicBezTo>
                    <a:pt x="1080" y="1620"/>
                    <a:pt x="1104" y="1512"/>
                    <a:pt x="1200" y="1440"/>
                  </a:cubicBezTo>
                  <a:cubicBezTo>
                    <a:pt x="1296" y="1368"/>
                    <a:pt x="1488" y="1296"/>
                    <a:pt x="1632" y="1296"/>
                  </a:cubicBezTo>
                  <a:cubicBezTo>
                    <a:pt x="1776" y="1296"/>
                    <a:pt x="1968" y="1368"/>
                    <a:pt x="2064" y="1440"/>
                  </a:cubicBezTo>
                  <a:cubicBezTo>
                    <a:pt x="2160" y="1512"/>
                    <a:pt x="2208" y="1608"/>
                    <a:pt x="2208" y="1728"/>
                  </a:cubicBezTo>
                  <a:cubicBezTo>
                    <a:pt x="2208" y="1848"/>
                    <a:pt x="2160" y="2064"/>
                    <a:pt x="2064" y="2160"/>
                  </a:cubicBezTo>
                  <a:cubicBezTo>
                    <a:pt x="1968" y="2256"/>
                    <a:pt x="1776" y="2280"/>
                    <a:pt x="1632" y="2304"/>
                  </a:cubicBezTo>
                  <a:cubicBezTo>
                    <a:pt x="1488" y="2328"/>
                    <a:pt x="1320" y="2376"/>
                    <a:pt x="1200" y="2304"/>
                  </a:cubicBezTo>
                  <a:cubicBezTo>
                    <a:pt x="1080" y="2232"/>
                    <a:pt x="960" y="2040"/>
                    <a:pt x="912" y="1872"/>
                  </a:cubicBezTo>
                  <a:cubicBezTo>
                    <a:pt x="864" y="1704"/>
                    <a:pt x="816" y="1440"/>
                    <a:pt x="912" y="1296"/>
                  </a:cubicBezTo>
                  <a:cubicBezTo>
                    <a:pt x="1008" y="1152"/>
                    <a:pt x="1320" y="1080"/>
                    <a:pt x="1488" y="1008"/>
                  </a:cubicBezTo>
                  <a:cubicBezTo>
                    <a:pt x="1656" y="936"/>
                    <a:pt x="1752" y="840"/>
                    <a:pt x="1920" y="864"/>
                  </a:cubicBezTo>
                  <a:cubicBezTo>
                    <a:pt x="2088" y="888"/>
                    <a:pt x="2400" y="912"/>
                    <a:pt x="2496" y="1152"/>
                  </a:cubicBezTo>
                  <a:cubicBezTo>
                    <a:pt x="2592" y="1392"/>
                    <a:pt x="2568" y="2016"/>
                    <a:pt x="2496" y="2304"/>
                  </a:cubicBezTo>
                  <a:cubicBezTo>
                    <a:pt x="2424" y="2592"/>
                    <a:pt x="2256" y="2784"/>
                    <a:pt x="2064" y="2880"/>
                  </a:cubicBezTo>
                  <a:cubicBezTo>
                    <a:pt x="1872" y="2976"/>
                    <a:pt x="1584" y="2952"/>
                    <a:pt x="1344" y="2880"/>
                  </a:cubicBezTo>
                  <a:cubicBezTo>
                    <a:pt x="1104" y="2808"/>
                    <a:pt x="768" y="2736"/>
                    <a:pt x="624" y="2448"/>
                  </a:cubicBezTo>
                  <a:cubicBezTo>
                    <a:pt x="480" y="2160"/>
                    <a:pt x="408" y="1440"/>
                    <a:pt x="480" y="1152"/>
                  </a:cubicBezTo>
                  <a:cubicBezTo>
                    <a:pt x="552" y="864"/>
                    <a:pt x="768" y="816"/>
                    <a:pt x="1056" y="720"/>
                  </a:cubicBezTo>
                  <a:cubicBezTo>
                    <a:pt x="1344" y="624"/>
                    <a:pt x="1896" y="480"/>
                    <a:pt x="2208" y="576"/>
                  </a:cubicBezTo>
                  <a:cubicBezTo>
                    <a:pt x="2520" y="672"/>
                    <a:pt x="2856" y="912"/>
                    <a:pt x="2928" y="1296"/>
                  </a:cubicBezTo>
                  <a:cubicBezTo>
                    <a:pt x="3000" y="1680"/>
                    <a:pt x="2976" y="2544"/>
                    <a:pt x="2640" y="2880"/>
                  </a:cubicBezTo>
                  <a:cubicBezTo>
                    <a:pt x="2304" y="3216"/>
                    <a:pt x="1344" y="3504"/>
                    <a:pt x="912" y="3312"/>
                  </a:cubicBezTo>
                  <a:cubicBezTo>
                    <a:pt x="480" y="3120"/>
                    <a:pt x="96" y="2208"/>
                    <a:pt x="48" y="1728"/>
                  </a:cubicBezTo>
                  <a:cubicBezTo>
                    <a:pt x="0" y="1248"/>
                    <a:pt x="168" y="672"/>
                    <a:pt x="624" y="432"/>
                  </a:cubicBezTo>
                  <a:cubicBezTo>
                    <a:pt x="1080" y="192"/>
                    <a:pt x="2352" y="0"/>
                    <a:pt x="2784" y="288"/>
                  </a:cubicBezTo>
                  <a:cubicBezTo>
                    <a:pt x="3216" y="576"/>
                    <a:pt x="3192" y="1728"/>
                    <a:pt x="3216" y="2160"/>
                  </a:cubicBezTo>
                  <a:cubicBezTo>
                    <a:pt x="3240" y="2592"/>
                    <a:pt x="3084" y="2736"/>
                    <a:pt x="2928" y="288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434" name="Line 9"/>
            <p:cNvSpPr>
              <a:spLocks noChangeShapeType="1"/>
            </p:cNvSpPr>
            <p:nvPr/>
          </p:nvSpPr>
          <p:spPr bwMode="auto">
            <a:xfrm flipH="1" flipV="1">
              <a:off x="4337050" y="4137025"/>
              <a:ext cx="679450" cy="658813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435" name="Line 10"/>
            <p:cNvSpPr>
              <a:spLocks noChangeShapeType="1"/>
            </p:cNvSpPr>
            <p:nvPr/>
          </p:nvSpPr>
          <p:spPr bwMode="auto">
            <a:xfrm flipH="1" flipV="1">
              <a:off x="4729163" y="4937125"/>
              <a:ext cx="415925" cy="525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436" name="Line 11"/>
            <p:cNvSpPr>
              <a:spLocks noChangeShapeType="1"/>
            </p:cNvSpPr>
            <p:nvPr/>
          </p:nvSpPr>
          <p:spPr bwMode="auto">
            <a:xfrm>
              <a:off x="4984750" y="4784725"/>
              <a:ext cx="793750" cy="17463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437" name="Line 12"/>
            <p:cNvSpPr>
              <a:spLocks noChangeShapeType="1"/>
            </p:cNvSpPr>
            <p:nvPr/>
          </p:nvSpPr>
          <p:spPr bwMode="auto">
            <a:xfrm>
              <a:off x="5145088" y="5464175"/>
              <a:ext cx="9064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438" name="Text Box 13"/>
            <p:cNvSpPr txBox="1">
              <a:spLocks noChangeArrowheads="1"/>
            </p:cNvSpPr>
            <p:nvPr/>
          </p:nvSpPr>
          <p:spPr bwMode="auto">
            <a:xfrm>
              <a:off x="5711825" y="4029075"/>
              <a:ext cx="3111500" cy="395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defTabSz="873343"/>
              <a:r>
                <a:rPr lang="pt-BR" sz="1500" b="1" dirty="0">
                  <a:solidFill>
                    <a:schemeClr val="accent1"/>
                  </a:solidFill>
                  <a:latin typeface="Times New Roman" charset="0"/>
                </a:rPr>
                <a:t>Na direção de um sistema concluído</a:t>
              </a:r>
            </a:p>
          </p:txBody>
        </p:sp>
        <p:sp>
          <p:nvSpPr>
            <p:cNvPr id="103439" name="Text Box 14"/>
            <p:cNvSpPr txBox="1">
              <a:spLocks noChangeArrowheads="1"/>
            </p:cNvSpPr>
            <p:nvPr/>
          </p:nvSpPr>
          <p:spPr bwMode="auto">
            <a:xfrm>
              <a:off x="5824538" y="4689475"/>
              <a:ext cx="2976562" cy="395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defTabSz="873343"/>
              <a:r>
                <a:rPr lang="pt-BR" sz="1500" b="1" dirty="0">
                  <a:solidFill>
                    <a:schemeClr val="accent2"/>
                  </a:solidFill>
                  <a:latin typeface="Times New Roman" charset="0"/>
                </a:rPr>
                <a:t>Protótipo de software inicial</a:t>
              </a:r>
            </a:p>
          </p:txBody>
        </p:sp>
        <p:sp>
          <p:nvSpPr>
            <p:cNvPr id="103440" name="Text Box 15"/>
            <p:cNvSpPr txBox="1">
              <a:spLocks noChangeArrowheads="1"/>
            </p:cNvSpPr>
            <p:nvPr/>
          </p:nvSpPr>
          <p:spPr bwMode="auto">
            <a:xfrm>
              <a:off x="6051550" y="5349875"/>
              <a:ext cx="1814513" cy="65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932" tIns="43466" rIns="86932" bIns="43466"/>
            <a:lstStyle/>
            <a:p>
              <a:pPr defTabSz="873343"/>
              <a:r>
                <a:rPr lang="pt-BR" sz="1500" b="1" dirty="0">
                  <a:latin typeface="Times New Roman" charset="0"/>
                </a:rPr>
                <a:t>Sistema construído pela engenharia</a:t>
              </a:r>
            </a:p>
          </p:txBody>
        </p:sp>
      </p:grp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728290" y="249238"/>
            <a:ext cx="7804150" cy="1108075"/>
          </a:xfrm>
          <a:prstGeom prst="rect">
            <a:avLst/>
          </a:prstGeom>
          <a:noFill/>
        </p:spPr>
        <p:txBody>
          <a:bodyPr vert="horz" lIns="92065" tIns="46033" rIns="92065" bIns="46033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Espiral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76</a:t>
            </a:fld>
            <a:endParaRPr lang="pt-BR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4666055" y="1477084"/>
            <a:ext cx="1592548" cy="2116037"/>
          </a:xfrm>
          <a:prstGeom prst="rect">
            <a:avLst/>
          </a:prstGeom>
          <a:solidFill>
            <a:srgbClr val="EAEAEA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87271" tIns="43636" rIns="87271" bIns="43636"/>
          <a:lstStyle/>
          <a:p>
            <a:pPr algn="ctr" defTabSz="873343"/>
            <a:r>
              <a:rPr lang="pt-BR" sz="1500" b="1" dirty="0">
                <a:latin typeface="Times New Roman" charset="0"/>
              </a:rPr>
              <a:t>Planejamento 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6234691" y="3645702"/>
            <a:ext cx="1594142" cy="2319993"/>
          </a:xfrm>
          <a:prstGeom prst="rect">
            <a:avLst/>
          </a:prstGeom>
          <a:solidFill>
            <a:srgbClr val="DDDDDD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87271" tIns="43636" rIns="87271" bIns="43636"/>
          <a:lstStyle/>
          <a:p>
            <a:pPr algn="ctr" defTabSz="873343"/>
            <a:endParaRPr lang="pt-BR" sz="1500" b="1" dirty="0">
              <a:latin typeface="Times New Roman" charset="0"/>
            </a:endParaRPr>
          </a:p>
          <a:p>
            <a:pPr algn="ctr" defTabSz="873343"/>
            <a:endParaRPr lang="pt-BR" sz="1500" b="1" dirty="0">
              <a:latin typeface="Times New Roman" charset="0"/>
            </a:endParaRPr>
          </a:p>
          <a:p>
            <a:pPr algn="ctr" defTabSz="873343"/>
            <a:endParaRPr lang="pt-BR" sz="1500" b="1" dirty="0">
              <a:latin typeface="Times New Roman" charset="0"/>
            </a:endParaRPr>
          </a:p>
          <a:p>
            <a:pPr algn="ctr" defTabSz="873343"/>
            <a:endParaRPr lang="pt-BR" sz="1500" b="1" dirty="0">
              <a:latin typeface="Times New Roman" charset="0"/>
            </a:endParaRPr>
          </a:p>
          <a:p>
            <a:pPr algn="ctr" defTabSz="873343"/>
            <a:endParaRPr lang="pt-BR" sz="1500" b="1" dirty="0">
              <a:latin typeface="Times New Roman" charset="0"/>
            </a:endParaRPr>
          </a:p>
          <a:p>
            <a:pPr algn="ctr" defTabSz="873343"/>
            <a:endParaRPr lang="pt-BR" sz="1500" b="1" dirty="0">
              <a:latin typeface="Times New Roman" charset="0"/>
            </a:endParaRPr>
          </a:p>
          <a:p>
            <a:pPr algn="ctr" defTabSz="873343"/>
            <a:endParaRPr lang="pt-BR" sz="1500" b="1" dirty="0">
              <a:latin typeface="Times New Roman" charset="0"/>
            </a:endParaRPr>
          </a:p>
          <a:p>
            <a:pPr algn="ctr" defTabSz="873343"/>
            <a:endParaRPr lang="pt-BR" sz="1500" b="1" dirty="0">
              <a:latin typeface="Times New Roman" charset="0"/>
            </a:endParaRPr>
          </a:p>
          <a:p>
            <a:pPr algn="ctr" defTabSz="873343"/>
            <a:r>
              <a:rPr lang="pt-BR" sz="1500" b="1" dirty="0">
                <a:latin typeface="Times New Roman" charset="0"/>
              </a:rPr>
              <a:t>Engenharia  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6257009" y="1477084"/>
            <a:ext cx="1594142" cy="2116037"/>
          </a:xfrm>
          <a:prstGeom prst="rect">
            <a:avLst/>
          </a:prstGeom>
          <a:solidFill>
            <a:srgbClr val="DDDDDD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87271" tIns="43636" rIns="87271" bIns="43636"/>
          <a:lstStyle/>
          <a:p>
            <a:pPr algn="ctr" defTabSz="873343"/>
            <a:r>
              <a:rPr lang="pt-BR" sz="1500" b="1" dirty="0">
                <a:latin typeface="Times New Roman" charset="0"/>
              </a:rPr>
              <a:t>Análise de</a:t>
            </a:r>
          </a:p>
          <a:p>
            <a:pPr algn="ctr" defTabSz="873343"/>
            <a:r>
              <a:rPr lang="pt-BR" sz="1500" b="1" dirty="0">
                <a:latin typeface="Times New Roman" charset="0"/>
              </a:rPr>
              <a:t> risco</a:t>
            </a: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4643737" y="3626582"/>
            <a:ext cx="1590954" cy="2319993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87271" tIns="43636" rIns="87271" bIns="43636"/>
          <a:lstStyle/>
          <a:p>
            <a:pPr algn="ctr" defTabSz="873343"/>
            <a:endParaRPr lang="pt-BR" sz="1500" b="1" dirty="0">
              <a:solidFill>
                <a:schemeClr val="accent1"/>
              </a:solidFill>
              <a:latin typeface="Times New Roman" charset="0"/>
            </a:endParaRPr>
          </a:p>
          <a:p>
            <a:pPr algn="ctr" defTabSz="873343"/>
            <a:endParaRPr lang="pt-BR" sz="1500" b="1" dirty="0">
              <a:solidFill>
                <a:schemeClr val="accent1"/>
              </a:solidFill>
              <a:latin typeface="Times New Roman" charset="0"/>
            </a:endParaRPr>
          </a:p>
          <a:p>
            <a:pPr algn="ctr" defTabSz="873343"/>
            <a:endParaRPr lang="pt-BR" sz="1500" b="1" dirty="0">
              <a:solidFill>
                <a:schemeClr val="accent1"/>
              </a:solidFill>
              <a:latin typeface="Times New Roman" charset="0"/>
            </a:endParaRPr>
          </a:p>
          <a:p>
            <a:pPr algn="ctr" defTabSz="873343"/>
            <a:endParaRPr lang="pt-BR" sz="1500" b="1" dirty="0">
              <a:solidFill>
                <a:schemeClr val="accent1"/>
              </a:solidFill>
              <a:latin typeface="Times New Roman" charset="0"/>
            </a:endParaRPr>
          </a:p>
          <a:p>
            <a:pPr algn="ctr" defTabSz="873343"/>
            <a:endParaRPr lang="pt-BR" sz="1500" b="1" dirty="0">
              <a:solidFill>
                <a:schemeClr val="accent1"/>
              </a:solidFill>
              <a:latin typeface="Times New Roman" charset="0"/>
            </a:endParaRPr>
          </a:p>
          <a:p>
            <a:pPr algn="ctr" defTabSz="873343"/>
            <a:endParaRPr lang="pt-BR" sz="1500" b="1" dirty="0">
              <a:solidFill>
                <a:schemeClr val="accent1"/>
              </a:solidFill>
              <a:latin typeface="Times New Roman" charset="0"/>
            </a:endParaRPr>
          </a:p>
          <a:p>
            <a:pPr algn="ctr" defTabSz="873343"/>
            <a:endParaRPr lang="pt-BR" sz="1500" b="1" dirty="0">
              <a:solidFill>
                <a:schemeClr val="accent1"/>
              </a:solidFill>
              <a:latin typeface="Times New Roman" charset="0"/>
            </a:endParaRPr>
          </a:p>
          <a:p>
            <a:pPr algn="ctr" defTabSz="873343"/>
            <a:r>
              <a:rPr lang="pt-BR" b="1" dirty="0">
                <a:solidFill>
                  <a:schemeClr val="accent1"/>
                </a:solidFill>
                <a:latin typeface="Times New Roman" charset="0"/>
              </a:rPr>
              <a:t>Avaliação do cliente</a:t>
            </a:r>
            <a:r>
              <a:rPr lang="pt-BR" dirty="0">
                <a:solidFill>
                  <a:schemeClr val="accent1"/>
                </a:solidFill>
                <a:latin typeface="Times New Roman" charset="0"/>
              </a:rPr>
              <a:t> </a:t>
            </a:r>
          </a:p>
        </p:txBody>
      </p:sp>
      <p:sp>
        <p:nvSpPr>
          <p:cNvPr id="104455" name="Freeform 7"/>
          <p:cNvSpPr>
            <a:spLocks/>
          </p:cNvSpPr>
          <p:nvPr/>
        </p:nvSpPr>
        <p:spPr bwMode="auto">
          <a:xfrm>
            <a:off x="4954595" y="2055488"/>
            <a:ext cx="2561787" cy="3217078"/>
          </a:xfrm>
          <a:custGeom>
            <a:avLst/>
            <a:gdLst>
              <a:gd name="T0" fmla="*/ 2147483647 w 3240"/>
              <a:gd name="T1" fmla="*/ 2147483647 h 3504"/>
              <a:gd name="T2" fmla="*/ 2147483647 w 3240"/>
              <a:gd name="T3" fmla="*/ 2147483647 h 3504"/>
              <a:gd name="T4" fmla="*/ 2147483647 w 3240"/>
              <a:gd name="T5" fmla="*/ 2147483647 h 3504"/>
              <a:gd name="T6" fmla="*/ 2147483647 w 3240"/>
              <a:gd name="T7" fmla="*/ 2147483647 h 3504"/>
              <a:gd name="T8" fmla="*/ 2147483647 w 3240"/>
              <a:gd name="T9" fmla="*/ 2147483647 h 3504"/>
              <a:gd name="T10" fmla="*/ 2147483647 w 3240"/>
              <a:gd name="T11" fmla="*/ 2147483647 h 3504"/>
              <a:gd name="T12" fmla="*/ 2147483647 w 3240"/>
              <a:gd name="T13" fmla="*/ 2147483647 h 3504"/>
              <a:gd name="T14" fmla="*/ 2147483647 w 3240"/>
              <a:gd name="T15" fmla="*/ 2147483647 h 3504"/>
              <a:gd name="T16" fmla="*/ 2147483647 w 3240"/>
              <a:gd name="T17" fmla="*/ 2147483647 h 3504"/>
              <a:gd name="T18" fmla="*/ 2147483647 w 3240"/>
              <a:gd name="T19" fmla="*/ 2147483647 h 3504"/>
              <a:gd name="T20" fmla="*/ 2147483647 w 3240"/>
              <a:gd name="T21" fmla="*/ 2147483647 h 3504"/>
              <a:gd name="T22" fmla="*/ 2147483647 w 3240"/>
              <a:gd name="T23" fmla="*/ 2147483647 h 3504"/>
              <a:gd name="T24" fmla="*/ 2147483647 w 3240"/>
              <a:gd name="T25" fmla="*/ 2147483647 h 3504"/>
              <a:gd name="T26" fmla="*/ 2147483647 w 3240"/>
              <a:gd name="T27" fmla="*/ 2147483647 h 3504"/>
              <a:gd name="T28" fmla="*/ 2147483647 w 3240"/>
              <a:gd name="T29" fmla="*/ 2147483647 h 3504"/>
              <a:gd name="T30" fmla="*/ 2147483647 w 3240"/>
              <a:gd name="T31" fmla="*/ 2147483647 h 3504"/>
              <a:gd name="T32" fmla="*/ 2147483647 w 3240"/>
              <a:gd name="T33" fmla="*/ 2147483647 h 3504"/>
              <a:gd name="T34" fmla="*/ 2147483647 w 3240"/>
              <a:gd name="T35" fmla="*/ 2147483647 h 3504"/>
              <a:gd name="T36" fmla="*/ 2147483647 w 3240"/>
              <a:gd name="T37" fmla="*/ 2147483647 h 3504"/>
              <a:gd name="T38" fmla="*/ 2147483647 w 3240"/>
              <a:gd name="T39" fmla="*/ 2147483647 h 3504"/>
              <a:gd name="T40" fmla="*/ 2147483647 w 3240"/>
              <a:gd name="T41" fmla="*/ 2147483647 h 3504"/>
              <a:gd name="T42" fmla="*/ 2147483647 w 3240"/>
              <a:gd name="T43" fmla="*/ 2147483647 h 3504"/>
              <a:gd name="T44" fmla="*/ 2147483647 w 3240"/>
              <a:gd name="T45" fmla="*/ 2147483647 h 3504"/>
              <a:gd name="T46" fmla="*/ 2147483647 w 3240"/>
              <a:gd name="T47" fmla="*/ 2147483647 h 3504"/>
              <a:gd name="T48" fmla="*/ 2147483647 w 3240"/>
              <a:gd name="T49" fmla="*/ 2147483647 h 3504"/>
              <a:gd name="T50" fmla="*/ 2147483647 w 3240"/>
              <a:gd name="T51" fmla="*/ 2147483647 h 3504"/>
              <a:gd name="T52" fmla="*/ 2147483647 w 3240"/>
              <a:gd name="T53" fmla="*/ 2147483647 h 3504"/>
              <a:gd name="T54" fmla="*/ 2147483647 w 3240"/>
              <a:gd name="T55" fmla="*/ 2147483647 h 350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3240"/>
              <a:gd name="T85" fmla="*/ 0 h 3504"/>
              <a:gd name="T86" fmla="*/ 3240 w 3240"/>
              <a:gd name="T87" fmla="*/ 3504 h 3504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3240" h="3504">
                <a:moveTo>
                  <a:pt x="1056" y="1728"/>
                </a:moveTo>
                <a:cubicBezTo>
                  <a:pt x="1080" y="1620"/>
                  <a:pt x="1104" y="1512"/>
                  <a:pt x="1200" y="1440"/>
                </a:cubicBezTo>
                <a:cubicBezTo>
                  <a:pt x="1296" y="1368"/>
                  <a:pt x="1488" y="1296"/>
                  <a:pt x="1632" y="1296"/>
                </a:cubicBezTo>
                <a:cubicBezTo>
                  <a:pt x="1776" y="1296"/>
                  <a:pt x="1968" y="1368"/>
                  <a:pt x="2064" y="1440"/>
                </a:cubicBezTo>
                <a:cubicBezTo>
                  <a:pt x="2160" y="1512"/>
                  <a:pt x="2208" y="1608"/>
                  <a:pt x="2208" y="1728"/>
                </a:cubicBezTo>
                <a:cubicBezTo>
                  <a:pt x="2208" y="1848"/>
                  <a:pt x="2160" y="2064"/>
                  <a:pt x="2064" y="2160"/>
                </a:cubicBezTo>
                <a:cubicBezTo>
                  <a:pt x="1968" y="2256"/>
                  <a:pt x="1776" y="2280"/>
                  <a:pt x="1632" y="2304"/>
                </a:cubicBezTo>
                <a:cubicBezTo>
                  <a:pt x="1488" y="2328"/>
                  <a:pt x="1320" y="2376"/>
                  <a:pt x="1200" y="2304"/>
                </a:cubicBezTo>
                <a:cubicBezTo>
                  <a:pt x="1080" y="2232"/>
                  <a:pt x="960" y="2040"/>
                  <a:pt x="912" y="1872"/>
                </a:cubicBezTo>
                <a:cubicBezTo>
                  <a:pt x="864" y="1704"/>
                  <a:pt x="816" y="1440"/>
                  <a:pt x="912" y="1296"/>
                </a:cubicBezTo>
                <a:cubicBezTo>
                  <a:pt x="1008" y="1152"/>
                  <a:pt x="1320" y="1080"/>
                  <a:pt x="1488" y="1008"/>
                </a:cubicBezTo>
                <a:cubicBezTo>
                  <a:pt x="1656" y="936"/>
                  <a:pt x="1752" y="840"/>
                  <a:pt x="1920" y="864"/>
                </a:cubicBezTo>
                <a:cubicBezTo>
                  <a:pt x="2088" y="888"/>
                  <a:pt x="2400" y="912"/>
                  <a:pt x="2496" y="1152"/>
                </a:cubicBezTo>
                <a:cubicBezTo>
                  <a:pt x="2592" y="1392"/>
                  <a:pt x="2568" y="2016"/>
                  <a:pt x="2496" y="2304"/>
                </a:cubicBezTo>
                <a:cubicBezTo>
                  <a:pt x="2424" y="2592"/>
                  <a:pt x="2256" y="2784"/>
                  <a:pt x="2064" y="2880"/>
                </a:cubicBezTo>
                <a:cubicBezTo>
                  <a:pt x="1872" y="2976"/>
                  <a:pt x="1584" y="2952"/>
                  <a:pt x="1344" y="2880"/>
                </a:cubicBezTo>
                <a:cubicBezTo>
                  <a:pt x="1104" y="2808"/>
                  <a:pt x="768" y="2736"/>
                  <a:pt x="624" y="2448"/>
                </a:cubicBezTo>
                <a:cubicBezTo>
                  <a:pt x="480" y="2160"/>
                  <a:pt x="408" y="1440"/>
                  <a:pt x="480" y="1152"/>
                </a:cubicBezTo>
                <a:cubicBezTo>
                  <a:pt x="552" y="864"/>
                  <a:pt x="768" y="816"/>
                  <a:pt x="1056" y="720"/>
                </a:cubicBezTo>
                <a:cubicBezTo>
                  <a:pt x="1344" y="624"/>
                  <a:pt x="1896" y="480"/>
                  <a:pt x="2208" y="576"/>
                </a:cubicBezTo>
                <a:cubicBezTo>
                  <a:pt x="2520" y="672"/>
                  <a:pt x="2856" y="912"/>
                  <a:pt x="2928" y="1296"/>
                </a:cubicBezTo>
                <a:cubicBezTo>
                  <a:pt x="3000" y="1680"/>
                  <a:pt x="2976" y="2544"/>
                  <a:pt x="2640" y="2880"/>
                </a:cubicBezTo>
                <a:cubicBezTo>
                  <a:pt x="2304" y="3216"/>
                  <a:pt x="1344" y="3504"/>
                  <a:pt x="912" y="3312"/>
                </a:cubicBezTo>
                <a:cubicBezTo>
                  <a:pt x="480" y="3120"/>
                  <a:pt x="96" y="2208"/>
                  <a:pt x="48" y="1728"/>
                </a:cubicBezTo>
                <a:cubicBezTo>
                  <a:pt x="0" y="1248"/>
                  <a:pt x="168" y="672"/>
                  <a:pt x="624" y="432"/>
                </a:cubicBezTo>
                <a:cubicBezTo>
                  <a:pt x="1080" y="192"/>
                  <a:pt x="2352" y="0"/>
                  <a:pt x="2784" y="288"/>
                </a:cubicBezTo>
                <a:cubicBezTo>
                  <a:pt x="3216" y="576"/>
                  <a:pt x="3192" y="1728"/>
                  <a:pt x="3216" y="2160"/>
                </a:cubicBezTo>
                <a:cubicBezTo>
                  <a:pt x="3240" y="2592"/>
                  <a:pt x="3084" y="2736"/>
                  <a:pt x="2928" y="2880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91797" tIns="45898" rIns="91797" bIns="45898"/>
          <a:lstStyle/>
          <a:p>
            <a:endParaRPr lang="pt-BR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138394" y="3862406"/>
            <a:ext cx="1509653" cy="667636"/>
            <a:chOff x="1280" y="2443"/>
            <a:chExt cx="947" cy="419"/>
          </a:xfrm>
        </p:grpSpPr>
        <p:sp>
          <p:nvSpPr>
            <p:cNvPr id="104458" name="Line 9"/>
            <p:cNvSpPr>
              <a:spLocks noChangeShapeType="1"/>
            </p:cNvSpPr>
            <p:nvPr/>
          </p:nvSpPr>
          <p:spPr bwMode="auto">
            <a:xfrm flipV="1">
              <a:off x="1298" y="2443"/>
              <a:ext cx="929" cy="249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4459" name="Line 10"/>
            <p:cNvSpPr>
              <a:spLocks noChangeShapeType="1"/>
            </p:cNvSpPr>
            <p:nvPr/>
          </p:nvSpPr>
          <p:spPr bwMode="auto">
            <a:xfrm flipV="1">
              <a:off x="1298" y="2693"/>
              <a:ext cx="78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4460" name="Line 11"/>
            <p:cNvSpPr>
              <a:spLocks noChangeShapeType="1"/>
            </p:cNvSpPr>
            <p:nvPr/>
          </p:nvSpPr>
          <p:spPr bwMode="auto">
            <a:xfrm>
              <a:off x="1280" y="2696"/>
              <a:ext cx="643" cy="16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4457" name="Rectangle 12"/>
          <p:cNvSpPr>
            <a:spLocks noChangeArrowheads="1"/>
          </p:cNvSpPr>
          <p:nvPr/>
        </p:nvSpPr>
        <p:spPr bwMode="auto">
          <a:xfrm>
            <a:off x="339553" y="1493018"/>
            <a:ext cx="3943908" cy="3985097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lIns="91797" tIns="45898" rIns="91797" bIns="45898">
            <a:spAutoFit/>
          </a:bodyPr>
          <a:lstStyle/>
          <a:p>
            <a:pPr>
              <a:buFontTx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tarefas</a:t>
            </a:r>
            <a:r>
              <a:rPr lang="en-US" sz="2800" dirty="0"/>
              <a:t> </a:t>
            </a:r>
            <a:r>
              <a:rPr lang="en-US" sz="2800" dirty="0" err="1"/>
              <a:t>requeridas</a:t>
            </a:r>
            <a:r>
              <a:rPr lang="en-US" sz="2800" dirty="0"/>
              <a:t> </a:t>
            </a:r>
            <a:r>
              <a:rPr lang="en-US" sz="2800" dirty="0" err="1"/>
              <a:t>para</a:t>
            </a:r>
            <a:r>
              <a:rPr lang="en-US" sz="2800" dirty="0"/>
              <a:t> </a:t>
            </a:r>
            <a:r>
              <a:rPr lang="en-US" sz="2800" dirty="0" err="1"/>
              <a:t>obter</a:t>
            </a:r>
            <a:r>
              <a:rPr lang="en-US" sz="2800" dirty="0"/>
              <a:t> um feedback do </a:t>
            </a:r>
            <a:r>
              <a:rPr lang="en-US" sz="2800" dirty="0" err="1"/>
              <a:t>cliente</a:t>
            </a:r>
            <a:r>
              <a:rPr lang="en-US" sz="2800" dirty="0"/>
              <a:t> </a:t>
            </a:r>
            <a:r>
              <a:rPr lang="en-US" sz="2800" dirty="0" err="1"/>
              <a:t>baseado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avaliação</a:t>
            </a:r>
            <a:r>
              <a:rPr lang="en-US" sz="2800" dirty="0"/>
              <a:t> </a:t>
            </a:r>
            <a:r>
              <a:rPr lang="en-US" sz="2800" dirty="0" err="1"/>
              <a:t>da</a:t>
            </a:r>
            <a:r>
              <a:rPr lang="en-US" sz="2800" dirty="0"/>
              <a:t> </a:t>
            </a:r>
            <a:r>
              <a:rPr lang="en-US" sz="2800" dirty="0" err="1"/>
              <a:t>representação</a:t>
            </a:r>
            <a:r>
              <a:rPr lang="en-US" sz="2800" dirty="0"/>
              <a:t> do software </a:t>
            </a:r>
            <a:r>
              <a:rPr lang="en-US" sz="2800" dirty="0" err="1"/>
              <a:t>criado</a:t>
            </a:r>
            <a:r>
              <a:rPr lang="en-US" sz="2800" dirty="0"/>
              <a:t> </a:t>
            </a:r>
            <a:r>
              <a:rPr lang="en-US" sz="2800" dirty="0" err="1"/>
              <a:t>durante</a:t>
            </a:r>
            <a:r>
              <a:rPr lang="en-US" sz="2800" dirty="0"/>
              <a:t> a </a:t>
            </a:r>
            <a:r>
              <a:rPr lang="en-US" sz="2800" dirty="0" err="1"/>
              <a:t>fase</a:t>
            </a:r>
            <a:r>
              <a:rPr lang="en-US" sz="2800" dirty="0"/>
              <a:t> de </a:t>
            </a:r>
            <a:r>
              <a:rPr lang="en-US" sz="2800" dirty="0" err="1"/>
              <a:t>engenharia</a:t>
            </a:r>
            <a:r>
              <a:rPr lang="en-US" sz="2800" dirty="0"/>
              <a:t> e </a:t>
            </a:r>
            <a:r>
              <a:rPr lang="en-US" sz="2800" dirty="0" err="1"/>
              <a:t>implementado</a:t>
            </a:r>
            <a:r>
              <a:rPr lang="en-US" sz="2800" dirty="0"/>
              <a:t> </a:t>
            </a:r>
            <a:r>
              <a:rPr lang="en-US" sz="2800" dirty="0" err="1"/>
              <a:t>durante</a:t>
            </a:r>
            <a:r>
              <a:rPr lang="en-US" sz="2800" dirty="0"/>
              <a:t> a </a:t>
            </a:r>
            <a:r>
              <a:rPr lang="en-US" sz="2800" dirty="0" err="1"/>
              <a:t>fase</a:t>
            </a:r>
            <a:r>
              <a:rPr lang="en-US" sz="2800" dirty="0"/>
              <a:t> de </a:t>
            </a:r>
            <a:r>
              <a:rPr lang="en-US" sz="2800" dirty="0" err="1"/>
              <a:t>instalação</a:t>
            </a:r>
            <a:endParaRPr lang="pt-BR" sz="2800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728290" y="249238"/>
            <a:ext cx="7804150" cy="1108075"/>
          </a:xfrm>
          <a:prstGeom prst="rect">
            <a:avLst/>
          </a:prstGeom>
          <a:noFill/>
        </p:spPr>
        <p:txBody>
          <a:bodyPr vert="horz" lIns="92065" tIns="46033" rIns="92065" bIns="46033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Espiral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77</a:t>
            </a:fld>
            <a:endParaRPr lang="pt-BR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16"/>
          <p:cNvSpPr>
            <a:spLocks noChangeArrowheads="1"/>
          </p:cNvSpPr>
          <p:nvPr/>
        </p:nvSpPr>
        <p:spPr bwMode="auto">
          <a:xfrm>
            <a:off x="411289" y="1564720"/>
            <a:ext cx="8573297" cy="404724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lIns="91797" tIns="45898" rIns="91797" bIns="45898">
            <a:spAutoFit/>
          </a:bodyPr>
          <a:lstStyle/>
          <a:p>
            <a:pPr>
              <a:buFontTx/>
              <a:buChar char="•"/>
            </a:pPr>
            <a:r>
              <a:rPr lang="pt-BR" sz="3200" dirty="0"/>
              <a:t> O projeto é revisado e a próxima fase da espiral é planejada.</a:t>
            </a:r>
          </a:p>
          <a:p>
            <a:pPr lvl="1">
              <a:buFontTx/>
              <a:buChar char="•"/>
            </a:pPr>
            <a:endParaRPr lang="pt-BR" sz="3200" dirty="0"/>
          </a:p>
          <a:p>
            <a:pPr>
              <a:buFontTx/>
              <a:buChar char="•"/>
            </a:pPr>
            <a:r>
              <a:rPr lang="pt-BR" sz="3200" dirty="0"/>
              <a:t> Toma-se decisão sobre avançar para mais uma volta na espiral.</a:t>
            </a:r>
          </a:p>
          <a:p>
            <a:pPr lvl="1">
              <a:buFontTx/>
              <a:buChar char="•"/>
            </a:pPr>
            <a:endParaRPr lang="pt-BR" sz="3200" dirty="0"/>
          </a:p>
          <a:p>
            <a:pPr>
              <a:buFontTx/>
              <a:buChar char="•"/>
            </a:pPr>
            <a:r>
              <a:rPr lang="pt-BR" sz="3200" dirty="0"/>
              <a:t> Se for para avançar são desenhados os planos para a próxima fase do projeto.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28290" y="249238"/>
            <a:ext cx="7804150" cy="1108075"/>
          </a:xfrm>
          <a:prstGeom prst="rect">
            <a:avLst/>
          </a:prstGeom>
          <a:noFill/>
        </p:spPr>
        <p:txBody>
          <a:bodyPr vert="horz" lIns="92065" tIns="46033" rIns="92065" bIns="46033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Espiral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78</a:t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07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noFill/>
        </p:spPr>
        <p:txBody>
          <a:bodyPr/>
          <a:lstStyle/>
          <a:p>
            <a:r>
              <a:rPr lang="pt-BR" dirty="0"/>
              <a:t>O que é um </a:t>
            </a:r>
            <a:r>
              <a:rPr lang="pt-BR" b="1" dirty="0"/>
              <a:t>MODELO?</a:t>
            </a:r>
          </a:p>
        </p:txBody>
      </p:sp>
      <p:sp>
        <p:nvSpPr>
          <p:cNvPr id="10243" name="Rectangle 3075"/>
          <p:cNvSpPr>
            <a:spLocks noGrp="1" noChangeArrowheads="1"/>
          </p:cNvSpPr>
          <p:nvPr>
            <p:ph type="body" idx="4294967295"/>
          </p:nvPr>
        </p:nvSpPr>
        <p:spPr>
          <a:xfrm>
            <a:off x="808038" y="1333500"/>
            <a:ext cx="8335962" cy="4408488"/>
          </a:xfrm>
          <a:noFill/>
        </p:spPr>
        <p:txBody>
          <a:bodyPr/>
          <a:lstStyle/>
          <a:p>
            <a:r>
              <a:rPr lang="pt-BR" sz="4000" dirty="0"/>
              <a:t>Um modelo é uma simplificação da realidade.</a:t>
            </a:r>
          </a:p>
          <a:p>
            <a:pPr lvl="1"/>
            <a:r>
              <a:rPr lang="pt-BR" sz="4000" dirty="0"/>
              <a:t> Planos de detalhes, podem ser estruturais (organização do sistema) ou comportamentais (dinâmica do sistema)</a:t>
            </a:r>
          </a:p>
          <a:p>
            <a:endParaRPr lang="pt-BR" sz="4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074"/>
          <p:cNvSpPr>
            <a:spLocks noGrp="1" noChangeArrowheads="1"/>
          </p:cNvSpPr>
          <p:nvPr>
            <p:ph type="title" idx="4294967295"/>
          </p:nvPr>
        </p:nvSpPr>
        <p:spPr>
          <a:xfrm>
            <a:off x="374848" y="274638"/>
            <a:ext cx="8229600" cy="1143000"/>
          </a:xfrm>
          <a:noFill/>
        </p:spPr>
        <p:txBody>
          <a:bodyPr/>
          <a:lstStyle/>
          <a:p>
            <a:pPr algn="ctr"/>
            <a:r>
              <a:rPr lang="pt-BR" b="1" dirty="0"/>
              <a:t>Modelos</a:t>
            </a:r>
            <a:endParaRPr lang="en-GB" b="1" dirty="0"/>
          </a:p>
        </p:txBody>
      </p:sp>
      <p:sp>
        <p:nvSpPr>
          <p:cNvPr id="11267" name="Rectangle 3075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333500"/>
            <a:ext cx="8784976" cy="4408488"/>
          </a:xfrm>
          <a:noFill/>
        </p:spPr>
        <p:txBody>
          <a:bodyPr>
            <a:noAutofit/>
          </a:bodyPr>
          <a:lstStyle/>
          <a:p>
            <a:r>
              <a:rPr lang="pt-BR" sz="3600" dirty="0"/>
              <a:t>Modelos são construídos para permitir um melhor entendimento sobre o sistema que está sendo construído.</a:t>
            </a:r>
          </a:p>
          <a:p>
            <a:pPr lvl="1"/>
            <a:r>
              <a:rPr lang="pt-BR" sz="3800" dirty="0"/>
              <a:t> especificar a estrutura e comportamento</a:t>
            </a:r>
          </a:p>
          <a:p>
            <a:pPr lvl="1"/>
            <a:r>
              <a:rPr lang="pt-BR" sz="3800" dirty="0"/>
              <a:t> guia para construção do sistema</a:t>
            </a:r>
          </a:p>
          <a:p>
            <a:pPr lvl="1"/>
            <a:r>
              <a:rPr lang="pt-BR" sz="3800" dirty="0"/>
              <a:t>documentam as decisões tomadas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mod-power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mod-power</Template>
  <TotalTime>472</TotalTime>
  <Words>2955</Words>
  <Application>Microsoft Office PowerPoint</Application>
  <PresentationFormat>Apresentação na tela (4:3)</PresentationFormat>
  <Paragraphs>703</Paragraphs>
  <Slides>78</Slides>
  <Notes>64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78</vt:i4>
      </vt:variant>
    </vt:vector>
  </HeadingPairs>
  <TitlesOfParts>
    <vt:vector size="85" baseType="lpstr">
      <vt:lpstr>Arial</vt:lpstr>
      <vt:lpstr>Arial Narrow</vt:lpstr>
      <vt:lpstr>Calibri</vt:lpstr>
      <vt:lpstr>Times New Roman</vt:lpstr>
      <vt:lpstr>Wingdings</vt:lpstr>
      <vt:lpstr>Zapf Dingbats</vt:lpstr>
      <vt:lpstr>mod-power</vt:lpstr>
      <vt:lpstr>Apresentação do PowerPoint</vt:lpstr>
      <vt:lpstr>Apresentação do PowerPoint</vt:lpstr>
      <vt:lpstr>Apresentação do PowerPoint</vt:lpstr>
      <vt:lpstr>Apresentação do PowerPoint</vt:lpstr>
      <vt:lpstr>Modelo de Processo de Software</vt:lpstr>
      <vt:lpstr>Modelagem</vt:lpstr>
      <vt:lpstr>Modelagem na Engenharia Civil</vt:lpstr>
      <vt:lpstr>O que é um MODELO?</vt:lpstr>
      <vt:lpstr>Modelos</vt:lpstr>
      <vt:lpstr>Objetivos da Modelagem</vt:lpstr>
      <vt:lpstr>Apresentação do PowerPoint</vt:lpstr>
      <vt:lpstr>Apresentação do PowerPoint</vt:lpstr>
      <vt:lpstr>Apresentação do PowerPoint</vt:lpstr>
      <vt:lpstr>Modelos de processo de software</vt:lpstr>
      <vt:lpstr>Modelo X Processo</vt:lpstr>
      <vt:lpstr>Apresentação do PowerPoint</vt:lpstr>
      <vt:lpstr>Apresentação do PowerPoint</vt:lpstr>
      <vt:lpstr>Apresentação do PowerPoint</vt:lpstr>
      <vt:lpstr>Apresentação do PowerPoint</vt:lpstr>
      <vt:lpstr>Modelos de processo de software</vt:lpstr>
      <vt:lpstr>Modelos de processo de software – (paradigmas)</vt:lpstr>
      <vt:lpstr>Apresentação do PowerPoint</vt:lpstr>
      <vt:lpstr>Modelo Sequencial Linear  (ciclo de vida clássico)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Contribuições e problemas do ciclo de vida clássico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Modelo evolucionário  (Desenvolvimento exploratório )</vt:lpstr>
      <vt:lpstr>Apresentação do PowerPoint</vt:lpstr>
      <vt:lpstr>Apresentação do PowerPoint</vt:lpstr>
      <vt:lpstr>Modelo evolucionário  (Protótipo descartável)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Contribuições e problemas do modelo evolutivo</vt:lpstr>
      <vt:lpstr>Apresentação do PowerPoint</vt:lpstr>
      <vt:lpstr>Apresentação do PowerPoint</vt:lpstr>
      <vt:lpstr>Apresentação do PowerPoint</vt:lpstr>
      <vt:lpstr>Apresentação do PowerPoint</vt:lpstr>
      <vt:lpstr>Modelo Incremental</vt:lpstr>
      <vt:lpstr>Apresentação do PowerPoint</vt:lpstr>
      <vt:lpstr>Vantagens do desenvolvimento incremental</vt:lpstr>
      <vt:lpstr>Problemas com desenvolvimento incremental</vt:lpstr>
      <vt:lpstr>Apresentação do PowerPoint</vt:lpstr>
      <vt:lpstr>Apresentação do PowerPoint</vt:lpstr>
      <vt:lpstr>Modelo espiral (Boehm)</vt:lpstr>
      <vt:lpstr>Apresentação do PowerPoint</vt:lpstr>
      <vt:lpstr>Modelo espirais  (Funcionamento)</vt:lpstr>
      <vt:lpstr>Apresentação do PowerPoint</vt:lpstr>
      <vt:lpstr>Apresentação do PowerPoint</vt:lpstr>
      <vt:lpstr>Modelo Espiral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auxi</dc:creator>
  <cp:lastModifiedBy>daniel</cp:lastModifiedBy>
  <cp:revision>64</cp:revision>
  <dcterms:created xsi:type="dcterms:W3CDTF">2012-02-06T14:08:55Z</dcterms:created>
  <dcterms:modified xsi:type="dcterms:W3CDTF">2018-09-26T18:19:25Z</dcterms:modified>
</cp:coreProperties>
</file>