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7"/>
  </p:notesMasterIdLst>
  <p:sldIdLst>
    <p:sldId id="257" r:id="rId2"/>
    <p:sldId id="258" r:id="rId3"/>
    <p:sldId id="260" r:id="rId4"/>
    <p:sldId id="352" r:id="rId5"/>
    <p:sldId id="354" r:id="rId6"/>
    <p:sldId id="353" r:id="rId7"/>
    <p:sldId id="355" r:id="rId8"/>
    <p:sldId id="262" r:id="rId9"/>
    <p:sldId id="360" r:id="rId10"/>
    <p:sldId id="356" r:id="rId11"/>
    <p:sldId id="264" r:id="rId12"/>
    <p:sldId id="265" r:id="rId13"/>
    <p:sldId id="266" r:id="rId14"/>
    <p:sldId id="267" r:id="rId15"/>
    <p:sldId id="338" r:id="rId16"/>
    <p:sldId id="269" r:id="rId17"/>
    <p:sldId id="339" r:id="rId18"/>
    <p:sldId id="270" r:id="rId19"/>
    <p:sldId id="271" r:id="rId20"/>
    <p:sldId id="363" r:id="rId21"/>
    <p:sldId id="362" r:id="rId22"/>
    <p:sldId id="364" r:id="rId23"/>
    <p:sldId id="272" r:id="rId24"/>
    <p:sldId id="274" r:id="rId25"/>
    <p:sldId id="275" r:id="rId26"/>
    <p:sldId id="276" r:id="rId27"/>
    <p:sldId id="277" r:id="rId28"/>
    <p:sldId id="278" r:id="rId29"/>
    <p:sldId id="340" r:id="rId30"/>
    <p:sldId id="279" r:id="rId31"/>
    <p:sldId id="280" r:id="rId32"/>
    <p:sldId id="281" r:id="rId33"/>
    <p:sldId id="282" r:id="rId34"/>
    <p:sldId id="283" r:id="rId35"/>
    <p:sldId id="284" r:id="rId36"/>
    <p:sldId id="359" r:id="rId37"/>
    <p:sldId id="358" r:id="rId38"/>
    <p:sldId id="285" r:id="rId39"/>
    <p:sldId id="287" r:id="rId40"/>
    <p:sldId id="288" r:id="rId41"/>
    <p:sldId id="289" r:id="rId42"/>
    <p:sldId id="290" r:id="rId43"/>
    <p:sldId id="291" r:id="rId44"/>
    <p:sldId id="342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12" r:id="rId53"/>
    <p:sldId id="313" r:id="rId54"/>
    <p:sldId id="314" r:id="rId55"/>
    <p:sldId id="316" r:id="rId56"/>
    <p:sldId id="317" r:id="rId57"/>
    <p:sldId id="318" r:id="rId58"/>
    <p:sldId id="319" r:id="rId59"/>
    <p:sldId id="320" r:id="rId60"/>
    <p:sldId id="343" r:id="rId61"/>
    <p:sldId id="321" r:id="rId62"/>
    <p:sldId id="322" r:id="rId63"/>
    <p:sldId id="323" r:id="rId64"/>
    <p:sldId id="344" r:id="rId65"/>
    <p:sldId id="345" r:id="rId66"/>
    <p:sldId id="333" r:id="rId67"/>
    <p:sldId id="334" r:id="rId68"/>
    <p:sldId id="335" r:id="rId69"/>
    <p:sldId id="346" r:id="rId70"/>
    <p:sldId id="347" r:id="rId71"/>
    <p:sldId id="348" r:id="rId72"/>
    <p:sldId id="336" r:id="rId73"/>
    <p:sldId id="349" r:id="rId74"/>
    <p:sldId id="350" r:id="rId75"/>
    <p:sldId id="337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4" d="100"/>
          <a:sy n="74" d="100"/>
        </p:scale>
        <p:origin x="3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F5DF-4D7C-4CE6-832A-DBB302D5C0DC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65A3-3468-4682-8803-F337C4C5E0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581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714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0369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3575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8077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3947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6954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8641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EU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1738536" cy="365125"/>
          </a:xfrm>
        </p:spPr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1124744"/>
            <a:ext cx="9144000" cy="72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 userDrawn="1"/>
        </p:nvSpPr>
        <p:spPr>
          <a:xfrm>
            <a:off x="323528" y="6309320"/>
            <a:ext cx="169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/>
              <a:t>Profa</a:t>
            </a:r>
            <a:r>
              <a:rPr lang="pt-BR" sz="1200" dirty="0"/>
              <a:t>. Maria Auxiliadora</a:t>
            </a: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2699792" y="6088559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Fonte: </a:t>
            </a:r>
          </a:p>
          <a:p>
            <a:pPr algn="ctr"/>
            <a:r>
              <a:rPr lang="en-US" sz="1100" dirty="0"/>
              <a:t>PRESSMAN, ROGER - </a:t>
            </a:r>
            <a:r>
              <a:rPr lang="pt-BR" sz="1100" dirty="0"/>
              <a:t>Engenharia de Software  - 6° Edição</a:t>
            </a:r>
          </a:p>
          <a:p>
            <a:pPr algn="ctr"/>
            <a:r>
              <a:rPr lang="en-US" sz="1100" dirty="0"/>
              <a:t>SOMMERVILLE         - </a:t>
            </a:r>
            <a:r>
              <a:rPr lang="pt-BR" sz="1100" dirty="0"/>
              <a:t>Engenharia de Software  - 8° Edição</a:t>
            </a:r>
          </a:p>
          <a:p>
            <a:pPr algn="ctr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1018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688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9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30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71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454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550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8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A2F746-E6E7-4697-A454-36CE8A3855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1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1655763" y="2133600"/>
            <a:ext cx="7488237" cy="1079500"/>
          </a:xfrm>
        </p:spPr>
        <p:txBody>
          <a:bodyPr lIns="91426" tIns="45713" rIns="91426" bIns="45713">
            <a:normAutofit/>
          </a:bodyPr>
          <a:lstStyle/>
          <a:p>
            <a:pPr algn="ctr">
              <a:buNone/>
            </a:pPr>
            <a:r>
              <a:rPr lang="pt-BR" sz="4800" b="1" dirty="0"/>
              <a:t>Requisitos de software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ctrTitle" idx="4294967295"/>
          </p:nvPr>
        </p:nvSpPr>
        <p:spPr>
          <a:xfrm>
            <a:off x="738188" y="3357563"/>
            <a:ext cx="8405812" cy="1655762"/>
          </a:xfrm>
          <a:noFill/>
          <a:ln/>
        </p:spPr>
        <p:txBody>
          <a:bodyPr lIns="86932" tIns="43466" rIns="86932" bIns="43466" anchor="t">
            <a:normAutofit fontScale="90000"/>
          </a:bodyPr>
          <a:lstStyle/>
          <a:p>
            <a:r>
              <a:rPr lang="pt-BR" sz="2800" b="1" dirty="0"/>
              <a:t>Leitura:</a:t>
            </a:r>
            <a:br>
              <a:rPr lang="pt-BR" sz="2800" b="1" dirty="0"/>
            </a:br>
            <a:r>
              <a:rPr lang="pt-BR" sz="2800" b="1" dirty="0" err="1"/>
              <a:t>Sommerville</a:t>
            </a:r>
            <a:r>
              <a:rPr lang="pt-BR" sz="2800" b="1" dirty="0"/>
              <a:t> (Cap6) – Pressman (Cap5 e 7)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800" b="1" dirty="0"/>
              <a:t> SWEBOX - http://www.computer.org/portal/web/swebok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304800"/>
            <a:ext cx="8064500" cy="892175"/>
          </a:xfrm>
          <a:noFill/>
          <a:ln/>
        </p:spPr>
        <p:txBody>
          <a:bodyPr/>
          <a:lstStyle/>
          <a:p>
            <a:pPr algn="ctr"/>
            <a:r>
              <a:rPr lang="pt-BR" b="1" dirty="0"/>
              <a:t>Níveis de requisitos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642350" cy="4681537"/>
          </a:xfrm>
          <a:noFill/>
          <a:ln/>
        </p:spPr>
        <p:txBody>
          <a:bodyPr>
            <a:noAutofit/>
          </a:bodyPr>
          <a:lstStyle/>
          <a:p>
            <a:r>
              <a:rPr lang="pt-BR" sz="3600" b="1" dirty="0"/>
              <a:t>Requisitos do usuário  </a:t>
            </a:r>
            <a:r>
              <a:rPr lang="pt-BR" sz="3600" dirty="0">
                <a:sym typeface="Wingdings" pitchFamily="2" charset="2"/>
              </a:rPr>
              <a:t> </a:t>
            </a:r>
            <a:r>
              <a:rPr lang="pt-BR" dirty="0"/>
              <a:t>Declarações em linguagem natural e também em diagramas, sobre as funções que o sistema deve fornecer e as restrições sob os quais deve operar. </a:t>
            </a:r>
          </a:p>
          <a:p>
            <a:endParaRPr lang="pt-BR" b="1" dirty="0"/>
          </a:p>
          <a:p>
            <a:r>
              <a:rPr lang="pt-BR" sz="3600" b="1" dirty="0"/>
              <a:t>Requisitos de sistema  </a:t>
            </a:r>
            <a:r>
              <a:rPr lang="pt-BR" sz="3600" b="1" dirty="0">
                <a:sym typeface="Wingdings" pitchFamily="2" charset="2"/>
              </a:rPr>
              <a:t> </a:t>
            </a:r>
            <a:r>
              <a:rPr lang="pt-BR" dirty="0"/>
              <a:t>Um documento estruturado com descrições detalhadas dos serviços de sistemas. Escrito como um contrato entre o cliente e contratante 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268413"/>
            <a:ext cx="8340725" cy="4537075"/>
          </a:xfrm>
          <a:noFill/>
          <a:ln/>
        </p:spPr>
        <p:txBody>
          <a:bodyPr>
            <a:noAutofit/>
          </a:bodyPr>
          <a:lstStyle/>
          <a:p>
            <a:r>
              <a:rPr lang="pt-BR" b="1" dirty="0"/>
              <a:t>Requisitos do usuário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Se destinam às pessoas envolvidas no uso e na aquisição do sistema.</a:t>
            </a:r>
          </a:p>
          <a:p>
            <a:pPr lvl="1"/>
            <a:r>
              <a:rPr lang="pt-BR" dirty="0"/>
              <a:t>Diretrizes: </a:t>
            </a:r>
          </a:p>
          <a:p>
            <a:pPr lvl="2"/>
            <a:r>
              <a:rPr lang="pt-BR" dirty="0"/>
              <a:t>Utilize um formato padrão;</a:t>
            </a:r>
          </a:p>
          <a:p>
            <a:pPr lvl="2"/>
            <a:r>
              <a:rPr lang="pt-BR" dirty="0"/>
              <a:t>Faça uma distinção entre requisitos obrigatórios e os que são desejáveis;</a:t>
            </a:r>
          </a:p>
          <a:p>
            <a:pPr lvl="2"/>
            <a:r>
              <a:rPr lang="pt-BR" dirty="0"/>
              <a:t>Utilize destaque no texto para ressaltar partes importantes;</a:t>
            </a:r>
          </a:p>
          <a:p>
            <a:pPr lvl="2"/>
            <a:r>
              <a:rPr lang="pt-BR" dirty="0"/>
              <a:t>Evite uso de jargões.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274638"/>
            <a:ext cx="8229600" cy="77809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4464050"/>
          </a:xfrm>
          <a:noFill/>
          <a:ln/>
        </p:spPr>
        <p:txBody>
          <a:bodyPr>
            <a:noAutofit/>
          </a:bodyPr>
          <a:lstStyle/>
          <a:p>
            <a:r>
              <a:rPr lang="pt-BR" sz="3600" b="1" dirty="0"/>
              <a:t>Requisitos do sistema </a:t>
            </a:r>
            <a:r>
              <a:rPr lang="pt-BR" sz="3600" b="1" dirty="0">
                <a:sym typeface="Wingdings" pitchFamily="2" charset="2"/>
              </a:rPr>
              <a:t> </a:t>
            </a:r>
            <a:r>
              <a:rPr lang="pt-BR" sz="3600" dirty="0"/>
              <a:t>Se destinam a comunicar, de modo preciso as funções que o sistema tem de fornecer. 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  <a:p>
            <a:pPr lvl="1">
              <a:lnSpc>
                <a:spcPct val="90000"/>
              </a:lnSpc>
            </a:pPr>
            <a:r>
              <a:rPr lang="pt-BR" dirty="0"/>
              <a:t>Diretrizes: </a:t>
            </a:r>
          </a:p>
          <a:p>
            <a:pPr lvl="1">
              <a:lnSpc>
                <a:spcPct val="90000"/>
              </a:lnSpc>
            </a:pPr>
            <a:endParaRPr lang="pt-BR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2400" dirty="0"/>
              <a:t>Definir o que o sistema deve fazer, e não como ele deve ser implementado.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2400" dirty="0"/>
              <a:t>São organizados e acordo com os diferentes subsistemas que constituem o sistema.</a:t>
            </a:r>
          </a:p>
          <a:p>
            <a:pPr lvl="1">
              <a:lnSpc>
                <a:spcPct val="90000"/>
              </a:lnSpc>
            </a:pPr>
            <a:endParaRPr lang="pt-BR" sz="3600" dirty="0"/>
          </a:p>
          <a:p>
            <a:pPr>
              <a:lnSpc>
                <a:spcPct val="90000"/>
              </a:lnSpc>
            </a:pPr>
            <a:endParaRPr lang="pt-BR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274638"/>
            <a:ext cx="8229600" cy="77809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8229600" cy="792162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Leitores de diferentes tipos de especificação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9069" y="1268760"/>
            <a:ext cx="8304334" cy="3900433"/>
            <a:chOff x="518" y="957"/>
            <a:chExt cx="5667" cy="1625"/>
          </a:xfrm>
        </p:grpSpPr>
        <p:sp>
          <p:nvSpPr>
            <p:cNvPr id="178180" name="Text Box 4"/>
            <p:cNvSpPr txBox="1">
              <a:spLocks noChangeArrowheads="1"/>
            </p:cNvSpPr>
            <p:nvPr/>
          </p:nvSpPr>
          <p:spPr bwMode="auto">
            <a:xfrm>
              <a:off x="518" y="1104"/>
              <a:ext cx="1594" cy="4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pt-BR" sz="3200" b="1" dirty="0"/>
                <a:t>Requisitos </a:t>
              </a:r>
            </a:p>
            <a:p>
              <a:pPr algn="ctr"/>
              <a:r>
                <a:rPr lang="pt-BR" sz="3200" b="1" dirty="0"/>
                <a:t>do usuário</a:t>
              </a:r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528" y="2114"/>
              <a:ext cx="1584" cy="4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pt-BR" sz="3200" b="1" dirty="0"/>
                <a:t>Requisitos </a:t>
              </a:r>
            </a:p>
            <a:p>
              <a:pPr algn="ctr"/>
              <a:r>
                <a:rPr lang="pt-BR" sz="3200" b="1" dirty="0"/>
                <a:t>de sistema</a:t>
              </a:r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3782" y="957"/>
              <a:ext cx="2335" cy="6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Char char="•"/>
              </a:pPr>
              <a:r>
                <a:rPr lang="pt-BR" sz="2000" b="1" dirty="0"/>
                <a:t> Gerentes de clientes</a:t>
              </a:r>
            </a:p>
            <a:p>
              <a:pPr>
                <a:buFontTx/>
                <a:buChar char="•"/>
              </a:pPr>
              <a:r>
                <a:rPr lang="pt-BR" sz="2000" b="1" dirty="0"/>
                <a:t> Usuários finais do sistema</a:t>
              </a:r>
            </a:p>
            <a:p>
              <a:pPr>
                <a:buFontTx/>
                <a:buChar char="•"/>
              </a:pPr>
              <a:r>
                <a:rPr lang="pt-BR" sz="2000" b="1" dirty="0"/>
                <a:t> Engenheiros do cliente</a:t>
              </a:r>
            </a:p>
            <a:p>
              <a:pPr>
                <a:buFontTx/>
                <a:buChar char="•"/>
              </a:pPr>
              <a:r>
                <a:rPr lang="pt-BR" sz="2000" b="1" dirty="0"/>
                <a:t> Gerentes do fornecedor</a:t>
              </a:r>
            </a:p>
            <a:p>
              <a:pPr>
                <a:buFontTx/>
                <a:buChar char="•"/>
              </a:pPr>
              <a:r>
                <a:rPr lang="pt-BR" sz="2000" b="1" dirty="0"/>
                <a:t> Arquitetos de sistemas</a:t>
              </a:r>
            </a:p>
          </p:txBody>
        </p:sp>
        <p:sp>
          <p:nvSpPr>
            <p:cNvPr id="178184" name="Text Box 8"/>
            <p:cNvSpPr txBox="1">
              <a:spLocks noChangeArrowheads="1"/>
            </p:cNvSpPr>
            <p:nvPr/>
          </p:nvSpPr>
          <p:spPr bwMode="auto">
            <a:xfrm>
              <a:off x="3782" y="2031"/>
              <a:ext cx="2403" cy="5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pt-BR" sz="2000" b="1"/>
                <a:t> Usuários finais do sistema</a:t>
              </a:r>
            </a:p>
            <a:p>
              <a:pPr>
                <a:buFontTx/>
                <a:buChar char="•"/>
              </a:pPr>
              <a:r>
                <a:rPr lang="pt-BR" sz="2000" b="1"/>
                <a:t> Engenheiros do cliente</a:t>
              </a:r>
            </a:p>
            <a:p>
              <a:pPr>
                <a:buFontTx/>
                <a:buChar char="•"/>
              </a:pPr>
              <a:r>
                <a:rPr lang="pt-BR" sz="2000" b="1"/>
                <a:t> Arquitetos de sistemas</a:t>
              </a:r>
            </a:p>
            <a:p>
              <a:pPr>
                <a:buFontTx/>
                <a:buChar char="•"/>
              </a:pPr>
              <a:r>
                <a:rPr lang="pt-BR" sz="2000" b="1"/>
                <a:t> Desenvolvedores de software</a:t>
              </a:r>
            </a:p>
          </p:txBody>
        </p: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>
              <a:off x="2112" y="1392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2112" y="2400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34819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34559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pt-BR" sz="4000" b="1" dirty="0"/>
          </a:p>
          <a:p>
            <a:pPr>
              <a:lnSpc>
                <a:spcPct val="90000"/>
              </a:lnSpc>
            </a:pPr>
            <a:r>
              <a:rPr lang="pt-BR" sz="4000" b="1" dirty="0"/>
              <a:t>Tipos dos Requisitos</a:t>
            </a:r>
          </a:p>
          <a:p>
            <a:pPr>
              <a:lnSpc>
                <a:spcPct val="90000"/>
              </a:lnSpc>
              <a:buNone/>
            </a:pPr>
            <a:endParaRPr lang="pt-BR" sz="4000" dirty="0"/>
          </a:p>
          <a:p>
            <a:pPr lvl="2">
              <a:lnSpc>
                <a:spcPct val="90000"/>
              </a:lnSpc>
            </a:pPr>
            <a:r>
              <a:rPr lang="pt-BR" sz="4000" dirty="0"/>
              <a:t>Requisitos funcionais  </a:t>
            </a:r>
          </a:p>
          <a:p>
            <a:pPr lvl="2">
              <a:lnSpc>
                <a:spcPct val="90000"/>
              </a:lnSpc>
            </a:pPr>
            <a:r>
              <a:rPr lang="pt-BR" sz="4000" dirty="0"/>
              <a:t>Requisitos  não funcionais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274638"/>
            <a:ext cx="8229600" cy="77809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34819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68413"/>
            <a:ext cx="8229600" cy="45259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Requisitos funcionais 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600" dirty="0"/>
              <a:t>Declarações de funções que o sistema deve fornecer, como o sistema deve reagir a entradas específicas e como deve se comportar em determinadas situações.</a:t>
            </a:r>
          </a:p>
          <a:p>
            <a:pPr lvl="2">
              <a:lnSpc>
                <a:spcPct val="90000"/>
              </a:lnSpc>
            </a:pPr>
            <a:r>
              <a:rPr lang="pt-BR" sz="3600" dirty="0"/>
              <a:t>Exemplo: o sistema deve prever um relatório de notas do aluno.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r>
              <a:rPr lang="pt-BR" sz="3600" dirty="0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274638"/>
            <a:ext cx="8229600" cy="77809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45354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Requisitos Não funcionais  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200" dirty="0"/>
              <a:t>Expressam qualidade e restrições sobre os serviços ou as funções oferecidas pelo sistema.</a:t>
            </a:r>
          </a:p>
          <a:p>
            <a:pPr lvl="2">
              <a:lnSpc>
                <a:spcPct val="90000"/>
              </a:lnSpc>
            </a:pPr>
            <a:r>
              <a:rPr lang="pt-BR" sz="2000" dirty="0"/>
              <a:t> Ex. restrições de tempo, restrições sobre o processo de  desenvolvimento, padrões, etc. 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200" dirty="0"/>
              <a:t>Surgem conforme a necessidade dos usuários, em razão de restrições de orçamento etc.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274638"/>
            <a:ext cx="8229600" cy="77809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44640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Requisitos Não funcionais (cont.) </a:t>
            </a:r>
          </a:p>
          <a:p>
            <a:pPr>
              <a:lnSpc>
                <a:spcPct val="90000"/>
              </a:lnSpc>
            </a:pPr>
            <a:endParaRPr lang="pt-BR" sz="1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200" dirty="0"/>
              <a:t>Podem estar relacionados  propriedades de confiabilidade, tempo de resposta e espaço em disco.</a:t>
            </a:r>
          </a:p>
          <a:p>
            <a:pPr>
              <a:lnSpc>
                <a:spcPct val="90000"/>
              </a:lnSpc>
            </a:pPr>
            <a:endParaRPr lang="pt-BR" sz="12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200" dirty="0"/>
              <a:t>A falha de não cumprir com um requisito não funcional de sistema pode tornar todo o sistema inútil. (ex. requisito confiabilidade num sistema de aviação).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4848" y="274638"/>
            <a:ext cx="8229600" cy="77809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Número de Slide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850900"/>
          </a:xfrm>
          <a:noFill/>
          <a:ln/>
        </p:spPr>
        <p:txBody>
          <a:bodyPr>
            <a:normAutofit fontScale="90000"/>
          </a:bodyPr>
          <a:lstStyle/>
          <a:p>
            <a:r>
              <a:rPr lang="pt-BR" sz="4000" b="1" dirty="0"/>
              <a:t>Tipos de Requisitos Não Funcionais </a:t>
            </a:r>
          </a:p>
        </p:txBody>
      </p:sp>
      <p:grpSp>
        <p:nvGrpSpPr>
          <p:cNvPr id="2" name="Group 816"/>
          <p:cNvGrpSpPr>
            <a:grpSpLocks/>
          </p:cNvGrpSpPr>
          <p:nvPr/>
        </p:nvGrpSpPr>
        <p:grpSpPr bwMode="auto">
          <a:xfrm>
            <a:off x="-180528" y="1377951"/>
            <a:ext cx="9324528" cy="4714875"/>
            <a:chOff x="48" y="868"/>
            <a:chExt cx="6129" cy="3060"/>
          </a:xfrm>
        </p:grpSpPr>
        <p:sp>
          <p:nvSpPr>
            <p:cNvPr id="38619" name="Rectangle 731"/>
            <p:cNvSpPr>
              <a:spLocks noChangeArrowheads="1"/>
            </p:cNvSpPr>
            <p:nvPr/>
          </p:nvSpPr>
          <p:spPr bwMode="auto">
            <a:xfrm>
              <a:off x="3301" y="868"/>
              <a:ext cx="862" cy="29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400" b="1"/>
                <a:t>Requisitos não funcionais</a:t>
              </a:r>
            </a:p>
          </p:txBody>
        </p:sp>
        <p:grpSp>
          <p:nvGrpSpPr>
            <p:cNvPr id="3" name="Group 779"/>
            <p:cNvGrpSpPr>
              <a:grpSpLocks/>
            </p:cNvGrpSpPr>
            <p:nvPr/>
          </p:nvGrpSpPr>
          <p:grpSpPr bwMode="auto">
            <a:xfrm>
              <a:off x="1805" y="1616"/>
              <a:ext cx="3674" cy="294"/>
              <a:chOff x="1895" y="1616"/>
              <a:chExt cx="3674" cy="294"/>
            </a:xfrm>
          </p:grpSpPr>
          <p:sp>
            <p:nvSpPr>
              <p:cNvPr id="38647" name="Rectangle 759"/>
              <p:cNvSpPr>
                <a:spLocks noChangeArrowheads="1"/>
              </p:cNvSpPr>
              <p:nvPr/>
            </p:nvSpPr>
            <p:spPr bwMode="auto">
              <a:xfrm>
                <a:off x="1895" y="1616"/>
                <a:ext cx="771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/>
                  <a:t>Requisitos do produto</a:t>
                </a:r>
              </a:p>
            </p:txBody>
          </p:sp>
          <p:sp>
            <p:nvSpPr>
              <p:cNvPr id="38648" name="Rectangle 760"/>
              <p:cNvSpPr>
                <a:spLocks noChangeArrowheads="1"/>
              </p:cNvSpPr>
              <p:nvPr/>
            </p:nvSpPr>
            <p:spPr bwMode="auto">
              <a:xfrm>
                <a:off x="3301" y="1616"/>
                <a:ext cx="953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/>
                  <a:t>Requisitos organizacionais</a:t>
                </a:r>
              </a:p>
            </p:txBody>
          </p:sp>
          <p:sp>
            <p:nvSpPr>
              <p:cNvPr id="38649" name="Rectangle 761"/>
              <p:cNvSpPr>
                <a:spLocks noChangeArrowheads="1"/>
              </p:cNvSpPr>
              <p:nvPr/>
            </p:nvSpPr>
            <p:spPr bwMode="auto">
              <a:xfrm>
                <a:off x="4798" y="1616"/>
                <a:ext cx="771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/>
                  <a:t>Requisitos externos</a:t>
                </a:r>
              </a:p>
            </p:txBody>
          </p:sp>
        </p:grpSp>
        <p:grpSp>
          <p:nvGrpSpPr>
            <p:cNvPr id="4" name="Group 790"/>
            <p:cNvGrpSpPr>
              <a:grpSpLocks/>
            </p:cNvGrpSpPr>
            <p:nvPr/>
          </p:nvGrpSpPr>
          <p:grpSpPr bwMode="auto">
            <a:xfrm>
              <a:off x="398" y="3612"/>
              <a:ext cx="1996" cy="316"/>
              <a:chOff x="534" y="3635"/>
              <a:chExt cx="1996" cy="316"/>
            </a:xfrm>
          </p:grpSpPr>
          <p:sp>
            <p:nvSpPr>
              <p:cNvPr id="38651" name="Rectangle 763"/>
              <p:cNvSpPr>
                <a:spLocks noChangeArrowheads="1"/>
              </p:cNvSpPr>
              <p:nvPr/>
            </p:nvSpPr>
            <p:spPr bwMode="auto">
              <a:xfrm>
                <a:off x="534" y="3635"/>
                <a:ext cx="862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/>
                  <a:t>Requisitos de desempenho</a:t>
                </a:r>
              </a:p>
            </p:txBody>
          </p:sp>
          <p:sp>
            <p:nvSpPr>
              <p:cNvPr id="38652" name="Rectangle 764"/>
              <p:cNvSpPr>
                <a:spLocks noChangeArrowheads="1"/>
              </p:cNvSpPr>
              <p:nvPr/>
            </p:nvSpPr>
            <p:spPr bwMode="auto">
              <a:xfrm>
                <a:off x="1623" y="3657"/>
                <a:ext cx="907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/>
                  <a:t>Requisitos de espaço</a:t>
                </a:r>
              </a:p>
            </p:txBody>
          </p:sp>
        </p:grpSp>
        <p:grpSp>
          <p:nvGrpSpPr>
            <p:cNvPr id="5" name="Group 809"/>
            <p:cNvGrpSpPr>
              <a:grpSpLocks/>
            </p:cNvGrpSpPr>
            <p:nvPr/>
          </p:nvGrpSpPr>
          <p:grpSpPr bwMode="auto">
            <a:xfrm>
              <a:off x="48" y="2296"/>
              <a:ext cx="3390" cy="440"/>
              <a:chOff x="48" y="2296"/>
              <a:chExt cx="3390" cy="440"/>
            </a:xfrm>
          </p:grpSpPr>
          <p:sp>
            <p:nvSpPr>
              <p:cNvPr id="38650" name="Rectangle 762"/>
              <p:cNvSpPr>
                <a:spLocks noChangeArrowheads="1"/>
              </p:cNvSpPr>
              <p:nvPr/>
            </p:nvSpPr>
            <p:spPr bwMode="auto">
              <a:xfrm>
                <a:off x="48" y="2298"/>
                <a:ext cx="786" cy="438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 dirty="0"/>
                  <a:t>Requisitos de facilidade de uso</a:t>
                </a:r>
              </a:p>
            </p:txBody>
          </p:sp>
          <p:grpSp>
            <p:nvGrpSpPr>
              <p:cNvPr id="6" name="Group 776"/>
              <p:cNvGrpSpPr>
                <a:grpSpLocks/>
              </p:cNvGrpSpPr>
              <p:nvPr/>
            </p:nvGrpSpPr>
            <p:grpSpPr bwMode="auto">
              <a:xfrm>
                <a:off x="912" y="2296"/>
                <a:ext cx="2526" cy="294"/>
                <a:chOff x="580" y="2296"/>
                <a:chExt cx="3084" cy="294"/>
              </a:xfrm>
            </p:grpSpPr>
            <p:sp>
              <p:nvSpPr>
                <p:cNvPr id="38653" name="Rectangle 765"/>
                <p:cNvSpPr>
                  <a:spLocks noChangeArrowheads="1"/>
                </p:cNvSpPr>
                <p:nvPr/>
              </p:nvSpPr>
              <p:spPr bwMode="auto">
                <a:xfrm>
                  <a:off x="580" y="2296"/>
                  <a:ext cx="998" cy="294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pt-BR" sz="1400" b="1" dirty="0"/>
                    <a:t>Requisitos de eficiência</a:t>
                  </a:r>
                </a:p>
              </p:txBody>
            </p:sp>
            <p:sp>
              <p:nvSpPr>
                <p:cNvPr id="38654" name="Rectangle 766"/>
                <p:cNvSpPr>
                  <a:spLocks noChangeArrowheads="1"/>
                </p:cNvSpPr>
                <p:nvPr/>
              </p:nvSpPr>
              <p:spPr bwMode="auto">
                <a:xfrm>
                  <a:off x="1623" y="2296"/>
                  <a:ext cx="998" cy="294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pt-BR" sz="1400" b="1" dirty="0"/>
                    <a:t>Requisitos de confiabilidade</a:t>
                  </a:r>
                </a:p>
              </p:txBody>
            </p:sp>
            <p:sp>
              <p:nvSpPr>
                <p:cNvPr id="38655" name="Rectangle 767"/>
                <p:cNvSpPr>
                  <a:spLocks noChangeArrowheads="1"/>
                </p:cNvSpPr>
                <p:nvPr/>
              </p:nvSpPr>
              <p:spPr bwMode="auto">
                <a:xfrm>
                  <a:off x="2666" y="2296"/>
                  <a:ext cx="998" cy="294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pt-BR" sz="1400" b="1" dirty="0"/>
                    <a:t>Requisitos de portabilidade</a:t>
                  </a:r>
                </a:p>
              </p:txBody>
            </p:sp>
          </p:grpSp>
        </p:grpSp>
        <p:sp>
          <p:nvSpPr>
            <p:cNvPr id="38656" name="Rectangle 768"/>
            <p:cNvSpPr>
              <a:spLocks noChangeArrowheads="1"/>
            </p:cNvSpPr>
            <p:nvPr/>
          </p:nvSpPr>
          <p:spPr bwMode="auto">
            <a:xfrm>
              <a:off x="3840" y="2296"/>
              <a:ext cx="912" cy="29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200" b="1" dirty="0"/>
                <a:t>Requisitos de interoperabilidade</a:t>
              </a:r>
            </a:p>
          </p:txBody>
        </p:sp>
        <p:sp>
          <p:nvSpPr>
            <p:cNvPr id="38657" name="Rectangle 769"/>
            <p:cNvSpPr>
              <a:spLocks noChangeArrowheads="1"/>
            </p:cNvSpPr>
            <p:nvPr/>
          </p:nvSpPr>
          <p:spPr bwMode="auto">
            <a:xfrm>
              <a:off x="4830" y="2296"/>
              <a:ext cx="642" cy="29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400" b="1" dirty="0"/>
                <a:t>Requisitos  éticos</a:t>
              </a:r>
            </a:p>
          </p:txBody>
        </p:sp>
        <p:grpSp>
          <p:nvGrpSpPr>
            <p:cNvPr id="7" name="Group 777"/>
            <p:cNvGrpSpPr>
              <a:grpSpLocks/>
            </p:cNvGrpSpPr>
            <p:nvPr/>
          </p:nvGrpSpPr>
          <p:grpSpPr bwMode="auto">
            <a:xfrm>
              <a:off x="2257" y="2864"/>
              <a:ext cx="2761" cy="294"/>
              <a:chOff x="1352" y="2931"/>
              <a:chExt cx="3181" cy="294"/>
            </a:xfrm>
          </p:grpSpPr>
          <p:sp>
            <p:nvSpPr>
              <p:cNvPr id="38658" name="Rectangle 770"/>
              <p:cNvSpPr>
                <a:spLocks noChangeArrowheads="1"/>
              </p:cNvSpPr>
              <p:nvPr/>
            </p:nvSpPr>
            <p:spPr bwMode="auto">
              <a:xfrm>
                <a:off x="1352" y="2931"/>
                <a:ext cx="998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 dirty="0"/>
                  <a:t>Requisitos de entrega</a:t>
                </a:r>
              </a:p>
            </p:txBody>
          </p:sp>
          <p:sp>
            <p:nvSpPr>
              <p:cNvPr id="38659" name="Rectangle 771"/>
              <p:cNvSpPr>
                <a:spLocks noChangeArrowheads="1"/>
              </p:cNvSpPr>
              <p:nvPr/>
            </p:nvSpPr>
            <p:spPr bwMode="auto">
              <a:xfrm>
                <a:off x="2395" y="2931"/>
                <a:ext cx="1047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 dirty="0"/>
                  <a:t>Requisitos de implementação</a:t>
                </a:r>
              </a:p>
            </p:txBody>
          </p:sp>
          <p:sp>
            <p:nvSpPr>
              <p:cNvPr id="38660" name="Rectangle 772"/>
              <p:cNvSpPr>
                <a:spLocks noChangeArrowheads="1"/>
              </p:cNvSpPr>
              <p:nvPr/>
            </p:nvSpPr>
            <p:spPr bwMode="auto">
              <a:xfrm>
                <a:off x="3535" y="2931"/>
                <a:ext cx="998" cy="294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BR" sz="1400" b="1" dirty="0"/>
                  <a:t>Requisitos de padrões</a:t>
                </a:r>
              </a:p>
            </p:txBody>
          </p:sp>
        </p:grpSp>
        <p:sp>
          <p:nvSpPr>
            <p:cNvPr id="38661" name="Rectangle 773"/>
            <p:cNvSpPr>
              <a:spLocks noChangeArrowheads="1"/>
            </p:cNvSpPr>
            <p:nvPr/>
          </p:nvSpPr>
          <p:spPr bwMode="auto">
            <a:xfrm>
              <a:off x="5520" y="2304"/>
              <a:ext cx="657" cy="29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400" b="1" dirty="0"/>
                <a:t>Requisitos legais</a:t>
              </a:r>
            </a:p>
          </p:txBody>
        </p:sp>
        <p:sp>
          <p:nvSpPr>
            <p:cNvPr id="38662" name="Rectangle 774"/>
            <p:cNvSpPr>
              <a:spLocks noChangeArrowheads="1"/>
            </p:cNvSpPr>
            <p:nvPr/>
          </p:nvSpPr>
          <p:spPr bwMode="auto">
            <a:xfrm>
              <a:off x="4017" y="3594"/>
              <a:ext cx="998" cy="29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400" b="1"/>
                <a:t>Requisitos de privacidade</a:t>
              </a:r>
            </a:p>
          </p:txBody>
        </p:sp>
        <p:sp>
          <p:nvSpPr>
            <p:cNvPr id="38663" name="Rectangle 775"/>
            <p:cNvSpPr>
              <a:spLocks noChangeArrowheads="1"/>
            </p:cNvSpPr>
            <p:nvPr/>
          </p:nvSpPr>
          <p:spPr bwMode="auto">
            <a:xfrm>
              <a:off x="5184" y="3594"/>
              <a:ext cx="960" cy="29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400" b="1"/>
                <a:t>Requisitos de segurança</a:t>
              </a:r>
            </a:p>
          </p:txBody>
        </p:sp>
        <p:sp>
          <p:nvSpPr>
            <p:cNvPr id="38666" name="Line 778"/>
            <p:cNvSpPr>
              <a:spLocks noChangeShapeType="1"/>
            </p:cNvSpPr>
            <p:nvPr/>
          </p:nvSpPr>
          <p:spPr bwMode="auto">
            <a:xfrm>
              <a:off x="2122" y="1389"/>
              <a:ext cx="2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68" name="Line 780"/>
            <p:cNvSpPr>
              <a:spLocks noChangeShapeType="1"/>
            </p:cNvSpPr>
            <p:nvPr/>
          </p:nvSpPr>
          <p:spPr bwMode="auto">
            <a:xfrm>
              <a:off x="3664" y="1162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69" name="Line 781"/>
            <p:cNvSpPr>
              <a:spLocks noChangeShapeType="1"/>
            </p:cNvSpPr>
            <p:nvPr/>
          </p:nvSpPr>
          <p:spPr bwMode="auto">
            <a:xfrm>
              <a:off x="3664" y="1933"/>
              <a:ext cx="0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70" name="Line 782"/>
            <p:cNvSpPr>
              <a:spLocks noChangeShapeType="1"/>
            </p:cNvSpPr>
            <p:nvPr/>
          </p:nvSpPr>
          <p:spPr bwMode="auto">
            <a:xfrm>
              <a:off x="2666" y="2704"/>
              <a:ext cx="18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71" name="Line 783"/>
            <p:cNvSpPr>
              <a:spLocks noChangeShapeType="1"/>
            </p:cNvSpPr>
            <p:nvPr/>
          </p:nvSpPr>
          <p:spPr bwMode="auto">
            <a:xfrm>
              <a:off x="2666" y="270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72" name="Line 784"/>
            <p:cNvSpPr>
              <a:spLocks noChangeShapeType="1"/>
            </p:cNvSpPr>
            <p:nvPr/>
          </p:nvSpPr>
          <p:spPr bwMode="auto">
            <a:xfrm>
              <a:off x="4526" y="270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73" name="Line 785"/>
            <p:cNvSpPr>
              <a:spLocks noChangeShapeType="1"/>
            </p:cNvSpPr>
            <p:nvPr/>
          </p:nvSpPr>
          <p:spPr bwMode="auto">
            <a:xfrm>
              <a:off x="2122" y="138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74" name="Line 786"/>
            <p:cNvSpPr>
              <a:spLocks noChangeShapeType="1"/>
            </p:cNvSpPr>
            <p:nvPr/>
          </p:nvSpPr>
          <p:spPr bwMode="auto">
            <a:xfrm>
              <a:off x="5116" y="138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75" name="Line 787"/>
            <p:cNvSpPr>
              <a:spLocks noChangeShapeType="1"/>
            </p:cNvSpPr>
            <p:nvPr/>
          </p:nvSpPr>
          <p:spPr bwMode="auto">
            <a:xfrm>
              <a:off x="308" y="2069"/>
              <a:ext cx="27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0" name="Line 792"/>
            <p:cNvSpPr>
              <a:spLocks noChangeShapeType="1"/>
            </p:cNvSpPr>
            <p:nvPr/>
          </p:nvSpPr>
          <p:spPr bwMode="auto">
            <a:xfrm>
              <a:off x="1351" y="2568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1" name="Line 793"/>
            <p:cNvSpPr>
              <a:spLocks noChangeShapeType="1"/>
            </p:cNvSpPr>
            <p:nvPr/>
          </p:nvSpPr>
          <p:spPr bwMode="auto">
            <a:xfrm>
              <a:off x="807" y="3430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2" name="Line 794"/>
            <p:cNvSpPr>
              <a:spLocks noChangeShapeType="1"/>
            </p:cNvSpPr>
            <p:nvPr/>
          </p:nvSpPr>
          <p:spPr bwMode="auto">
            <a:xfrm>
              <a:off x="807" y="343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3" name="Line 795"/>
            <p:cNvSpPr>
              <a:spLocks noChangeShapeType="1"/>
            </p:cNvSpPr>
            <p:nvPr/>
          </p:nvSpPr>
          <p:spPr bwMode="auto">
            <a:xfrm>
              <a:off x="1986" y="3430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4" name="Line 796"/>
            <p:cNvSpPr>
              <a:spLocks noChangeShapeType="1"/>
            </p:cNvSpPr>
            <p:nvPr/>
          </p:nvSpPr>
          <p:spPr bwMode="auto">
            <a:xfrm flipV="1">
              <a:off x="1351" y="20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6" name="Line 798"/>
            <p:cNvSpPr>
              <a:spLocks noChangeShapeType="1"/>
            </p:cNvSpPr>
            <p:nvPr/>
          </p:nvSpPr>
          <p:spPr bwMode="auto">
            <a:xfrm flipV="1">
              <a:off x="3029" y="20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7" name="Line 799"/>
            <p:cNvSpPr>
              <a:spLocks noChangeShapeType="1"/>
            </p:cNvSpPr>
            <p:nvPr/>
          </p:nvSpPr>
          <p:spPr bwMode="auto">
            <a:xfrm>
              <a:off x="2122" y="1933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8" name="Line 800"/>
            <p:cNvSpPr>
              <a:spLocks noChangeShapeType="1"/>
            </p:cNvSpPr>
            <p:nvPr/>
          </p:nvSpPr>
          <p:spPr bwMode="auto">
            <a:xfrm>
              <a:off x="4299" y="2069"/>
              <a:ext cx="1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89" name="Line 801"/>
            <p:cNvSpPr>
              <a:spLocks noChangeShapeType="1"/>
            </p:cNvSpPr>
            <p:nvPr/>
          </p:nvSpPr>
          <p:spPr bwMode="auto">
            <a:xfrm>
              <a:off x="4299" y="20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90" name="Line 802"/>
            <p:cNvSpPr>
              <a:spLocks noChangeShapeType="1"/>
            </p:cNvSpPr>
            <p:nvPr/>
          </p:nvSpPr>
          <p:spPr bwMode="auto">
            <a:xfrm>
              <a:off x="5297" y="1933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96" name="Line 808"/>
            <p:cNvSpPr>
              <a:spLocks noChangeShapeType="1"/>
            </p:cNvSpPr>
            <p:nvPr/>
          </p:nvSpPr>
          <p:spPr bwMode="auto">
            <a:xfrm>
              <a:off x="288" y="20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98" name="Line 810"/>
            <p:cNvSpPr>
              <a:spLocks noChangeShapeType="1"/>
            </p:cNvSpPr>
            <p:nvPr/>
          </p:nvSpPr>
          <p:spPr bwMode="auto">
            <a:xfrm>
              <a:off x="6000" y="20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699" name="Line 811"/>
            <p:cNvSpPr>
              <a:spLocks noChangeShapeType="1"/>
            </p:cNvSpPr>
            <p:nvPr/>
          </p:nvSpPr>
          <p:spPr bwMode="auto">
            <a:xfrm>
              <a:off x="5712" y="259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701" name="Line 813"/>
            <p:cNvSpPr>
              <a:spLocks noChangeShapeType="1"/>
            </p:cNvSpPr>
            <p:nvPr/>
          </p:nvSpPr>
          <p:spPr bwMode="auto">
            <a:xfrm>
              <a:off x="4560" y="336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702" name="Line 814"/>
            <p:cNvSpPr>
              <a:spLocks noChangeShapeType="1"/>
            </p:cNvSpPr>
            <p:nvPr/>
          </p:nvSpPr>
          <p:spPr bwMode="auto">
            <a:xfrm>
              <a:off x="4560" y="336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703" name="Line 815"/>
            <p:cNvSpPr>
              <a:spLocks noChangeShapeType="1"/>
            </p:cNvSpPr>
            <p:nvPr/>
          </p:nvSpPr>
          <p:spPr bwMode="auto">
            <a:xfrm>
              <a:off x="5952" y="336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Classificação dos Requisitos </a:t>
            </a:r>
            <a:br>
              <a:rPr lang="pt-BR" sz="3600" b="1" dirty="0"/>
            </a:br>
            <a:r>
              <a:rPr lang="pt-BR" sz="3600" b="1" dirty="0"/>
              <a:t>Não Funcionais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1268413"/>
            <a:ext cx="8518525" cy="4897437"/>
          </a:xfrm>
          <a:noFill/>
          <a:ln/>
        </p:spPr>
        <p:txBody>
          <a:bodyPr>
            <a:noAutofit/>
          </a:bodyPr>
          <a:lstStyle/>
          <a:p>
            <a:r>
              <a:rPr lang="pt-BR" sz="2800" b="1" dirty="0"/>
              <a:t>Requisitos de produtos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/>
              <a:t>Requisitos que especificam o comportamento do produto. </a:t>
            </a:r>
          </a:p>
          <a:p>
            <a:pPr>
              <a:buNone/>
            </a:pPr>
            <a:r>
              <a:rPr lang="pt-BR" sz="2400" dirty="0"/>
              <a:t>    Ex. portabilidade; velocidade de execução; confiabilidade, etc. </a:t>
            </a:r>
          </a:p>
          <a:p>
            <a:endParaRPr lang="pt-BR" sz="1000" b="1" dirty="0"/>
          </a:p>
          <a:p>
            <a:r>
              <a:rPr lang="pt-BR" sz="2800" b="1" dirty="0"/>
              <a:t>Requisitos da organização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/>
              <a:t>Requisitos decorrentes de políticas e procedimentos organizacionais. Ex.  padrões, infra-estrutura, etc. </a:t>
            </a:r>
          </a:p>
          <a:p>
            <a:endParaRPr lang="pt-BR" sz="1000" b="1" dirty="0"/>
          </a:p>
          <a:p>
            <a:r>
              <a:rPr lang="pt-BR" sz="2800" b="1" dirty="0"/>
              <a:t>Requisitos externos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/>
              <a:t>Requisitos decorrentes de fatores externos ao sistema e ao processo de desenvolvimento. </a:t>
            </a:r>
          </a:p>
          <a:p>
            <a:pPr>
              <a:buNone/>
            </a:pPr>
            <a:r>
              <a:rPr lang="pt-BR" sz="2400" dirty="0"/>
              <a:t>     Ex. requisitos de interoperabilidade, legislação, etc. </a:t>
            </a:r>
            <a:endParaRPr lang="en-GB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  <a:ln/>
        </p:spPr>
        <p:txBody>
          <a:bodyPr/>
          <a:lstStyle/>
          <a:p>
            <a:pPr algn="ctr"/>
            <a:r>
              <a:rPr lang="pt-BR" b="1" dirty="0"/>
              <a:t>Objetivos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23988"/>
            <a:ext cx="8229600" cy="4525962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dirty="0"/>
              <a:t>Compreender os conceitos dos requisitos do usuário e dos requisitos de sistema;  </a:t>
            </a:r>
          </a:p>
          <a:p>
            <a:pPr>
              <a:lnSpc>
                <a:spcPct val="90000"/>
              </a:lnSpc>
            </a:pPr>
            <a:endParaRPr lang="pt-BR" sz="1400" dirty="0"/>
          </a:p>
          <a:p>
            <a:pPr>
              <a:lnSpc>
                <a:spcPct val="90000"/>
              </a:lnSpc>
            </a:pPr>
            <a:r>
              <a:rPr lang="pt-BR" sz="3600" dirty="0"/>
              <a:t>Compreender as diferenças entre requisitos funcionais e não funcionais;  </a:t>
            </a:r>
          </a:p>
          <a:p>
            <a:pPr>
              <a:lnSpc>
                <a:spcPct val="90000"/>
              </a:lnSpc>
            </a:pPr>
            <a:endParaRPr lang="pt-BR" sz="1400" dirty="0"/>
          </a:p>
          <a:p>
            <a:pPr>
              <a:lnSpc>
                <a:spcPct val="90000"/>
              </a:lnSpc>
            </a:pPr>
            <a:r>
              <a:rPr lang="pt-BR" sz="3600" dirty="0"/>
              <a:t>Compreender como os requisitos podem ser organizados em um documento de requisitos de software. 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Classificação dos Requisitos </a:t>
            </a:r>
            <a:br>
              <a:rPr lang="pt-BR" sz="3600" b="1" dirty="0"/>
            </a:br>
            <a:r>
              <a:rPr lang="pt-BR" sz="3600" b="1" dirty="0"/>
              <a:t>Não Funcionais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1268413"/>
            <a:ext cx="8518525" cy="4897437"/>
          </a:xfrm>
          <a:noFill/>
          <a:ln/>
        </p:spPr>
        <p:txBody>
          <a:bodyPr>
            <a:noAutofit/>
          </a:bodyPr>
          <a:lstStyle/>
          <a:p>
            <a:r>
              <a:rPr lang="pt-BR" sz="2800" b="1" dirty="0"/>
              <a:t>Requisitos de facilidade de uso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400" dirty="0">
                <a:sym typeface="Wingdings" pitchFamily="2" charset="2"/>
              </a:rPr>
              <a:t>Ex. </a:t>
            </a:r>
            <a:r>
              <a:rPr lang="pt-BR" sz="2400" dirty="0"/>
              <a:t>usuários devem ser capazes de usar as funções do sistema após duas horas de treinamento.</a:t>
            </a:r>
          </a:p>
          <a:p>
            <a:endParaRPr lang="pt-BR" sz="1000" b="1" dirty="0"/>
          </a:p>
          <a:p>
            <a:r>
              <a:rPr lang="pt-BR" sz="2800" b="1" dirty="0"/>
              <a:t>Requisitos de eficiência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</a:t>
            </a:r>
            <a:r>
              <a:rPr lang="pt-BR" sz="2400" dirty="0"/>
              <a:t>Ex. o sistema deve processar n requisições por segundo.</a:t>
            </a:r>
          </a:p>
          <a:p>
            <a:endParaRPr lang="pt-BR" sz="1000" b="1" dirty="0"/>
          </a:p>
          <a:p>
            <a:r>
              <a:rPr lang="pt-BR" sz="2800" b="1" dirty="0"/>
              <a:t>Requisitos de confiabilidade </a:t>
            </a:r>
            <a:r>
              <a:rPr lang="pt-BR" sz="2800" dirty="0">
                <a:sym typeface="Wingdings" pitchFamily="2" charset="2"/>
              </a:rPr>
              <a:t> Ex. </a:t>
            </a:r>
            <a:r>
              <a:rPr lang="pt-BR" sz="2400" dirty="0"/>
              <a:t>o sistema deve estar disponível 99% das vezes.</a:t>
            </a:r>
          </a:p>
          <a:p>
            <a:endParaRPr lang="pt-BR" sz="1000" b="1" dirty="0"/>
          </a:p>
          <a:p>
            <a:r>
              <a:rPr lang="pt-BR" sz="2800" b="1" dirty="0"/>
              <a:t>Requisitos de portabilidade 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400" dirty="0">
                <a:sym typeface="Wingdings" pitchFamily="2" charset="2"/>
              </a:rPr>
              <a:t>Ex. </a:t>
            </a:r>
            <a:r>
              <a:rPr lang="pt-BR" sz="2400" dirty="0"/>
              <a:t>o sistema deve rodar nas plataformas X e Y.</a:t>
            </a:r>
          </a:p>
          <a:p>
            <a:endParaRPr lang="pt-BR" sz="2800" b="1" dirty="0"/>
          </a:p>
          <a:p>
            <a:endParaRPr lang="pt-BR" sz="2400" dirty="0"/>
          </a:p>
          <a:p>
            <a:endParaRPr lang="pt-BR" sz="2400" dirty="0"/>
          </a:p>
          <a:p>
            <a:endParaRPr lang="en-GB" sz="24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Classificação dos Requisitos </a:t>
            </a:r>
            <a:br>
              <a:rPr lang="pt-BR" sz="3600" b="1" dirty="0"/>
            </a:br>
            <a:r>
              <a:rPr lang="pt-BR" sz="3600" b="1" dirty="0"/>
              <a:t>Não Funcionais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1412875"/>
            <a:ext cx="8518525" cy="4103688"/>
          </a:xfrm>
          <a:noFill/>
          <a:ln/>
        </p:spPr>
        <p:txBody>
          <a:bodyPr>
            <a:noAutofit/>
          </a:bodyPr>
          <a:lstStyle/>
          <a:p>
            <a:r>
              <a:rPr lang="pt-BR" sz="3600" b="1" dirty="0"/>
              <a:t>Requisitos de entrega </a:t>
            </a:r>
            <a:r>
              <a:rPr lang="pt-BR" sz="3600" dirty="0">
                <a:sym typeface="Wingdings" pitchFamily="2" charset="2"/>
              </a:rPr>
              <a:t></a:t>
            </a:r>
            <a:r>
              <a:rPr lang="pt-BR" sz="2800" dirty="0">
                <a:sym typeface="Wingdings" pitchFamily="2" charset="2"/>
              </a:rPr>
              <a:t>Ex. </a:t>
            </a:r>
            <a:r>
              <a:rPr lang="pt-BR" sz="2800" dirty="0"/>
              <a:t>um relatório de progresso deve ser entregue a cada duas semanas.</a:t>
            </a:r>
          </a:p>
          <a:p>
            <a:endParaRPr lang="pt-BR" sz="1000" b="1" dirty="0"/>
          </a:p>
          <a:p>
            <a:r>
              <a:rPr lang="pt-BR" sz="3600" b="1" dirty="0"/>
              <a:t>Requisitos de implementação </a:t>
            </a:r>
            <a:r>
              <a:rPr lang="pt-BR" sz="3600" b="1" dirty="0">
                <a:sym typeface="Wingdings" pitchFamily="2" charset="2"/>
              </a:rPr>
              <a:t></a:t>
            </a:r>
            <a:r>
              <a:rPr lang="pt-BR" sz="3600" b="1" dirty="0"/>
              <a:t> </a:t>
            </a:r>
            <a:r>
              <a:rPr lang="pt-BR" sz="2800" dirty="0">
                <a:sym typeface="Wingdings" pitchFamily="2" charset="2"/>
              </a:rPr>
              <a:t>Ex. o sistema deve ser implementado na linguagem Java.</a:t>
            </a:r>
          </a:p>
          <a:p>
            <a:endParaRPr lang="pt-BR" sz="1000" b="1" dirty="0"/>
          </a:p>
          <a:p>
            <a:r>
              <a:rPr lang="pt-BR" sz="3600" b="1" dirty="0"/>
              <a:t>Requisitos de padrões </a:t>
            </a:r>
            <a:r>
              <a:rPr lang="pt-BR" sz="3600" b="1" dirty="0">
                <a:sym typeface="Wingdings" pitchFamily="2" charset="2"/>
              </a:rPr>
              <a:t> </a:t>
            </a:r>
            <a:r>
              <a:rPr lang="pt-BR" sz="2800" dirty="0">
                <a:sym typeface="Wingdings" pitchFamily="2" charset="2"/>
              </a:rPr>
              <a:t>Ex. uso de métodos orientados a objetos; desenvolvimento utilizando a ferramenta X.</a:t>
            </a:r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Classificação dos Requisitos </a:t>
            </a:r>
            <a:br>
              <a:rPr lang="pt-BR" sz="3600" b="1" dirty="0"/>
            </a:br>
            <a:r>
              <a:rPr lang="pt-BR" sz="3600" b="1" dirty="0"/>
              <a:t>Não Funcionais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1412875"/>
            <a:ext cx="8518525" cy="4537075"/>
          </a:xfrm>
          <a:noFill/>
          <a:ln/>
        </p:spPr>
        <p:txBody>
          <a:bodyPr>
            <a:noAutofit/>
          </a:bodyPr>
          <a:lstStyle/>
          <a:p>
            <a:r>
              <a:rPr lang="pt-BR" sz="3600" b="1" dirty="0"/>
              <a:t>Requisitos de interoperabilidade </a:t>
            </a:r>
            <a:r>
              <a:rPr lang="pt-BR" sz="3600" dirty="0">
                <a:sym typeface="Wingdings" pitchFamily="2" charset="2"/>
              </a:rPr>
              <a:t></a:t>
            </a:r>
            <a:r>
              <a:rPr lang="pt-BR" sz="2800" dirty="0">
                <a:sym typeface="Wingdings" pitchFamily="2" charset="2"/>
              </a:rPr>
              <a:t>Ex. </a:t>
            </a:r>
            <a:r>
              <a:rPr lang="pt-BR" sz="2800" dirty="0"/>
              <a:t>o sistema deve interagir com os sistemas X e Y.</a:t>
            </a:r>
          </a:p>
          <a:p>
            <a:endParaRPr lang="pt-BR" sz="1000" b="1" dirty="0"/>
          </a:p>
          <a:p>
            <a:r>
              <a:rPr lang="pt-BR" sz="3600" b="1" dirty="0"/>
              <a:t>Requisitos éticos</a:t>
            </a:r>
            <a:r>
              <a:rPr lang="pt-BR" sz="3600" b="1" dirty="0">
                <a:sym typeface="Wingdings" pitchFamily="2" charset="2"/>
              </a:rPr>
              <a:t></a:t>
            </a:r>
            <a:r>
              <a:rPr lang="pt-BR" sz="3600" b="1" dirty="0"/>
              <a:t> </a:t>
            </a:r>
            <a:r>
              <a:rPr lang="pt-BR" sz="2800" dirty="0">
                <a:sym typeface="Wingdings" pitchFamily="2" charset="2"/>
              </a:rPr>
              <a:t>Ex. </a:t>
            </a:r>
            <a:r>
              <a:rPr lang="pt-BR" sz="2800" dirty="0"/>
              <a:t>o sistema não deverá revelar aos operadores nenhuma informação pessoal dos clientes.</a:t>
            </a:r>
          </a:p>
          <a:p>
            <a:endParaRPr lang="pt-BR" sz="1000" b="1" dirty="0"/>
          </a:p>
          <a:p>
            <a:r>
              <a:rPr lang="pt-BR" sz="3600" b="1" dirty="0"/>
              <a:t>Requisitos legais </a:t>
            </a:r>
            <a:r>
              <a:rPr lang="pt-BR" sz="2800" dirty="0">
                <a:sym typeface="Wingdings" pitchFamily="2" charset="2"/>
              </a:rPr>
              <a:t> Ex. o sistema deverá armazenar as informações de acordo com a Lei XXYY de ZZ.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Número de Slide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pt-BR" sz="3600" b="1" dirty="0"/>
              <a:t>Métricas de Requisitos Não Funcionais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517282" y="1371600"/>
            <a:ext cx="8289680" cy="4648200"/>
            <a:chOff x="729" y="960"/>
            <a:chExt cx="4802" cy="3339"/>
          </a:xfrm>
        </p:grpSpPr>
        <p:sp>
          <p:nvSpPr>
            <p:cNvPr id="8294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9" y="960"/>
              <a:ext cx="4738" cy="3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808" y="960"/>
              <a:ext cx="76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 b="1">
                  <a:solidFill>
                    <a:srgbClr val="000000"/>
                  </a:solidFill>
                </a:rPr>
                <a:t>Propriedade</a:t>
              </a:r>
              <a:endParaRPr lang="pt-BR" sz="2400"/>
            </a:p>
          </p:txBody>
        </p:sp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2526" y="960"/>
              <a:ext cx="47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 b="1">
                  <a:solidFill>
                    <a:srgbClr val="000000"/>
                  </a:solidFill>
                </a:rPr>
                <a:t>Métrica</a:t>
              </a:r>
              <a:endParaRPr lang="pt-BR" sz="2400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729" y="960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729" y="960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745" y="960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446" y="960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5" name="Line 11"/>
            <p:cNvSpPr>
              <a:spLocks noChangeShapeType="1"/>
            </p:cNvSpPr>
            <p:nvPr/>
          </p:nvSpPr>
          <p:spPr bwMode="auto">
            <a:xfrm>
              <a:off x="2462" y="960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5372" y="960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>
              <a:off x="5372" y="960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>
              <a:off x="729" y="976"/>
              <a:ext cx="1" cy="1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>
              <a:off x="2446" y="976"/>
              <a:ext cx="1" cy="1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60" name="Line 16"/>
            <p:cNvSpPr>
              <a:spLocks noChangeShapeType="1"/>
            </p:cNvSpPr>
            <p:nvPr/>
          </p:nvSpPr>
          <p:spPr bwMode="auto">
            <a:xfrm>
              <a:off x="5372" y="976"/>
              <a:ext cx="1" cy="1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808" y="1150"/>
              <a:ext cx="66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Velocidade</a:t>
              </a:r>
              <a:endParaRPr lang="pt-BR" sz="2400"/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2526" y="1150"/>
              <a:ext cx="200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Transações processadas/segundo</a:t>
              </a:r>
              <a:endParaRPr lang="pt-BR" sz="2400"/>
            </a:p>
          </p:txBody>
        </p:sp>
        <p:sp>
          <p:nvSpPr>
            <p:cNvPr id="82963" name="Rectangle 19"/>
            <p:cNvSpPr>
              <a:spLocks noChangeArrowheads="1"/>
            </p:cNvSpPr>
            <p:nvPr/>
          </p:nvSpPr>
          <p:spPr bwMode="auto">
            <a:xfrm>
              <a:off x="2526" y="1326"/>
              <a:ext cx="228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Tempo de resposta ao usuário/evento</a:t>
              </a:r>
              <a:endParaRPr lang="pt-BR" sz="2400"/>
            </a:p>
          </p:txBody>
        </p:sp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2526" y="1501"/>
              <a:ext cx="15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Tempo de refresh da tela</a:t>
              </a:r>
              <a:endParaRPr lang="pt-BR" sz="2400"/>
            </a:p>
          </p:txBody>
        </p:sp>
        <p:sp>
          <p:nvSpPr>
            <p:cNvPr id="82965" name="Line 21"/>
            <p:cNvSpPr>
              <a:spLocks noChangeShapeType="1"/>
            </p:cNvSpPr>
            <p:nvPr/>
          </p:nvSpPr>
          <p:spPr bwMode="auto">
            <a:xfrm>
              <a:off x="729" y="115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66" name="Line 22"/>
            <p:cNvSpPr>
              <a:spLocks noChangeShapeType="1"/>
            </p:cNvSpPr>
            <p:nvPr/>
          </p:nvSpPr>
          <p:spPr bwMode="auto">
            <a:xfrm>
              <a:off x="745" y="1151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67" name="Line 23"/>
            <p:cNvSpPr>
              <a:spLocks noChangeShapeType="1"/>
            </p:cNvSpPr>
            <p:nvPr/>
          </p:nvSpPr>
          <p:spPr bwMode="auto">
            <a:xfrm>
              <a:off x="2446" y="115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68" name="Line 24"/>
            <p:cNvSpPr>
              <a:spLocks noChangeShapeType="1"/>
            </p:cNvSpPr>
            <p:nvPr/>
          </p:nvSpPr>
          <p:spPr bwMode="auto">
            <a:xfrm>
              <a:off x="2462" y="1151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69" name="Line 25"/>
            <p:cNvSpPr>
              <a:spLocks noChangeShapeType="1"/>
            </p:cNvSpPr>
            <p:nvPr/>
          </p:nvSpPr>
          <p:spPr bwMode="auto">
            <a:xfrm>
              <a:off x="5372" y="115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>
              <a:off x="729" y="1167"/>
              <a:ext cx="1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71" name="Line 27"/>
            <p:cNvSpPr>
              <a:spLocks noChangeShapeType="1"/>
            </p:cNvSpPr>
            <p:nvPr/>
          </p:nvSpPr>
          <p:spPr bwMode="auto">
            <a:xfrm>
              <a:off x="2446" y="1167"/>
              <a:ext cx="1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72" name="Line 28"/>
            <p:cNvSpPr>
              <a:spLocks noChangeShapeType="1"/>
            </p:cNvSpPr>
            <p:nvPr/>
          </p:nvSpPr>
          <p:spPr bwMode="auto">
            <a:xfrm>
              <a:off x="5372" y="1167"/>
              <a:ext cx="1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808" y="1691"/>
              <a:ext cx="55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Tamanho</a:t>
              </a:r>
              <a:endParaRPr lang="pt-BR" sz="2400"/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2526" y="1691"/>
              <a:ext cx="44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K Bytes</a:t>
              </a:r>
              <a:endParaRPr lang="pt-BR" sz="2400"/>
            </a:p>
          </p:txBody>
        </p:sp>
        <p:sp>
          <p:nvSpPr>
            <p:cNvPr id="82975" name="Rectangle 31"/>
            <p:cNvSpPr>
              <a:spLocks noChangeArrowheads="1"/>
            </p:cNvSpPr>
            <p:nvPr/>
          </p:nvSpPr>
          <p:spPr bwMode="auto">
            <a:xfrm>
              <a:off x="2526" y="1865"/>
              <a:ext cx="153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Número de chips de RAM</a:t>
              </a:r>
              <a:endParaRPr lang="pt-BR" sz="2400"/>
            </a:p>
          </p:txBody>
        </p:sp>
        <p:sp>
          <p:nvSpPr>
            <p:cNvPr id="82976" name="Line 32"/>
            <p:cNvSpPr>
              <a:spLocks noChangeShapeType="1"/>
            </p:cNvSpPr>
            <p:nvPr/>
          </p:nvSpPr>
          <p:spPr bwMode="auto">
            <a:xfrm>
              <a:off x="729" y="169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77" name="Line 33"/>
            <p:cNvSpPr>
              <a:spLocks noChangeShapeType="1"/>
            </p:cNvSpPr>
            <p:nvPr/>
          </p:nvSpPr>
          <p:spPr bwMode="auto">
            <a:xfrm>
              <a:off x="745" y="1691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78" name="Line 34"/>
            <p:cNvSpPr>
              <a:spLocks noChangeShapeType="1"/>
            </p:cNvSpPr>
            <p:nvPr/>
          </p:nvSpPr>
          <p:spPr bwMode="auto">
            <a:xfrm>
              <a:off x="2446" y="169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79" name="Line 35"/>
            <p:cNvSpPr>
              <a:spLocks noChangeShapeType="1"/>
            </p:cNvSpPr>
            <p:nvPr/>
          </p:nvSpPr>
          <p:spPr bwMode="auto">
            <a:xfrm>
              <a:off x="2462" y="1691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80" name="Line 36"/>
            <p:cNvSpPr>
              <a:spLocks noChangeShapeType="1"/>
            </p:cNvSpPr>
            <p:nvPr/>
          </p:nvSpPr>
          <p:spPr bwMode="auto">
            <a:xfrm>
              <a:off x="5372" y="169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81" name="Line 37"/>
            <p:cNvSpPr>
              <a:spLocks noChangeShapeType="1"/>
            </p:cNvSpPr>
            <p:nvPr/>
          </p:nvSpPr>
          <p:spPr bwMode="auto">
            <a:xfrm>
              <a:off x="729" y="1707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82" name="Line 38"/>
            <p:cNvSpPr>
              <a:spLocks noChangeShapeType="1"/>
            </p:cNvSpPr>
            <p:nvPr/>
          </p:nvSpPr>
          <p:spPr bwMode="auto">
            <a:xfrm>
              <a:off x="2446" y="1707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83" name="Line 39"/>
            <p:cNvSpPr>
              <a:spLocks noChangeShapeType="1"/>
            </p:cNvSpPr>
            <p:nvPr/>
          </p:nvSpPr>
          <p:spPr bwMode="auto">
            <a:xfrm>
              <a:off x="5372" y="1707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84" name="Rectangle 40"/>
            <p:cNvSpPr>
              <a:spLocks noChangeArrowheads="1"/>
            </p:cNvSpPr>
            <p:nvPr/>
          </p:nvSpPr>
          <p:spPr bwMode="auto">
            <a:xfrm>
              <a:off x="808" y="2057"/>
              <a:ext cx="103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Facilidade de uso</a:t>
              </a:r>
              <a:endParaRPr lang="pt-BR" sz="2400"/>
            </a:p>
          </p:txBody>
        </p:sp>
        <p:sp>
          <p:nvSpPr>
            <p:cNvPr id="82985" name="Rectangle 41"/>
            <p:cNvSpPr>
              <a:spLocks noChangeArrowheads="1"/>
            </p:cNvSpPr>
            <p:nvPr/>
          </p:nvSpPr>
          <p:spPr bwMode="auto">
            <a:xfrm>
              <a:off x="2526" y="2057"/>
              <a:ext cx="138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Tempo de treinamento</a:t>
              </a:r>
              <a:endParaRPr lang="pt-BR" sz="2400"/>
            </a:p>
          </p:txBody>
        </p:sp>
        <p:sp>
          <p:nvSpPr>
            <p:cNvPr id="82986" name="Rectangle 42"/>
            <p:cNvSpPr>
              <a:spLocks noChangeArrowheads="1"/>
            </p:cNvSpPr>
            <p:nvPr/>
          </p:nvSpPr>
          <p:spPr bwMode="auto">
            <a:xfrm>
              <a:off x="2526" y="2233"/>
              <a:ext cx="168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Número de frames de ajuda</a:t>
              </a:r>
              <a:endParaRPr lang="pt-BR" sz="2400"/>
            </a:p>
          </p:txBody>
        </p:sp>
        <p:sp>
          <p:nvSpPr>
            <p:cNvPr id="82987" name="Line 43"/>
            <p:cNvSpPr>
              <a:spLocks noChangeShapeType="1"/>
            </p:cNvSpPr>
            <p:nvPr/>
          </p:nvSpPr>
          <p:spPr bwMode="auto">
            <a:xfrm>
              <a:off x="729" y="2057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88" name="Line 44"/>
            <p:cNvSpPr>
              <a:spLocks noChangeShapeType="1"/>
            </p:cNvSpPr>
            <p:nvPr/>
          </p:nvSpPr>
          <p:spPr bwMode="auto">
            <a:xfrm>
              <a:off x="745" y="2057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89" name="Line 45"/>
            <p:cNvSpPr>
              <a:spLocks noChangeShapeType="1"/>
            </p:cNvSpPr>
            <p:nvPr/>
          </p:nvSpPr>
          <p:spPr bwMode="auto">
            <a:xfrm>
              <a:off x="2446" y="2057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90" name="Line 46"/>
            <p:cNvSpPr>
              <a:spLocks noChangeShapeType="1"/>
            </p:cNvSpPr>
            <p:nvPr/>
          </p:nvSpPr>
          <p:spPr bwMode="auto">
            <a:xfrm>
              <a:off x="2462" y="2057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91" name="Line 47"/>
            <p:cNvSpPr>
              <a:spLocks noChangeShapeType="1"/>
            </p:cNvSpPr>
            <p:nvPr/>
          </p:nvSpPr>
          <p:spPr bwMode="auto">
            <a:xfrm>
              <a:off x="5372" y="2057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92" name="Line 48"/>
            <p:cNvSpPr>
              <a:spLocks noChangeShapeType="1"/>
            </p:cNvSpPr>
            <p:nvPr/>
          </p:nvSpPr>
          <p:spPr bwMode="auto">
            <a:xfrm>
              <a:off x="729" y="2073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446" y="2073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5372" y="2073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995" name="Rectangle 51"/>
            <p:cNvSpPr>
              <a:spLocks noChangeArrowheads="1"/>
            </p:cNvSpPr>
            <p:nvPr/>
          </p:nvSpPr>
          <p:spPr bwMode="auto">
            <a:xfrm>
              <a:off x="808" y="2422"/>
              <a:ext cx="86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Confiabilidade</a:t>
              </a:r>
              <a:endParaRPr lang="pt-BR" sz="2400"/>
            </a:p>
          </p:txBody>
        </p:sp>
        <p:sp>
          <p:nvSpPr>
            <p:cNvPr id="82996" name="Rectangle 52"/>
            <p:cNvSpPr>
              <a:spLocks noChangeArrowheads="1"/>
            </p:cNvSpPr>
            <p:nvPr/>
          </p:nvSpPr>
          <p:spPr bwMode="auto">
            <a:xfrm>
              <a:off x="2526" y="2422"/>
              <a:ext cx="14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Tempo médio para falha</a:t>
              </a:r>
              <a:endParaRPr lang="pt-BR" sz="2400"/>
            </a:p>
          </p:txBody>
        </p:sp>
        <p:sp>
          <p:nvSpPr>
            <p:cNvPr id="82997" name="Rectangle 53"/>
            <p:cNvSpPr>
              <a:spLocks noChangeArrowheads="1"/>
            </p:cNvSpPr>
            <p:nvPr/>
          </p:nvSpPr>
          <p:spPr bwMode="auto">
            <a:xfrm>
              <a:off x="2526" y="2598"/>
              <a:ext cx="209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Probabilidade de indisponibilidade</a:t>
              </a:r>
              <a:endParaRPr lang="pt-BR" sz="2400"/>
            </a:p>
          </p:txBody>
        </p:sp>
        <p:sp>
          <p:nvSpPr>
            <p:cNvPr id="82998" name="Rectangle 54"/>
            <p:cNvSpPr>
              <a:spLocks noChangeArrowheads="1"/>
            </p:cNvSpPr>
            <p:nvPr/>
          </p:nvSpPr>
          <p:spPr bwMode="auto">
            <a:xfrm>
              <a:off x="2526" y="2772"/>
              <a:ext cx="170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Taxa de ocorrência de falhas</a:t>
              </a:r>
              <a:endParaRPr lang="pt-BR" sz="2400"/>
            </a:p>
          </p:txBody>
        </p:sp>
        <p:sp>
          <p:nvSpPr>
            <p:cNvPr id="82999" name="Rectangle 55"/>
            <p:cNvSpPr>
              <a:spLocks noChangeArrowheads="1"/>
            </p:cNvSpPr>
            <p:nvPr/>
          </p:nvSpPr>
          <p:spPr bwMode="auto">
            <a:xfrm>
              <a:off x="2526" y="2948"/>
              <a:ext cx="93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Disponibilidade</a:t>
              </a:r>
              <a:endParaRPr lang="pt-BR" sz="2400"/>
            </a:p>
          </p:txBody>
        </p:sp>
        <p:sp>
          <p:nvSpPr>
            <p:cNvPr id="83000" name="Line 56"/>
            <p:cNvSpPr>
              <a:spLocks noChangeShapeType="1"/>
            </p:cNvSpPr>
            <p:nvPr/>
          </p:nvSpPr>
          <p:spPr bwMode="auto">
            <a:xfrm>
              <a:off x="729" y="2423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1" name="Line 57"/>
            <p:cNvSpPr>
              <a:spLocks noChangeShapeType="1"/>
            </p:cNvSpPr>
            <p:nvPr/>
          </p:nvSpPr>
          <p:spPr bwMode="auto">
            <a:xfrm>
              <a:off x="745" y="2423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2" name="Line 58"/>
            <p:cNvSpPr>
              <a:spLocks noChangeShapeType="1"/>
            </p:cNvSpPr>
            <p:nvPr/>
          </p:nvSpPr>
          <p:spPr bwMode="auto">
            <a:xfrm>
              <a:off x="2446" y="2423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3" name="Line 59"/>
            <p:cNvSpPr>
              <a:spLocks noChangeShapeType="1"/>
            </p:cNvSpPr>
            <p:nvPr/>
          </p:nvSpPr>
          <p:spPr bwMode="auto">
            <a:xfrm>
              <a:off x="2462" y="2423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4" name="Line 60"/>
            <p:cNvSpPr>
              <a:spLocks noChangeShapeType="1"/>
            </p:cNvSpPr>
            <p:nvPr/>
          </p:nvSpPr>
          <p:spPr bwMode="auto">
            <a:xfrm>
              <a:off x="5372" y="2423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5" name="Line 61"/>
            <p:cNvSpPr>
              <a:spLocks noChangeShapeType="1"/>
            </p:cNvSpPr>
            <p:nvPr/>
          </p:nvSpPr>
          <p:spPr bwMode="auto">
            <a:xfrm>
              <a:off x="729" y="2439"/>
              <a:ext cx="1" cy="6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6" name="Line 62"/>
            <p:cNvSpPr>
              <a:spLocks noChangeShapeType="1"/>
            </p:cNvSpPr>
            <p:nvPr/>
          </p:nvSpPr>
          <p:spPr bwMode="auto">
            <a:xfrm>
              <a:off x="2446" y="2439"/>
              <a:ext cx="1" cy="6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7" name="Line 63"/>
            <p:cNvSpPr>
              <a:spLocks noChangeShapeType="1"/>
            </p:cNvSpPr>
            <p:nvPr/>
          </p:nvSpPr>
          <p:spPr bwMode="auto">
            <a:xfrm>
              <a:off x="5372" y="2439"/>
              <a:ext cx="1" cy="6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08" name="Rectangle 64"/>
            <p:cNvSpPr>
              <a:spLocks noChangeArrowheads="1"/>
            </p:cNvSpPr>
            <p:nvPr/>
          </p:nvSpPr>
          <p:spPr bwMode="auto">
            <a:xfrm>
              <a:off x="808" y="3138"/>
              <a:ext cx="54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Robustez</a:t>
              </a:r>
              <a:endParaRPr lang="pt-BR" sz="2400"/>
            </a:p>
          </p:txBody>
        </p:sp>
        <p:sp>
          <p:nvSpPr>
            <p:cNvPr id="83009" name="Rectangle 65"/>
            <p:cNvSpPr>
              <a:spLocks noChangeArrowheads="1"/>
            </p:cNvSpPr>
            <p:nvPr/>
          </p:nvSpPr>
          <p:spPr bwMode="auto">
            <a:xfrm>
              <a:off x="2526" y="3138"/>
              <a:ext cx="236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Tempo de reinicio depois de uma falha </a:t>
              </a:r>
              <a:endParaRPr lang="pt-BR" sz="2400"/>
            </a:p>
          </p:txBody>
        </p:sp>
        <p:sp>
          <p:nvSpPr>
            <p:cNvPr id="83010" name="Rectangle 66"/>
            <p:cNvSpPr>
              <a:spLocks noChangeArrowheads="1"/>
            </p:cNvSpPr>
            <p:nvPr/>
          </p:nvSpPr>
          <p:spPr bwMode="auto">
            <a:xfrm>
              <a:off x="2526" y="3311"/>
              <a:ext cx="170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Taxa de ocorrência de falhas</a:t>
              </a:r>
              <a:endParaRPr lang="pt-BR" sz="2400"/>
            </a:p>
          </p:txBody>
        </p:sp>
        <p:sp>
          <p:nvSpPr>
            <p:cNvPr id="83011" name="Rectangle 67"/>
            <p:cNvSpPr>
              <a:spLocks noChangeArrowheads="1"/>
            </p:cNvSpPr>
            <p:nvPr/>
          </p:nvSpPr>
          <p:spPr bwMode="auto">
            <a:xfrm>
              <a:off x="2526" y="3488"/>
              <a:ext cx="245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>
                  <a:solidFill>
                    <a:srgbClr val="000000"/>
                  </a:solidFill>
                </a:rPr>
                <a:t>Probabilidade de que dados sejam corrompidos por falhas</a:t>
              </a:r>
              <a:endParaRPr lang="pt-BR" sz="1400"/>
            </a:p>
          </p:txBody>
        </p:sp>
        <p:sp>
          <p:nvSpPr>
            <p:cNvPr id="83012" name="Line 68"/>
            <p:cNvSpPr>
              <a:spLocks noChangeShapeType="1"/>
            </p:cNvSpPr>
            <p:nvPr/>
          </p:nvSpPr>
          <p:spPr bwMode="auto">
            <a:xfrm>
              <a:off x="729" y="3138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13" name="Line 69"/>
            <p:cNvSpPr>
              <a:spLocks noChangeShapeType="1"/>
            </p:cNvSpPr>
            <p:nvPr/>
          </p:nvSpPr>
          <p:spPr bwMode="auto">
            <a:xfrm>
              <a:off x="745" y="3138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14" name="Line 70"/>
            <p:cNvSpPr>
              <a:spLocks noChangeShapeType="1"/>
            </p:cNvSpPr>
            <p:nvPr/>
          </p:nvSpPr>
          <p:spPr bwMode="auto">
            <a:xfrm>
              <a:off x="2446" y="3138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15" name="Line 71"/>
            <p:cNvSpPr>
              <a:spLocks noChangeShapeType="1"/>
            </p:cNvSpPr>
            <p:nvPr/>
          </p:nvSpPr>
          <p:spPr bwMode="auto">
            <a:xfrm>
              <a:off x="2462" y="3138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16" name="Line 72"/>
            <p:cNvSpPr>
              <a:spLocks noChangeShapeType="1"/>
            </p:cNvSpPr>
            <p:nvPr/>
          </p:nvSpPr>
          <p:spPr bwMode="auto">
            <a:xfrm>
              <a:off x="5372" y="3138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17" name="Line 73"/>
            <p:cNvSpPr>
              <a:spLocks noChangeShapeType="1"/>
            </p:cNvSpPr>
            <p:nvPr/>
          </p:nvSpPr>
          <p:spPr bwMode="auto">
            <a:xfrm>
              <a:off x="729" y="3154"/>
              <a:ext cx="1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18" name="Line 74"/>
            <p:cNvSpPr>
              <a:spLocks noChangeShapeType="1"/>
            </p:cNvSpPr>
            <p:nvPr/>
          </p:nvSpPr>
          <p:spPr bwMode="auto">
            <a:xfrm>
              <a:off x="2446" y="3154"/>
              <a:ext cx="1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19" name="Line 75"/>
            <p:cNvSpPr>
              <a:spLocks noChangeShapeType="1"/>
            </p:cNvSpPr>
            <p:nvPr/>
          </p:nvSpPr>
          <p:spPr bwMode="auto">
            <a:xfrm>
              <a:off x="5372" y="3154"/>
              <a:ext cx="1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20" name="Rectangle 76"/>
            <p:cNvSpPr>
              <a:spLocks noChangeArrowheads="1"/>
            </p:cNvSpPr>
            <p:nvPr/>
          </p:nvSpPr>
          <p:spPr bwMode="auto">
            <a:xfrm>
              <a:off x="808" y="3679"/>
              <a:ext cx="80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Portabilidade</a:t>
              </a:r>
              <a:endParaRPr lang="pt-BR" sz="2400"/>
            </a:p>
          </p:txBody>
        </p:sp>
        <p:sp>
          <p:nvSpPr>
            <p:cNvPr id="83021" name="Rectangle 77"/>
            <p:cNvSpPr>
              <a:spLocks noChangeArrowheads="1"/>
            </p:cNvSpPr>
            <p:nvPr/>
          </p:nvSpPr>
          <p:spPr bwMode="auto">
            <a:xfrm>
              <a:off x="2526" y="3679"/>
              <a:ext cx="23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1400">
                  <a:solidFill>
                    <a:srgbClr val="000000"/>
                  </a:solidFill>
                </a:rPr>
                <a:t>Portagem de declarações dependentes de sistemas alvo</a:t>
              </a:r>
              <a:endParaRPr lang="pt-BR" sz="1400"/>
            </a:p>
          </p:txBody>
        </p:sp>
        <p:sp>
          <p:nvSpPr>
            <p:cNvPr id="83022" name="Rectangle 78"/>
            <p:cNvSpPr>
              <a:spLocks noChangeArrowheads="1"/>
            </p:cNvSpPr>
            <p:nvPr/>
          </p:nvSpPr>
          <p:spPr bwMode="auto">
            <a:xfrm>
              <a:off x="2526" y="3854"/>
              <a:ext cx="15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000">
                  <a:solidFill>
                    <a:srgbClr val="000000"/>
                  </a:solidFill>
                </a:rPr>
                <a:t>Número de sistemas-alvo</a:t>
              </a:r>
              <a:endParaRPr lang="pt-BR" sz="2400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729" y="3679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24" name="Line 80"/>
            <p:cNvSpPr>
              <a:spLocks noChangeShapeType="1"/>
            </p:cNvSpPr>
            <p:nvPr/>
          </p:nvSpPr>
          <p:spPr bwMode="auto">
            <a:xfrm>
              <a:off x="745" y="3679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25" name="Line 81"/>
            <p:cNvSpPr>
              <a:spLocks noChangeShapeType="1"/>
            </p:cNvSpPr>
            <p:nvPr/>
          </p:nvSpPr>
          <p:spPr bwMode="auto">
            <a:xfrm>
              <a:off x="2446" y="3679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26" name="Line 82"/>
            <p:cNvSpPr>
              <a:spLocks noChangeShapeType="1"/>
            </p:cNvSpPr>
            <p:nvPr/>
          </p:nvSpPr>
          <p:spPr bwMode="auto">
            <a:xfrm>
              <a:off x="2462" y="3679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27" name="Line 83"/>
            <p:cNvSpPr>
              <a:spLocks noChangeShapeType="1"/>
            </p:cNvSpPr>
            <p:nvPr/>
          </p:nvSpPr>
          <p:spPr bwMode="auto">
            <a:xfrm>
              <a:off x="5372" y="3679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28" name="Line 84"/>
            <p:cNvSpPr>
              <a:spLocks noChangeShapeType="1"/>
            </p:cNvSpPr>
            <p:nvPr/>
          </p:nvSpPr>
          <p:spPr bwMode="auto">
            <a:xfrm>
              <a:off x="729" y="3695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29" name="Line 85"/>
            <p:cNvSpPr>
              <a:spLocks noChangeShapeType="1"/>
            </p:cNvSpPr>
            <p:nvPr/>
          </p:nvSpPr>
          <p:spPr bwMode="auto">
            <a:xfrm>
              <a:off x="729" y="4045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0" name="Line 86"/>
            <p:cNvSpPr>
              <a:spLocks noChangeShapeType="1"/>
            </p:cNvSpPr>
            <p:nvPr/>
          </p:nvSpPr>
          <p:spPr bwMode="auto">
            <a:xfrm>
              <a:off x="729" y="4045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1" name="Line 87"/>
            <p:cNvSpPr>
              <a:spLocks noChangeShapeType="1"/>
            </p:cNvSpPr>
            <p:nvPr/>
          </p:nvSpPr>
          <p:spPr bwMode="auto">
            <a:xfrm>
              <a:off x="745" y="4045"/>
              <a:ext cx="16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2" name="Line 88"/>
            <p:cNvSpPr>
              <a:spLocks noChangeShapeType="1"/>
            </p:cNvSpPr>
            <p:nvPr/>
          </p:nvSpPr>
          <p:spPr bwMode="auto">
            <a:xfrm>
              <a:off x="2446" y="3695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3" name="Line 89"/>
            <p:cNvSpPr>
              <a:spLocks noChangeShapeType="1"/>
            </p:cNvSpPr>
            <p:nvPr/>
          </p:nvSpPr>
          <p:spPr bwMode="auto">
            <a:xfrm>
              <a:off x="2446" y="4045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4" name="Line 90"/>
            <p:cNvSpPr>
              <a:spLocks noChangeShapeType="1"/>
            </p:cNvSpPr>
            <p:nvPr/>
          </p:nvSpPr>
          <p:spPr bwMode="auto">
            <a:xfrm>
              <a:off x="2462" y="4045"/>
              <a:ext cx="289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5" name="Line 91"/>
            <p:cNvSpPr>
              <a:spLocks noChangeShapeType="1"/>
            </p:cNvSpPr>
            <p:nvPr/>
          </p:nvSpPr>
          <p:spPr bwMode="auto">
            <a:xfrm>
              <a:off x="5372" y="3695"/>
              <a:ext cx="1" cy="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6" name="Line 92"/>
            <p:cNvSpPr>
              <a:spLocks noChangeShapeType="1"/>
            </p:cNvSpPr>
            <p:nvPr/>
          </p:nvSpPr>
          <p:spPr bwMode="auto">
            <a:xfrm>
              <a:off x="5372" y="4045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7" name="Line 93"/>
            <p:cNvSpPr>
              <a:spLocks noChangeShapeType="1"/>
            </p:cNvSpPr>
            <p:nvPr/>
          </p:nvSpPr>
          <p:spPr bwMode="auto">
            <a:xfrm>
              <a:off x="5372" y="4045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038" name="Rectangle 94"/>
            <p:cNvSpPr>
              <a:spLocks noChangeArrowheads="1"/>
            </p:cNvSpPr>
            <p:nvPr/>
          </p:nvSpPr>
          <p:spPr bwMode="auto">
            <a:xfrm>
              <a:off x="5388" y="4045"/>
              <a:ext cx="14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8509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pt-BR" sz="3600" b="1" dirty="0"/>
              <a:t>Passos para o processo de extração de requisitos de software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992888" cy="453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12875"/>
            <a:ext cx="8229600" cy="4525963"/>
          </a:xfrm>
          <a:noFill/>
          <a:ln/>
        </p:spPr>
        <p:txBody>
          <a:bodyPr>
            <a:noAutofit/>
          </a:bodyPr>
          <a:lstStyle/>
          <a:p>
            <a:r>
              <a:rPr lang="pt-BR" b="1" dirty="0"/>
              <a:t>Entendimento do domínio: </a:t>
            </a:r>
            <a:r>
              <a:rPr lang="pt-BR" sz="2400" dirty="0"/>
              <a:t>os desenvolvedores devem entender o domínio da aplicação (documentos, livros, pessoas).</a:t>
            </a:r>
          </a:p>
          <a:p>
            <a:r>
              <a:rPr lang="pt-BR" b="1" dirty="0"/>
              <a:t>Extração e análise de requisitos: </a:t>
            </a:r>
            <a:r>
              <a:rPr lang="pt-BR" sz="2400" dirty="0"/>
              <a:t>acontece a descoberta, revelação e entendimento dos requisitos, através de interação com o(s) usuário(s); e desenvolvedores envolvendo:</a:t>
            </a:r>
          </a:p>
          <a:p>
            <a:pPr lvl="1"/>
            <a:r>
              <a:rPr lang="pt-BR" sz="2400" dirty="0"/>
              <a:t>Classificação e organização dos requisitos;</a:t>
            </a:r>
          </a:p>
          <a:p>
            <a:pPr lvl="1"/>
            <a:r>
              <a:rPr lang="pt-BR" sz="2400" dirty="0"/>
              <a:t>Determinação de suas prioridades;</a:t>
            </a:r>
          </a:p>
          <a:p>
            <a:pPr lvl="1"/>
            <a:r>
              <a:rPr lang="pt-BR" sz="2400" dirty="0"/>
              <a:t>Resolução de inconsistência;</a:t>
            </a:r>
          </a:p>
          <a:p>
            <a:pPr lvl="1"/>
            <a:r>
              <a:rPr lang="pt-BR" sz="2400" dirty="0"/>
              <a:t>Conflitos e a descoberta de omissões.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74638"/>
            <a:ext cx="8229600" cy="85010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Passos para o processo de extração de requisitos de software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412875"/>
            <a:ext cx="8340725" cy="4176713"/>
          </a:xfrm>
          <a:noFill/>
          <a:ln/>
        </p:spPr>
        <p:txBody>
          <a:bodyPr>
            <a:noAutofit/>
          </a:bodyPr>
          <a:lstStyle/>
          <a:p>
            <a:r>
              <a:rPr lang="pt-BR" b="1" dirty="0"/>
              <a:t>Especificação dos requisitos: </a:t>
            </a:r>
            <a:r>
              <a:rPr lang="pt-BR" dirty="0"/>
              <a:t>armazenamento dos requisitos em uma ou mais formas, incluindo linguagem formal ou </a:t>
            </a:r>
            <a:r>
              <a:rPr lang="pt-BR" dirty="0" err="1"/>
              <a:t>semiformal</a:t>
            </a:r>
            <a:r>
              <a:rPr lang="pt-BR" dirty="0"/>
              <a:t>, representações simbólicas ou gráficas.</a:t>
            </a:r>
          </a:p>
          <a:p>
            <a:endParaRPr lang="pt-BR" b="1" dirty="0"/>
          </a:p>
          <a:p>
            <a:r>
              <a:rPr lang="pt-BR" b="1" dirty="0"/>
              <a:t>Validação dos requisitos: </a:t>
            </a:r>
            <a:r>
              <a:rPr lang="pt-BR" dirty="0"/>
              <a:t>verificação dos requisitos, visando determinar se estão completos com as necessidades do usuário.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74638"/>
            <a:ext cx="8229600" cy="85010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Passos para o processo de extração de requisitos de software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268413"/>
            <a:ext cx="8340725" cy="4824412"/>
          </a:xfrm>
          <a:noFill/>
          <a:ln/>
        </p:spPr>
        <p:txBody>
          <a:bodyPr>
            <a:noAutofit/>
          </a:bodyPr>
          <a:lstStyle/>
          <a:p>
            <a:r>
              <a:rPr lang="pt-BR" dirty="0"/>
              <a:t>Mudanças nos requisitos acontecem na maioria dos sistemas complexos (mudanças das necessidades dos usuários, outras advêm da interpretação incorreta dos requisitos do produto a ser desenvolvido.</a:t>
            </a:r>
          </a:p>
          <a:p>
            <a:endParaRPr lang="pt-BR" sz="1100" dirty="0"/>
          </a:p>
          <a:p>
            <a:r>
              <a:rPr lang="pt-BR" dirty="0"/>
              <a:t>Requisitos incompletos, incorretos ou mal entendidos são as causas mais </a:t>
            </a:r>
            <a:r>
              <a:rPr lang="pt-BR" dirty="0" err="1"/>
              <a:t>frequentes</a:t>
            </a:r>
            <a:r>
              <a:rPr lang="pt-BR" dirty="0"/>
              <a:t> da baixa qualidade, ultrapassagem dos custos previstos e atraso na entrega do produto de software.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2840" y="116632"/>
            <a:ext cx="8229600" cy="85010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Passos para o processo de extração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requisitos de software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8229600" cy="863600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Dificuldades no processo </a:t>
            </a:r>
            <a:br>
              <a:rPr lang="pt-BR" sz="4000" b="1" dirty="0"/>
            </a:br>
            <a:r>
              <a:rPr lang="pt-BR" sz="4000" b="1" dirty="0"/>
              <a:t>de extração de requisitos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557338"/>
            <a:ext cx="8229600" cy="3959225"/>
          </a:xfrm>
          <a:noFill/>
          <a:ln/>
        </p:spPr>
        <p:txBody>
          <a:bodyPr>
            <a:normAutofit fontScale="92500"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b="1" dirty="0"/>
              <a:t>Falta de conhecimento do usuário</a:t>
            </a:r>
          </a:p>
          <a:p>
            <a:pPr lvl="1">
              <a:lnSpc>
                <a:spcPct val="80000"/>
              </a:lnSpc>
            </a:pPr>
            <a:r>
              <a:rPr lang="pt-BR" sz="4000" dirty="0"/>
              <a:t>O usuário não conhece sua real necessidade.</a:t>
            </a:r>
          </a:p>
          <a:p>
            <a:pPr lvl="1">
              <a:lnSpc>
                <a:spcPct val="80000"/>
              </a:lnSpc>
            </a:pPr>
            <a:r>
              <a:rPr lang="pt-BR" sz="4000" dirty="0"/>
              <a:t>Desenvolvedores não conhecem o domínio do problema.</a:t>
            </a:r>
          </a:p>
          <a:p>
            <a:pPr lvl="1">
              <a:lnSpc>
                <a:spcPct val="80000"/>
              </a:lnSpc>
            </a:pPr>
            <a:r>
              <a:rPr lang="pt-BR" sz="4000" dirty="0"/>
              <a:t>Diferenças entre o que os usuários querem e o que precisam.</a:t>
            </a:r>
          </a:p>
          <a:p>
            <a:pPr lvl="1">
              <a:lnSpc>
                <a:spcPct val="80000"/>
              </a:lnSpc>
            </a:pPr>
            <a:endParaRPr lang="pt-BR" sz="4000" b="1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4608512"/>
          </a:xfrm>
          <a:noFill/>
          <a:ln/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/>
              <a:t>Problemas de comportamento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/>
              <a:t>Conflitos e </a:t>
            </a:r>
            <a:r>
              <a:rPr lang="pt-BR" sz="3600" dirty="0" err="1"/>
              <a:t>ambiguidades</a:t>
            </a:r>
            <a:r>
              <a:rPr lang="pt-BR" sz="3600" dirty="0"/>
              <a:t> nos papéis </a:t>
            </a:r>
            <a:r>
              <a:rPr lang="pt-BR" sz="3600" dirty="0">
                <a:sym typeface="Wingdings" pitchFamily="2" charset="2"/>
              </a:rPr>
              <a:t> clima de insatisfação e participação menos afetiva.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b="1" dirty="0">
                <a:sym typeface="Wingdings" pitchFamily="2" charset="2"/>
              </a:rPr>
              <a:t>Resultado:</a:t>
            </a:r>
            <a:r>
              <a:rPr lang="pt-BR" sz="3600" dirty="0">
                <a:sym typeface="Wingdings" pitchFamily="2" charset="2"/>
              </a:rPr>
              <a:t> custo maior, atraso no planejamento e projetos cancelados.</a:t>
            </a:r>
          </a:p>
          <a:p>
            <a:pPr marL="533400" indent="-533400">
              <a:lnSpc>
                <a:spcPct val="80000"/>
              </a:lnSpc>
            </a:pPr>
            <a:endParaRPr lang="pt-BR" sz="1400" b="1" dirty="0"/>
          </a:p>
          <a:p>
            <a:pPr marL="533400" indent="-533400">
              <a:lnSpc>
                <a:spcPct val="80000"/>
              </a:lnSpc>
            </a:pPr>
            <a:r>
              <a:rPr lang="pt-BR" sz="3600" b="1" dirty="0"/>
              <a:t>Problemas técnicos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/>
              <a:t>Avanço tecnológico muito rápido.</a:t>
            </a:r>
          </a:p>
          <a:p>
            <a:pPr lvl="1">
              <a:lnSpc>
                <a:spcPct val="80000"/>
              </a:lnSpc>
            </a:pPr>
            <a:endParaRPr lang="pt-BR" sz="3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4848" y="188640"/>
            <a:ext cx="8229600" cy="86409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Dificuldades no processo </a:t>
            </a:r>
            <a:b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extração de requisitos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07432" y="3213695"/>
            <a:ext cx="6180992" cy="3095625"/>
            <a:chOff x="1351" y="1480"/>
            <a:chExt cx="4218" cy="1950"/>
          </a:xfrm>
        </p:grpSpPr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1351" y="1480"/>
              <a:ext cx="1497" cy="15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 b="1"/>
            </a:p>
            <a:p>
              <a:pPr algn="ctr"/>
              <a:r>
                <a:rPr lang="pt-BR" sz="2400" b="1"/>
                <a:t>Engenharia </a:t>
              </a:r>
            </a:p>
            <a:p>
              <a:pPr algn="ctr"/>
              <a:r>
                <a:rPr lang="pt-BR" sz="2400" b="1"/>
                <a:t>de Sistema</a:t>
              </a:r>
            </a:p>
            <a:p>
              <a:pPr algn="ctr"/>
              <a:endParaRPr lang="pt-BR" sz="2400" b="1"/>
            </a:p>
          </p:txBody>
        </p:sp>
        <p:sp>
          <p:nvSpPr>
            <p:cNvPr id="137223" name="Oval 7"/>
            <p:cNvSpPr>
              <a:spLocks noChangeArrowheads="1"/>
            </p:cNvSpPr>
            <p:nvPr/>
          </p:nvSpPr>
          <p:spPr bwMode="auto">
            <a:xfrm>
              <a:off x="2621" y="1752"/>
              <a:ext cx="1543" cy="14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 b="1" dirty="0"/>
            </a:p>
            <a:p>
              <a:pPr algn="ctr"/>
              <a:r>
                <a:rPr lang="pt-BR" sz="2400" b="1" dirty="0"/>
                <a:t>Análise de</a:t>
              </a:r>
            </a:p>
            <a:p>
              <a:pPr algn="ctr"/>
              <a:r>
                <a:rPr lang="pt-BR" sz="2400" b="1" dirty="0"/>
                <a:t>Requisitos</a:t>
              </a:r>
            </a:p>
            <a:p>
              <a:pPr algn="ctr"/>
              <a:endParaRPr lang="pt-BR" sz="2400" b="1" dirty="0"/>
            </a:p>
          </p:txBody>
        </p:sp>
        <p:sp>
          <p:nvSpPr>
            <p:cNvPr id="137224" name="Oval 8"/>
            <p:cNvSpPr>
              <a:spLocks noChangeArrowheads="1"/>
            </p:cNvSpPr>
            <p:nvPr/>
          </p:nvSpPr>
          <p:spPr bwMode="auto">
            <a:xfrm>
              <a:off x="3891" y="2024"/>
              <a:ext cx="1678" cy="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 b="1"/>
            </a:p>
            <a:p>
              <a:pPr algn="ctr"/>
              <a:r>
                <a:rPr lang="pt-BR" sz="2400" b="1"/>
                <a:t>Projeto de </a:t>
              </a:r>
            </a:p>
            <a:p>
              <a:pPr algn="ctr"/>
              <a:r>
                <a:rPr lang="pt-BR" sz="2400" b="1"/>
                <a:t>Software</a:t>
              </a:r>
            </a:p>
            <a:p>
              <a:pPr algn="ctr"/>
              <a:endParaRPr lang="pt-BR" sz="2400" b="1"/>
            </a:p>
          </p:txBody>
        </p:sp>
      </p:grp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827584" y="1268760"/>
            <a:ext cx="7662497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 dirty="0"/>
              <a:t>Elo de ligação entre a alocação do software em nível de sistema (realizada na etapa de Engenharia de Sistema) e o projeto do software.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2840" y="274638"/>
            <a:ext cx="8229600" cy="85010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pt-BR" b="1" dirty="0"/>
              <a:t>Técnicas de extração de requisitos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55576" y="1340768"/>
            <a:ext cx="7776863" cy="4609182"/>
            <a:chOff x="1260" y="1312"/>
            <a:chExt cx="3254" cy="2027"/>
          </a:xfrm>
        </p:grpSpPr>
        <p:sp>
          <p:nvSpPr>
            <p:cNvPr id="85000" name="Oval 8"/>
            <p:cNvSpPr>
              <a:spLocks noChangeArrowheads="1"/>
            </p:cNvSpPr>
            <p:nvPr/>
          </p:nvSpPr>
          <p:spPr bwMode="auto">
            <a:xfrm>
              <a:off x="2282" y="1312"/>
              <a:ext cx="1153" cy="79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sz="2400"/>
            </a:p>
          </p:txBody>
        </p:sp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1260" y="2549"/>
              <a:ext cx="1152" cy="79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sz="2400"/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3362" y="2549"/>
              <a:ext cx="1152" cy="79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sz="2400"/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2680" y="1621"/>
              <a:ext cx="455" cy="2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pt-BR" sz="2400" b="1">
                  <a:latin typeface="Times New Roman" pitchFamily="18" charset="0"/>
                </a:rPr>
                <a:t>FATO</a:t>
              </a: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3589" y="2770"/>
              <a:ext cx="795" cy="3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pt-BR" sz="2400" b="1">
                  <a:latin typeface="Times New Roman" pitchFamily="18" charset="0"/>
                </a:rPr>
                <a:t>Centro de Informação</a:t>
              </a:r>
            </a:p>
            <a:p>
              <a:pPr algn="ctr"/>
              <a:endParaRPr lang="pt-BR" sz="2400" b="1">
                <a:latin typeface="Times New Roman" pitchFamily="18" charset="0"/>
              </a:endParaRPr>
            </a:p>
          </p:txBody>
        </p:sp>
        <p:sp>
          <p:nvSpPr>
            <p:cNvPr id="85005" name="Rectangle 13"/>
            <p:cNvSpPr>
              <a:spLocks noChangeArrowheads="1"/>
            </p:cNvSpPr>
            <p:nvPr/>
          </p:nvSpPr>
          <p:spPr bwMode="auto">
            <a:xfrm>
              <a:off x="1430" y="2814"/>
              <a:ext cx="796" cy="3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pt-BR" sz="2400" b="1">
                  <a:latin typeface="Times New Roman" pitchFamily="18" charset="0"/>
                </a:rPr>
                <a:t>Centro de Decisão</a:t>
              </a:r>
            </a:p>
            <a:p>
              <a:pPr algn="ctr"/>
              <a:endParaRPr lang="pt-BR" sz="2400" b="1">
                <a:latin typeface="Times New Roman" pitchFamily="18" charset="0"/>
              </a:endParaRPr>
            </a:p>
          </p:txBody>
        </p:sp>
        <p:sp>
          <p:nvSpPr>
            <p:cNvPr id="85006" name="Line 14"/>
            <p:cNvSpPr>
              <a:spLocks noChangeShapeType="1"/>
            </p:cNvSpPr>
            <p:nvPr/>
          </p:nvSpPr>
          <p:spPr bwMode="auto">
            <a:xfrm>
              <a:off x="3261" y="1993"/>
              <a:ext cx="525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sz="2400"/>
            </a:p>
          </p:txBody>
        </p: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 flipH="1">
              <a:off x="2427" y="2947"/>
              <a:ext cx="935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sz="2400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 flipH="1">
              <a:off x="1885" y="1975"/>
              <a:ext cx="568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sz="2400"/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590" y="2187"/>
              <a:ext cx="762" cy="22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pt-BR" sz="2400" b="1">
                  <a:latin typeface="Times New Roman" pitchFamily="18" charset="0"/>
                </a:rPr>
                <a:t>Dado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2590" y="3019"/>
              <a:ext cx="761" cy="23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pt-BR" sz="2400" b="1">
                  <a:latin typeface="Times New Roman" pitchFamily="18" charset="0"/>
                </a:rPr>
                <a:t>Informação</a:t>
              </a: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1663" y="2176"/>
              <a:ext cx="762" cy="22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pt-BR" sz="2400" b="1">
                  <a:latin typeface="Times New Roman" pitchFamily="18" charset="0"/>
                </a:rPr>
                <a:t>Decisão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485188" cy="4895850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b="1" dirty="0"/>
              <a:t>Perguntar:  </a:t>
            </a:r>
            <a:r>
              <a:rPr lang="pt-BR" sz="4000" dirty="0"/>
              <a:t>identificar a pessoa apropriada.</a:t>
            </a:r>
          </a:p>
          <a:p>
            <a:pPr marL="533400" indent="-533400">
              <a:lnSpc>
                <a:spcPct val="80000"/>
              </a:lnSpc>
            </a:pPr>
            <a:endParaRPr lang="pt-BR" sz="1100" b="1" dirty="0"/>
          </a:p>
          <a:p>
            <a:pPr marL="533400" indent="-533400">
              <a:lnSpc>
                <a:spcPct val="80000"/>
              </a:lnSpc>
            </a:pPr>
            <a:r>
              <a:rPr lang="pt-BR" sz="4000" b="1" dirty="0"/>
              <a:t>Observar e inferir: </a:t>
            </a:r>
            <a:r>
              <a:rPr lang="pt-BR" sz="4000" dirty="0"/>
              <a:t>observar o comportamento dos usuários e inferir suas necessidades.</a:t>
            </a:r>
          </a:p>
          <a:p>
            <a:pPr marL="533400" indent="-533400">
              <a:lnSpc>
                <a:spcPct val="80000"/>
              </a:lnSpc>
            </a:pPr>
            <a:endParaRPr lang="pt-BR" sz="1100" b="1" dirty="0"/>
          </a:p>
          <a:p>
            <a:pPr marL="533400" indent="-533400">
              <a:lnSpc>
                <a:spcPct val="80000"/>
              </a:lnSpc>
            </a:pPr>
            <a:r>
              <a:rPr lang="pt-BR" sz="4000" b="1" dirty="0"/>
              <a:t>Discutir e formular: </a:t>
            </a:r>
            <a:r>
              <a:rPr lang="pt-BR" sz="4000" dirty="0"/>
              <a:t>discutir com os usuários suas necessidades e, juntamente com eles, formular um entendimento comum dos requisitos</a:t>
            </a:r>
            <a:r>
              <a:rPr lang="pt-BR" sz="4000" b="1" dirty="0"/>
              <a:t>.</a:t>
            </a:r>
          </a:p>
          <a:p>
            <a:pPr marL="533400" indent="-533400">
              <a:lnSpc>
                <a:spcPct val="80000"/>
              </a:lnSpc>
            </a:pPr>
            <a:endParaRPr lang="pt-BR" sz="4000" b="1" dirty="0"/>
          </a:p>
          <a:p>
            <a:pPr marL="533400" indent="-533400">
              <a:lnSpc>
                <a:spcPct val="80000"/>
              </a:lnSpc>
            </a:pPr>
            <a:endParaRPr lang="pt-BR" sz="4000" b="1" dirty="0"/>
          </a:p>
          <a:p>
            <a:pPr marL="533400" indent="-533400">
              <a:lnSpc>
                <a:spcPct val="80000"/>
              </a:lnSpc>
            </a:pPr>
            <a:endParaRPr lang="pt-BR" sz="4000" dirty="0"/>
          </a:p>
          <a:p>
            <a:pPr marL="533400" indent="-533400">
              <a:lnSpc>
                <a:spcPct val="80000"/>
              </a:lnSpc>
              <a:buFont typeface="Zapf Dingbats" charset="2"/>
              <a:buNone/>
            </a:pPr>
            <a:r>
              <a:rPr lang="pt-BR" sz="4000" dirty="0"/>
              <a:t>  </a:t>
            </a:r>
          </a:p>
          <a:p>
            <a:pPr marL="533400" indent="-533400">
              <a:lnSpc>
                <a:spcPct val="80000"/>
              </a:lnSpc>
            </a:pPr>
            <a:endParaRPr lang="pt-BR" sz="4000" dirty="0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451338" y="91851"/>
            <a:ext cx="7772400" cy="1104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4000" b="1" dirty="0">
                <a:latin typeface="Arial" pitchFamily="34" charset="0"/>
              </a:rPr>
              <a:t>Procedimento de </a:t>
            </a:r>
            <a:br>
              <a:rPr lang="pt-BR" sz="4000" b="1" dirty="0">
                <a:latin typeface="Arial" pitchFamily="34" charset="0"/>
              </a:rPr>
            </a:br>
            <a:r>
              <a:rPr lang="pt-BR" sz="4000" b="1" dirty="0">
                <a:latin typeface="Arial" pitchFamily="34" charset="0"/>
              </a:rPr>
              <a:t>extração de requisitos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203778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268413"/>
            <a:ext cx="8340725" cy="468153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/>
              <a:t>Negociar: </a:t>
            </a:r>
            <a:r>
              <a:rPr lang="pt-BR" dirty="0"/>
              <a:t>a partir de um conjunto-padrão de requisitos, negociar com os usuários quais dessas características serão incluídas, excluídas ou modificadas</a:t>
            </a:r>
            <a:r>
              <a:rPr lang="pt-BR" b="1" dirty="0"/>
              <a:t>.</a:t>
            </a:r>
          </a:p>
          <a:p>
            <a:pPr marL="533400" indent="-533400">
              <a:lnSpc>
                <a:spcPct val="80000"/>
              </a:lnSpc>
            </a:pPr>
            <a:endParaRPr lang="pt-BR" sz="1200" b="1" dirty="0"/>
          </a:p>
          <a:p>
            <a:pPr marL="533400" indent="-533400">
              <a:lnSpc>
                <a:spcPct val="80000"/>
              </a:lnSpc>
            </a:pPr>
            <a:r>
              <a:rPr lang="pt-BR" sz="3600" b="1" dirty="0"/>
              <a:t>Identificar problemas: </a:t>
            </a:r>
            <a:r>
              <a:rPr lang="pt-BR" dirty="0"/>
              <a:t>investigar os problemas para identificar os requisitos que podem melhorar o produto.</a:t>
            </a:r>
          </a:p>
          <a:p>
            <a:pPr marL="533400" indent="-533400">
              <a:lnSpc>
                <a:spcPct val="80000"/>
              </a:lnSpc>
            </a:pPr>
            <a:endParaRPr lang="pt-BR" sz="1200" dirty="0"/>
          </a:p>
          <a:p>
            <a:pPr marL="533400" indent="-533400">
              <a:lnSpc>
                <a:spcPct val="80000"/>
              </a:lnSpc>
            </a:pPr>
            <a:r>
              <a:rPr lang="pt-BR" sz="3600" b="1" dirty="0"/>
              <a:t>Supor:</a:t>
            </a:r>
            <a:r>
              <a:rPr lang="pt-BR" sz="3600" dirty="0"/>
              <a:t> </a:t>
            </a:r>
            <a:r>
              <a:rPr lang="pt-BR" dirty="0"/>
              <a:t>quando não existe usuário, ou para a criação de um produto inexistente é preciso usar intuição. </a:t>
            </a:r>
          </a:p>
          <a:p>
            <a:pPr marL="533400" indent="-533400">
              <a:lnSpc>
                <a:spcPct val="80000"/>
              </a:lnSpc>
              <a:buFont typeface="Zapf Dingbats" charset="2"/>
              <a:buNone/>
            </a:pPr>
            <a:r>
              <a:rPr lang="pt-BR" dirty="0"/>
              <a:t>  </a:t>
            </a:r>
          </a:p>
          <a:p>
            <a:pPr marL="533400" indent="-533400">
              <a:lnSpc>
                <a:spcPct val="80000"/>
              </a:lnSpc>
            </a:pP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91851"/>
            <a:ext cx="7772400" cy="1104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4000" b="1" dirty="0">
                <a:latin typeface="Arial" pitchFamily="34" charset="0"/>
              </a:rPr>
              <a:t>Procedimento de </a:t>
            </a:r>
            <a:br>
              <a:rPr lang="pt-BR" sz="4000" b="1" dirty="0">
                <a:latin typeface="Arial" pitchFamily="34" charset="0"/>
              </a:rPr>
            </a:br>
            <a:r>
              <a:rPr lang="pt-BR" sz="4000" b="1" dirty="0">
                <a:latin typeface="Arial" pitchFamily="34" charset="0"/>
              </a:rPr>
              <a:t>extração de requisitos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964612" cy="5111750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/>
              <a:t>Técnicas informais </a:t>
            </a:r>
            <a:r>
              <a:rPr lang="pt-BR" b="1" dirty="0"/>
              <a:t>– </a:t>
            </a:r>
            <a:r>
              <a:rPr lang="pt-BR" dirty="0"/>
              <a:t>baseada em comunicação estruturada e interação com o usuário</a:t>
            </a:r>
            <a:r>
              <a:rPr lang="pt-BR" b="1" dirty="0"/>
              <a:t>. </a:t>
            </a:r>
          </a:p>
          <a:p>
            <a:pPr marL="1492250" lvl="2" indent="-342900">
              <a:lnSpc>
                <a:spcPct val="80000"/>
              </a:lnSpc>
            </a:pPr>
            <a:r>
              <a:rPr lang="pt-BR" sz="3200" b="1" dirty="0"/>
              <a:t>Entrevistas</a:t>
            </a:r>
          </a:p>
          <a:p>
            <a:pPr marL="1492250" lvl="2" indent="-342900">
              <a:lnSpc>
                <a:spcPct val="80000"/>
              </a:lnSpc>
            </a:pPr>
            <a:r>
              <a:rPr lang="pt-BR" sz="3200" b="1" dirty="0"/>
              <a:t>Questionário</a:t>
            </a:r>
          </a:p>
          <a:p>
            <a:pPr marL="1492250" lvl="2" indent="-342900">
              <a:lnSpc>
                <a:spcPct val="80000"/>
              </a:lnSpc>
            </a:pPr>
            <a:r>
              <a:rPr lang="pt-BR" sz="3200" b="1" dirty="0"/>
              <a:t>Técnica dos 5 </a:t>
            </a:r>
            <a:r>
              <a:rPr lang="pt-BR" sz="3200" b="1" dirty="0" err="1"/>
              <a:t>W´</a:t>
            </a:r>
            <a:r>
              <a:rPr lang="pt-BR" sz="3200" b="1" dirty="0"/>
              <a:t>s </a:t>
            </a:r>
          </a:p>
          <a:p>
            <a:pPr marL="1492250" lvl="2" indent="-342900">
              <a:lnSpc>
                <a:spcPct val="80000"/>
              </a:lnSpc>
            </a:pPr>
            <a:r>
              <a:rPr lang="pt-BR" sz="3200" b="1" dirty="0" err="1"/>
              <a:t>Brainstorming</a:t>
            </a:r>
            <a:endParaRPr lang="pt-BR" sz="3200" b="1" dirty="0"/>
          </a:p>
          <a:p>
            <a:pPr marL="1492250" lvl="2" indent="-342900">
              <a:lnSpc>
                <a:spcPct val="80000"/>
              </a:lnSpc>
            </a:pPr>
            <a:r>
              <a:rPr lang="pt-BR" sz="3200" b="1" dirty="0"/>
              <a:t>Observação</a:t>
            </a:r>
          </a:p>
          <a:p>
            <a:pPr marL="533400" indent="-533400">
              <a:lnSpc>
                <a:spcPct val="80000"/>
              </a:lnSpc>
            </a:pPr>
            <a:endParaRPr lang="pt-BR" sz="1100" b="1" dirty="0"/>
          </a:p>
          <a:p>
            <a:pPr marL="533400" indent="-533400">
              <a:lnSpc>
                <a:spcPct val="80000"/>
              </a:lnSpc>
            </a:pPr>
            <a:r>
              <a:rPr lang="pt-BR" sz="3600" b="1" dirty="0"/>
              <a:t>Técnicas formas – </a:t>
            </a:r>
            <a:r>
              <a:rPr lang="pt-BR" dirty="0"/>
              <a:t>construção de um modelo conceitual do problema sendo analisado, ou de um protótipo de um produto de software a ser construído.</a:t>
            </a:r>
          </a:p>
          <a:p>
            <a:pPr marL="533400" indent="-533400">
              <a:lnSpc>
                <a:spcPct val="80000"/>
              </a:lnSpc>
            </a:pPr>
            <a:endParaRPr lang="pt-BR" dirty="0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51338" y="91851"/>
            <a:ext cx="7772400" cy="1104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4000" b="1" dirty="0">
                <a:latin typeface="Arial" pitchFamily="34" charset="0"/>
              </a:rPr>
              <a:t>Técnicas de extração de requisitos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1300" y="1268413"/>
            <a:ext cx="7632700" cy="47767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b="1" dirty="0"/>
              <a:t>Planejamento da entrevista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/>
              <a:t>Ler material disponível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/>
              <a:t>Estabelecer objetivo da entrevista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/>
              <a:t>Decidir quem será entrevistado</a:t>
            </a:r>
          </a:p>
          <a:p>
            <a:pPr marL="533400" indent="-533400">
              <a:lnSpc>
                <a:spcPct val="80000"/>
              </a:lnSpc>
            </a:pPr>
            <a:endParaRPr lang="pt-BR" sz="1000" b="1" dirty="0"/>
          </a:p>
          <a:p>
            <a:pPr marL="533400" indent="-533400">
              <a:lnSpc>
                <a:spcPct val="80000"/>
              </a:lnSpc>
            </a:pPr>
            <a:r>
              <a:rPr lang="pt-BR" b="1" dirty="0"/>
              <a:t>Prepara os entrevistados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/>
              <a:t>Avisar a data e duração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/>
              <a:t>Comunicar o assunto</a:t>
            </a:r>
          </a:p>
          <a:p>
            <a:pPr marL="533400" indent="-533400">
              <a:lnSpc>
                <a:spcPct val="80000"/>
              </a:lnSpc>
            </a:pPr>
            <a:endParaRPr lang="pt-BR" sz="1000" b="1" dirty="0"/>
          </a:p>
          <a:p>
            <a:pPr marL="533400" indent="-533400">
              <a:lnSpc>
                <a:spcPct val="80000"/>
              </a:lnSpc>
            </a:pPr>
            <a:r>
              <a:rPr lang="pt-BR" b="1" dirty="0"/>
              <a:t>Preparar lista de questões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/>
              <a:t>Direcionadas para o objetivo da entrevista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/>
              <a:t>Informações obtidas – novas questões</a:t>
            </a:r>
          </a:p>
          <a:p>
            <a:pPr marL="533400" indent="-533400">
              <a:lnSpc>
                <a:spcPct val="80000"/>
              </a:lnSpc>
              <a:buFont typeface="Zapf Dingbats" charset="2"/>
              <a:buNone/>
            </a:pPr>
            <a:endParaRPr lang="pt-BR" sz="2800" dirty="0"/>
          </a:p>
          <a:p>
            <a:pPr marL="533400" indent="-533400">
              <a:lnSpc>
                <a:spcPct val="80000"/>
              </a:lnSpc>
            </a:pPr>
            <a:endParaRPr lang="pt-BR" sz="2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51338" y="0"/>
            <a:ext cx="7772400" cy="1104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- fases)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1557338"/>
            <a:ext cx="8713787" cy="38877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b="1" dirty="0"/>
              <a:t>Abertas </a:t>
            </a:r>
            <a:r>
              <a:rPr lang="pt-BR" b="1" dirty="0">
                <a:sym typeface="Wingdings" pitchFamily="2" charset="2"/>
              </a:rPr>
              <a:t>(</a:t>
            </a:r>
            <a:r>
              <a:rPr lang="pt-BR" b="1" dirty="0"/>
              <a:t>dirigidas)  </a:t>
            </a:r>
          </a:p>
          <a:p>
            <a:pPr lvl="1">
              <a:lnSpc>
                <a:spcPct val="80000"/>
              </a:lnSpc>
            </a:pPr>
            <a:r>
              <a:rPr lang="pt-BR" sz="3600" b="1" dirty="0">
                <a:solidFill>
                  <a:srgbClr val="FF0000"/>
                </a:solidFill>
              </a:rPr>
              <a:t>“Explique como o relatório é produzido”.</a:t>
            </a:r>
          </a:p>
          <a:p>
            <a:pPr lvl="1">
              <a:lnSpc>
                <a:spcPct val="80000"/>
              </a:lnSpc>
              <a:buNone/>
            </a:pPr>
            <a:endParaRPr lang="pt-BR" sz="4000" dirty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b="1" dirty="0"/>
              <a:t>Vantagem        </a:t>
            </a:r>
            <a:r>
              <a:rPr lang="pt-BR" sz="3600" dirty="0"/>
              <a:t>– </a:t>
            </a:r>
            <a:r>
              <a:rPr lang="pt-BR" sz="3200" dirty="0"/>
              <a:t>descobre-se detalhe do</a:t>
            </a:r>
          </a:p>
          <a:p>
            <a:pPr lvl="1">
              <a:lnSpc>
                <a:spcPct val="80000"/>
              </a:lnSpc>
              <a:buNone/>
            </a:pPr>
            <a:r>
              <a:rPr lang="pt-BR" sz="3200" dirty="0"/>
              <a:t>                                    vocabulário.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b="1" dirty="0"/>
              <a:t>Desvantagem</a:t>
            </a:r>
            <a:r>
              <a:rPr lang="pt-BR" sz="3600" dirty="0"/>
              <a:t>  – </a:t>
            </a:r>
            <a:r>
              <a:rPr lang="pt-BR" sz="3200" dirty="0"/>
              <a:t>perde-se a objetividade.</a:t>
            </a:r>
          </a:p>
          <a:p>
            <a:pPr lvl="1">
              <a:lnSpc>
                <a:spcPct val="80000"/>
              </a:lnSpc>
            </a:pPr>
            <a:endParaRPr lang="pt-BR" sz="4000" dirty="0"/>
          </a:p>
          <a:p>
            <a:pPr marL="533400" indent="-533400">
              <a:lnSpc>
                <a:spcPct val="80000"/>
              </a:lnSpc>
            </a:pPr>
            <a:endParaRPr lang="pt-BR" sz="4000" dirty="0"/>
          </a:p>
          <a:p>
            <a:pPr marL="533400" indent="-533400">
              <a:lnSpc>
                <a:spcPct val="80000"/>
              </a:lnSpc>
            </a:pPr>
            <a:endParaRPr lang="pt-BR" sz="40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51338" y="0"/>
            <a:ext cx="7772400" cy="1104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- Tipos de questões)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12875"/>
            <a:ext cx="8135937" cy="4489450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b="1" dirty="0"/>
              <a:t>Fechada – </a:t>
            </a:r>
          </a:p>
          <a:p>
            <a:pPr lvl="1">
              <a:lnSpc>
                <a:spcPct val="80000"/>
              </a:lnSpc>
            </a:pPr>
            <a:r>
              <a:rPr lang="pt-BR" sz="3600" b="1" dirty="0">
                <a:solidFill>
                  <a:srgbClr val="FF0000"/>
                </a:solidFill>
              </a:rPr>
              <a:t>“Quantos relatórios desse tipo são gerados por mês?”</a:t>
            </a:r>
          </a:p>
          <a:p>
            <a:pPr lvl="1">
              <a:lnSpc>
                <a:spcPct val="80000"/>
              </a:lnSpc>
            </a:pPr>
            <a:endParaRPr lang="pt-BR" b="1" dirty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b="1" dirty="0"/>
              <a:t>Vantagem       – </a:t>
            </a:r>
            <a:r>
              <a:rPr lang="pt-BR" sz="3200" dirty="0"/>
              <a:t>facilidade na compilação</a:t>
            </a:r>
          </a:p>
          <a:p>
            <a:pPr lvl="1">
              <a:lnSpc>
                <a:spcPct val="80000"/>
              </a:lnSpc>
              <a:buNone/>
            </a:pPr>
            <a:r>
              <a:rPr lang="pt-BR" sz="3200" dirty="0"/>
              <a:t>                                   dos resultados.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b="1" dirty="0"/>
              <a:t>Desvantagem – </a:t>
            </a:r>
            <a:r>
              <a:rPr lang="pt-BR" sz="3200" dirty="0"/>
              <a:t>falta de detalhe</a:t>
            </a:r>
            <a:r>
              <a:rPr lang="pt-BR" sz="3600" dirty="0"/>
              <a:t>.</a:t>
            </a:r>
          </a:p>
          <a:p>
            <a:pPr lvl="1">
              <a:lnSpc>
                <a:spcPct val="80000"/>
              </a:lnSpc>
            </a:pPr>
            <a:endParaRPr lang="pt-BR" sz="4000" dirty="0"/>
          </a:p>
          <a:p>
            <a:pPr marL="533400" indent="-533400">
              <a:lnSpc>
                <a:spcPct val="80000"/>
              </a:lnSpc>
            </a:pPr>
            <a:endParaRPr lang="pt-BR" sz="40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51338" y="0"/>
            <a:ext cx="7772400" cy="1104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- Tipos de questões)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- funil)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982" y="1844824"/>
            <a:ext cx="7892474" cy="4176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67544" y="1268760"/>
            <a:ext cx="783265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600" b="1" dirty="0"/>
              <a:t>Questões abertas </a:t>
            </a:r>
            <a:r>
              <a:rPr lang="pt-BR" sz="3600" b="1" dirty="0">
                <a:sym typeface="Wingdings" pitchFamily="2" charset="2"/>
              </a:rPr>
              <a:t> Questões fechadas</a:t>
            </a:r>
            <a:endParaRPr lang="pt-BR" sz="3600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- pirâmide)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7263"/>
            <a:ext cx="7704856" cy="46080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539552" y="1268760"/>
            <a:ext cx="793685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600" b="1" dirty="0"/>
              <a:t>Questões </a:t>
            </a:r>
            <a:r>
              <a:rPr lang="pt-BR" sz="3600" b="1" dirty="0">
                <a:sym typeface="Wingdings" pitchFamily="2" charset="2"/>
              </a:rPr>
              <a:t>fechadas</a:t>
            </a:r>
            <a:r>
              <a:rPr lang="pt-BR" sz="3600" dirty="0"/>
              <a:t> </a:t>
            </a:r>
            <a:r>
              <a:rPr lang="pt-BR" sz="3600" b="1" dirty="0">
                <a:sym typeface="Wingdings" pitchFamily="2" charset="2"/>
              </a:rPr>
              <a:t> Questões </a:t>
            </a:r>
            <a:r>
              <a:rPr lang="pt-BR" sz="3600" b="1" dirty="0"/>
              <a:t>abertas</a:t>
            </a:r>
            <a:r>
              <a:rPr lang="pt-BR" sz="3600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- diamante)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17393" y="1196752"/>
            <a:ext cx="820307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b="1" dirty="0"/>
              <a:t>Combinação de questões abertas e q</a:t>
            </a:r>
            <a:r>
              <a:rPr lang="pt-BR" sz="2800" b="1" dirty="0">
                <a:sym typeface="Wingdings" pitchFamily="2" charset="2"/>
              </a:rPr>
              <a:t>uestões fechadas</a:t>
            </a:r>
            <a:endParaRPr lang="pt-BR" sz="2800" b="1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1"/>
            <a:ext cx="7992888" cy="4176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67544" y="1268760"/>
            <a:ext cx="8352928" cy="5201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3600" b="1" dirty="0"/>
              <a:t>Fatores que contribuem para o fracasso de um projeto </a:t>
            </a:r>
            <a:r>
              <a:rPr lang="pt-BR" sz="2400" b="1" dirty="0"/>
              <a:t>[Fonte: </a:t>
            </a:r>
            <a:r>
              <a:rPr lang="pt-BR" sz="2400" b="1" dirty="0" err="1"/>
              <a:t>Standish</a:t>
            </a:r>
            <a:r>
              <a:rPr lang="pt-BR" sz="2400" b="1" dirty="0"/>
              <a:t> </a:t>
            </a:r>
            <a:r>
              <a:rPr lang="pt-BR" sz="2400" b="1" dirty="0" err="1"/>
              <a:t>Group</a:t>
            </a:r>
            <a:r>
              <a:rPr lang="pt-BR" sz="2400" b="1" dirty="0"/>
              <a:t>, 1994] </a:t>
            </a:r>
            <a:r>
              <a:rPr lang="pt-BR" sz="3600" b="1" dirty="0"/>
              <a:t>:</a:t>
            </a:r>
          </a:p>
          <a:p>
            <a:endParaRPr lang="pt-BR" sz="3600" dirty="0"/>
          </a:p>
          <a:p>
            <a:pPr lvl="1"/>
            <a:r>
              <a:rPr lang="pt-BR" sz="2400" dirty="0"/>
              <a:t>1. requisitos incompletos (13,1%)</a:t>
            </a:r>
          </a:p>
          <a:p>
            <a:pPr lvl="1"/>
            <a:r>
              <a:rPr lang="pt-BR" sz="2400" dirty="0"/>
              <a:t>2. falta de envolvimento por parte do usuário (12,4%)</a:t>
            </a:r>
          </a:p>
          <a:p>
            <a:pPr lvl="1"/>
            <a:r>
              <a:rPr lang="pt-BR" sz="2400" dirty="0"/>
              <a:t>3. falta de recursos (10,6%)</a:t>
            </a:r>
          </a:p>
          <a:p>
            <a:pPr lvl="1"/>
            <a:r>
              <a:rPr lang="pt-BR" sz="2400" dirty="0"/>
              <a:t>4. expectativas não realistas (9,9%)</a:t>
            </a:r>
          </a:p>
          <a:p>
            <a:pPr lvl="1"/>
            <a:r>
              <a:rPr lang="pt-BR" sz="2400" dirty="0"/>
              <a:t>5. falta de apoio dos executivos (9,3%)</a:t>
            </a:r>
          </a:p>
          <a:p>
            <a:pPr lvl="1"/>
            <a:r>
              <a:rPr lang="pt-BR" sz="2400" dirty="0"/>
              <a:t>6. modificações nos requisitos e nas especificações (8,7%)</a:t>
            </a:r>
          </a:p>
          <a:p>
            <a:pPr lvl="1"/>
            <a:r>
              <a:rPr lang="pt-BR" sz="2400" dirty="0"/>
              <a:t>7. falta de planejamento (8,1%) 8. o sistema não era mais necessário (7,5%)</a:t>
            </a:r>
          </a:p>
          <a:p>
            <a:pPr lvl="1">
              <a:buFont typeface="Arial" pitchFamily="34" charset="0"/>
              <a:buChar char="•"/>
            </a:pPr>
            <a:endParaRPr lang="pt-BR" sz="3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2840" y="274638"/>
            <a:ext cx="8229600" cy="85010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Requisitos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finalização)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83931" y="1268760"/>
            <a:ext cx="8580557" cy="550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/>
              <a:t> Todas as questões feitas foram respondidas.</a:t>
            </a:r>
          </a:p>
          <a:p>
            <a:r>
              <a:rPr lang="pt-BR" sz="32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/>
              <a:t> Tempo alocado foi esgotado e/ou entrevistado exausto.</a:t>
            </a:r>
          </a:p>
          <a:p>
            <a:endParaRPr lang="pt-BR" sz="3200" dirty="0"/>
          </a:p>
          <a:p>
            <a:pPr>
              <a:buFont typeface="Arial" pitchFamily="34" charset="0"/>
              <a:buChar char="•"/>
            </a:pPr>
            <a:r>
              <a:rPr lang="pt-BR" sz="3200" dirty="0"/>
              <a:t> Sumarizar e consolidar a informação recebida.</a:t>
            </a:r>
          </a:p>
          <a:p>
            <a:endParaRPr lang="pt-BR" sz="3200" dirty="0"/>
          </a:p>
          <a:p>
            <a:pPr>
              <a:buFont typeface="Arial" pitchFamily="34" charset="0"/>
              <a:buChar char="•"/>
            </a:pPr>
            <a:r>
              <a:rPr lang="pt-BR" sz="3200" dirty="0"/>
              <a:t> Explicar as próximas ações a tomadas.</a:t>
            </a:r>
          </a:p>
          <a:p>
            <a:endParaRPr lang="pt-BR" sz="3200" dirty="0"/>
          </a:p>
          <a:p>
            <a:pPr>
              <a:buFont typeface="Arial" pitchFamily="34" charset="0"/>
              <a:buChar char="•"/>
            </a:pPr>
            <a:r>
              <a:rPr lang="pt-BR" sz="3200" dirty="0"/>
              <a:t> Agradecer ao entrevistado.  </a:t>
            </a:r>
          </a:p>
          <a:p>
            <a:r>
              <a:rPr lang="pt-BR" sz="3200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282700"/>
            <a:ext cx="8556625" cy="4017963"/>
          </a:xfrm>
          <a:noFill/>
          <a:ln/>
        </p:spPr>
        <p:txBody>
          <a:bodyPr>
            <a:noAutofit/>
          </a:bodyPr>
          <a:lstStyle/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/>
              <a:t>Erros de observação </a:t>
            </a:r>
            <a:r>
              <a:rPr lang="pt-BR" sz="3600" b="1" dirty="0">
                <a:sym typeface="Wingdings" pitchFamily="2" charset="2"/>
              </a:rPr>
              <a:t> </a:t>
            </a:r>
            <a:r>
              <a:rPr lang="pt-BR" sz="3600" dirty="0">
                <a:sym typeface="Wingdings" pitchFamily="2" charset="2"/>
              </a:rPr>
              <a:t>pessoas diferentes podem “ver” coisas diferentes.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1200" b="1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Erros de memória  </a:t>
            </a:r>
            <a:r>
              <a:rPr lang="pt-BR" sz="3600" dirty="0">
                <a:sym typeface="Wingdings" pitchFamily="2" charset="2"/>
              </a:rPr>
              <a:t>o entrevistador pode estar confiando demais na lembrança.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1200" b="1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Erros de interpretação  </a:t>
            </a:r>
            <a:r>
              <a:rPr lang="pt-BR" sz="3600" dirty="0">
                <a:sym typeface="Wingdings" pitchFamily="2" charset="2"/>
              </a:rPr>
              <a:t>interpretação diferentes por parte do entrevista e entrevistador</a:t>
            </a:r>
            <a:r>
              <a:rPr lang="pt-BR" sz="3600" b="1" dirty="0">
                <a:sym typeface="Wingdings" pitchFamily="2" charset="2"/>
              </a:rPr>
              <a:t>.</a:t>
            </a:r>
            <a:endParaRPr lang="pt-BR" sz="3600" dirty="0">
              <a:sym typeface="Wingdings" pitchFamily="2" charset="2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– Erros comuns)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1484313"/>
            <a:ext cx="8713787" cy="4105275"/>
          </a:xfrm>
          <a:noFill/>
          <a:ln/>
        </p:spPr>
        <p:txBody>
          <a:bodyPr>
            <a:noAutofit/>
          </a:bodyPr>
          <a:lstStyle/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Erros de focos  </a:t>
            </a:r>
            <a:r>
              <a:rPr lang="pt-BR" sz="3600" dirty="0">
                <a:sym typeface="Wingdings" pitchFamily="2" charset="2"/>
              </a:rPr>
              <a:t>o entrevistador pode estar pensando de maneira ampla e o entrevistado de maneira restrita.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1200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Erros de conflitos   </a:t>
            </a:r>
            <a:r>
              <a:rPr lang="pt-BR" sz="3600" dirty="0">
                <a:sym typeface="Wingdings" pitchFamily="2" charset="2"/>
              </a:rPr>
              <a:t>opiniões conflitantes do entrevistado e entrevistador.</a:t>
            </a:r>
            <a:endParaRPr lang="pt-BR" sz="3600" b="1" dirty="0">
              <a:sym typeface="Wingdings" pitchFamily="2" charset="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(Entrevista – Erros comuns)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628775"/>
            <a:ext cx="8340725" cy="4489450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dirty="0">
                <a:sym typeface="Wingdings" pitchFamily="2" charset="2"/>
              </a:rPr>
              <a:t>Forma rápida de se obter dados de uma grande amostra de dados.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dirty="0">
                <a:sym typeface="Wingdings" pitchFamily="2" charset="2"/>
              </a:rPr>
              <a:t>As questões devem ser claras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FontTx/>
              <a:buChar char="•"/>
            </a:pPr>
            <a:r>
              <a:rPr lang="pt-BR" sz="3600" dirty="0">
                <a:sym typeface="Wingdings" pitchFamily="2" charset="2"/>
              </a:rPr>
              <a:t>A aplicação e compilação dos resultados devem ser planejadas antecipadamente.</a:t>
            </a:r>
          </a:p>
          <a:p>
            <a:pPr marL="533400" indent="-533400">
              <a:spcBef>
                <a:spcPct val="0"/>
              </a:spcBef>
              <a:buClrTx/>
              <a:buSzTx/>
              <a:buNone/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None/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None/>
            </a:pPr>
            <a:endParaRPr lang="pt-BR" sz="3600" dirty="0">
              <a:sym typeface="Wingdings" pitchFamily="2" charset="2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(Questionário)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8629650" cy="4032250"/>
          </a:xfrm>
          <a:noFill/>
          <a:ln/>
        </p:spPr>
        <p:txBody>
          <a:bodyPr>
            <a:noAutofit/>
          </a:bodyPr>
          <a:lstStyle/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Tipos de dados que podem ser coletados:</a:t>
            </a:r>
          </a:p>
          <a:p>
            <a:pPr marL="533400" indent="-533400">
              <a:spcBef>
                <a:spcPct val="0"/>
              </a:spcBef>
              <a:buClrTx/>
              <a:buSzTx/>
              <a:buNone/>
            </a:pPr>
            <a:endParaRPr lang="pt-BR" sz="1200" b="1" dirty="0">
              <a:sym typeface="Wingdings" pitchFamily="2" charset="2"/>
            </a:endParaRP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Utilização do sistema atual.</a:t>
            </a: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Problema que os usuários enfrentam em seu trabalho.</a:t>
            </a: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Expectativas dos usuários em relação ao novo sistema.</a:t>
            </a:r>
            <a:endParaRPr lang="pt-BR" sz="3600" b="1" dirty="0">
              <a:sym typeface="Wingdings" pitchFamily="2" charset="2"/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(Questionário)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484313"/>
            <a:ext cx="8340725" cy="4105275"/>
          </a:xfrm>
          <a:noFill/>
          <a:ln/>
        </p:spPr>
        <p:txBody>
          <a:bodyPr>
            <a:noAutofit/>
          </a:bodyPr>
          <a:lstStyle/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É apropriado quando:</a:t>
            </a: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endParaRPr lang="pt-BR" sz="1200" dirty="0">
              <a:sym typeface="Wingdings" pitchFamily="2" charset="2"/>
            </a:endParaRP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As pessoas envolvidas estão dispersas.</a:t>
            </a: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O número de pessoas envolvidas é muito grande.</a:t>
            </a: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Deseja-se explorar várias opiniões.</a:t>
            </a:r>
          </a:p>
          <a:p>
            <a:pPr lvl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Deseja-se conhecer melhor o sistema para organizar melhor as entrevistas</a:t>
            </a:r>
            <a:r>
              <a:rPr lang="pt-BR" sz="3600" b="1" dirty="0">
                <a:sym typeface="Wingdings" pitchFamily="2" charset="2"/>
              </a:rPr>
              <a:t>.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3600" b="1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None/>
            </a:pPr>
            <a:endParaRPr lang="pt-BR" sz="3600" b="1" dirty="0">
              <a:sym typeface="Wingdings" pitchFamily="2" charset="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(Questionário)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196975"/>
            <a:ext cx="8340725" cy="4489450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dirty="0">
                <a:sym typeface="Wingdings" pitchFamily="2" charset="2"/>
              </a:rPr>
              <a:t>Considere primeiramente as questões mais importantes.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sz="1000" dirty="0">
              <a:sym typeface="Wingdings" pitchFamily="2" charset="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dirty="0">
                <a:sym typeface="Wingdings" pitchFamily="2" charset="2"/>
              </a:rPr>
              <a:t>As questões de conteúdo semelhante e relacionado devem estar próximas.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pt-BR" sz="1000" dirty="0">
              <a:sym typeface="Wingdings" pitchFamily="2" charset="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dirty="0">
                <a:sym typeface="Wingdings" pitchFamily="2" charset="2"/>
              </a:rPr>
              <a:t>As questões que podem gerar controvérsias devem ser deixada para depois.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pt-BR" sz="1000" dirty="0">
              <a:sym typeface="Wingdings" pitchFamily="2" charset="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dirty="0">
                <a:sym typeface="Wingdings" pitchFamily="2" charset="2"/>
              </a:rPr>
              <a:t>Quem responderá o questionário  depende do objetivo.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sz="3600" dirty="0">
              <a:sym typeface="Wingdings" pitchFamily="2" charset="2"/>
            </a:endParaRPr>
          </a:p>
        </p:txBody>
      </p:sp>
      <p:sp>
        <p:nvSpPr>
          <p:cNvPr id="100355" name="Rectangle 1027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(Elaboração do Questionário)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7125" y="1268413"/>
            <a:ext cx="8016875" cy="4489450"/>
          </a:xfrm>
          <a:noFill/>
          <a:ln/>
        </p:spPr>
        <p:txBody>
          <a:bodyPr>
            <a:noAutofit/>
          </a:bodyPr>
          <a:lstStyle/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Escala nominal </a:t>
            </a:r>
            <a:r>
              <a:rPr lang="pt-BR" dirty="0">
                <a:sym typeface="Wingdings" pitchFamily="2" charset="2"/>
              </a:rPr>
              <a:t> usado para classificar atributo ou característica.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sz="1100" dirty="0">
              <a:sym typeface="Wingdings" pitchFamily="2" charset="2"/>
            </a:endParaRPr>
          </a:p>
          <a:p>
            <a:pPr lvl="1">
              <a:spcBef>
                <a:spcPct val="0"/>
              </a:spcBef>
              <a:buClrTx/>
              <a:buSzTx/>
            </a:pPr>
            <a:r>
              <a:rPr lang="pt-BR" sz="3200" dirty="0">
                <a:sym typeface="Wingdings" pitchFamily="2" charset="2"/>
              </a:rPr>
              <a:t>Ex. Que tipo de programa você mais usa?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arabicPeriod"/>
            </a:pPr>
            <a:endParaRPr lang="pt-BR" sz="3200" dirty="0">
              <a:sym typeface="Wingdings" pitchFamily="2" charset="2"/>
            </a:endParaRPr>
          </a:p>
          <a:p>
            <a:pPr lvl="2">
              <a:spcBef>
                <a:spcPct val="0"/>
              </a:spcBef>
              <a:buFontTx/>
              <a:buAutoNum type="arabicPeriod"/>
            </a:pPr>
            <a:r>
              <a:rPr lang="pt-BR" sz="3600" dirty="0">
                <a:sym typeface="Wingdings" pitchFamily="2" charset="2"/>
              </a:rPr>
              <a:t>Processador de texto.</a:t>
            </a:r>
          </a:p>
          <a:p>
            <a:pPr lvl="2">
              <a:spcBef>
                <a:spcPct val="0"/>
              </a:spcBef>
              <a:buFontTx/>
              <a:buAutoNum type="arabicPeriod"/>
            </a:pPr>
            <a:r>
              <a:rPr lang="pt-BR" sz="3600" dirty="0">
                <a:sym typeface="Wingdings" pitchFamily="2" charset="2"/>
              </a:rPr>
              <a:t>Planilha eletrônica</a:t>
            </a:r>
          </a:p>
          <a:p>
            <a:pPr lvl="2">
              <a:spcBef>
                <a:spcPct val="0"/>
              </a:spcBef>
              <a:buFontTx/>
              <a:buAutoNum type="arabicPeriod"/>
            </a:pPr>
            <a:r>
              <a:rPr lang="pt-BR" sz="3600" dirty="0">
                <a:sym typeface="Wingdings" pitchFamily="2" charset="2"/>
              </a:rPr>
              <a:t>Gerenciador de banco de dados</a:t>
            </a:r>
          </a:p>
          <a:p>
            <a:pPr lvl="2">
              <a:spcBef>
                <a:spcPct val="0"/>
              </a:spcBef>
              <a:buFontTx/>
              <a:buAutoNum type="arabicPeriod"/>
            </a:pPr>
            <a:r>
              <a:rPr lang="pt-BR" sz="3600" dirty="0">
                <a:sym typeface="Wingdings" pitchFamily="2" charset="2"/>
              </a:rPr>
              <a:t>Programas gráficos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pt-BR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None/>
            </a:pPr>
            <a:endParaRPr lang="pt-BR" dirty="0">
              <a:sym typeface="Wingdings" pitchFamily="2" charset="2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(Questionário - Uso de escalas)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820150" cy="4824413"/>
          </a:xfrm>
          <a:noFill/>
          <a:ln/>
        </p:spPr>
        <p:txBody>
          <a:bodyPr>
            <a:noAutofit/>
          </a:bodyPr>
          <a:lstStyle/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Escala ordinal </a:t>
            </a:r>
            <a:r>
              <a:rPr lang="pt-BR" dirty="0">
                <a:sym typeface="Wingdings" pitchFamily="2" charset="2"/>
              </a:rPr>
              <a:t> usado para classificar atributo ou característica em uma determinada ordem.</a:t>
            </a:r>
          </a:p>
          <a:p>
            <a:pPr lvl="1">
              <a:spcBef>
                <a:spcPct val="0"/>
              </a:spcBef>
              <a:buClrTx/>
              <a:buSzTx/>
            </a:pPr>
            <a:r>
              <a:rPr lang="pt-BR" sz="3200" dirty="0">
                <a:sym typeface="Wingdings" pitchFamily="2" charset="2"/>
              </a:rPr>
              <a:t>Ex. A pessoa de suporte na empresa é?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arabicPeriod"/>
            </a:pPr>
            <a:endParaRPr lang="pt-BR" sz="1100" dirty="0">
              <a:sym typeface="Wingdings" pitchFamily="2" charset="2"/>
            </a:endParaRPr>
          </a:p>
          <a:p>
            <a:pPr lvl="3">
              <a:spcBef>
                <a:spcPct val="0"/>
              </a:spcBef>
              <a:buFontTx/>
              <a:buAutoNum type="arabicPeriod"/>
            </a:pPr>
            <a:r>
              <a:rPr lang="pt-BR" sz="3200" dirty="0">
                <a:sym typeface="Wingdings" pitchFamily="2" charset="2"/>
              </a:rPr>
              <a:t>Muito útil</a:t>
            </a:r>
          </a:p>
          <a:p>
            <a:pPr lvl="3">
              <a:spcBef>
                <a:spcPct val="0"/>
              </a:spcBef>
              <a:buFontTx/>
              <a:buAutoNum type="arabicPeriod"/>
            </a:pPr>
            <a:r>
              <a:rPr lang="pt-BR" sz="3200" dirty="0">
                <a:sym typeface="Wingdings" pitchFamily="2" charset="2"/>
              </a:rPr>
              <a:t>Moderadamente útil</a:t>
            </a:r>
          </a:p>
          <a:p>
            <a:pPr lvl="3">
              <a:spcBef>
                <a:spcPct val="0"/>
              </a:spcBef>
              <a:buFontTx/>
              <a:buAutoNum type="arabicPeriod"/>
            </a:pPr>
            <a:r>
              <a:rPr lang="pt-BR" sz="3200" dirty="0">
                <a:sym typeface="Wingdings" pitchFamily="2" charset="2"/>
              </a:rPr>
              <a:t>Inútil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arabicPeriod"/>
            </a:pPr>
            <a:endParaRPr lang="pt-BR" sz="1000" dirty="0">
              <a:sym typeface="Wingdings" pitchFamily="2" charset="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sz="3600" b="1" dirty="0">
                <a:sym typeface="Wingdings" pitchFamily="2" charset="2"/>
              </a:rPr>
              <a:t>Intervalo </a:t>
            </a:r>
            <a:r>
              <a:rPr lang="pt-BR" dirty="0">
                <a:sym typeface="Wingdings" pitchFamily="2" charset="2"/>
              </a:rPr>
              <a:t> Dê uma nota de 1 a 5 para o atendimento do pessoal de manutenção.</a:t>
            </a:r>
          </a:p>
          <a:p>
            <a:pPr marL="533400" indent="-533400">
              <a:spcBef>
                <a:spcPct val="0"/>
              </a:spcBef>
              <a:buClrTx/>
              <a:buSzTx/>
              <a:buFontTx/>
              <a:buNone/>
            </a:pPr>
            <a:endParaRPr lang="pt-BR" dirty="0">
              <a:sym typeface="Wingdings" pitchFamily="2" charset="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(Questionário - Uso de escalas)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6864350" cy="3600450"/>
          </a:xfrm>
          <a:noFill/>
          <a:ln/>
        </p:spPr>
        <p:txBody>
          <a:bodyPr>
            <a:noAutofit/>
          </a:bodyPr>
          <a:lstStyle/>
          <a:p>
            <a:pPr marL="533400" indent="-533400"/>
            <a:r>
              <a:rPr lang="pt-BR" sz="4000" dirty="0">
                <a:sym typeface="Wingdings" pitchFamily="2" charset="2"/>
              </a:rPr>
              <a:t>Aversão a questionários.</a:t>
            </a:r>
          </a:p>
          <a:p>
            <a:pPr marL="533400" indent="-533400"/>
            <a:endParaRPr lang="pt-BR" sz="1100" dirty="0">
              <a:sym typeface="Wingdings" pitchFamily="2" charset="2"/>
            </a:endParaRPr>
          </a:p>
          <a:p>
            <a:pPr marL="533400" indent="-533400"/>
            <a:r>
              <a:rPr lang="pt-BR" sz="4000" dirty="0">
                <a:sym typeface="Wingdings" pitchFamily="2" charset="2"/>
              </a:rPr>
              <a:t>Tirania das palavras.</a:t>
            </a:r>
          </a:p>
          <a:p>
            <a:pPr marL="533400" indent="-533400"/>
            <a:endParaRPr lang="pt-BR" sz="1100" dirty="0">
              <a:sym typeface="Wingdings" pitchFamily="2" charset="2"/>
            </a:endParaRPr>
          </a:p>
          <a:p>
            <a:pPr marL="533400" indent="-533400"/>
            <a:r>
              <a:rPr lang="pt-BR" sz="4000" dirty="0">
                <a:sym typeface="Wingdings" pitchFamily="2" charset="2"/>
              </a:rPr>
              <a:t>Tendência estatística.</a:t>
            </a:r>
          </a:p>
          <a:p>
            <a:pPr marL="533400" indent="-533400"/>
            <a:endParaRPr lang="pt-BR" sz="1100" dirty="0">
              <a:sym typeface="Wingdings" pitchFamily="2" charset="2"/>
            </a:endParaRPr>
          </a:p>
          <a:p>
            <a:pPr marL="533400" indent="-533400"/>
            <a:r>
              <a:rPr lang="pt-BR" sz="4000" dirty="0">
                <a:sym typeface="Wingdings" pitchFamily="2" charset="2"/>
              </a:rPr>
              <a:t>Frieza e impessoalidade.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(Questionário - Limitações 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850900"/>
          </a:xfrm>
          <a:noFill/>
          <a:ln/>
        </p:spPr>
        <p:txBody>
          <a:bodyPr/>
          <a:lstStyle/>
          <a:p>
            <a:pPr algn="ctr"/>
            <a:r>
              <a:rPr lang="pt-BR" b="1" dirty="0"/>
              <a:t>Engenharia de Requisitos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5400675"/>
          </a:xfrm>
          <a:noFill/>
          <a:ln/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err="1"/>
              <a:t>Requisito</a:t>
            </a:r>
            <a:r>
              <a:rPr lang="en-US" sz="3600" b="1" dirty="0"/>
              <a:t> </a:t>
            </a:r>
            <a:r>
              <a:rPr lang="en-US" sz="2800" b="1" dirty="0"/>
              <a:t>(D</a:t>
            </a:r>
            <a:r>
              <a:rPr lang="pt-BR" sz="2800" b="1" dirty="0" err="1"/>
              <a:t>efinição</a:t>
            </a:r>
            <a:r>
              <a:rPr lang="pt-BR" sz="2800" b="1" dirty="0"/>
              <a:t> - IEEE):</a:t>
            </a:r>
          </a:p>
          <a:p>
            <a:r>
              <a:rPr lang="en-US" dirty="0"/>
              <a:t>U</a:t>
            </a:r>
            <a:r>
              <a:rPr lang="pt-BR" dirty="0"/>
              <a:t>ma condição ou uma funcionalidade necessária a um usuário para resolver um  problema.</a:t>
            </a:r>
          </a:p>
          <a:p>
            <a:r>
              <a:rPr lang="en-US" dirty="0"/>
              <a:t>U</a:t>
            </a:r>
            <a:r>
              <a:rPr lang="pt-BR" dirty="0"/>
              <a:t>ma condição ou funcionalidade que deve ser atingida ou influenciada por um componente de sistema para satisfazer um contrato, padrão, especificação, ou outro documento formalmente definido.</a:t>
            </a:r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105474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8340725" cy="4967287"/>
          </a:xfrm>
          <a:noFill/>
          <a:ln/>
        </p:spPr>
        <p:txBody>
          <a:bodyPr>
            <a:noAutofit/>
          </a:bodyPr>
          <a:lstStyle/>
          <a:p>
            <a:pPr marL="533400" indent="-533400"/>
            <a:r>
              <a:rPr lang="pt-BR" sz="3600" dirty="0">
                <a:sym typeface="Wingdings" pitchFamily="2" charset="2"/>
              </a:rPr>
              <a:t>Identifique os principais pontos através das questões: </a:t>
            </a:r>
          </a:p>
          <a:p>
            <a:pPr marL="1416050" lvl="2" indent="-381000">
              <a:spcBef>
                <a:spcPts val="0"/>
              </a:spcBef>
            </a:pPr>
            <a:r>
              <a:rPr lang="pt-BR" sz="3600" dirty="0">
                <a:sym typeface="Wingdings" pitchFamily="2" charset="2"/>
              </a:rPr>
              <a:t>o que (</a:t>
            </a:r>
            <a:r>
              <a:rPr lang="pt-BR" sz="3600" dirty="0" err="1">
                <a:sym typeface="Wingdings" pitchFamily="2" charset="2"/>
              </a:rPr>
              <a:t>What</a:t>
            </a:r>
            <a:r>
              <a:rPr lang="pt-BR" sz="3600" dirty="0">
                <a:sym typeface="Wingdings" pitchFamily="2" charset="2"/>
              </a:rPr>
              <a:t>?)</a:t>
            </a:r>
          </a:p>
          <a:p>
            <a:pPr marL="1416050" lvl="2" indent="-381000">
              <a:spcBef>
                <a:spcPts val="0"/>
              </a:spcBef>
            </a:pPr>
            <a:r>
              <a:rPr lang="pt-BR" sz="3600" dirty="0">
                <a:sym typeface="Wingdings" pitchFamily="2" charset="2"/>
              </a:rPr>
              <a:t>quando (</a:t>
            </a:r>
            <a:r>
              <a:rPr lang="pt-BR" sz="3600" dirty="0" err="1">
                <a:sym typeface="Wingdings" pitchFamily="2" charset="2"/>
              </a:rPr>
              <a:t>When</a:t>
            </a:r>
            <a:r>
              <a:rPr lang="pt-BR" sz="3600" dirty="0">
                <a:sym typeface="Wingdings" pitchFamily="2" charset="2"/>
              </a:rPr>
              <a:t>?)</a:t>
            </a:r>
          </a:p>
          <a:p>
            <a:pPr marL="1416050" lvl="2" indent="-381000">
              <a:spcBef>
                <a:spcPts val="0"/>
              </a:spcBef>
            </a:pPr>
            <a:r>
              <a:rPr lang="pt-BR" sz="3600" dirty="0">
                <a:sym typeface="Wingdings" pitchFamily="2" charset="2"/>
              </a:rPr>
              <a:t>onde (</a:t>
            </a:r>
            <a:r>
              <a:rPr lang="pt-BR" sz="3600" dirty="0" err="1">
                <a:sym typeface="Wingdings" pitchFamily="2" charset="2"/>
              </a:rPr>
              <a:t>Where</a:t>
            </a:r>
            <a:r>
              <a:rPr lang="pt-BR" sz="3600" dirty="0">
                <a:sym typeface="Wingdings" pitchFamily="2" charset="2"/>
              </a:rPr>
              <a:t>?)</a:t>
            </a:r>
          </a:p>
          <a:p>
            <a:pPr marL="1416050" lvl="2" indent="-381000">
              <a:spcBef>
                <a:spcPts val="0"/>
              </a:spcBef>
            </a:pPr>
            <a:r>
              <a:rPr lang="pt-BR" sz="3600" dirty="0">
                <a:sym typeface="Wingdings" pitchFamily="2" charset="2"/>
              </a:rPr>
              <a:t>por que (</a:t>
            </a:r>
            <a:r>
              <a:rPr lang="pt-BR" sz="3600" dirty="0" err="1">
                <a:sym typeface="Wingdings" pitchFamily="2" charset="2"/>
              </a:rPr>
              <a:t>Why</a:t>
            </a:r>
            <a:r>
              <a:rPr lang="pt-BR" sz="3600" dirty="0">
                <a:sym typeface="Wingdings" pitchFamily="2" charset="2"/>
              </a:rPr>
              <a:t>?)</a:t>
            </a:r>
          </a:p>
          <a:p>
            <a:pPr marL="1416050" lvl="2" indent="-381000">
              <a:spcBef>
                <a:spcPts val="0"/>
              </a:spcBef>
            </a:pPr>
            <a:r>
              <a:rPr lang="pt-BR" sz="3600" dirty="0">
                <a:sym typeface="Wingdings" pitchFamily="2" charset="2"/>
              </a:rPr>
              <a:t>quem (Who?) </a:t>
            </a:r>
          </a:p>
          <a:p>
            <a:pPr marL="1416050" lvl="2" indent="-381000">
              <a:spcBef>
                <a:spcPts val="0"/>
              </a:spcBef>
            </a:pPr>
            <a:r>
              <a:rPr lang="pt-BR" sz="3600" dirty="0">
                <a:sym typeface="Wingdings" pitchFamily="2" charset="2"/>
              </a:rPr>
              <a:t>e ainda pode acrescentar a pergunta como (</a:t>
            </a:r>
            <a:r>
              <a:rPr lang="pt-BR" sz="3600" dirty="0" err="1">
                <a:sym typeface="Wingdings" pitchFamily="2" charset="2"/>
              </a:rPr>
              <a:t>How</a:t>
            </a:r>
            <a:r>
              <a:rPr lang="pt-BR" sz="3600" dirty="0">
                <a:sym typeface="Wingdings" pitchFamily="2" charset="2"/>
              </a:rPr>
              <a:t>?).</a:t>
            </a:r>
          </a:p>
        </p:txBody>
      </p:sp>
      <p:sp>
        <p:nvSpPr>
          <p:cNvPr id="105475" name="Rectangle 1027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(A Técnica dos 5 </a:t>
            </a:r>
            <a:r>
              <a:rPr lang="pt-BR" sz="3200" b="1" dirty="0" err="1">
                <a:latin typeface="Arial" pitchFamily="34" charset="0"/>
              </a:rPr>
              <a:t>W’s</a:t>
            </a:r>
            <a:r>
              <a:rPr lang="pt-BR" sz="3200" b="1" dirty="0">
                <a:latin typeface="Arial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268413"/>
            <a:ext cx="8569325" cy="4489450"/>
          </a:xfrm>
          <a:noFill/>
          <a:ln/>
        </p:spPr>
        <p:txBody>
          <a:bodyPr>
            <a:noAutofit/>
          </a:bodyPr>
          <a:lstStyle/>
          <a:p>
            <a:pPr marL="533400" indent="-533400"/>
            <a:r>
              <a:rPr lang="pt-BR" sz="3600" dirty="0">
                <a:sym typeface="Wingdings" pitchFamily="2" charset="2"/>
              </a:rPr>
              <a:t>Escreva todas as respostas obtidas.</a:t>
            </a:r>
          </a:p>
          <a:p>
            <a:pPr marL="533400" indent="-533400"/>
            <a:endParaRPr lang="pt-BR" sz="1000" dirty="0">
              <a:sym typeface="Wingdings" pitchFamily="2" charset="2"/>
            </a:endParaRPr>
          </a:p>
          <a:p>
            <a:pPr marL="533400" indent="-533400"/>
            <a:r>
              <a:rPr lang="pt-BR" sz="3600" dirty="0">
                <a:sym typeface="Wingdings" pitchFamily="2" charset="2"/>
              </a:rPr>
              <a:t>Examine as respostas de cada questão e restabeleça novas situações para possibilitar novos pontos a serem questionados.</a:t>
            </a:r>
          </a:p>
          <a:p>
            <a:pPr marL="533400" indent="-533400"/>
            <a:endParaRPr lang="pt-BR" sz="1000" dirty="0">
              <a:sym typeface="Wingdings" pitchFamily="2" charset="2"/>
            </a:endParaRPr>
          </a:p>
          <a:p>
            <a:pPr marL="533400" indent="-533400"/>
            <a:r>
              <a:rPr lang="pt-BR" sz="3600" dirty="0">
                <a:sym typeface="Wingdings" pitchFamily="2" charset="2"/>
              </a:rPr>
              <a:t>Selecione as resposta obtidas e desenvolva os registros.</a:t>
            </a: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(A Técnica dos 5 </a:t>
            </a:r>
            <a:r>
              <a:rPr lang="pt-BR" sz="3200" b="1" dirty="0" err="1">
                <a:latin typeface="Arial" pitchFamily="34" charset="0"/>
              </a:rPr>
              <a:t>W’s</a:t>
            </a:r>
            <a:r>
              <a:rPr lang="pt-BR" sz="3200" b="1" dirty="0">
                <a:latin typeface="Arial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8340725" cy="47513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dirty="0">
                <a:sym typeface="Wingdings" pitchFamily="2" charset="2"/>
              </a:rPr>
              <a:t>Técnica baseada em geração de idéia.</a:t>
            </a:r>
          </a:p>
          <a:p>
            <a:pPr marL="533400" indent="-533400">
              <a:lnSpc>
                <a:spcPct val="80000"/>
              </a:lnSpc>
            </a:pPr>
            <a:endParaRPr lang="pt-BR" sz="10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sz="3600" dirty="0">
                <a:sym typeface="Wingdings" pitchFamily="2" charset="2"/>
              </a:rPr>
              <a:t>Suspensão de julgamento.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A atitude essencial básica é não julgar o que se cria no </a:t>
            </a:r>
            <a:r>
              <a:rPr lang="pt-BR" sz="3600" b="1" dirty="0" err="1">
                <a:sym typeface="Wingdings" pitchFamily="2" charset="2"/>
              </a:rPr>
              <a:t>brainstorming</a:t>
            </a:r>
            <a:r>
              <a:rPr lang="pt-BR" sz="3600" b="1" dirty="0">
                <a:sym typeface="Wingdings" pitchFamily="2" charset="2"/>
              </a:rPr>
              <a:t>.</a:t>
            </a:r>
          </a:p>
          <a:p>
            <a:pPr marL="533400" indent="-533400">
              <a:lnSpc>
                <a:spcPct val="80000"/>
              </a:lnSpc>
            </a:pPr>
            <a:endParaRPr lang="pt-BR" sz="10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sz="3600" dirty="0">
                <a:sym typeface="Wingdings" pitchFamily="2" charset="2"/>
              </a:rPr>
              <a:t>O princípio da roda livre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Deve-se enfatizar a necessidade de absoluta espontaneidade nos trabalhos de grupo devendo estar em um ambiente à vontade e não avaliativo.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51338" y="33265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 (</a:t>
            </a:r>
            <a:r>
              <a:rPr lang="pt-BR" sz="3200" b="1" dirty="0" err="1">
                <a:latin typeface="Arial" pitchFamily="34" charset="0"/>
              </a:rPr>
              <a:t>Brainstorming</a:t>
            </a:r>
            <a:r>
              <a:rPr lang="pt-BR" sz="3200" b="1" dirty="0">
                <a:latin typeface="Arial" pitchFamily="34" charset="0"/>
              </a:rPr>
              <a:t> )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8340725" cy="47513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Quantidade é qualidade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Tanto maior o número de idéias tanto melhor sua qualidade, aumentando, daí, a probabilidade de se encontrar uma diferente e criativa.</a:t>
            </a:r>
          </a:p>
          <a:p>
            <a:pPr marL="533400" indent="-533400">
              <a:lnSpc>
                <a:spcPct val="80000"/>
              </a:lnSpc>
            </a:pPr>
            <a:endParaRPr lang="pt-BR" sz="36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Utilização da “carona”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Concentrar em melhorar as idéias alheias, transformando-as e enriquecendo-as (2/3 das melhores idéias provêm de carona).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265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 (</a:t>
            </a:r>
            <a:r>
              <a:rPr lang="pt-BR" sz="3200" b="1" dirty="0" err="1">
                <a:latin typeface="Arial" pitchFamily="34" charset="0"/>
              </a:rPr>
              <a:t>Brainstorming</a:t>
            </a:r>
            <a:r>
              <a:rPr lang="pt-BR" sz="3200" b="1" dirty="0">
                <a:latin typeface="Arial" pitchFamily="34" charset="0"/>
              </a:rPr>
              <a:t> )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268413"/>
            <a:ext cx="8556625" cy="5040312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b="1" dirty="0">
                <a:sym typeface="Wingdings" pitchFamily="2" charset="2"/>
              </a:rPr>
              <a:t>Número de pessoas : </a:t>
            </a:r>
            <a:r>
              <a:rPr lang="pt-BR" dirty="0">
                <a:sym typeface="Wingdings" pitchFamily="2" charset="2"/>
              </a:rPr>
              <a:t>6 a 10 pessoas.</a:t>
            </a:r>
          </a:p>
          <a:p>
            <a:pPr marL="533400" indent="-533400">
              <a:lnSpc>
                <a:spcPct val="80000"/>
              </a:lnSpc>
            </a:pPr>
            <a:endParaRPr lang="pt-BR" sz="900" b="1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b="1" dirty="0">
                <a:sym typeface="Wingdings" pitchFamily="2" charset="2"/>
              </a:rPr>
              <a:t>Separação das fases : </a:t>
            </a:r>
            <a:r>
              <a:rPr lang="pt-BR" dirty="0">
                <a:sym typeface="Wingdings" pitchFamily="2" charset="2"/>
              </a:rPr>
              <a:t>primeiro uma fase de exposição de idéias e depois a fase da avaliação.</a:t>
            </a:r>
          </a:p>
          <a:p>
            <a:pPr marL="533400" indent="-533400">
              <a:lnSpc>
                <a:spcPct val="80000"/>
              </a:lnSpc>
            </a:pPr>
            <a:endParaRPr lang="pt-BR" sz="900" b="1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b="1" dirty="0">
                <a:sym typeface="Wingdings" pitchFamily="2" charset="2"/>
              </a:rPr>
              <a:t>Duração : </a:t>
            </a:r>
            <a:r>
              <a:rPr lang="pt-BR" dirty="0">
                <a:sym typeface="Wingdings" pitchFamily="2" charset="2"/>
              </a:rPr>
              <a:t>indefinido.</a:t>
            </a:r>
          </a:p>
          <a:p>
            <a:pPr marL="533400" indent="-533400">
              <a:lnSpc>
                <a:spcPct val="80000"/>
              </a:lnSpc>
            </a:pPr>
            <a:endParaRPr lang="pt-BR" sz="900" b="1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b="1" dirty="0">
                <a:sym typeface="Wingdings" pitchFamily="2" charset="2"/>
              </a:rPr>
              <a:t>O registro das idéias : </a:t>
            </a:r>
            <a:r>
              <a:rPr lang="pt-BR" dirty="0">
                <a:sym typeface="Wingdings" pitchFamily="2" charset="2"/>
              </a:rPr>
              <a:t>tentar organizar as idéias no final.</a:t>
            </a:r>
          </a:p>
          <a:p>
            <a:pPr marL="533400" indent="-533400">
              <a:lnSpc>
                <a:spcPct val="80000"/>
              </a:lnSpc>
            </a:pPr>
            <a:endParaRPr lang="pt-BR" sz="900" b="1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endParaRPr lang="pt-BR" sz="900" b="1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b="1" dirty="0">
                <a:sym typeface="Wingdings" pitchFamily="2" charset="2"/>
              </a:rPr>
              <a:t>Constituição do grupo : </a:t>
            </a:r>
            <a:r>
              <a:rPr lang="pt-BR" dirty="0">
                <a:sym typeface="Wingdings" pitchFamily="2" charset="2"/>
              </a:rPr>
              <a:t>procurar juntar pessoas com funções equivalentes</a:t>
            </a:r>
            <a:r>
              <a:rPr lang="pt-BR" b="1" dirty="0">
                <a:sym typeface="Wingdings" pitchFamily="2" charset="2"/>
              </a:rPr>
              <a:t>. A liderança </a:t>
            </a:r>
            <a:r>
              <a:rPr lang="pt-BR" dirty="0">
                <a:sym typeface="Wingdings" pitchFamily="2" charset="2"/>
              </a:rPr>
              <a:t>deve ser espontânea</a:t>
            </a:r>
          </a:p>
          <a:p>
            <a:pPr marL="533400" indent="-533400">
              <a:lnSpc>
                <a:spcPct val="80000"/>
              </a:lnSpc>
            </a:pPr>
            <a:endParaRPr lang="pt-BR" b="1" dirty="0">
              <a:sym typeface="Wingdings" pitchFamily="2" charset="2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51338" y="496889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 (</a:t>
            </a:r>
            <a:r>
              <a:rPr lang="pt-BR" sz="3200" b="1" dirty="0" err="1">
                <a:latin typeface="Arial" pitchFamily="34" charset="0"/>
              </a:rPr>
              <a:t>Brainstorming</a:t>
            </a:r>
            <a:r>
              <a:rPr lang="pt-BR" sz="3200" b="1" dirty="0">
                <a:latin typeface="Arial" pitchFamily="34" charset="0"/>
              </a:rPr>
              <a:t> - organização)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340725" cy="47513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Geração de idéias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b="1" dirty="0">
                <a:sym typeface="Wingdings" pitchFamily="2" charset="2"/>
              </a:rPr>
              <a:t>Saída: </a:t>
            </a:r>
            <a:r>
              <a:rPr lang="pt-BR" sz="3200" dirty="0">
                <a:sym typeface="Wingdings" pitchFamily="2" charset="2"/>
              </a:rPr>
              <a:t>depende das idéias geradas (pessoas com conhecimento e especialidades apropriados).</a:t>
            </a:r>
          </a:p>
          <a:p>
            <a:pPr lvl="1">
              <a:lnSpc>
                <a:spcPct val="80000"/>
              </a:lnSpc>
            </a:pPr>
            <a:endParaRPr lang="pt-BR" sz="9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O líder abre a sessão falando sobre o problema de um modo geral, e os participantes podem gerar novas idéias para expressar o problema.</a:t>
            </a:r>
          </a:p>
          <a:p>
            <a:pPr lvl="1">
              <a:lnSpc>
                <a:spcPct val="80000"/>
              </a:lnSpc>
            </a:pPr>
            <a:endParaRPr lang="pt-BR" sz="9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Continua enquanto novas idéias estiverem sendo geradas.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265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 (</a:t>
            </a:r>
            <a:r>
              <a:rPr lang="pt-BR" sz="3200" b="1" dirty="0" err="1">
                <a:latin typeface="Arial" pitchFamily="34" charset="0"/>
              </a:rPr>
              <a:t>Brainstorming</a:t>
            </a:r>
            <a:r>
              <a:rPr lang="pt-BR" sz="3200" b="1" dirty="0">
                <a:latin typeface="Arial" pitchFamily="34" charset="0"/>
              </a:rPr>
              <a:t> )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340725" cy="47513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Geração de idéias - quatro regras: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É terminantemente proibido criticar as idéias.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Idéias não convencionais ou estranhas são encorajadas.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O número de idéias geradas deve ser bem grande; 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Os participantes devem ser encorajados a combinar ou enriquecer as idéias de outros (idéias visíveis).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265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 (</a:t>
            </a:r>
            <a:r>
              <a:rPr lang="pt-BR" sz="3200" b="1" dirty="0" err="1">
                <a:latin typeface="Arial" pitchFamily="34" charset="0"/>
              </a:rPr>
              <a:t>Brainstorming</a:t>
            </a:r>
            <a:r>
              <a:rPr lang="pt-BR" sz="3200" b="1" dirty="0">
                <a:latin typeface="Arial" pitchFamily="34" charset="0"/>
              </a:rPr>
              <a:t> )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4751387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Consolidação das idéias: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Idéias são discutidas, revisadas, organizadas e avaliadas.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Algumas idéias são </a:t>
            </a:r>
            <a:r>
              <a:rPr lang="pt-BR" sz="3200" dirty="0" err="1">
                <a:sym typeface="Wingdings" pitchFamily="2" charset="2"/>
              </a:rPr>
              <a:t>refraseadas</a:t>
            </a:r>
            <a:r>
              <a:rPr lang="pt-BR" sz="3200" dirty="0">
                <a:sym typeface="Wingdings" pitchFamily="2" charset="2"/>
              </a:rPr>
              <a:t>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Quando duas ou mais idéias são consideradas iguais, são combinadas e reescritas para capturar a sua essência.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Os participantes podem concordar em que algumas das idéias são muito esquisitas e descartá-las.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265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 (</a:t>
            </a:r>
            <a:r>
              <a:rPr lang="pt-BR" sz="3200" b="1" dirty="0" err="1">
                <a:latin typeface="Arial" pitchFamily="34" charset="0"/>
              </a:rPr>
              <a:t>Brainstorming</a:t>
            </a:r>
            <a:r>
              <a:rPr lang="pt-BR" sz="3200" b="1" dirty="0">
                <a:latin typeface="Arial" pitchFamily="34" charset="0"/>
              </a:rPr>
              <a:t> )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340725" cy="47513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Consolidação das idéias: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Idéias remanescentes são discutidas e classificadas em ordem de prioridade.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200" dirty="0" err="1">
                <a:sym typeface="Wingdings" pitchFamily="2" charset="2"/>
              </a:rPr>
              <a:t>Frequentemente</a:t>
            </a:r>
            <a:r>
              <a:rPr lang="pt-BR" sz="3200" dirty="0">
                <a:sym typeface="Wingdings" pitchFamily="2" charset="2"/>
              </a:rPr>
              <a:t> é necessário identificar:</a:t>
            </a:r>
          </a:p>
          <a:p>
            <a:pPr marL="1492250" lvl="2" indent="-342900">
              <a:lnSpc>
                <a:spcPct val="80000"/>
              </a:lnSpc>
            </a:pPr>
            <a:r>
              <a:rPr lang="pt-BR" sz="3200" dirty="0">
                <a:sym typeface="Wingdings" pitchFamily="2" charset="2"/>
              </a:rPr>
              <a:t>requisitos absolutamente essenciais;</a:t>
            </a:r>
          </a:p>
          <a:p>
            <a:pPr marL="1492250" lvl="2" indent="-342900">
              <a:lnSpc>
                <a:spcPct val="80000"/>
              </a:lnSpc>
            </a:pPr>
            <a:r>
              <a:rPr lang="pt-BR" sz="3200" dirty="0">
                <a:sym typeface="Wingdings" pitchFamily="2" charset="2"/>
              </a:rPr>
              <a:t>aqueles que são bons, mas não essenciais; e</a:t>
            </a:r>
          </a:p>
          <a:p>
            <a:pPr marL="1492250" lvl="2" indent="-342900">
              <a:lnSpc>
                <a:spcPct val="80000"/>
              </a:lnSpc>
            </a:pPr>
            <a:r>
              <a:rPr lang="pt-BR" sz="3200" dirty="0">
                <a:sym typeface="Wingdings" pitchFamily="2" charset="2"/>
              </a:rPr>
              <a:t>aqueles que seriam apropriados para uma versão </a:t>
            </a:r>
            <a:r>
              <a:rPr lang="pt-BR" sz="3200" dirty="0" err="1">
                <a:sym typeface="Wingdings" pitchFamily="2" charset="2"/>
              </a:rPr>
              <a:t>subsequente</a:t>
            </a:r>
            <a:r>
              <a:rPr lang="pt-BR" sz="3200" dirty="0">
                <a:sym typeface="Wingdings" pitchFamily="2" charset="2"/>
              </a:rPr>
              <a:t> do software.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33265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3200" b="1" dirty="0">
                <a:latin typeface="Arial" pitchFamily="34" charset="0"/>
              </a:rPr>
              <a:t>Técnicas de extração de requisitos</a:t>
            </a:r>
            <a:br>
              <a:rPr lang="pt-BR" sz="3200" b="1" dirty="0">
                <a:latin typeface="Arial" pitchFamily="34" charset="0"/>
              </a:rPr>
            </a:br>
            <a:r>
              <a:rPr lang="pt-BR" sz="3200" b="1" dirty="0">
                <a:latin typeface="Arial" pitchFamily="34" charset="0"/>
              </a:rPr>
              <a:t> (</a:t>
            </a:r>
            <a:r>
              <a:rPr lang="pt-BR" sz="3200" b="1" dirty="0" err="1">
                <a:latin typeface="Arial" pitchFamily="34" charset="0"/>
              </a:rPr>
              <a:t>Brainstorming</a:t>
            </a:r>
            <a:r>
              <a:rPr lang="pt-BR" sz="3200" b="1" dirty="0">
                <a:latin typeface="Arial" pitchFamily="34" charset="0"/>
              </a:rPr>
              <a:t> )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47513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pt-BR" sz="4000" dirty="0">
                <a:sym typeface="Wingdings" pitchFamily="2" charset="2"/>
              </a:rPr>
              <a:t>Apresenta e discute os aspectos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pt-BR" sz="4000" dirty="0">
                <a:sym typeface="Wingdings" pitchFamily="2" charset="2"/>
              </a:rPr>
              <a:t>envolvidos na observação pessoal,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pt-BR" sz="4000" dirty="0">
                <a:sym typeface="Wingdings" pitchFamily="2" charset="2"/>
              </a:rPr>
              <a:t>destacando o que observar e os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pt-BR" sz="4000" dirty="0">
                <a:sym typeface="Wingdings" pitchFamily="2" charset="2"/>
              </a:rPr>
              <a:t>cuidados com as interpretações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pt-BR" sz="4000" dirty="0">
                <a:sym typeface="Wingdings" pitchFamily="2" charset="2"/>
              </a:rPr>
              <a:t>decorrentes.</a:t>
            </a:r>
          </a:p>
          <a:p>
            <a:pPr marL="1333500" lvl="2" indent="-533400">
              <a:lnSpc>
                <a:spcPct val="80000"/>
              </a:lnSpc>
            </a:pPr>
            <a:endParaRPr lang="pt-BR" sz="3200" b="1" dirty="0">
              <a:sym typeface="Wingdings" pitchFamily="2" charset="2"/>
            </a:endParaRPr>
          </a:p>
          <a:p>
            <a:pPr marL="1333500" lvl="2" indent="-533400">
              <a:lnSpc>
                <a:spcPct val="80000"/>
              </a:lnSpc>
            </a:pPr>
            <a:r>
              <a:rPr lang="pt-BR" sz="4000" b="1" dirty="0">
                <a:sym typeface="Wingdings" pitchFamily="2" charset="2"/>
              </a:rPr>
              <a:t>Observações Previstas</a:t>
            </a:r>
          </a:p>
          <a:p>
            <a:pPr marL="1333500" lvl="2" indent="-533400">
              <a:lnSpc>
                <a:spcPct val="80000"/>
              </a:lnSpc>
            </a:pPr>
            <a:r>
              <a:rPr lang="pt-BR" sz="4000" b="1" dirty="0">
                <a:sym typeface="Wingdings" pitchFamily="2" charset="2"/>
              </a:rPr>
              <a:t>Observações Imprevistas</a:t>
            </a:r>
            <a:endParaRPr lang="pt-BR" sz="40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endParaRPr lang="pt-BR" sz="4000" dirty="0">
              <a:sym typeface="Wingdings" pitchFamily="2" charset="2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51338" y="425451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en-GB" sz="3200" b="1" dirty="0" err="1">
                <a:latin typeface="Arial" pitchFamily="34" charset="0"/>
              </a:rPr>
              <a:t>Técnicas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extração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requisitos</a:t>
            </a:r>
            <a:br>
              <a:rPr lang="en-GB" sz="3200" b="1" dirty="0">
                <a:latin typeface="Arial" pitchFamily="34" charset="0"/>
              </a:rPr>
            </a:br>
            <a:r>
              <a:rPr lang="en-GB" sz="3200" b="1" dirty="0">
                <a:latin typeface="Arial" pitchFamily="34" charset="0"/>
              </a:rPr>
              <a:t> (</a:t>
            </a:r>
            <a:r>
              <a:rPr lang="pt-BR" sz="3200" b="1" i="1" dirty="0">
                <a:latin typeface="Arial" pitchFamily="34" charset="0"/>
              </a:rPr>
              <a:t>Técnica de Observação</a:t>
            </a:r>
            <a:r>
              <a:rPr lang="pt-BR" sz="3200" b="1" dirty="0">
                <a:latin typeface="Arial" pitchFamily="34" charset="0"/>
              </a:rPr>
              <a:t> )</a:t>
            </a:r>
            <a:endParaRPr lang="en-GB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850900"/>
          </a:xfrm>
          <a:noFill/>
          <a:ln/>
        </p:spPr>
        <p:txBody>
          <a:bodyPr/>
          <a:lstStyle/>
          <a:p>
            <a:pPr algn="ctr"/>
            <a:r>
              <a:rPr lang="pt-BR" b="1" dirty="0"/>
              <a:t>Engenharia de Requisitos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8229600" cy="4319587"/>
          </a:xfrm>
          <a:noFill/>
          <a:ln/>
        </p:spPr>
        <p:txBody>
          <a:bodyPr>
            <a:noAutofit/>
          </a:bodyPr>
          <a:lstStyle/>
          <a:p>
            <a:r>
              <a:rPr lang="pt-BR" dirty="0"/>
              <a:t>Um requisito de sistema descreve o que é requerido para que o sistema cumpra o seu objetivo.</a:t>
            </a:r>
          </a:p>
          <a:p>
            <a:endParaRPr lang="pt-BR" dirty="0"/>
          </a:p>
          <a:p>
            <a:r>
              <a:rPr lang="pt-BR" b="1" dirty="0" err="1"/>
              <a:t>Sommerville</a:t>
            </a:r>
            <a:r>
              <a:rPr lang="pt-BR" b="1" dirty="0"/>
              <a:t> (2003), Engenharia de </a:t>
            </a:r>
            <a:r>
              <a:rPr lang="pt-BR" dirty="0"/>
              <a:t>Requisitos e o processo de </a:t>
            </a:r>
            <a:r>
              <a:rPr lang="pt-BR" b="1" dirty="0"/>
              <a:t>descobrir, analisar, documentar e verificar as </a:t>
            </a:r>
            <a:r>
              <a:rPr lang="pt-BR" dirty="0"/>
              <a:t>funções e restrições do sistema.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4824412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Observações Previstas</a:t>
            </a:r>
            <a:endParaRPr lang="pt-BR" sz="36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São aquelas observações que constam do plano de trabalho do analista e programadas para terem sua realização conforme previsto.</a:t>
            </a:r>
            <a:endParaRPr lang="pt-BR" sz="3600" b="1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endParaRPr lang="pt-BR" sz="1000" b="1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Observações Imprevistas</a:t>
            </a:r>
            <a:endParaRPr lang="pt-BR" sz="36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São aquelas que durante o processo de trabalho o analista desenvolve de maneira aleatória.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51338" y="425451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en-GB" sz="3200" b="1" dirty="0" err="1">
                <a:latin typeface="Arial" pitchFamily="34" charset="0"/>
              </a:rPr>
              <a:t>Técnicas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extração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requisitos</a:t>
            </a:r>
            <a:br>
              <a:rPr lang="en-GB" sz="3200" b="1" dirty="0">
                <a:latin typeface="Arial" pitchFamily="34" charset="0"/>
              </a:rPr>
            </a:br>
            <a:r>
              <a:rPr lang="en-GB" sz="3200" b="1" dirty="0">
                <a:latin typeface="Arial" pitchFamily="34" charset="0"/>
              </a:rPr>
              <a:t> (</a:t>
            </a:r>
            <a:r>
              <a:rPr lang="pt-BR" sz="3200" b="1" i="1" dirty="0">
                <a:latin typeface="Arial" pitchFamily="34" charset="0"/>
              </a:rPr>
              <a:t>Técnica de Observação</a:t>
            </a:r>
            <a:r>
              <a:rPr lang="pt-BR" sz="3200" b="1" dirty="0">
                <a:latin typeface="Arial" pitchFamily="34" charset="0"/>
              </a:rPr>
              <a:t> )</a:t>
            </a:r>
            <a:endParaRPr lang="en-GB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713788" cy="489743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Cuidados na observação  </a:t>
            </a:r>
            <a:endParaRPr lang="pt-BR" sz="36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Empregados esperando serviço, fazendo trabalho particular ou reunidos em palestras.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Confusão ou ruído além do normal.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Pilhas de papel nas mesas de trabalho dos funcionários, ou nas dos chefes e não dos funcionários.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Pessoas perambulando de um lado para outro.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425451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en-GB" sz="3200" b="1" dirty="0" err="1">
                <a:latin typeface="Arial" pitchFamily="34" charset="0"/>
              </a:rPr>
              <a:t>Técnicas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extração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requisitos</a:t>
            </a:r>
            <a:br>
              <a:rPr lang="en-GB" sz="3200" b="1" dirty="0">
                <a:latin typeface="Arial" pitchFamily="34" charset="0"/>
              </a:rPr>
            </a:br>
            <a:r>
              <a:rPr lang="en-GB" sz="3200" b="1" dirty="0">
                <a:latin typeface="Arial" pitchFamily="34" charset="0"/>
              </a:rPr>
              <a:t> (</a:t>
            </a:r>
            <a:r>
              <a:rPr lang="pt-BR" sz="3200" b="1" i="1" dirty="0">
                <a:latin typeface="Arial" pitchFamily="34" charset="0"/>
              </a:rPr>
              <a:t>Técnica de Observação</a:t>
            </a:r>
            <a:r>
              <a:rPr lang="pt-BR" sz="3200" b="1" dirty="0">
                <a:latin typeface="Arial" pitchFamily="34" charset="0"/>
              </a:rPr>
              <a:t> )</a:t>
            </a:r>
            <a:endParaRPr lang="en-GB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268413"/>
            <a:ext cx="8569325" cy="4751387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3600" b="1" dirty="0">
                <a:sym typeface="Wingdings" pitchFamily="2" charset="2"/>
              </a:rPr>
              <a:t>Cuidados na observação  (</a:t>
            </a:r>
            <a:r>
              <a:rPr lang="pt-BR" sz="3600" b="1" dirty="0" err="1">
                <a:sym typeface="Wingdings" pitchFamily="2" charset="2"/>
              </a:rPr>
              <a:t>cont</a:t>
            </a:r>
            <a:r>
              <a:rPr lang="pt-BR" sz="3600" b="1" dirty="0">
                <a:sym typeface="Wingdings" pitchFamily="2" charset="2"/>
              </a:rPr>
              <a:t>)</a:t>
            </a:r>
            <a:endParaRPr lang="pt-BR" sz="36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Discussões entre funcionários.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Pessoas chegando atrasadas ou saindo antes da hora.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Casos de pessoas interferindo no trabalho das outras.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Evidências de conservação imperfeita, como lâmpadas queimadas, empregados procurando consertar máquinas, excesso de extensões elétricas pelo chão.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38" y="425451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en-GB" sz="3200" b="1" dirty="0" err="1">
                <a:latin typeface="Arial" pitchFamily="34" charset="0"/>
              </a:rPr>
              <a:t>Técnicas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extração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requisitos</a:t>
            </a:r>
            <a:br>
              <a:rPr lang="en-GB" sz="3200" b="1" dirty="0">
                <a:latin typeface="Arial" pitchFamily="34" charset="0"/>
              </a:rPr>
            </a:br>
            <a:r>
              <a:rPr lang="en-GB" sz="3200" b="1" dirty="0">
                <a:latin typeface="Arial" pitchFamily="34" charset="0"/>
              </a:rPr>
              <a:t> (</a:t>
            </a:r>
            <a:r>
              <a:rPr lang="pt-BR" sz="3200" b="1" i="1" dirty="0">
                <a:latin typeface="Arial" pitchFamily="34" charset="0"/>
              </a:rPr>
              <a:t>Técnica de Observação</a:t>
            </a:r>
            <a:r>
              <a:rPr lang="pt-BR" sz="3200" b="1" dirty="0">
                <a:latin typeface="Arial" pitchFamily="34" charset="0"/>
              </a:rPr>
              <a:t> )</a:t>
            </a:r>
            <a:endParaRPr lang="en-GB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4176712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pt-BR" sz="3600" dirty="0">
                <a:sym typeface="Wingdings" pitchFamily="2" charset="2"/>
              </a:rPr>
              <a:t>Pesquisar a documentação existente:</a:t>
            </a:r>
          </a:p>
          <a:p>
            <a:pPr lvl="4">
              <a:lnSpc>
                <a:spcPct val="90000"/>
              </a:lnSpc>
            </a:pPr>
            <a:endParaRPr lang="pt-BR" sz="1000" dirty="0">
              <a:sym typeface="Wingdings" pitchFamily="2" charset="2"/>
            </a:endParaRPr>
          </a:p>
          <a:p>
            <a:pPr lvl="4">
              <a:lnSpc>
                <a:spcPct val="90000"/>
              </a:lnSpc>
              <a:buFont typeface="Arial" pitchFamily="34" charset="0"/>
              <a:buChar char="•"/>
            </a:pPr>
            <a:r>
              <a:rPr lang="pt-BR" sz="4000" dirty="0">
                <a:sym typeface="Wingdings" pitchFamily="2" charset="2"/>
              </a:rPr>
              <a:t>Legislação</a:t>
            </a:r>
          </a:p>
          <a:p>
            <a:pPr lvl="4">
              <a:lnSpc>
                <a:spcPct val="90000"/>
              </a:lnSpc>
              <a:buFont typeface="Arial" pitchFamily="34" charset="0"/>
              <a:buChar char="•"/>
            </a:pPr>
            <a:r>
              <a:rPr lang="pt-BR" sz="4000" dirty="0">
                <a:sym typeface="Wingdings" pitchFamily="2" charset="2"/>
              </a:rPr>
              <a:t>Manuais e Formulários</a:t>
            </a:r>
          </a:p>
          <a:p>
            <a:pPr lvl="4">
              <a:lnSpc>
                <a:spcPct val="90000"/>
              </a:lnSpc>
              <a:buFont typeface="Arial" pitchFamily="34" charset="0"/>
              <a:buChar char="•"/>
            </a:pPr>
            <a:r>
              <a:rPr lang="pt-BR" sz="4000" dirty="0">
                <a:sym typeface="Wingdings" pitchFamily="2" charset="2"/>
              </a:rPr>
              <a:t>Projetos Anteriores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pt-BR" sz="3600" dirty="0">
              <a:sym typeface="Wingdings" pitchFamily="2" charset="2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en-GB" sz="3200" b="1" dirty="0" err="1">
                <a:latin typeface="Arial" pitchFamily="34" charset="0"/>
              </a:rPr>
              <a:t>Técnicas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extração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requisitos</a:t>
            </a:r>
            <a:br>
              <a:rPr lang="en-GB" sz="3200" b="1" dirty="0">
                <a:latin typeface="Arial" pitchFamily="34" charset="0"/>
              </a:rPr>
            </a:br>
            <a:r>
              <a:rPr lang="en-GB" sz="3200" b="1" dirty="0">
                <a:latin typeface="Arial" pitchFamily="34" charset="0"/>
              </a:rPr>
              <a:t> (</a:t>
            </a:r>
            <a:r>
              <a:rPr lang="pt-BR" sz="3200" b="1" i="1" dirty="0">
                <a:latin typeface="Arial" pitchFamily="34" charset="0"/>
              </a:rPr>
              <a:t>Revisão da Documentação</a:t>
            </a:r>
            <a:r>
              <a:rPr lang="pt-BR" sz="3200" b="1" dirty="0">
                <a:latin typeface="Arial" pitchFamily="34" charset="0"/>
              </a:rPr>
              <a:t> )</a:t>
            </a:r>
            <a:endParaRPr lang="en-GB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8340725" cy="4176712"/>
          </a:xfrm>
          <a:noFill/>
          <a:ln/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600" b="1" dirty="0">
                <a:sym typeface="Wingdings" pitchFamily="2" charset="2"/>
              </a:rPr>
              <a:t>Legislação - </a:t>
            </a:r>
            <a:r>
              <a:rPr lang="pt-BR" sz="3600" dirty="0">
                <a:sym typeface="Wingdings" pitchFamily="2" charset="2"/>
              </a:rPr>
              <a:t>os documentos normativos elaborados pelo governo através de leis, decretos, regulamentos</a:t>
            </a:r>
            <a:endParaRPr lang="pt-BR" sz="3600" b="1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pt-BR" sz="3600" b="1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600" b="1" dirty="0">
                <a:sym typeface="Wingdings" pitchFamily="2" charset="2"/>
              </a:rPr>
              <a:t>Manuais e Formulários - </a:t>
            </a:r>
            <a:r>
              <a:rPr lang="pt-BR" sz="3600" dirty="0">
                <a:sym typeface="Wingdings" pitchFamily="2" charset="2"/>
              </a:rPr>
              <a:t>Os manuais e formulários da empresa são instrumentos indispensáveis à consulta, pois refletem a organização.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en-GB" sz="3200" b="1" dirty="0" err="1">
                <a:latin typeface="Arial" pitchFamily="34" charset="0"/>
              </a:rPr>
              <a:t>Técnicas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extração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requisitos</a:t>
            </a:r>
            <a:br>
              <a:rPr lang="en-GB" sz="3200" b="1" dirty="0">
                <a:latin typeface="Arial" pitchFamily="34" charset="0"/>
              </a:rPr>
            </a:br>
            <a:r>
              <a:rPr lang="en-GB" sz="3200" b="1" dirty="0">
                <a:latin typeface="Arial" pitchFamily="34" charset="0"/>
              </a:rPr>
              <a:t> (</a:t>
            </a:r>
            <a:r>
              <a:rPr lang="pt-BR" sz="3200" b="1" i="1" dirty="0">
                <a:latin typeface="Arial" pitchFamily="34" charset="0"/>
              </a:rPr>
              <a:t>Revisão da Documentação</a:t>
            </a:r>
            <a:r>
              <a:rPr lang="pt-BR" sz="3200" b="1" dirty="0">
                <a:latin typeface="Arial" pitchFamily="34" charset="0"/>
              </a:rPr>
              <a:t> )</a:t>
            </a:r>
            <a:endParaRPr lang="en-GB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341438"/>
            <a:ext cx="8340725" cy="3959225"/>
          </a:xfrm>
          <a:noFill/>
          <a:ln/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600" b="1" dirty="0">
                <a:sym typeface="Wingdings" pitchFamily="2" charset="2"/>
              </a:rPr>
              <a:t>Projetos Anteriores - </a:t>
            </a:r>
            <a:r>
              <a:rPr lang="pt-BR" sz="3600" dirty="0">
                <a:sym typeface="Wingdings" pitchFamily="2" charset="2"/>
              </a:rPr>
              <a:t>os projetos já desenvolvidos que podem fornecer informações sobre o assunto que está sendo tratado bem como motivos e justificativas existentes na época em que foram desenvolvidos, apresentando as soluções adotadas e as rejeitadas.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pt-BR" sz="3600" b="1" dirty="0">
              <a:sym typeface="Wingdings" pitchFamily="2" charset="2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en-GB" sz="3200" b="1" dirty="0" err="1">
                <a:latin typeface="Arial" pitchFamily="34" charset="0"/>
              </a:rPr>
              <a:t>Técnicas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extração</a:t>
            </a:r>
            <a:r>
              <a:rPr lang="en-GB" sz="3200" b="1" dirty="0">
                <a:latin typeface="Arial" pitchFamily="34" charset="0"/>
              </a:rPr>
              <a:t> de </a:t>
            </a:r>
            <a:r>
              <a:rPr lang="en-GB" sz="3200" b="1" dirty="0" err="1">
                <a:latin typeface="Arial" pitchFamily="34" charset="0"/>
              </a:rPr>
              <a:t>requisitos</a:t>
            </a:r>
            <a:br>
              <a:rPr lang="en-GB" sz="3200" b="1" dirty="0">
                <a:latin typeface="Arial" pitchFamily="34" charset="0"/>
              </a:rPr>
            </a:br>
            <a:r>
              <a:rPr lang="en-GB" sz="3200" b="1" dirty="0">
                <a:latin typeface="Arial" pitchFamily="34" charset="0"/>
              </a:rPr>
              <a:t> (</a:t>
            </a:r>
            <a:r>
              <a:rPr lang="pt-BR" sz="3200" b="1" i="1" dirty="0">
                <a:latin typeface="Arial" pitchFamily="34" charset="0"/>
              </a:rPr>
              <a:t>Revisão da Documentação</a:t>
            </a:r>
            <a:r>
              <a:rPr lang="pt-BR" sz="3200" b="1" dirty="0">
                <a:latin typeface="Arial" pitchFamily="34" charset="0"/>
              </a:rPr>
              <a:t> )</a:t>
            </a:r>
            <a:endParaRPr lang="en-GB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O documento de requisitos de software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96975"/>
            <a:ext cx="8229600" cy="4968875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dirty="0"/>
              <a:t>O documento de requisitos é a declaração oficial do que é exigido dos desenvolvedores de sistemas  </a:t>
            </a:r>
          </a:p>
          <a:p>
            <a:pPr>
              <a:lnSpc>
                <a:spcPct val="90000"/>
              </a:lnSpc>
            </a:pPr>
            <a:endParaRPr lang="pt-BR" sz="900" dirty="0"/>
          </a:p>
          <a:p>
            <a:pPr>
              <a:lnSpc>
                <a:spcPct val="90000"/>
              </a:lnSpc>
            </a:pPr>
            <a:r>
              <a:rPr lang="pt-BR" sz="3600" dirty="0"/>
              <a:t>Deve incluir uma definição e uma especificação de detalhada dos requisitos.  </a:t>
            </a:r>
          </a:p>
          <a:p>
            <a:pPr>
              <a:lnSpc>
                <a:spcPct val="90000"/>
              </a:lnSpc>
            </a:pPr>
            <a:endParaRPr lang="pt-BR" sz="900" dirty="0"/>
          </a:p>
          <a:p>
            <a:pPr>
              <a:lnSpc>
                <a:spcPct val="90000"/>
              </a:lnSpc>
            </a:pPr>
            <a:r>
              <a:rPr lang="pt-BR" sz="3600" dirty="0"/>
              <a:t>Não é um documento de projeto. Até onde possível, deve fixar o que o sistema deve fazer em lugar de COMO deve fazer. 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67</a:t>
            </a:fld>
            <a:endParaRPr lang="pt-BR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1143000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O documento de requisitos de software </a:t>
            </a:r>
            <a:br>
              <a:rPr lang="pt-BR" sz="3600" b="1" dirty="0"/>
            </a:br>
            <a:r>
              <a:rPr lang="pt-BR" sz="2400" b="1" dirty="0"/>
              <a:t>( </a:t>
            </a:r>
            <a:r>
              <a:rPr lang="pt-BR" sz="2400" b="1" dirty="0" err="1"/>
              <a:t>Heninger</a:t>
            </a:r>
            <a:r>
              <a:rPr lang="pt-BR" sz="2400" b="1" dirty="0"/>
              <a:t>,1980)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1268413"/>
            <a:ext cx="8713787" cy="4897437"/>
          </a:xfrm>
          <a:noFill/>
          <a:ln/>
        </p:spPr>
        <p:txBody>
          <a:bodyPr>
            <a:noAutofit/>
          </a:bodyPr>
          <a:lstStyle/>
          <a:p>
            <a:r>
              <a:rPr lang="pt-BR" dirty="0"/>
              <a:t>Especificar o comportamento externo do sistema.</a:t>
            </a:r>
          </a:p>
          <a:p>
            <a:r>
              <a:rPr lang="pt-BR" dirty="0"/>
              <a:t>Especificar as restrições à implementação.</a:t>
            </a:r>
          </a:p>
          <a:p>
            <a:r>
              <a:rPr lang="pt-BR" dirty="0"/>
              <a:t>Ser fácil de modificar.</a:t>
            </a:r>
          </a:p>
          <a:p>
            <a:r>
              <a:rPr lang="pt-BR" dirty="0"/>
              <a:t>Servir como uma ferramenta de referência para os responsáveis pela manutenção do sistema.</a:t>
            </a:r>
          </a:p>
          <a:p>
            <a:r>
              <a:rPr lang="pt-BR" dirty="0"/>
              <a:t>Registrar a estratégia sobre o ciclo de vida.</a:t>
            </a:r>
          </a:p>
          <a:p>
            <a:r>
              <a:rPr lang="pt-BR" dirty="0"/>
              <a:t>Caracterizar respostas aceitáveis para eventos indesejáveis.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68</a:t>
            </a:fld>
            <a:endParaRPr lang="pt-BR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4450"/>
            <a:ext cx="8229600" cy="1143000"/>
          </a:xfrm>
          <a:noFill/>
          <a:ln/>
        </p:spPr>
        <p:txBody>
          <a:bodyPr>
            <a:noAutofit/>
          </a:bodyPr>
          <a:lstStyle/>
          <a:p>
            <a:r>
              <a:rPr lang="pt-BR" sz="3600" b="1" dirty="0"/>
              <a:t>Estrutura de um documento segundo  padrão IEEE/ANSI 830 ( década de 90)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5568950" cy="3887788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dirty="0"/>
              <a:t>Introdução </a:t>
            </a:r>
          </a:p>
          <a:p>
            <a:pPr marL="533400" indent="-533400">
              <a:lnSpc>
                <a:spcPct val="80000"/>
              </a:lnSpc>
            </a:pPr>
            <a:endParaRPr lang="pt-BR" sz="900" dirty="0"/>
          </a:p>
          <a:p>
            <a:pPr marL="533400" indent="-533400">
              <a:lnSpc>
                <a:spcPct val="80000"/>
              </a:lnSpc>
            </a:pPr>
            <a:r>
              <a:rPr lang="pt-BR" sz="4000" dirty="0"/>
              <a:t>Descrição geral </a:t>
            </a:r>
          </a:p>
          <a:p>
            <a:pPr marL="533400" indent="-533400">
              <a:lnSpc>
                <a:spcPct val="80000"/>
              </a:lnSpc>
            </a:pPr>
            <a:endParaRPr lang="pt-BR" sz="900" dirty="0"/>
          </a:p>
          <a:p>
            <a:pPr marL="533400" indent="-533400">
              <a:lnSpc>
                <a:spcPct val="80000"/>
              </a:lnSpc>
            </a:pPr>
            <a:r>
              <a:rPr lang="pt-BR" sz="4000" dirty="0"/>
              <a:t>Requisitos específicos</a:t>
            </a:r>
          </a:p>
          <a:p>
            <a:pPr marL="533400" indent="-533400">
              <a:lnSpc>
                <a:spcPct val="80000"/>
              </a:lnSpc>
            </a:pPr>
            <a:endParaRPr lang="pt-BR" sz="900" dirty="0"/>
          </a:p>
          <a:p>
            <a:pPr marL="533400" indent="-533400">
              <a:lnSpc>
                <a:spcPct val="80000"/>
              </a:lnSpc>
            </a:pPr>
            <a:r>
              <a:rPr lang="pt-BR" sz="4000" dirty="0"/>
              <a:t>Apêndices </a:t>
            </a:r>
          </a:p>
          <a:p>
            <a:pPr marL="533400" indent="-533400">
              <a:lnSpc>
                <a:spcPct val="80000"/>
              </a:lnSpc>
            </a:pPr>
            <a:endParaRPr lang="pt-BR" sz="900" dirty="0"/>
          </a:p>
          <a:p>
            <a:pPr marL="533400" indent="-533400">
              <a:lnSpc>
                <a:spcPct val="80000"/>
              </a:lnSpc>
            </a:pPr>
            <a:r>
              <a:rPr lang="pt-BR" sz="4000" dirty="0"/>
              <a:t>Índice</a:t>
            </a:r>
          </a:p>
          <a:p>
            <a:pPr marL="533400" indent="-533400">
              <a:lnSpc>
                <a:spcPct val="80000"/>
              </a:lnSpc>
              <a:buFont typeface="Zapf Dingbats" charset="2"/>
              <a:buNone/>
            </a:pPr>
            <a:r>
              <a:rPr lang="pt-BR" sz="4000" dirty="0"/>
              <a:t> 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69</a:t>
            </a:fld>
            <a:endParaRPr lang="pt-B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484313"/>
            <a:ext cx="8340725" cy="4114800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b="1" dirty="0"/>
              <a:t>Introdução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Propósito da especificação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Escopo do produto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Definições, abreviações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Referências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Visão geral do documento </a:t>
            </a:r>
          </a:p>
          <a:p>
            <a:pPr marL="533400" indent="-533400">
              <a:lnSpc>
                <a:spcPct val="80000"/>
              </a:lnSpc>
            </a:pPr>
            <a:endParaRPr lang="pt-BR" sz="4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0872" y="44624"/>
            <a:ext cx="82296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Estrutura de um documento segundo  padrão IEEE/ANSI 830 ( década de 90)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850900"/>
          </a:xfrm>
          <a:noFill/>
          <a:ln/>
        </p:spPr>
        <p:txBody>
          <a:bodyPr/>
          <a:lstStyle/>
          <a:p>
            <a:pPr algn="ctr"/>
            <a:r>
              <a:rPr lang="pt-BR" b="1" dirty="0"/>
              <a:t>Engenharia de Requisitos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125538"/>
            <a:ext cx="8424862" cy="5040312"/>
          </a:xfrm>
          <a:noFill/>
          <a:ln/>
        </p:spPr>
        <p:txBody>
          <a:bodyPr>
            <a:noAutofit/>
          </a:bodyPr>
          <a:lstStyle/>
          <a:p>
            <a:pPr>
              <a:buNone/>
            </a:pPr>
            <a:r>
              <a:rPr lang="pt-BR" sz="4000" b="1" dirty="0"/>
              <a:t>Objetivos da Engenharia de Requisitos:</a:t>
            </a:r>
            <a:r>
              <a:rPr lang="pt-BR" sz="1000" b="1" dirty="0"/>
              <a:t> </a:t>
            </a:r>
          </a:p>
          <a:p>
            <a:pPr>
              <a:buNone/>
            </a:pPr>
            <a:endParaRPr lang="pt-BR" sz="1000" b="1" dirty="0"/>
          </a:p>
          <a:p>
            <a:pPr lvl="1">
              <a:buFont typeface="Arial" pitchFamily="34" charset="0"/>
              <a:buChar char="•"/>
            </a:pPr>
            <a:r>
              <a:rPr lang="pt-BR" sz="3200" dirty="0"/>
              <a:t>Estabelecer e manter concordância com os clientes e desenvolvedores;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b="1" dirty="0"/>
              <a:t>Registrar e acompanhar requisitos ao </a:t>
            </a:r>
            <a:r>
              <a:rPr lang="pt-BR" sz="3200" dirty="0"/>
              <a:t>longo de </a:t>
            </a:r>
          </a:p>
          <a:p>
            <a:pPr lvl="1">
              <a:buNone/>
            </a:pPr>
            <a:r>
              <a:rPr lang="pt-BR" sz="3200" dirty="0"/>
              <a:t>     todo o desenvolvimento;</a:t>
            </a:r>
          </a:p>
          <a:p>
            <a:pPr lvl="1">
              <a:buFont typeface="Arial" pitchFamily="34" charset="0"/>
              <a:buChar char="•"/>
            </a:pPr>
            <a:r>
              <a:rPr lang="pt-BR" sz="3200" dirty="0"/>
              <a:t> Definir as fronteiras do sistema;</a:t>
            </a:r>
          </a:p>
          <a:p>
            <a:pPr lvl="1">
              <a:buFont typeface="Arial" pitchFamily="34" charset="0"/>
              <a:buChar char="•"/>
            </a:pPr>
            <a:r>
              <a:rPr lang="pt-BR" sz="3200" dirty="0"/>
              <a:t> Fornecer a base para o cronograma/custo de desenvolvimento do sistema.</a:t>
            </a:r>
          </a:p>
          <a:p>
            <a:pPr lvl="1">
              <a:buFont typeface="Arial" pitchFamily="34" charset="0"/>
              <a:buChar char="•"/>
            </a:pPr>
            <a:endParaRPr lang="pt-BR" sz="3200" dirty="0"/>
          </a:p>
          <a:p>
            <a:pPr lvl="1"/>
            <a:endParaRPr lang="pt-BR" sz="3200" dirty="0"/>
          </a:p>
          <a:p>
            <a:endParaRPr lang="pt-BR" b="1" dirty="0"/>
          </a:p>
          <a:p>
            <a:pPr>
              <a:buNone/>
            </a:pPr>
            <a:r>
              <a:rPr lang="pt-BR" sz="4000" b="1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70</a:t>
            </a:fld>
            <a:endParaRPr lang="pt-B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7297738" cy="4392612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b="1" dirty="0"/>
              <a:t>Descrição geral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1200" dirty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Perspectiva do produto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Funções do produto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Características dos usuários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Restrições gerais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pt-BR" sz="9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>
                <a:sym typeface="Wingdings" pitchFamily="2" charset="2"/>
              </a:rPr>
              <a:t>Suposições e dependências</a:t>
            </a:r>
            <a:r>
              <a:rPr lang="pt-BR" sz="4000" dirty="0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0872" y="44624"/>
            <a:ext cx="82296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Estrutura de um documento segundo  padrão IEEE/ANSI 830 ( década de 90)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71</a:t>
            </a:fld>
            <a:endParaRPr lang="pt-B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8925" y="1762125"/>
            <a:ext cx="7585075" cy="4114800"/>
          </a:xfrm>
          <a:noFill/>
          <a:ln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</a:pPr>
            <a:r>
              <a:rPr lang="pt-BR" sz="4000" b="1" dirty="0"/>
              <a:t>Requisitos específicos – </a:t>
            </a:r>
          </a:p>
          <a:p>
            <a:pPr marL="933450" lvl="1" indent="-533400">
              <a:lnSpc>
                <a:spcPct val="80000"/>
              </a:lnSpc>
              <a:buFont typeface="Arial" pitchFamily="34" charset="0"/>
              <a:buChar char="•"/>
            </a:pPr>
            <a:r>
              <a:rPr lang="pt-BR" sz="4000" dirty="0"/>
              <a:t>abrange requisitos funcionais e não funcionais</a:t>
            </a:r>
          </a:p>
          <a:p>
            <a:pPr marL="533400" indent="-533400">
              <a:lnSpc>
                <a:spcPct val="80000"/>
              </a:lnSpc>
            </a:pPr>
            <a:endParaRPr lang="pt-BR" sz="900" b="1" dirty="0"/>
          </a:p>
          <a:p>
            <a:pPr marL="533400" indent="-533400">
              <a:lnSpc>
                <a:spcPct val="80000"/>
              </a:lnSpc>
            </a:pPr>
            <a:r>
              <a:rPr lang="pt-BR" sz="4000" b="1" dirty="0"/>
              <a:t>Apêndices </a:t>
            </a:r>
          </a:p>
          <a:p>
            <a:pPr marL="533400" indent="-533400">
              <a:lnSpc>
                <a:spcPct val="80000"/>
              </a:lnSpc>
            </a:pPr>
            <a:endParaRPr lang="pt-BR" sz="900" b="1" dirty="0"/>
          </a:p>
          <a:p>
            <a:pPr marL="533400" indent="-533400">
              <a:lnSpc>
                <a:spcPct val="80000"/>
              </a:lnSpc>
            </a:pPr>
            <a:r>
              <a:rPr lang="pt-BR" sz="4000" b="1" dirty="0"/>
              <a:t>Índice</a:t>
            </a:r>
          </a:p>
          <a:p>
            <a:pPr marL="533400" indent="-533400">
              <a:lnSpc>
                <a:spcPct val="80000"/>
              </a:lnSpc>
              <a:buFont typeface="Zapf Dingbats" charset="2"/>
              <a:buNone/>
            </a:pPr>
            <a:r>
              <a:rPr lang="pt-BR" sz="4000" b="1" dirty="0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0872" y="44624"/>
            <a:ext cx="82296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Estrutura de um documento segundo  padrão IEEE/ANSI 830 ( década de 90)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576" y="1628800"/>
            <a:ext cx="7992289" cy="1872016"/>
            <a:chOff x="568" y="210"/>
            <a:chExt cx="4552" cy="85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568" y="436"/>
              <a:ext cx="1327" cy="46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3200" b="1" dirty="0"/>
                <a:t>Clientes de sistema</a:t>
              </a:r>
            </a:p>
          </p:txBody>
        </p:sp>
        <p:sp>
          <p:nvSpPr>
            <p:cNvPr id="209925" name="Rectangle 5"/>
            <p:cNvSpPr>
              <a:spLocks noChangeArrowheads="1"/>
            </p:cNvSpPr>
            <p:nvPr/>
          </p:nvSpPr>
          <p:spPr bwMode="auto">
            <a:xfrm>
              <a:off x="2666" y="210"/>
              <a:ext cx="2454" cy="850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2400" b="1" dirty="0"/>
                <a:t>Especificam os requisitos e os </a:t>
              </a:r>
              <a:r>
                <a:rPr lang="pt-BR" sz="2400" b="1" dirty="0" err="1"/>
                <a:t>leem</a:t>
              </a:r>
              <a:r>
                <a:rPr lang="pt-BR" sz="2400" b="1" dirty="0"/>
                <a:t> para verificar se eles atendem a suas necessidades. Especificam as mudanças nos requisitos.</a:t>
              </a:r>
            </a:p>
          </p:txBody>
        </p:sp>
        <p:sp>
          <p:nvSpPr>
            <p:cNvPr id="209926" name="Freeform 6"/>
            <p:cNvSpPr>
              <a:spLocks/>
            </p:cNvSpPr>
            <p:nvPr/>
          </p:nvSpPr>
          <p:spPr bwMode="auto">
            <a:xfrm>
              <a:off x="2377" y="572"/>
              <a:ext cx="246" cy="90"/>
            </a:xfrm>
            <a:custGeom>
              <a:avLst/>
              <a:gdLst/>
              <a:ahLst/>
              <a:cxnLst>
                <a:cxn ang="0">
                  <a:pos x="57" y="38"/>
                </a:cxn>
                <a:cxn ang="0">
                  <a:pos x="0" y="0"/>
                </a:cxn>
                <a:cxn ang="0">
                  <a:pos x="246" y="38"/>
                </a:cxn>
                <a:cxn ang="0">
                  <a:pos x="0" y="90"/>
                </a:cxn>
                <a:cxn ang="0">
                  <a:pos x="57" y="38"/>
                </a:cxn>
              </a:cxnLst>
              <a:rect l="0" t="0" r="r" b="b"/>
              <a:pathLst>
                <a:path w="246" h="90">
                  <a:moveTo>
                    <a:pt x="57" y="38"/>
                  </a:moveTo>
                  <a:lnTo>
                    <a:pt x="0" y="0"/>
                  </a:lnTo>
                  <a:lnTo>
                    <a:pt x="246" y="38"/>
                  </a:lnTo>
                  <a:lnTo>
                    <a:pt x="0" y="90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000000"/>
            </a:solidFill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  <p:sp>
          <p:nvSpPr>
            <p:cNvPr id="209927" name="Line 7"/>
            <p:cNvSpPr>
              <a:spLocks noChangeShapeType="1"/>
            </p:cNvSpPr>
            <p:nvPr/>
          </p:nvSpPr>
          <p:spPr bwMode="auto">
            <a:xfrm flipH="1">
              <a:off x="1903" y="613"/>
              <a:ext cx="607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2337" y="4035400"/>
            <a:ext cx="7915294" cy="2273300"/>
            <a:chOff x="568" y="1162"/>
            <a:chExt cx="4528" cy="1432"/>
          </a:xfrm>
        </p:grpSpPr>
        <p:sp>
          <p:nvSpPr>
            <p:cNvPr id="209929" name="Freeform 9"/>
            <p:cNvSpPr>
              <a:spLocks/>
            </p:cNvSpPr>
            <p:nvPr/>
          </p:nvSpPr>
          <p:spPr bwMode="auto">
            <a:xfrm>
              <a:off x="2377" y="1495"/>
              <a:ext cx="246" cy="77"/>
            </a:xfrm>
            <a:custGeom>
              <a:avLst/>
              <a:gdLst/>
              <a:ahLst/>
              <a:cxnLst>
                <a:cxn ang="0">
                  <a:pos x="57" y="39"/>
                </a:cxn>
                <a:cxn ang="0">
                  <a:pos x="0" y="0"/>
                </a:cxn>
                <a:cxn ang="0">
                  <a:pos x="246" y="39"/>
                </a:cxn>
                <a:cxn ang="0">
                  <a:pos x="0" y="77"/>
                </a:cxn>
                <a:cxn ang="0">
                  <a:pos x="57" y="39"/>
                </a:cxn>
              </a:cxnLst>
              <a:rect l="0" t="0" r="r" b="b"/>
              <a:pathLst>
                <a:path w="246" h="77">
                  <a:moveTo>
                    <a:pt x="57" y="39"/>
                  </a:moveTo>
                  <a:lnTo>
                    <a:pt x="0" y="0"/>
                  </a:lnTo>
                  <a:lnTo>
                    <a:pt x="246" y="39"/>
                  </a:lnTo>
                  <a:lnTo>
                    <a:pt x="0" y="77"/>
                  </a:lnTo>
                  <a:lnTo>
                    <a:pt x="57" y="39"/>
                  </a:lnTo>
                  <a:close/>
                </a:path>
              </a:pathLst>
            </a:custGeom>
            <a:solidFill>
              <a:srgbClr val="000000"/>
            </a:solidFill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  <p:sp>
          <p:nvSpPr>
            <p:cNvPr id="209930" name="Line 10"/>
            <p:cNvSpPr>
              <a:spLocks noChangeShapeType="1"/>
            </p:cNvSpPr>
            <p:nvPr/>
          </p:nvSpPr>
          <p:spPr bwMode="auto">
            <a:xfrm flipH="1">
              <a:off x="1903" y="1534"/>
              <a:ext cx="607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  <p:sp>
          <p:nvSpPr>
            <p:cNvPr id="209931" name="Rectangle 11"/>
            <p:cNvSpPr>
              <a:spLocks noChangeArrowheads="1"/>
            </p:cNvSpPr>
            <p:nvPr/>
          </p:nvSpPr>
          <p:spPr bwMode="auto">
            <a:xfrm>
              <a:off x="568" y="1390"/>
              <a:ext cx="1327" cy="316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3200" b="1" dirty="0"/>
                <a:t>Gerentes</a:t>
              </a:r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666" y="1162"/>
              <a:ext cx="2430" cy="1432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2400" b="1" dirty="0"/>
                <a:t>Utilizam o documento de requisitos para planejar um pedido de proposta para o sistema e para planejar o processo de desenvolvimento de sistema.</a:t>
              </a:r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115616" y="116632"/>
            <a:ext cx="7128792" cy="954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Usuários de um documento de requisitos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3568" y="1484784"/>
            <a:ext cx="7920757" cy="1584324"/>
            <a:chOff x="580" y="2043"/>
            <a:chExt cx="4412" cy="998"/>
          </a:xfrm>
        </p:grpSpPr>
        <p:sp>
          <p:nvSpPr>
            <p:cNvPr id="209934" name="Freeform 14"/>
            <p:cNvSpPr>
              <a:spLocks/>
            </p:cNvSpPr>
            <p:nvPr/>
          </p:nvSpPr>
          <p:spPr bwMode="auto">
            <a:xfrm>
              <a:off x="2396" y="2227"/>
              <a:ext cx="246" cy="90"/>
            </a:xfrm>
            <a:custGeom>
              <a:avLst/>
              <a:gdLst/>
              <a:ahLst/>
              <a:cxnLst>
                <a:cxn ang="0">
                  <a:pos x="57" y="39"/>
                </a:cxn>
                <a:cxn ang="0">
                  <a:pos x="0" y="0"/>
                </a:cxn>
                <a:cxn ang="0">
                  <a:pos x="246" y="39"/>
                </a:cxn>
                <a:cxn ang="0">
                  <a:pos x="0" y="90"/>
                </a:cxn>
                <a:cxn ang="0">
                  <a:pos x="57" y="39"/>
                </a:cxn>
              </a:cxnLst>
              <a:rect l="0" t="0" r="r" b="b"/>
              <a:pathLst>
                <a:path w="246" h="90">
                  <a:moveTo>
                    <a:pt x="57" y="39"/>
                  </a:moveTo>
                  <a:lnTo>
                    <a:pt x="0" y="0"/>
                  </a:lnTo>
                  <a:lnTo>
                    <a:pt x="246" y="39"/>
                  </a:lnTo>
                  <a:lnTo>
                    <a:pt x="0" y="90"/>
                  </a:lnTo>
                  <a:lnTo>
                    <a:pt x="57" y="39"/>
                  </a:lnTo>
                  <a:close/>
                </a:path>
              </a:pathLst>
            </a:custGeom>
            <a:solidFill>
              <a:srgbClr val="000000"/>
            </a:solidFill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1941" y="2279"/>
              <a:ext cx="58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  <p:sp>
          <p:nvSpPr>
            <p:cNvPr id="209936" name="Rectangle 16"/>
            <p:cNvSpPr>
              <a:spLocks noChangeArrowheads="1"/>
            </p:cNvSpPr>
            <p:nvPr/>
          </p:nvSpPr>
          <p:spPr bwMode="auto">
            <a:xfrm>
              <a:off x="580" y="2116"/>
              <a:ext cx="1327" cy="698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3200" b="1" dirty="0"/>
                <a:t>Engenheiros de sistema</a:t>
              </a:r>
            </a:p>
          </p:txBody>
        </p:sp>
        <p:sp>
          <p:nvSpPr>
            <p:cNvPr id="209937" name="Rectangle 17"/>
            <p:cNvSpPr>
              <a:spLocks noChangeArrowheads="1"/>
            </p:cNvSpPr>
            <p:nvPr/>
          </p:nvSpPr>
          <p:spPr bwMode="auto">
            <a:xfrm>
              <a:off x="2666" y="2043"/>
              <a:ext cx="2326" cy="998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2400" b="1" dirty="0"/>
                <a:t>Utilizam o documento de requisitos para compreender o sistema que será desenvolvido.</a:t>
              </a:r>
            </a:p>
          </p:txBody>
        </p:sp>
      </p:grpSp>
      <p:sp>
        <p:nvSpPr>
          <p:cNvPr id="209938" name="Line 18"/>
          <p:cNvSpPr>
            <a:spLocks noChangeShapeType="1"/>
          </p:cNvSpPr>
          <p:nvPr/>
        </p:nvSpPr>
        <p:spPr bwMode="auto">
          <a:xfrm flipH="1">
            <a:off x="3419872" y="4437112"/>
            <a:ext cx="1099906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209939" name="Freeform 19"/>
          <p:cNvSpPr>
            <a:spLocks/>
          </p:cNvSpPr>
          <p:nvPr/>
        </p:nvSpPr>
        <p:spPr bwMode="auto">
          <a:xfrm>
            <a:off x="4283968" y="4365104"/>
            <a:ext cx="444573" cy="142875"/>
          </a:xfrm>
          <a:custGeom>
            <a:avLst/>
            <a:gdLst/>
            <a:ahLst/>
            <a:cxnLst>
              <a:cxn ang="0">
                <a:pos x="57" y="39"/>
              </a:cxn>
              <a:cxn ang="0">
                <a:pos x="0" y="0"/>
              </a:cxn>
              <a:cxn ang="0">
                <a:pos x="246" y="39"/>
              </a:cxn>
              <a:cxn ang="0">
                <a:pos x="0" y="90"/>
              </a:cxn>
              <a:cxn ang="0">
                <a:pos x="57" y="39"/>
              </a:cxn>
            </a:cxnLst>
            <a:rect l="0" t="0" r="r" b="b"/>
            <a:pathLst>
              <a:path w="246" h="90">
                <a:moveTo>
                  <a:pt x="57" y="39"/>
                </a:moveTo>
                <a:lnTo>
                  <a:pt x="0" y="0"/>
                </a:lnTo>
                <a:lnTo>
                  <a:pt x="246" y="39"/>
                </a:lnTo>
                <a:lnTo>
                  <a:pt x="0" y="90"/>
                </a:lnTo>
                <a:lnTo>
                  <a:pt x="57" y="39"/>
                </a:lnTo>
                <a:close/>
              </a:path>
            </a:pathLst>
          </a:custGeom>
          <a:solidFill>
            <a:srgbClr val="000000"/>
          </a:solidFill>
          <a:ln w="301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 b="1"/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467544" y="4075932"/>
            <a:ext cx="2956603" cy="108126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3200" b="1" dirty="0"/>
              <a:t>Engenheiros de teste sistema</a:t>
            </a:r>
          </a:p>
          <a:p>
            <a:pPr algn="ctr"/>
            <a:endParaRPr lang="pt-BR" sz="1800" b="1" dirty="0"/>
          </a:p>
        </p:txBody>
      </p:sp>
      <p:sp>
        <p:nvSpPr>
          <p:cNvPr id="209941" name="Rectangle 21"/>
          <p:cNvSpPr>
            <a:spLocks noChangeArrowheads="1"/>
          </p:cNvSpPr>
          <p:nvPr/>
        </p:nvSpPr>
        <p:spPr bwMode="auto">
          <a:xfrm>
            <a:off x="4691766" y="3789040"/>
            <a:ext cx="3984690" cy="1512168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2400" b="1" dirty="0"/>
              <a:t>Utilizam o documento de requisitos para desenvolver testes de validação do sistema.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115616" y="116632"/>
            <a:ext cx="7128792" cy="954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Usuários de um documento de requisitos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67471" y="1844822"/>
            <a:ext cx="8497319" cy="2591531"/>
            <a:chOff x="369" y="3449"/>
            <a:chExt cx="4688" cy="685"/>
          </a:xfrm>
        </p:grpSpPr>
        <p:sp>
          <p:nvSpPr>
            <p:cNvPr id="209943" name="Freeform 23"/>
            <p:cNvSpPr>
              <a:spLocks/>
            </p:cNvSpPr>
            <p:nvPr/>
          </p:nvSpPr>
          <p:spPr bwMode="auto">
            <a:xfrm>
              <a:off x="2396" y="3666"/>
              <a:ext cx="227" cy="90"/>
            </a:xfrm>
            <a:custGeom>
              <a:avLst/>
              <a:gdLst/>
              <a:ahLst/>
              <a:cxnLst>
                <a:cxn ang="0">
                  <a:pos x="38" y="51"/>
                </a:cxn>
                <a:cxn ang="0">
                  <a:pos x="0" y="0"/>
                </a:cxn>
                <a:cxn ang="0">
                  <a:pos x="227" y="51"/>
                </a:cxn>
                <a:cxn ang="0">
                  <a:pos x="0" y="90"/>
                </a:cxn>
                <a:cxn ang="0">
                  <a:pos x="38" y="51"/>
                </a:cxn>
              </a:cxnLst>
              <a:rect l="0" t="0" r="r" b="b"/>
              <a:pathLst>
                <a:path w="227" h="90">
                  <a:moveTo>
                    <a:pt x="38" y="51"/>
                  </a:moveTo>
                  <a:lnTo>
                    <a:pt x="0" y="0"/>
                  </a:lnTo>
                  <a:lnTo>
                    <a:pt x="227" y="51"/>
                  </a:lnTo>
                  <a:lnTo>
                    <a:pt x="0" y="90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000000"/>
            </a:solidFill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  <p:sp>
          <p:nvSpPr>
            <p:cNvPr id="209944" name="Line 24"/>
            <p:cNvSpPr>
              <a:spLocks noChangeShapeType="1"/>
            </p:cNvSpPr>
            <p:nvPr/>
          </p:nvSpPr>
          <p:spPr bwMode="auto">
            <a:xfrm flipH="1">
              <a:off x="1903" y="3717"/>
              <a:ext cx="607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b="1"/>
            </a:p>
          </p:txBody>
        </p:sp>
        <p:sp>
          <p:nvSpPr>
            <p:cNvPr id="209945" name="Rectangle 25"/>
            <p:cNvSpPr>
              <a:spLocks noChangeArrowheads="1"/>
            </p:cNvSpPr>
            <p:nvPr/>
          </p:nvSpPr>
          <p:spPr bwMode="auto">
            <a:xfrm>
              <a:off x="369" y="3568"/>
              <a:ext cx="1538" cy="406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3200" b="1" dirty="0"/>
                <a:t>Engenheiros de manutenção sistema</a:t>
              </a:r>
            </a:p>
          </p:txBody>
        </p:sp>
        <p:sp>
          <p:nvSpPr>
            <p:cNvPr id="209946" name="Rectangle 26"/>
            <p:cNvSpPr>
              <a:spLocks noChangeArrowheads="1"/>
            </p:cNvSpPr>
            <p:nvPr/>
          </p:nvSpPr>
          <p:spPr bwMode="auto">
            <a:xfrm>
              <a:off x="2666" y="3449"/>
              <a:ext cx="2391" cy="685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3200" b="1" dirty="0"/>
                <a:t>Utilizam o documento de requisitos para ajudar a compreender o sistema a as relações entre suas partes.</a:t>
              </a:r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115616" y="116632"/>
            <a:ext cx="7128792" cy="954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Usuários de um documento de requisitos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51338" y="333376"/>
            <a:ext cx="7772400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ctr"/>
            <a:r>
              <a:rPr lang="pt-BR" sz="4000" b="1">
                <a:latin typeface="Arial" pitchFamily="34" charset="0"/>
              </a:rPr>
              <a:t>Estudo de caso - Hotel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75</a:t>
            </a:fld>
            <a:endParaRPr lang="pt-B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8340725" cy="4751388"/>
          </a:xfrm>
          <a:noFill/>
          <a:ln/>
        </p:spPr>
        <p:txBody>
          <a:bodyPr>
            <a:noAutofit/>
          </a:bodyPr>
          <a:lstStyle/>
          <a:p>
            <a:pPr marL="533400" indent="-533400" algn="ctr">
              <a:lnSpc>
                <a:spcPct val="80000"/>
              </a:lnSpc>
              <a:buFont typeface="Zapf Dingbats" charset="2"/>
              <a:buNone/>
            </a:pPr>
            <a:r>
              <a:rPr lang="pt-BR" sz="3600" b="1" dirty="0">
                <a:sym typeface="Wingdings" pitchFamily="2" charset="2"/>
              </a:rPr>
              <a:t>Objetivo do sistema.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endParaRPr lang="pt-BR" sz="900" dirty="0">
              <a:sym typeface="Wingdings" pitchFamily="2" charset="2"/>
            </a:endParaRP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Este sistema será utilizado para uma rede de hotéis.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Cada hotel terá um ou vários terminais que permitirão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as operações básicas de um hotel, podendo o cliente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reservar e cancelar um apartamento através da Web,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terá também comunicação com outros hotéis da mesma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rede de modo a consultar sobre disponibilidade de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vagas. Este sistema também faz interface com outros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dois sistemas internos do hotel: controle de restaurante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r>
              <a:rPr lang="pt-BR" sz="2800" dirty="0">
                <a:sym typeface="Wingdings" pitchFamily="2" charset="2"/>
              </a:rPr>
              <a:t>e controle de tarifação de telefone.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br>
              <a:rPr lang="pt-BR" sz="2800" dirty="0">
                <a:sym typeface="Wingdings" pitchFamily="2" charset="2"/>
              </a:rPr>
            </a:br>
            <a:r>
              <a:rPr lang="pt-BR" sz="2800" dirty="0">
                <a:sym typeface="Wingdings" pitchFamily="2" charset="2"/>
              </a:rPr>
              <a:t> </a:t>
            </a:r>
          </a:p>
          <a:p>
            <a:pPr marL="533400" indent="-533400" algn="just">
              <a:lnSpc>
                <a:spcPct val="80000"/>
              </a:lnSpc>
              <a:buFont typeface="Zapf Dingbats" charset="2"/>
              <a:buNone/>
            </a:pPr>
            <a:endParaRPr lang="pt-BR" sz="2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  <a:ln/>
        </p:spPr>
        <p:txBody>
          <a:bodyPr/>
          <a:lstStyle/>
          <a:p>
            <a:pPr algn="ctr"/>
            <a:r>
              <a:rPr lang="pt-BR" b="1" dirty="0"/>
              <a:t>Engenharia de Requisitos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484313"/>
            <a:ext cx="8340725" cy="4465637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dirty="0"/>
              <a:t>Papel do cliente e do desenvolvedor:</a:t>
            </a:r>
          </a:p>
          <a:p>
            <a:pPr lvl="1">
              <a:lnSpc>
                <a:spcPct val="90000"/>
              </a:lnSpc>
            </a:pPr>
            <a:endParaRPr lang="pt-BR" sz="36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600" b="1" dirty="0"/>
              <a:t>Cliente: </a:t>
            </a:r>
            <a:r>
              <a:rPr lang="pt-BR" sz="3600" dirty="0"/>
              <a:t>formular (de modo concreto) as necessidades em termos de funções e desempenho.</a:t>
            </a:r>
          </a:p>
          <a:p>
            <a:pPr lvl="1">
              <a:lnSpc>
                <a:spcPct val="90000"/>
              </a:lnSpc>
            </a:pPr>
            <a:endParaRPr lang="pt-BR" sz="36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3600" b="1" dirty="0"/>
              <a:t>Desenvolvedor: </a:t>
            </a:r>
            <a:r>
              <a:rPr lang="pt-BR" sz="3600" dirty="0"/>
              <a:t>atua como indagador, consultor e solucionador de problemas.</a:t>
            </a:r>
          </a:p>
          <a:p>
            <a:pPr>
              <a:lnSpc>
                <a:spcPct val="90000"/>
              </a:lnSpc>
            </a:pPr>
            <a:endParaRPr lang="pt-BR" sz="3600" dirty="0"/>
          </a:p>
          <a:p>
            <a:pPr>
              <a:lnSpc>
                <a:spcPct val="90000"/>
              </a:lnSpc>
            </a:pPr>
            <a:endParaRPr lang="pt-BR" sz="36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F746-E6E7-4697-A454-36CE8A38559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  <a:ln/>
        </p:spPr>
        <p:txBody>
          <a:bodyPr/>
          <a:lstStyle/>
          <a:p>
            <a:pPr algn="ctr"/>
            <a:r>
              <a:rPr lang="pt-BR" b="1" dirty="0"/>
              <a:t>Engenharia de Requisitos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268413"/>
            <a:ext cx="8340725" cy="4968875"/>
          </a:xfrm>
          <a:noFill/>
          <a:ln/>
        </p:spPr>
        <p:txBody>
          <a:bodyPr>
            <a:noAutofit/>
          </a:bodyPr>
          <a:lstStyle/>
          <a:p>
            <a:pPr>
              <a:buNone/>
            </a:pPr>
            <a:r>
              <a:rPr lang="pt-BR" sz="3600" b="1" dirty="0"/>
              <a:t>Foco no Usuário:</a:t>
            </a:r>
          </a:p>
          <a:p>
            <a:pPr>
              <a:buNone/>
            </a:pPr>
            <a:endParaRPr lang="pt-BR" sz="1050" b="1" dirty="0"/>
          </a:p>
          <a:p>
            <a:r>
              <a:rPr lang="pt-BR" sz="2800" dirty="0"/>
              <a:t>Identificar </a:t>
            </a:r>
            <a:r>
              <a:rPr lang="pt-BR" sz="2800" b="1" dirty="0"/>
              <a:t>Objetivos de Negócio (Por que </a:t>
            </a:r>
            <a:r>
              <a:rPr lang="pt-BR" sz="2800" dirty="0"/>
              <a:t>desenvolver algo?)</a:t>
            </a:r>
          </a:p>
          <a:p>
            <a:r>
              <a:rPr lang="pt-BR" sz="2800" dirty="0"/>
              <a:t>Identificar </a:t>
            </a:r>
            <a:r>
              <a:rPr lang="pt-BR" sz="2800" b="1" dirty="0" err="1"/>
              <a:t>Stakeholders</a:t>
            </a:r>
            <a:r>
              <a:rPr lang="pt-BR" sz="2800" b="1" dirty="0"/>
              <a:t> (Quem está </a:t>
            </a:r>
            <a:r>
              <a:rPr lang="pt-BR" sz="2800" dirty="0"/>
              <a:t>envolvido?)</a:t>
            </a:r>
          </a:p>
          <a:p>
            <a:r>
              <a:rPr lang="pt-BR" sz="2800" dirty="0"/>
              <a:t>Obter diferentes </a:t>
            </a:r>
            <a:r>
              <a:rPr lang="pt-BR" sz="2800" b="1" dirty="0"/>
              <a:t>Pontos de Vista (Com </a:t>
            </a:r>
            <a:r>
              <a:rPr lang="pt-BR" sz="2800" dirty="0"/>
              <a:t>que os </a:t>
            </a:r>
            <a:r>
              <a:rPr lang="pt-BR" sz="2800" dirty="0" err="1"/>
              <a:t>stakeholders</a:t>
            </a:r>
            <a:r>
              <a:rPr lang="pt-BR" sz="2800" dirty="0"/>
              <a:t> estão preocupados? Existem conflitos?)</a:t>
            </a:r>
          </a:p>
          <a:p>
            <a:r>
              <a:rPr lang="pt-BR" sz="2800" dirty="0"/>
              <a:t>Resolver </a:t>
            </a:r>
            <a:r>
              <a:rPr lang="pt-BR" sz="2800" b="1" dirty="0"/>
              <a:t>Conflitos</a:t>
            </a:r>
          </a:p>
          <a:p>
            <a:r>
              <a:rPr lang="pt-BR" sz="2800" dirty="0"/>
              <a:t>Identificar </a:t>
            </a:r>
            <a:r>
              <a:rPr lang="pt-BR" sz="2800" b="1" dirty="0"/>
              <a:t>Cenários (Quais resultados as </a:t>
            </a:r>
            <a:r>
              <a:rPr lang="pt-BR" sz="2800" dirty="0"/>
              <a:t>pessoas desejam? Sob que circunstancias?)</a:t>
            </a:r>
          </a:p>
          <a:p>
            <a:pPr>
              <a:lnSpc>
                <a:spcPct val="90000"/>
              </a:lnSpc>
            </a:pPr>
            <a:endParaRPr lang="pt-BR" sz="2400" b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1191</TotalTime>
  <Words>3486</Words>
  <Application>Microsoft Office PowerPoint</Application>
  <PresentationFormat>Apresentação na tela (4:3)</PresentationFormat>
  <Paragraphs>630</Paragraphs>
  <Slides>75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3" baseType="lpstr">
      <vt:lpstr>Arial</vt:lpstr>
      <vt:lpstr>Calibri</vt:lpstr>
      <vt:lpstr>Times New Roman</vt:lpstr>
      <vt:lpstr>Trebuchet MS</vt:lpstr>
      <vt:lpstr>Wingdings</vt:lpstr>
      <vt:lpstr>Wingdings 3</vt:lpstr>
      <vt:lpstr>Zapf Dingbats</vt:lpstr>
      <vt:lpstr>Facetado</vt:lpstr>
      <vt:lpstr>Leitura: Sommerville (Cap6) – Pressman (Cap5 e 7)   SWEBOX - http://www.computer.org/portal/web/swebok</vt:lpstr>
      <vt:lpstr>Objetivos</vt:lpstr>
      <vt:lpstr>Apresentação do PowerPoint</vt:lpstr>
      <vt:lpstr>Apresentação do PowerPoint</vt:lpstr>
      <vt:lpstr>Engenharia de Requisitos</vt:lpstr>
      <vt:lpstr>Engenharia de Requisitos</vt:lpstr>
      <vt:lpstr>Engenharia de Requisitos</vt:lpstr>
      <vt:lpstr>Engenharia de Requisitos</vt:lpstr>
      <vt:lpstr>Engenharia de Requisitos</vt:lpstr>
      <vt:lpstr>Níveis de requisitos</vt:lpstr>
      <vt:lpstr>Apresentação do PowerPoint</vt:lpstr>
      <vt:lpstr>Apresentação do PowerPoint</vt:lpstr>
      <vt:lpstr>Leitores de diferentes tipos de especificação</vt:lpstr>
      <vt:lpstr>Apresentação do PowerPoint</vt:lpstr>
      <vt:lpstr>Apresentação do PowerPoint</vt:lpstr>
      <vt:lpstr>Apresentação do PowerPoint</vt:lpstr>
      <vt:lpstr>Apresentação do PowerPoint</vt:lpstr>
      <vt:lpstr>Tipos de Requisitos Não Funcionais </vt:lpstr>
      <vt:lpstr>Classificação dos Requisitos  Não Funcionais </vt:lpstr>
      <vt:lpstr>Classificação dos Requisitos  Não Funcionais </vt:lpstr>
      <vt:lpstr>Classificação dos Requisitos  Não Funcionais </vt:lpstr>
      <vt:lpstr>Classificação dos Requisitos  Não Funcionais </vt:lpstr>
      <vt:lpstr>Métricas de Requisitos Não Funcionais</vt:lpstr>
      <vt:lpstr>Passos para o processo de extração de requisitos de software</vt:lpstr>
      <vt:lpstr>Apresentação do PowerPoint</vt:lpstr>
      <vt:lpstr>Apresentação do PowerPoint</vt:lpstr>
      <vt:lpstr>Apresentação do PowerPoint</vt:lpstr>
      <vt:lpstr>Dificuldades no processo  de extração de requisitos</vt:lpstr>
      <vt:lpstr>Apresentação do PowerPoint</vt:lpstr>
      <vt:lpstr>Técnicas de extração de 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documento de requisitos de software</vt:lpstr>
      <vt:lpstr>O documento de requisitos de software  ( Heninger,1980)</vt:lpstr>
      <vt:lpstr>Estrutura de um documento segundo  padrão IEEE/ANSI 830 ( década de 90)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auxi</dc:creator>
  <cp:lastModifiedBy>daniel</cp:lastModifiedBy>
  <cp:revision>99</cp:revision>
  <dcterms:created xsi:type="dcterms:W3CDTF">2012-02-04T22:49:06Z</dcterms:created>
  <dcterms:modified xsi:type="dcterms:W3CDTF">2018-09-26T18:20:57Z</dcterms:modified>
</cp:coreProperties>
</file>