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7" r:id="rId12"/>
    <p:sldId id="269" r:id="rId13"/>
    <p:sldId id="271" r:id="rId14"/>
    <p:sldId id="273" r:id="rId15"/>
    <p:sldId id="272" r:id="rId16"/>
    <p:sldId id="275" r:id="rId17"/>
    <p:sldId id="274" r:id="rId18"/>
    <p:sldId id="276" r:id="rId19"/>
    <p:sldId id="277" r:id="rId20"/>
    <p:sldId id="278" r:id="rId21"/>
    <p:sldId id="268" r:id="rId22"/>
    <p:sldId id="279" r:id="rId23"/>
    <p:sldId id="285" r:id="rId24"/>
    <p:sldId id="280" r:id="rId25"/>
    <p:sldId id="282" r:id="rId26"/>
    <p:sldId id="281" r:id="rId27"/>
    <p:sldId id="284" r:id="rId28"/>
    <p:sldId id="286" r:id="rId29"/>
    <p:sldId id="287" r:id="rId30"/>
    <p:sldId id="288" r:id="rId31"/>
    <p:sldId id="289" r:id="rId32"/>
    <p:sldId id="291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66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3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3518A-871B-4651-86FD-F6D62DC7FFDB}" type="datetimeFigureOut">
              <a:rPr lang="pt-BR" smtClean="0"/>
              <a:t>08/08/2017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0F7B0-3F5B-40B1-801D-A3EC95D781E2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96E-6D4B-4EF0-BE5C-53F57F4039F9}" type="slidenum">
              <a:rPr lang="pt-BR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8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96E-6D4B-4EF0-BE5C-53F57F4039F9}" type="slidenum">
              <a:rPr lang="pt-BR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6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96E-6D4B-4EF0-BE5C-53F57F4039F9}" type="slidenum">
              <a:rPr lang="pt-BR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76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496E-6D4B-4EF0-BE5C-53F57F4039F9}" type="slidenum">
              <a:rPr lang="pt-BR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7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A351-6280-4778-BC74-A82BB02A91AC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70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A0B-C587-48E4-93CC-1FD6161C971F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26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3E55-7358-4D67-9D29-12A82D85EB9B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60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AB8A6-CE7C-4F7F-A2D7-D0D97F4DC26C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0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927-F009-4C5A-86FC-D4B4A5CE9D7D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8BAB-A284-4CBB-91C7-1A96607E6D8D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7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943B-1785-4B77-AD06-067169050C79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35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EB14-37E4-4F6C-A341-37CFA2C48497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53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AE2F-DE28-465C-889C-0906E6506119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789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8874-65D4-475D-AA31-41E0EAE91DCD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44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E64F-E58D-4ACC-B5A9-3E1C1DF66655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766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CBAB-FAD8-413D-938D-50CBA0F9136D}" type="datetime1">
              <a:rPr lang="pt-BR" smtClean="0"/>
              <a:t>08/08/2017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C8C9-A9FD-44B5-84F8-B1DADF0D1D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29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Algoritmos e Linguagem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José Daniel Pereira Ribeiro Filho</a:t>
            </a:r>
          </a:p>
          <a:p>
            <a:pPr algn="ctr"/>
            <a:r>
              <a:rPr lang="pt-BR" dirty="0"/>
              <a:t>jfilho2@devrysaoluis.edu.br</a:t>
            </a:r>
          </a:p>
        </p:txBody>
      </p:sp>
    </p:spTree>
    <p:extLst>
      <p:ext uri="{BB962C8B-B14F-4D97-AF65-F5344CB8AC3E}">
        <p14:creationId xmlns:p14="http://schemas.microsoft.com/office/powerpoint/2010/main" val="273595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89094" y="3593431"/>
            <a:ext cx="2810385" cy="861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(P1+P2+P3)/3</a:t>
            </a:r>
          </a:p>
          <a:p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518608" y="1066799"/>
            <a:ext cx="1860884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P1=9,00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30252" y="1066799"/>
            <a:ext cx="1860884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P2=10,00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08761" y="1066799"/>
            <a:ext cx="1860884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P3=8,00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78378" y="5686927"/>
            <a:ext cx="1860884" cy="689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9,00</a:t>
            </a:r>
          </a:p>
        </p:txBody>
      </p:sp>
      <p:sp>
        <p:nvSpPr>
          <p:cNvPr id="13" name="Right Arrow 12"/>
          <p:cNvSpPr/>
          <p:nvPr/>
        </p:nvSpPr>
        <p:spPr>
          <a:xfrm rot="2037316">
            <a:off x="3256050" y="2608305"/>
            <a:ext cx="1412656" cy="38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ight Arrow 13"/>
          <p:cNvSpPr/>
          <p:nvPr/>
        </p:nvSpPr>
        <p:spPr>
          <a:xfrm rot="7922292">
            <a:off x="7884695" y="2510590"/>
            <a:ext cx="1122948" cy="368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5839326" y="2531522"/>
            <a:ext cx="1122948" cy="368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5935578" y="4908884"/>
            <a:ext cx="898358" cy="35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1572125" y="721894"/>
            <a:ext cx="9705473" cy="13475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48C88DB-0430-4ED3-86A3-2391F93C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174836-2E0B-452D-AF16-FC7250F8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10</a:t>
            </a:fld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últimas decadas o volume de dados a ser manipulado pelos computadores aumentou consideravelmente.</a:t>
            </a:r>
          </a:p>
          <a:p>
            <a:r>
              <a:rPr lang="pt-BR" dirty="0"/>
              <a:t>Devido:</a:t>
            </a:r>
          </a:p>
          <a:p>
            <a:pPr lvl="1"/>
            <a:r>
              <a:rPr lang="pt-BR" dirty="0"/>
              <a:t>Popularização dos computadores</a:t>
            </a:r>
          </a:p>
          <a:p>
            <a:pPr lvl="1"/>
            <a:r>
              <a:rPr lang="pt-BR" dirty="0"/>
              <a:t>Surgimento da Internet</a:t>
            </a:r>
          </a:p>
        </p:txBody>
      </p:sp>
      <p:pic>
        <p:nvPicPr>
          <p:cNvPr id="3074" name="Picture 2" descr="http://www.datacenterjournal.com/wp-content/uploads/2015/10/datacenter1021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0442" y="4582025"/>
            <a:ext cx="3641558" cy="2275974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8B274-4E8E-4B6D-9A99-9C863D2B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F37A90-79E4-4BB7-A434-5CB3502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11</a:t>
            </a:fld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são capazes de realizar cálculos mais rápidos que seres humanos</a:t>
            </a:r>
          </a:p>
          <a:p>
            <a:r>
              <a:rPr lang="pt-BR" dirty="0"/>
              <a:t>Jogam xadrês melhores que nós.</a:t>
            </a:r>
          </a:p>
        </p:txBody>
      </p:sp>
      <p:pic>
        <p:nvPicPr>
          <p:cNvPr id="1026" name="Picture 2" descr="http://www.extremetech.com/wp-content/uploads/2014/12/kasparov-vs-ibm-deep-blue-640x4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2042" y="3291364"/>
            <a:ext cx="5513638" cy="3566635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E8AE47-7484-4935-ACCF-09DA605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CA0E84-E89A-411E-ACF5-48B82415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12</a:t>
            </a:fld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está presente em nosso cotidiano.</a:t>
            </a:r>
          </a:p>
          <a:p>
            <a:r>
              <a:rPr lang="pt-BR" dirty="0"/>
              <a:t>Diga exemplos de utilização dos computadores?</a:t>
            </a:r>
          </a:p>
          <a:p>
            <a:pPr lvl="1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3B3540-4B73-4A8B-8CB1-F0E4D837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9A76131-74F7-475B-B64E-B0029ADD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13</a:t>
            </a:fld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Tecnológica dos Computadores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2770" name="Picture 2" descr="https://www.oficinadanet.com.br/imagens/post/11764/td_evo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007" y="1825625"/>
            <a:ext cx="10671986" cy="3708515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2DDF67-CA33-4E82-B28E-ADFB6330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0A3A2F-B618-46F4-8B6A-671B84AC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14</a:t>
            </a:fld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1ª Geração: circuitos eletromecânicos e válvulas (década de 40)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5128340" cy="4663440"/>
          </a:xfrm>
        </p:spPr>
        <p:txBody>
          <a:bodyPr>
            <a:normAutofit/>
          </a:bodyPr>
          <a:lstStyle/>
          <a:p>
            <a:r>
              <a:rPr lang="pt-BR" dirty="0"/>
              <a:t>Possuía 17.000 válvulas eletrônicas.</a:t>
            </a:r>
          </a:p>
          <a:p>
            <a:r>
              <a:rPr lang="pt-BR" dirty="0"/>
              <a:t>Pesava 27 toneladas.</a:t>
            </a:r>
          </a:p>
          <a:p>
            <a:r>
              <a:rPr lang="pt-BR" dirty="0"/>
              <a:t>Media 5,50 x 24,40 m.</a:t>
            </a:r>
          </a:p>
          <a:p>
            <a:r>
              <a:rPr lang="pt-BR" dirty="0"/>
              <a:t>Consumia 150 kW.</a:t>
            </a:r>
          </a:p>
          <a:p>
            <a:r>
              <a:rPr lang="pt-BR" dirty="0"/>
              <a:t>Exemplo: Eniac</a:t>
            </a:r>
          </a:p>
        </p:txBody>
      </p:sp>
      <p:pic>
        <p:nvPicPr>
          <p:cNvPr id="33794" name="Picture 2" descr="http://s7.computerhistory.org/is/image/CHM/500004289-03-01?$re-medium$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8032" y="1411705"/>
            <a:ext cx="4665985" cy="3639469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DEF7DA-DDED-4F1F-92AA-60E40DB7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A6DADD-45D0-4EFC-9B14-4FBAFA4E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15</a:t>
            </a:fld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2ª Geração: Transistor (década de 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Pesava 150 kg</a:t>
            </a:r>
          </a:p>
          <a:p>
            <a:r>
              <a:rPr lang="pt-BR" dirty="0"/>
              <a:t>Consumo inferior a 1500 W</a:t>
            </a:r>
          </a:p>
          <a:p>
            <a:r>
              <a:rPr lang="pt-BR" dirty="0"/>
              <a:t>Maior capacidade que seus antecessores valvulados.</a:t>
            </a:r>
          </a:p>
          <a:p>
            <a:r>
              <a:rPr lang="pt-BR" dirty="0"/>
              <a:t>Exemplo: IBM 1401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42" name="Picture 2" descr="http://www.columbia.edu/cu/computinghistory/1401/14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52410" y="2648714"/>
            <a:ext cx="5021179" cy="2705160"/>
          </a:xfrm>
          <a:prstGeom prst="rect">
            <a:avLst/>
          </a:prstGeom>
          <a:noFill/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C799D-A985-40EA-BF43-961AB0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4D9A19-F547-4DCD-81CD-594C1DE9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16</a:t>
            </a:fld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3ª Geração: Circuitos integrados (década de 60)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Memória virtual;</a:t>
            </a:r>
          </a:p>
          <a:p>
            <a:r>
              <a:rPr lang="pt-BR" dirty="0"/>
              <a:t>Multiprogramação;</a:t>
            </a:r>
          </a:p>
          <a:p>
            <a:r>
              <a:rPr lang="pt-BR" dirty="0"/>
              <a:t>Sistemas operacionais  complexos;</a:t>
            </a:r>
          </a:p>
          <a:p>
            <a:r>
              <a:rPr lang="pt-BR" dirty="0"/>
              <a:t>Primeiro minicomputador comercial surgiu em 1965, o PDP-5;</a:t>
            </a:r>
          </a:p>
          <a:p>
            <a:r>
              <a:rPr lang="pt-BR" dirty="0"/>
              <a:t>Em 1970 a Intel lança o microprocessador.</a:t>
            </a:r>
          </a:p>
        </p:txBody>
      </p:sp>
      <p:pic>
        <p:nvPicPr>
          <p:cNvPr id="62466" name="Picture 2" descr="http://research.microsoft.com/en-us/um/people/gbell/Digital/timeline/photos/pdp5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6157" y="1961816"/>
            <a:ext cx="2857500" cy="3724275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3949C7-121C-499A-8A13-020DB94A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0E1FD3-BCB7-4917-AB6D-CEA27F63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17</a:t>
            </a:fld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4ª Geração: LSI e VLSI - integração em larga escala e em altíssima escala (década de 80)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Processamento distribuído;</a:t>
            </a:r>
          </a:p>
          <a:p>
            <a:r>
              <a:rPr lang="pt-BR" dirty="0"/>
              <a:t>Disco ótico;</a:t>
            </a:r>
          </a:p>
          <a:p>
            <a:r>
              <a:rPr lang="pt-BR" dirty="0"/>
              <a:t>Difusão do microcomputador;</a:t>
            </a:r>
          </a:p>
          <a:p>
            <a:r>
              <a:rPr lang="pt-BR" dirty="0"/>
              <a:t>Processamento de texto;</a:t>
            </a:r>
          </a:p>
          <a:p>
            <a:r>
              <a:rPr lang="pt-BR" dirty="0"/>
              <a:t>Exemplos: Lisa.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0418" name="Picture 2" descr="https://upload.wikimedia.org/wikipedia/commons/b/b6/Apple_Lis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042" y="1876926"/>
            <a:ext cx="4462462" cy="4462463"/>
          </a:xfrm>
          <a:prstGeom prst="rect">
            <a:avLst/>
          </a:prstGeom>
          <a:noFill/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6E12A6-94E1-46E8-AE9C-E3D5B1E0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CA619-D5C2-49B4-BB36-F40A4E4F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18</a:t>
            </a:fld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5ª Geração: ULSI – integração em escala ultra larga (década de 90 até hoje)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Simplificação e miniaturização do computador;</a:t>
            </a:r>
          </a:p>
          <a:p>
            <a:r>
              <a:rPr lang="pt-BR" dirty="0"/>
              <a:t>Melhor desempenho;</a:t>
            </a:r>
          </a:p>
          <a:p>
            <a:r>
              <a:rPr lang="pt-BR" dirty="0"/>
              <a:t>Maior capacidade de  armazenamento;</a:t>
            </a:r>
          </a:p>
          <a:p>
            <a:r>
              <a:rPr lang="pt-BR" dirty="0"/>
              <a:t>Processamento paralelo.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9394" name="Picture 2" descr="http://www.infowester.com/noticias/wp-images/sequo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1364" y="3472948"/>
            <a:ext cx="5715000" cy="2828925"/>
          </a:xfrm>
          <a:prstGeom prst="rect">
            <a:avLst/>
          </a:prstGeom>
          <a:noFill/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CCB82-1519-48F4-B74F-FE47717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D44BA-0EDA-44CD-959E-191390D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19</a:t>
            </a:fld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máquina capaz de sistematicamente coletar, manipular e fornecer os resultados da manipulação de informações para um ou mais objetivos.</a:t>
            </a:r>
          </a:p>
        </p:txBody>
      </p:sp>
      <p:pic>
        <p:nvPicPr>
          <p:cNvPr id="17412" name="Picture 4" descr="http://imagens.ndig.com.br/software/inteligencia_artifici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0611" y="3791134"/>
            <a:ext cx="3765048" cy="2511994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8D5FD8-5F6D-4404-A0B9-8912411B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A16024-8429-4524-BC48-3DD942F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28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 computador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  <a:p>
            <a:r>
              <a:rPr lang="pt-BR" dirty="0"/>
              <a:t>Dipositivos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  <a:p>
            <a:r>
              <a:rPr lang="pt-BR" dirty="0"/>
              <a:t>Programas de computador</a:t>
            </a:r>
          </a:p>
        </p:txBody>
      </p:sp>
      <p:pic>
        <p:nvPicPr>
          <p:cNvPr id="58370" name="Picture 2" descr="http://3.bp.blogspot.com/-FINy8FdcVnk/VSsRovVPGCI/AAAAAAAAAI8/BttP_5gkZUg/s1600/hard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0884" y="2986741"/>
            <a:ext cx="4058653" cy="2996463"/>
          </a:xfrm>
          <a:prstGeom prst="rect">
            <a:avLst/>
          </a:prstGeom>
          <a:noFill/>
        </p:spPr>
      </p:pic>
      <p:pic>
        <p:nvPicPr>
          <p:cNvPr id="58372" name="Picture 4" descr="http://skpdev.net/wp-content/uploads/2014/10/popular-open-source-softwa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11" y="2871537"/>
            <a:ext cx="5160584" cy="3264569"/>
          </a:xfrm>
          <a:prstGeom prst="rect">
            <a:avLst/>
          </a:prstGeom>
          <a:noFill/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7FECF1-FF8F-4F6C-ACA2-99475667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31A8A-6D99-4EDE-8FD3-314CD200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20</a:t>
            </a:fld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Conjunto formado pelos circuitos eletrônicos e partes eletromecânicas de um computador;</a:t>
            </a:r>
          </a:p>
          <a:p>
            <a:r>
              <a:rPr lang="pt-BR" dirty="0"/>
              <a:t>É a parte física, visível do computador.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A04172-36F7-4CCF-A817-C4496944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50EA4B-EBD9-4E50-BD2F-50C8B628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21</a:t>
            </a:fld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Consiste nos programas, de qualquer tipo e em qualquer linguagem,  que são introduzidos na máquina para fazê-la trabalhar, passo a passo, e produzir algum resultado.</a:t>
            </a:r>
          </a:p>
          <a:p>
            <a:r>
              <a:rPr lang="pt-BR" dirty="0"/>
              <a:t>O hardware necessita do software para dizer como irá funcionar.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AF1928-8937-4D1C-A769-51D500F3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31C390-F420-43C1-9A2A-4E2AD5B4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22</a:t>
            </a:fld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hardware 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Smartphone</a:t>
            </a:r>
          </a:p>
          <a:p>
            <a:pPr lvl="1"/>
            <a:r>
              <a:rPr lang="pt-BR" dirty="0"/>
              <a:t>Hardware:</a:t>
            </a:r>
          </a:p>
          <a:p>
            <a:pPr lvl="2"/>
            <a:r>
              <a:rPr lang="pt-BR" dirty="0"/>
              <a:t>Samsung J5</a:t>
            </a:r>
          </a:p>
          <a:p>
            <a:pPr lvl="2"/>
            <a:r>
              <a:rPr lang="pt-BR" dirty="0"/>
              <a:t>iPhone 6</a:t>
            </a:r>
          </a:p>
          <a:p>
            <a:pPr lvl="1"/>
            <a:r>
              <a:rPr lang="pt-BR" dirty="0"/>
              <a:t>Software:  </a:t>
            </a:r>
          </a:p>
          <a:p>
            <a:pPr lvl="2"/>
            <a:r>
              <a:rPr lang="pt-BR" dirty="0"/>
              <a:t>Android </a:t>
            </a:r>
            <a:r>
              <a:rPr lang="pt-BR" dirty="0" err="1"/>
              <a:t>Nougat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iOS 10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468526-DBB4-4A46-B01D-A76F0DFD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39AA00-6FD2-4C6C-B26C-35CB4CF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23</a:t>
            </a:fld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Softwares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Softwares Básicos;</a:t>
            </a:r>
          </a:p>
          <a:p>
            <a:r>
              <a:rPr lang="pt-BR" dirty="0"/>
              <a:t>Softwares Utilitários;</a:t>
            </a:r>
          </a:p>
          <a:p>
            <a:r>
              <a:rPr lang="pt-BR" dirty="0"/>
              <a:t>Softwares Aplicativos.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8C020B-A1FA-4E7E-9000-65156529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747A84-8377-4AAD-86F6-4806AFF2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24</a:t>
            </a:fld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Básicos (Sistemas Operacionais)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os programas responsáveis pelo controle e interface com o hardware na execução de todos os demais programas; </a:t>
            </a:r>
          </a:p>
          <a:p>
            <a:r>
              <a:rPr lang="pt-BR" dirty="0"/>
              <a:t>Ex.: WINDOWS, LINUX, MAC OS etc.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C69A5A-0FAB-4154-BF21-EDC28E96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5A1B4-ADEF-4F59-ADFA-5059D5C6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25</a:t>
            </a:fld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Utilitários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“ferramentas” que efetuam uma única determinada função, ou seja, auxiliam o sistema operacional.</a:t>
            </a:r>
          </a:p>
          <a:p>
            <a:r>
              <a:rPr lang="pt-BR" dirty="0"/>
              <a:t>Exemplos: compactadores de arquivos, diagnóstico do sistema, anti-vírus, desfragmentador, etc.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9E14A4-17F6-4E0D-AFFE-9A3B91B1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EFF24A-C940-40B1-B63D-1E317837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26</a:t>
            </a:fld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Softwares Aplicativos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programas desenvolvidos para a execução de funções específicas;</a:t>
            </a:r>
          </a:p>
          <a:p>
            <a:r>
              <a:rPr lang="pt-BR" dirty="0"/>
              <a:t>Aplicativos de Escritório: </a:t>
            </a:r>
          </a:p>
          <a:p>
            <a:pPr lvl="1"/>
            <a:r>
              <a:rPr lang="pt-BR" dirty="0"/>
              <a:t>Processadores de textos, planilhas eletrônicas, etc.</a:t>
            </a:r>
          </a:p>
          <a:p>
            <a:r>
              <a:rPr lang="pt-BR" dirty="0"/>
              <a:t>Aplicativos de Usuários</a:t>
            </a:r>
          </a:p>
          <a:p>
            <a:pPr lvl="1"/>
            <a:r>
              <a:rPr lang="pt-BR" dirty="0"/>
              <a:t>Sistemas administrativos, financeiros, médicos, etc.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458C9B-5C8B-46EC-A3FB-AE844AAF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644EB2-A491-407B-B02A-37BE2707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27</a:t>
            </a:fld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de um computador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0494" y="2492805"/>
            <a:ext cx="1748589" cy="1010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Entrada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1106" y="2508847"/>
            <a:ext cx="1748589" cy="1010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0474" y="2508847"/>
            <a:ext cx="1748589" cy="1010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Saída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17254" y="4778805"/>
            <a:ext cx="1748589" cy="10106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Memória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473463" y="2829689"/>
            <a:ext cx="1138989" cy="4010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ight Arrow 11"/>
          <p:cNvSpPr/>
          <p:nvPr/>
        </p:nvSpPr>
        <p:spPr>
          <a:xfrm>
            <a:off x="6850326" y="2773542"/>
            <a:ext cx="1138989" cy="4010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Up-Down Arrow 13"/>
          <p:cNvSpPr/>
          <p:nvPr/>
        </p:nvSpPr>
        <p:spPr>
          <a:xfrm>
            <a:off x="5526852" y="3712005"/>
            <a:ext cx="449179" cy="898358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218E4A-A5F4-4B08-BB2A-FB32ADD0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8FAAD2-1FE1-47D1-AC2F-12335466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28</a:t>
            </a:fld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de entrada</a:t>
            </a:r>
          </a:p>
        </p:txBody>
      </p:sp>
      <p:pic>
        <p:nvPicPr>
          <p:cNvPr id="49154" name="Picture 2" descr="https://apaixonarte.files.wordpress.com/2010/10/sem_t_tulo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8544" y="1479966"/>
            <a:ext cx="8811961" cy="4952709"/>
          </a:xfrm>
          <a:prstGeom prst="rect">
            <a:avLst/>
          </a:prstGeom>
          <a:noFill/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1FEDF4-8831-4632-A7EF-15818413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199C57-DD8E-4757-92AF-CBDA33F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29</a:t>
            </a:fld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Consiste em uma série de atividades ordenadamente realizadas, com o objetivo de produzir um arranjo determinado de informações a partir de outras obtidas inicialmente.</a:t>
            </a:r>
          </a:p>
          <a:p>
            <a:r>
              <a:rPr lang="pt-BR" dirty="0"/>
              <a:t>Tomar certa informação (entrada), processá-la e obter o resultado desejado (saída).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507696-EC31-4353-A2F9-7751201B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AD53BE-8747-4016-98F5-A6852770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319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 de saída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3490" name="Picture 2" descr="http://www.ciabyte.com.br/curso-computacao-basica/computacao-basica-unidade-said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2774" y="2749299"/>
            <a:ext cx="4731961" cy="2753143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2E21B7-321D-4C27-8EF5-F682742B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3D3F3F-322A-410C-AF70-F9F85A26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30</a:t>
            </a:fld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entrada e saída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Tanto enviam informações ou dados para o computador</a:t>
            </a:r>
          </a:p>
          <a:p>
            <a:r>
              <a:rPr lang="pt-BR" dirty="0"/>
              <a:t>como introduz informação para o usuário.</a:t>
            </a:r>
          </a:p>
        </p:txBody>
      </p:sp>
      <p:pic>
        <p:nvPicPr>
          <p:cNvPr id="64516" name="Picture 4" descr="http://www.infowester.com/noticias/wp-images/mdtsc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6461" y="3134309"/>
            <a:ext cx="2800350" cy="2800351"/>
          </a:xfrm>
          <a:prstGeom prst="rect">
            <a:avLst/>
          </a:prstGeom>
          <a:noFill/>
        </p:spPr>
      </p:pic>
      <p:pic>
        <p:nvPicPr>
          <p:cNvPr id="64518" name="Picture 6" descr="http://iacom1-a.akamaihd.net/produtos/01/00/item/108480/0/108480093_1G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16842" y="2902451"/>
            <a:ext cx="3490328" cy="3490328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A215F7-7E55-47D9-8E89-BDD84EB8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DF5948-1D01-4026-8790-ECBCA2EF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31</a:t>
            </a:fld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Armazenam os dados e o programa que irá “manipular” esses dados.</a:t>
            </a:r>
          </a:p>
          <a:p>
            <a:pPr lvl="1"/>
            <a:r>
              <a:rPr lang="pt-BR" dirty="0"/>
              <a:t>Memoria Volátil;</a:t>
            </a:r>
          </a:p>
          <a:p>
            <a:pPr lvl="2"/>
            <a:r>
              <a:rPr lang="pt-BR" dirty="0"/>
              <a:t>Memoria RAM</a:t>
            </a:r>
          </a:p>
          <a:p>
            <a:pPr lvl="1"/>
            <a:r>
              <a:rPr lang="pt-BR" dirty="0"/>
              <a:t>Memoria não volátil</a:t>
            </a:r>
          </a:p>
          <a:p>
            <a:pPr lvl="2"/>
            <a:r>
              <a:rPr lang="pt-BR" dirty="0"/>
              <a:t>HD, CD, DVD</a:t>
            </a:r>
          </a:p>
        </p:txBody>
      </p:sp>
      <p:pic>
        <p:nvPicPr>
          <p:cNvPr id="68612" name="Picture 4" descr="http://www.informaticashop.com.br/media/catalog/product/cache/1/image/9df78eab33525d08d6e5fb8d27136e95/m/e/mem_ria_ram_ddr3_16gb_-_kingston_-_kth-pl316-16gb_p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4586" y="4232730"/>
            <a:ext cx="4175794" cy="1951502"/>
          </a:xfrm>
          <a:prstGeom prst="rect">
            <a:avLst/>
          </a:prstGeom>
          <a:noFill/>
        </p:spPr>
      </p:pic>
      <p:pic>
        <p:nvPicPr>
          <p:cNvPr id="68616" name="Picture 8" descr="http://blog.dreamhardware.com/wp-content/uploads/2013/11/hard-driv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8337" y="3660261"/>
            <a:ext cx="3722725" cy="2628244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564041-FB45-40D7-9ED5-71121F3D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ED7EDD-A58A-450C-B3C1-B5E8D814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32</a:t>
            </a:fld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memória do computador é constituída por um conjunto de bits.</a:t>
            </a:r>
          </a:p>
          <a:p>
            <a:r>
              <a:rPr lang="pt-BR" dirty="0"/>
              <a:t>A memória é dividida em posições, sendo que cada uma tem um endereço.</a:t>
            </a:r>
          </a:p>
          <a:p>
            <a:r>
              <a:rPr lang="pt-BR" dirty="0"/>
              <a:t>Os dados são divididos em pequenas partes,</a:t>
            </a:r>
          </a:p>
          <a:p>
            <a:r>
              <a:rPr lang="pt-BR" dirty="0"/>
              <a:t>A memória armazena cada parte de dados em um endereço diferente.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FFB3C3-816D-4A27-9120-91E36489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3A6D9F-4513-4539-A6A8-FF99EFCC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33</a:t>
            </a:fld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4000" dirty="0"/>
                        <a:t>Endereço</a:t>
                      </a:r>
                    </a:p>
                  </a:txBody>
                  <a:tcPr marL="96188" marR="96188"/>
                </a:tc>
                <a:tc>
                  <a:txBody>
                    <a:bodyPr/>
                    <a:lstStyle/>
                    <a:p>
                      <a:r>
                        <a:rPr lang="pt-BR" sz="4000" dirty="0"/>
                        <a:t>Valor</a:t>
                      </a:r>
                    </a:p>
                  </a:txBody>
                  <a:tcPr marL="96188" marR="961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4000" dirty="0"/>
                        <a:t>0x0000 </a:t>
                      </a:r>
                    </a:p>
                  </a:txBody>
                  <a:tcPr marL="96188" marR="96188"/>
                </a:tc>
                <a:tc>
                  <a:txBody>
                    <a:bodyPr/>
                    <a:lstStyle/>
                    <a:p>
                      <a:r>
                        <a:rPr lang="pt-BR" sz="4000" dirty="0"/>
                        <a:t>00000000100</a:t>
                      </a:r>
                    </a:p>
                  </a:txBody>
                  <a:tcPr marL="96188" marR="961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000" dirty="0"/>
                        <a:t>0x0001</a:t>
                      </a:r>
                    </a:p>
                  </a:txBody>
                  <a:tcPr marL="96188" marR="96188"/>
                </a:tc>
                <a:tc>
                  <a:txBody>
                    <a:bodyPr/>
                    <a:lstStyle/>
                    <a:p>
                      <a:r>
                        <a:rPr lang="pt-BR" sz="4000" dirty="0"/>
                        <a:t>10010110100</a:t>
                      </a:r>
                    </a:p>
                  </a:txBody>
                  <a:tcPr marL="96188" marR="961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000" dirty="0"/>
                        <a:t>0x0010 </a:t>
                      </a:r>
                    </a:p>
                  </a:txBody>
                  <a:tcPr marL="96188" marR="96188"/>
                </a:tc>
                <a:tc>
                  <a:txBody>
                    <a:bodyPr/>
                    <a:lstStyle/>
                    <a:p>
                      <a:r>
                        <a:rPr lang="pt-BR" sz="4000" dirty="0"/>
                        <a:t>10000000100</a:t>
                      </a:r>
                    </a:p>
                  </a:txBody>
                  <a:tcPr marL="96188" marR="961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000" dirty="0"/>
                        <a:t>0x0011 </a:t>
                      </a:r>
                    </a:p>
                  </a:txBody>
                  <a:tcPr marL="96188" marR="96188"/>
                </a:tc>
                <a:tc>
                  <a:txBody>
                    <a:bodyPr/>
                    <a:lstStyle/>
                    <a:p>
                      <a:r>
                        <a:rPr lang="pt-BR" sz="4000" dirty="0"/>
                        <a:t>11111110100</a:t>
                      </a:r>
                    </a:p>
                  </a:txBody>
                  <a:tcPr marL="96188" marR="961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22F45F-6F50-4659-B016-BC5B4D14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A63991-C41F-4A1E-99FE-E05B38B4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34</a:t>
            </a:fld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Capacidade de armazenamento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Bit (Digito Binário);</a:t>
            </a:r>
          </a:p>
          <a:p>
            <a:r>
              <a:rPr lang="pt-BR" dirty="0"/>
              <a:t>Pode assumir os valores 0 ou 1;</a:t>
            </a:r>
          </a:p>
          <a:p>
            <a:r>
              <a:rPr lang="pt-BR" dirty="0"/>
              <a:t>Menor item de informação binária;</a:t>
            </a:r>
          </a:p>
          <a:p>
            <a:r>
              <a:rPr lang="pt-BR" dirty="0"/>
              <a:t>Os computadores apenas reconhecem informações nesse formato;</a:t>
            </a:r>
          </a:p>
          <a:p>
            <a:r>
              <a:rPr lang="pt-BR" dirty="0"/>
              <a:t>Um conjunto de 8 bits corresponde a 1 byte.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97A7F2-877A-45F4-9951-DD6A5F55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7B92D6-3525-4508-83CB-BF52CCC3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35</a:t>
            </a:fld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5538" name="Picture 2" descr="http://1.bp.blogspot.com/-aSHWkPKlZXY/T_7ZXzq-OzI/AAAAAAAAAk4/mjK4Xt88fek/s1600/medida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2312" y="276641"/>
            <a:ext cx="7785267" cy="6397797"/>
          </a:xfrm>
          <a:prstGeom prst="rect">
            <a:avLst/>
          </a:prstGeom>
          <a:noFill/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292477-7C95-437B-8D2D-8FFB3868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66551A-4CB7-41BD-8E23-7A1067E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36</a:t>
            </a:fld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arquivo de 700.000 KB possui quantos MB?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ADF5A3-FF5B-4FE9-A3A6-C93DDB43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6C320F-39FC-4DBB-9F08-D794EBE9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37</a:t>
            </a:fld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arquivo de 700.000 KB possui quantos MB?</a:t>
            </a:r>
          </a:p>
          <a:p>
            <a:pPr lvl="1"/>
            <a:r>
              <a:rPr lang="pt-BR" dirty="0"/>
              <a:t>1 MB = 1.024 KB então 700.000/1.024 = 683,59 MB</a:t>
            </a:r>
          </a:p>
          <a:p>
            <a:pPr lvl="1"/>
            <a:r>
              <a:rPr lang="pt-BR" dirty="0"/>
              <a:t>Portanto 700.000 KB corresponde à aproximadamente 683 MB.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4B37C9-726D-49F6-8AB7-044EB64D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EB29B0-7875-4319-A980-AD7CF5CB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38</a:t>
            </a:fld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arenR"/>
            </a:pPr>
            <a:r>
              <a:rPr lang="pt-BR" dirty="0"/>
              <a:t>Dê um exemplo de um componente do computador referente ao hardware e outro ao software.</a:t>
            </a:r>
          </a:p>
          <a:p>
            <a:pPr marL="596646" indent="-514350">
              <a:buFont typeface="+mj-lt"/>
              <a:buAutoNum type="arabicParenR"/>
            </a:pPr>
            <a:r>
              <a:rPr lang="pt-BR" dirty="0"/>
              <a:t>O software que você escolheu é um software básico, aplicativo ou utilitário?</a:t>
            </a:r>
          </a:p>
          <a:p>
            <a:pPr marL="596646" indent="-514350">
              <a:buFont typeface="+mj-lt"/>
              <a:buAutoNum type="arabicParenR"/>
            </a:pPr>
            <a:r>
              <a:rPr lang="pt-BR" dirty="0"/>
              <a:t>Dê um exemplo de um dispositivo de entrada e outro de saída.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8C3ACF-2575-45FF-B417-3918B0A4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AA52B-3CEA-491C-9DD9-2CA1058B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39</a:t>
            </a:fld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a manipulação das informações coletadas no início da atividade.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0864" y="3789947"/>
            <a:ext cx="2053389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6064" y="3789947"/>
            <a:ext cx="2446420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Processamento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2209" y="3789947"/>
            <a:ext cx="2494549" cy="1090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Informação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88632" y="4098757"/>
            <a:ext cx="1042737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ight Arrow 7"/>
          <p:cNvSpPr/>
          <p:nvPr/>
        </p:nvSpPr>
        <p:spPr>
          <a:xfrm>
            <a:off x="7226967" y="4098757"/>
            <a:ext cx="1042737" cy="48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C83AB28A-3102-4291-8281-2038663F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1F405E-A825-42B9-AAF4-F65CF5E3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8554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t-BR" dirty="0"/>
              <a:t>Identifique cada uma das etapas de processamento (dados de entrada, processamento e resultado) para o processo de preparação de um bolo.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Identifique cada uma das etapas de processamento (dados de entrada, processamento e resultado) para o processo de preparação da sua comida favorita.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Realize as seguintes conversões: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/>
              <a:t>1024 MB para GB.</a:t>
            </a:r>
          </a:p>
          <a:p>
            <a:pPr marL="788670" lvl="1" indent="-514350">
              <a:buFont typeface="+mj-lt"/>
              <a:buAutoNum type="arabicParenR"/>
            </a:pPr>
            <a:r>
              <a:rPr lang="pt-BR" dirty="0"/>
              <a:t>1 GB para MB.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446543-0C17-4198-8319-A480E420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65F028-EEA8-4A8B-B682-1D0CA746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40</a:t>
            </a:fld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Assinale certo (C) ou errado (E)</a:t>
            </a:r>
          </a:p>
          <a:p>
            <a:pPr marL="596646" indent="-514350">
              <a:buFont typeface="+mj-lt"/>
              <a:buAutoNum type="alphaLcPeriod"/>
            </a:pPr>
            <a:r>
              <a:rPr lang="pt-BR" dirty="0"/>
              <a:t>( ) Um bit só assume apenas dois estados (0 e 1) e é a menor unidade para se representar umainformação no computador.</a:t>
            </a:r>
          </a:p>
          <a:p>
            <a:pPr marL="596646" indent="-514350">
              <a:buFont typeface="+mj-lt"/>
              <a:buAutoNum type="alphaLcPeriod"/>
            </a:pPr>
            <a:r>
              <a:rPr lang="pt-BR" dirty="0"/>
              <a:t>( ) Em um byte podemos armazenar 16 bits.</a:t>
            </a:r>
          </a:p>
          <a:p>
            <a:pPr marL="596646" indent="-514350">
              <a:buFont typeface="+mj-lt"/>
              <a:buAutoNum type="alphaLcPeriod"/>
            </a:pPr>
            <a:r>
              <a:rPr lang="pt-BR" dirty="0"/>
              <a:t>( ) 16 bits corresponde a 2 bytes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C2C377-890D-457C-BEF6-7428F471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9C8C9C-811A-40AE-B303-ADF47B68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41</a:t>
            </a:fld>
            <a:endParaRPr lang="pt-B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São periféricos apenas de entrada:</a:t>
            </a:r>
          </a:p>
          <a:p>
            <a:pPr marL="596646" indent="-514350">
              <a:buFont typeface="+mj-lt"/>
              <a:buAutoNum type="alphaLcParenR"/>
            </a:pPr>
            <a:r>
              <a:rPr lang="pt-BR" dirty="0"/>
              <a:t>Memórias secundárias, scanner e mouse</a:t>
            </a:r>
          </a:p>
          <a:p>
            <a:pPr marL="596646" indent="-514350">
              <a:buFont typeface="+mj-lt"/>
              <a:buAutoNum type="alphaLcParenR"/>
            </a:pPr>
            <a:r>
              <a:rPr lang="pt-BR" dirty="0"/>
              <a:t>Teclado, WebCam e Joystick</a:t>
            </a:r>
          </a:p>
          <a:p>
            <a:pPr marL="596646" indent="-514350">
              <a:buFont typeface="+mj-lt"/>
              <a:buAutoNum type="alphaLcParenR"/>
            </a:pPr>
            <a:r>
              <a:rPr lang="pt-BR" dirty="0"/>
              <a:t>Tela sensível ao toque (Touch Screen), Placa deRede e Modem</a:t>
            </a:r>
          </a:p>
          <a:p>
            <a:pPr marL="596646" indent="-514350">
              <a:buFont typeface="+mj-lt"/>
              <a:buAutoNum type="alphaLcParenR"/>
            </a:pPr>
            <a:r>
              <a:rPr lang="pt-BR" dirty="0"/>
              <a:t>Mouse, pen drive e leitor de código de barra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0B0454-8307-4C02-9C43-E4A5506C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601E2F-80C7-4D1D-914F-E29BCE6F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42</a:t>
            </a:fld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texto que explique os diferentes tipos </a:t>
            </a:r>
            <a:r>
              <a:rPr lang="pt-BR"/>
              <a:t>de memórias.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AC087F-8199-4B63-9293-CDCCE94E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6A2FD2-6571-4875-A2C0-A8FF0460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43</a:t>
            </a:fld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dados?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D707DF-0BF5-4E67-9E19-D97FD074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81A16B-BBBB-407F-8D16-25A3A5DB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9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Calibri" charset="0"/>
              </a:rPr>
              <a:t>Fatos que podem ser gravados e têm um significado implícito.</a:t>
            </a:r>
          </a:p>
          <a:p>
            <a:r>
              <a:rPr lang="pt-BR" dirty="0">
                <a:latin typeface="Calibri" charset="0"/>
              </a:rPr>
              <a:t>Exemplos: Rua, Código Postal, Número, País, Estado, Cidade.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1F37870-E2B6-4952-9EFE-C05467D5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65E7BC-7408-458F-A74C-E0DA2AE1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7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Informações?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6287" y="2096294"/>
            <a:ext cx="3019425" cy="3810000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F67473-32C1-46DE-A6BF-DDD12957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369CFF-EC5E-4F8F-AD31-00740E7E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72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Calibri" charset="0"/>
              </a:rPr>
              <a:t>Fato útil que pode ser extraído direta ou indiretamente a partir dos dados</a:t>
            </a:r>
          </a:p>
          <a:p>
            <a:r>
              <a:rPr lang="pt-BR" dirty="0">
                <a:latin typeface="Calibri" charset="0"/>
              </a:rPr>
              <a:t>Exemplo: O endereço de uma pessoa é composto pelos seguintes dados: rua, código postal, número, país, estado, cidade.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7AABFE-51E1-4CE2-826E-6D7964BC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5FD8A1-1E99-4D45-B5DE-D4B2523E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58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o computador calcula se o aluno foi aprovado na disciplina?</a:t>
            </a:r>
          </a:p>
          <a:p>
            <a:pPr lvl="1"/>
            <a:r>
              <a:rPr lang="pt-BR" dirty="0"/>
              <a:t>Dados de entradas: suas notas</a:t>
            </a:r>
          </a:p>
          <a:p>
            <a:pPr lvl="1"/>
            <a:r>
              <a:rPr lang="pt-BR" dirty="0"/>
              <a:t>Processamento: calcular a média aritmetica das três notas</a:t>
            </a:r>
          </a:p>
          <a:p>
            <a:pPr lvl="1"/>
            <a:r>
              <a:rPr lang="pt-BR" dirty="0"/>
              <a:t>Saída: Aprovado ou Reprovado</a:t>
            </a:r>
          </a:p>
          <a:p>
            <a:pPr lvl="1"/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78ECDD-16F3-4D8B-9611-CA97C064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José Daniel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341A5-8E4C-461D-8087-DF2B72CB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6C8C9-A9FD-44B5-84F8-B1DADF0D1DA8}" type="slidenum">
              <a:rPr lang="pt-BR" smtClean="0"/>
              <a:pPr/>
              <a:t>9</a:t>
            </a:fld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1223</Words>
  <Application>Microsoft Office PowerPoint</Application>
  <PresentationFormat>Widescreen</PresentationFormat>
  <Paragraphs>261</Paragraphs>
  <Slides>43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do Office</vt:lpstr>
      <vt:lpstr>Algoritmos e Linguagem de Programação</vt:lpstr>
      <vt:lpstr>Computador</vt:lpstr>
      <vt:lpstr>Processamento de dados</vt:lpstr>
      <vt:lpstr>Processamento</vt:lpstr>
      <vt:lpstr>O que são dados?</vt:lpstr>
      <vt:lpstr>Dado</vt:lpstr>
      <vt:lpstr>O que são Informações?</vt:lpstr>
      <vt:lpstr>Informação</vt:lpstr>
      <vt:lpstr>Exemplos de Processamento</vt:lpstr>
      <vt:lpstr>Apresentação do PowerPoint</vt:lpstr>
      <vt:lpstr>Conceitos iniciais</vt:lpstr>
      <vt:lpstr>Conceitos iniciais</vt:lpstr>
      <vt:lpstr>Conceitos iniciais</vt:lpstr>
      <vt:lpstr>Evolução Tecnológica dos Computadores</vt:lpstr>
      <vt:lpstr>1ª Geração: circuitos eletromecânicos e válvulas (década de 40)</vt:lpstr>
      <vt:lpstr>2ª Geração: Transistor (década de 50)</vt:lpstr>
      <vt:lpstr>3ª Geração: Circuitos integrados (década de 60)</vt:lpstr>
      <vt:lpstr>4ª Geração: LSI e VLSI - integração em larga escala e em altíssima escala (década de 80)</vt:lpstr>
      <vt:lpstr>5ª Geração: ULSI – integração em escala ultra larga (década de 90 até hoje)</vt:lpstr>
      <vt:lpstr>Estrutura de um computador</vt:lpstr>
      <vt:lpstr>Hardware</vt:lpstr>
      <vt:lpstr>Software</vt:lpstr>
      <vt:lpstr>Exemplo de hardware e software</vt:lpstr>
      <vt:lpstr>Tipos de Softwares</vt:lpstr>
      <vt:lpstr>Softwares Básicos (Sistemas Operacionais)</vt:lpstr>
      <vt:lpstr>Softwares Utilitários</vt:lpstr>
      <vt:lpstr>Softwares Aplicativos</vt:lpstr>
      <vt:lpstr>Estrutura básica de um computador</vt:lpstr>
      <vt:lpstr>Unidade de entrada</vt:lpstr>
      <vt:lpstr>Unidade de saída</vt:lpstr>
      <vt:lpstr>Dispositivos de entrada e saída</vt:lpstr>
      <vt:lpstr>Memória</vt:lpstr>
      <vt:lpstr>Memória</vt:lpstr>
      <vt:lpstr>Endereçamento</vt:lpstr>
      <vt:lpstr>Capacidade de armazenamento</vt:lpstr>
      <vt:lpstr>Apresentação do PowerPoint</vt:lpstr>
      <vt:lpstr>Exemplo</vt:lpstr>
      <vt:lpstr>Exemplo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tupi</dc:creator>
  <cp:lastModifiedBy>daniel</cp:lastModifiedBy>
  <cp:revision>24</cp:revision>
  <dcterms:created xsi:type="dcterms:W3CDTF">2016-02-05T19:12:27Z</dcterms:created>
  <dcterms:modified xsi:type="dcterms:W3CDTF">2017-08-08T22:44:48Z</dcterms:modified>
</cp:coreProperties>
</file>