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79" r:id="rId5"/>
    <p:sldId id="259" r:id="rId6"/>
    <p:sldId id="260" r:id="rId7"/>
    <p:sldId id="280" r:id="rId8"/>
    <p:sldId id="261" r:id="rId9"/>
    <p:sldId id="262" r:id="rId10"/>
    <p:sldId id="263" r:id="rId11"/>
    <p:sldId id="264" r:id="rId12"/>
    <p:sldId id="265" r:id="rId13"/>
    <p:sldId id="296" r:id="rId14"/>
    <p:sldId id="266" r:id="rId15"/>
    <p:sldId id="294" r:id="rId16"/>
    <p:sldId id="295" r:id="rId17"/>
    <p:sldId id="300" r:id="rId18"/>
    <p:sldId id="301" r:id="rId19"/>
    <p:sldId id="297" r:id="rId20"/>
    <p:sldId id="298" r:id="rId21"/>
    <p:sldId id="29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3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5E1984-70A0-4D03-8358-71672F6E04B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40AD899-C859-4023-8EEA-A0F887F8312C}">
      <dgm:prSet phldrT="[Texto]"/>
      <dgm:spPr/>
      <dgm:t>
        <a:bodyPr/>
        <a:lstStyle/>
        <a:p>
          <a:r>
            <a:rPr lang="pt-BR" altLang="pt-BR" b="1" dirty="0">
              <a:solidFill>
                <a:schemeClr val="tx2">
                  <a:lumMod val="10000"/>
                </a:schemeClr>
              </a:solidFill>
              <a:cs typeface="Arial" panose="020B0604020202020204" pitchFamily="34" charset="0"/>
            </a:rPr>
            <a:t>Problema</a:t>
          </a:r>
          <a:endParaRPr lang="pt-BR" b="1" dirty="0">
            <a:solidFill>
              <a:schemeClr val="tx2">
                <a:lumMod val="10000"/>
              </a:schemeClr>
            </a:solidFill>
          </a:endParaRPr>
        </a:p>
      </dgm:t>
    </dgm:pt>
    <dgm:pt modelId="{1D22519F-2244-49C2-811A-8BCB9FD76997}" type="parTrans" cxnId="{F03EDA9C-2C73-476E-9303-F5CEA75CB87A}">
      <dgm:prSet/>
      <dgm:spPr/>
      <dgm:t>
        <a:bodyPr/>
        <a:lstStyle/>
        <a:p>
          <a:endParaRPr lang="pt-BR"/>
        </a:p>
      </dgm:t>
    </dgm:pt>
    <dgm:pt modelId="{E9D4F9EC-30CC-4B38-B12A-FEF8E917C68F}" type="sibTrans" cxnId="{F03EDA9C-2C73-476E-9303-F5CEA75CB87A}">
      <dgm:prSet/>
      <dgm:spPr/>
      <dgm:t>
        <a:bodyPr/>
        <a:lstStyle/>
        <a:p>
          <a:endParaRPr lang="pt-BR"/>
        </a:p>
      </dgm:t>
    </dgm:pt>
    <dgm:pt modelId="{2F007C46-12C6-4827-A051-4D66F8865721}">
      <dgm:prSet phldrT="[Texto]"/>
      <dgm:spPr/>
      <dgm:t>
        <a:bodyPr/>
        <a:lstStyle/>
        <a:p>
          <a:r>
            <a:rPr lang="pt-BR" altLang="pt-BR" b="1" dirty="0">
              <a:solidFill>
                <a:schemeClr val="tx2">
                  <a:lumMod val="10000"/>
                </a:schemeClr>
              </a:solidFill>
              <a:cs typeface="Arial" panose="020B0604020202020204" pitchFamily="34" charset="0"/>
            </a:rPr>
            <a:t>Solução</a:t>
          </a:r>
          <a:endParaRPr lang="pt-BR" b="1" dirty="0">
            <a:solidFill>
              <a:schemeClr val="tx2">
                <a:lumMod val="10000"/>
              </a:schemeClr>
            </a:solidFill>
          </a:endParaRPr>
        </a:p>
      </dgm:t>
    </dgm:pt>
    <dgm:pt modelId="{03E06F6D-C60A-4560-8CC9-ECE5013812E7}" type="parTrans" cxnId="{880A5551-DADB-4770-81C2-D4C046911B9B}">
      <dgm:prSet/>
      <dgm:spPr/>
      <dgm:t>
        <a:bodyPr/>
        <a:lstStyle/>
        <a:p>
          <a:endParaRPr lang="pt-BR"/>
        </a:p>
      </dgm:t>
    </dgm:pt>
    <dgm:pt modelId="{09AE75C9-43E0-4163-9D54-9CA13E4A645A}" type="sibTrans" cxnId="{880A5551-DADB-4770-81C2-D4C046911B9B}">
      <dgm:prSet/>
      <dgm:spPr/>
      <dgm:t>
        <a:bodyPr/>
        <a:lstStyle/>
        <a:p>
          <a:endParaRPr lang="pt-BR"/>
        </a:p>
      </dgm:t>
    </dgm:pt>
    <dgm:pt modelId="{56FA674C-F0C7-4EA3-84C6-423FF4D9F637}">
      <dgm:prSet phldrT="[Texto]"/>
      <dgm:spPr/>
      <dgm:t>
        <a:bodyPr/>
        <a:lstStyle/>
        <a:p>
          <a:r>
            <a:rPr lang="pt-BR" altLang="pt-BR" b="1" dirty="0">
              <a:solidFill>
                <a:schemeClr val="tx2">
                  <a:lumMod val="10000"/>
                </a:schemeClr>
              </a:solidFill>
              <a:cs typeface="Arial" panose="020B0604020202020204" pitchFamily="34" charset="0"/>
            </a:rPr>
            <a:t>Algoritmo</a:t>
          </a:r>
          <a:endParaRPr lang="pt-BR" b="1" dirty="0">
            <a:solidFill>
              <a:schemeClr val="tx2">
                <a:lumMod val="10000"/>
              </a:schemeClr>
            </a:solidFill>
          </a:endParaRPr>
        </a:p>
      </dgm:t>
    </dgm:pt>
    <dgm:pt modelId="{228FC58D-9863-4D4C-8E5C-59A91AA606DC}" type="parTrans" cxnId="{12BE16EC-A334-4481-80B5-FC12FD8E0FAC}">
      <dgm:prSet/>
      <dgm:spPr/>
      <dgm:t>
        <a:bodyPr/>
        <a:lstStyle/>
        <a:p>
          <a:endParaRPr lang="pt-BR"/>
        </a:p>
      </dgm:t>
    </dgm:pt>
    <dgm:pt modelId="{91B53D7F-2D5E-4653-913B-EFA92D180F2F}" type="sibTrans" cxnId="{12BE16EC-A334-4481-80B5-FC12FD8E0FAC}">
      <dgm:prSet/>
      <dgm:spPr/>
      <dgm:t>
        <a:bodyPr/>
        <a:lstStyle/>
        <a:p>
          <a:endParaRPr lang="pt-BR"/>
        </a:p>
      </dgm:t>
    </dgm:pt>
    <dgm:pt modelId="{EC1E4BBB-2094-4FF4-B635-38BB224A91AB}">
      <dgm:prSet phldrT="[Texto]"/>
      <dgm:spPr/>
      <dgm:t>
        <a:bodyPr/>
        <a:lstStyle/>
        <a:p>
          <a:r>
            <a:rPr lang="pt-BR" b="1" dirty="0">
              <a:solidFill>
                <a:schemeClr val="tx2">
                  <a:lumMod val="10000"/>
                </a:schemeClr>
              </a:solidFill>
            </a:rPr>
            <a:t>Resultado</a:t>
          </a:r>
        </a:p>
      </dgm:t>
    </dgm:pt>
    <dgm:pt modelId="{C614073A-6051-42D9-8D9F-50440B8EF738}" type="parTrans" cxnId="{E201065A-0FED-49E6-8A1C-4B9FC23D2719}">
      <dgm:prSet/>
      <dgm:spPr/>
      <dgm:t>
        <a:bodyPr/>
        <a:lstStyle/>
        <a:p>
          <a:endParaRPr lang="pt-BR"/>
        </a:p>
      </dgm:t>
    </dgm:pt>
    <dgm:pt modelId="{CC03AC33-4B6A-4D36-9338-3A42C75B4AF0}" type="sibTrans" cxnId="{E201065A-0FED-49E6-8A1C-4B9FC23D2719}">
      <dgm:prSet/>
      <dgm:spPr/>
      <dgm:t>
        <a:bodyPr/>
        <a:lstStyle/>
        <a:p>
          <a:endParaRPr lang="pt-BR"/>
        </a:p>
      </dgm:t>
    </dgm:pt>
    <dgm:pt modelId="{E3F23E70-F941-4C79-BD33-9CD30FB6CA66}">
      <dgm:prSet phldrT="[Texto]"/>
      <dgm:spPr/>
      <dgm:t>
        <a:bodyPr/>
        <a:lstStyle/>
        <a:p>
          <a:r>
            <a:rPr lang="pt-BR" altLang="pt-BR" b="1" dirty="0">
              <a:solidFill>
                <a:schemeClr val="tx2">
                  <a:lumMod val="10000"/>
                </a:schemeClr>
              </a:solidFill>
              <a:cs typeface="Arial" panose="020B0604020202020204" pitchFamily="34" charset="0"/>
            </a:rPr>
            <a:t>Programa</a:t>
          </a:r>
          <a:endParaRPr lang="pt-BR" b="1" dirty="0">
            <a:solidFill>
              <a:schemeClr val="tx2">
                <a:lumMod val="10000"/>
              </a:schemeClr>
            </a:solidFill>
          </a:endParaRPr>
        </a:p>
      </dgm:t>
    </dgm:pt>
    <dgm:pt modelId="{F64994AB-80CC-4C01-AA31-37827416407A}" type="parTrans" cxnId="{B85201F0-BD66-4B93-B933-F20DED68C3D9}">
      <dgm:prSet/>
      <dgm:spPr/>
      <dgm:t>
        <a:bodyPr/>
        <a:lstStyle/>
        <a:p>
          <a:endParaRPr lang="pt-BR"/>
        </a:p>
      </dgm:t>
    </dgm:pt>
    <dgm:pt modelId="{C0BBF0FC-6D72-4411-908A-4CDF40685485}" type="sibTrans" cxnId="{B85201F0-BD66-4B93-B933-F20DED68C3D9}">
      <dgm:prSet/>
      <dgm:spPr/>
      <dgm:t>
        <a:bodyPr/>
        <a:lstStyle/>
        <a:p>
          <a:endParaRPr lang="pt-BR"/>
        </a:p>
      </dgm:t>
    </dgm:pt>
    <dgm:pt modelId="{CF7E9A05-2ADF-4C54-83DF-80EC06471217}" type="pres">
      <dgm:prSet presAssocID="{C25E1984-70A0-4D03-8358-71672F6E04BB}" presName="rootnode" presStyleCnt="0">
        <dgm:presLayoutVars>
          <dgm:chMax/>
          <dgm:chPref/>
          <dgm:dir/>
          <dgm:animLvl val="lvl"/>
        </dgm:presLayoutVars>
      </dgm:prSet>
      <dgm:spPr/>
    </dgm:pt>
    <dgm:pt modelId="{2A70F056-7C09-4C10-A662-5748DE92919A}" type="pres">
      <dgm:prSet presAssocID="{740AD899-C859-4023-8EEA-A0F887F8312C}" presName="composite" presStyleCnt="0"/>
      <dgm:spPr/>
    </dgm:pt>
    <dgm:pt modelId="{994C7978-F33C-4972-B804-D8F0CE44FFA2}" type="pres">
      <dgm:prSet presAssocID="{740AD899-C859-4023-8EEA-A0F887F8312C}" presName="bentUpArrow1" presStyleLbl="alignImgPlace1" presStyleIdx="0" presStyleCnt="4"/>
      <dgm:spPr/>
    </dgm:pt>
    <dgm:pt modelId="{453BFD16-8EA3-4A11-9D55-F47BDD84BAD0}" type="pres">
      <dgm:prSet presAssocID="{740AD899-C859-4023-8EEA-A0F887F8312C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C4C57905-189B-46D7-8625-942E5315F655}" type="pres">
      <dgm:prSet presAssocID="{740AD899-C859-4023-8EEA-A0F887F8312C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5B03CBB9-F712-4F16-AFC0-513816FBF121}" type="pres">
      <dgm:prSet presAssocID="{E9D4F9EC-30CC-4B38-B12A-FEF8E917C68F}" presName="sibTrans" presStyleCnt="0"/>
      <dgm:spPr/>
    </dgm:pt>
    <dgm:pt modelId="{CD7D1073-553C-4DDC-BA3B-04EC178905FA}" type="pres">
      <dgm:prSet presAssocID="{2F007C46-12C6-4827-A051-4D66F8865721}" presName="composite" presStyleCnt="0"/>
      <dgm:spPr/>
    </dgm:pt>
    <dgm:pt modelId="{1B04A4D8-1A1F-4CE5-9DA3-14545F907E1E}" type="pres">
      <dgm:prSet presAssocID="{2F007C46-12C6-4827-A051-4D66F8865721}" presName="bentUpArrow1" presStyleLbl="alignImgPlace1" presStyleIdx="1" presStyleCnt="4"/>
      <dgm:spPr/>
    </dgm:pt>
    <dgm:pt modelId="{D6FD51D5-2517-47DE-8ABE-974A3FED1EB2}" type="pres">
      <dgm:prSet presAssocID="{2F007C46-12C6-4827-A051-4D66F8865721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979B78E2-05CA-4CB8-B48D-0B9B2F80AFBE}" type="pres">
      <dgm:prSet presAssocID="{2F007C46-12C6-4827-A051-4D66F8865721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406B06BF-48A6-4EE3-9EC0-9303C1C3117C}" type="pres">
      <dgm:prSet presAssocID="{09AE75C9-43E0-4163-9D54-9CA13E4A645A}" presName="sibTrans" presStyleCnt="0"/>
      <dgm:spPr/>
    </dgm:pt>
    <dgm:pt modelId="{3A659BCF-0E9A-4B2E-91EE-4F868F34F6C8}" type="pres">
      <dgm:prSet presAssocID="{56FA674C-F0C7-4EA3-84C6-423FF4D9F637}" presName="composite" presStyleCnt="0"/>
      <dgm:spPr/>
    </dgm:pt>
    <dgm:pt modelId="{48B91A61-7D28-43DE-BBD8-3051C73BDB26}" type="pres">
      <dgm:prSet presAssocID="{56FA674C-F0C7-4EA3-84C6-423FF4D9F637}" presName="bentUpArrow1" presStyleLbl="alignImgPlace1" presStyleIdx="2" presStyleCnt="4"/>
      <dgm:spPr/>
    </dgm:pt>
    <dgm:pt modelId="{131E9B79-3BC7-4BAB-AAC1-AD87B835AAE9}" type="pres">
      <dgm:prSet presAssocID="{56FA674C-F0C7-4EA3-84C6-423FF4D9F637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B80E8D44-05DD-47B7-BF94-76FF3449945C}" type="pres">
      <dgm:prSet presAssocID="{56FA674C-F0C7-4EA3-84C6-423FF4D9F637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9C31715D-3AAA-4083-9B72-9407B8C6ED4C}" type="pres">
      <dgm:prSet presAssocID="{91B53D7F-2D5E-4653-913B-EFA92D180F2F}" presName="sibTrans" presStyleCnt="0"/>
      <dgm:spPr/>
    </dgm:pt>
    <dgm:pt modelId="{AE2A9C62-6DDB-4C85-86EF-EFC133A58397}" type="pres">
      <dgm:prSet presAssocID="{E3F23E70-F941-4C79-BD33-9CD30FB6CA66}" presName="composite" presStyleCnt="0"/>
      <dgm:spPr/>
    </dgm:pt>
    <dgm:pt modelId="{A01B0190-25EC-48B1-8A52-2FF25F1BAFD0}" type="pres">
      <dgm:prSet presAssocID="{E3F23E70-F941-4C79-BD33-9CD30FB6CA66}" presName="bentUpArrow1" presStyleLbl="alignImgPlace1" presStyleIdx="3" presStyleCnt="4"/>
      <dgm:spPr/>
    </dgm:pt>
    <dgm:pt modelId="{10AFF02E-D32D-4E3F-BF88-BCF3D376D462}" type="pres">
      <dgm:prSet presAssocID="{E3F23E70-F941-4C79-BD33-9CD30FB6CA66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90470FEA-FF17-409D-AEDB-917F1E26C641}" type="pres">
      <dgm:prSet presAssocID="{E3F23E70-F941-4C79-BD33-9CD30FB6CA66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36697799-6B0D-4404-893E-5DF359DD3F29}" type="pres">
      <dgm:prSet presAssocID="{C0BBF0FC-6D72-4411-908A-4CDF40685485}" presName="sibTrans" presStyleCnt="0"/>
      <dgm:spPr/>
    </dgm:pt>
    <dgm:pt modelId="{575A9F57-E29C-43D3-B9A1-4624646A00EF}" type="pres">
      <dgm:prSet presAssocID="{EC1E4BBB-2094-4FF4-B635-38BB224A91AB}" presName="composite" presStyleCnt="0"/>
      <dgm:spPr/>
    </dgm:pt>
    <dgm:pt modelId="{A90A2C01-0643-4CD2-B9C6-6796F1061EE6}" type="pres">
      <dgm:prSet presAssocID="{EC1E4BBB-2094-4FF4-B635-38BB224A91AB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BE86001A-2E26-4DC4-91BE-664240465BDA}" type="presOf" srcId="{C25E1984-70A0-4D03-8358-71672F6E04BB}" destId="{CF7E9A05-2ADF-4C54-83DF-80EC06471217}" srcOrd="0" destOrd="0" presId="urn:microsoft.com/office/officeart/2005/8/layout/StepDownProcess"/>
    <dgm:cxn modelId="{4A0D4E21-E6E5-4807-986F-7CE666CAF24F}" type="presOf" srcId="{56FA674C-F0C7-4EA3-84C6-423FF4D9F637}" destId="{131E9B79-3BC7-4BAB-AAC1-AD87B835AAE9}" srcOrd="0" destOrd="0" presId="urn:microsoft.com/office/officeart/2005/8/layout/StepDownProcess"/>
    <dgm:cxn modelId="{4B6FCD27-DE50-42B6-839A-613A7537A59A}" type="presOf" srcId="{740AD899-C859-4023-8EEA-A0F887F8312C}" destId="{453BFD16-8EA3-4A11-9D55-F47BDD84BAD0}" srcOrd="0" destOrd="0" presId="urn:microsoft.com/office/officeart/2005/8/layout/StepDownProcess"/>
    <dgm:cxn modelId="{63375F6D-AA57-4900-A1DD-C2417C0882E1}" type="presOf" srcId="{2F007C46-12C6-4827-A051-4D66F8865721}" destId="{D6FD51D5-2517-47DE-8ABE-974A3FED1EB2}" srcOrd="0" destOrd="0" presId="urn:microsoft.com/office/officeart/2005/8/layout/StepDownProcess"/>
    <dgm:cxn modelId="{880A5551-DADB-4770-81C2-D4C046911B9B}" srcId="{C25E1984-70A0-4D03-8358-71672F6E04BB}" destId="{2F007C46-12C6-4827-A051-4D66F8865721}" srcOrd="1" destOrd="0" parTransId="{03E06F6D-C60A-4560-8CC9-ECE5013812E7}" sibTransId="{09AE75C9-43E0-4163-9D54-9CA13E4A645A}"/>
    <dgm:cxn modelId="{8EED5159-817A-452F-BB4E-2819EACBCC7C}" type="presOf" srcId="{EC1E4BBB-2094-4FF4-B635-38BB224A91AB}" destId="{A90A2C01-0643-4CD2-B9C6-6796F1061EE6}" srcOrd="0" destOrd="0" presId="urn:microsoft.com/office/officeart/2005/8/layout/StepDownProcess"/>
    <dgm:cxn modelId="{E201065A-0FED-49E6-8A1C-4B9FC23D2719}" srcId="{C25E1984-70A0-4D03-8358-71672F6E04BB}" destId="{EC1E4BBB-2094-4FF4-B635-38BB224A91AB}" srcOrd="4" destOrd="0" parTransId="{C614073A-6051-42D9-8D9F-50440B8EF738}" sibTransId="{CC03AC33-4B6A-4D36-9338-3A42C75B4AF0}"/>
    <dgm:cxn modelId="{D6E8747E-B5F9-4A4E-8C05-FEF243A074C4}" type="presOf" srcId="{E3F23E70-F941-4C79-BD33-9CD30FB6CA66}" destId="{10AFF02E-D32D-4E3F-BF88-BCF3D376D462}" srcOrd="0" destOrd="0" presId="urn:microsoft.com/office/officeart/2005/8/layout/StepDownProcess"/>
    <dgm:cxn modelId="{F03EDA9C-2C73-476E-9303-F5CEA75CB87A}" srcId="{C25E1984-70A0-4D03-8358-71672F6E04BB}" destId="{740AD899-C859-4023-8EEA-A0F887F8312C}" srcOrd="0" destOrd="0" parTransId="{1D22519F-2244-49C2-811A-8BCB9FD76997}" sibTransId="{E9D4F9EC-30CC-4B38-B12A-FEF8E917C68F}"/>
    <dgm:cxn modelId="{12BE16EC-A334-4481-80B5-FC12FD8E0FAC}" srcId="{C25E1984-70A0-4D03-8358-71672F6E04BB}" destId="{56FA674C-F0C7-4EA3-84C6-423FF4D9F637}" srcOrd="2" destOrd="0" parTransId="{228FC58D-9863-4D4C-8E5C-59A91AA606DC}" sibTransId="{91B53D7F-2D5E-4653-913B-EFA92D180F2F}"/>
    <dgm:cxn modelId="{B85201F0-BD66-4B93-B933-F20DED68C3D9}" srcId="{C25E1984-70A0-4D03-8358-71672F6E04BB}" destId="{E3F23E70-F941-4C79-BD33-9CD30FB6CA66}" srcOrd="3" destOrd="0" parTransId="{F64994AB-80CC-4C01-AA31-37827416407A}" sibTransId="{C0BBF0FC-6D72-4411-908A-4CDF40685485}"/>
    <dgm:cxn modelId="{56081966-2C3C-4BF7-9D45-099B52130C55}" type="presParOf" srcId="{CF7E9A05-2ADF-4C54-83DF-80EC06471217}" destId="{2A70F056-7C09-4C10-A662-5748DE92919A}" srcOrd="0" destOrd="0" presId="urn:microsoft.com/office/officeart/2005/8/layout/StepDownProcess"/>
    <dgm:cxn modelId="{A8E7CDEB-2F61-4B2A-B35D-AFADC19ED417}" type="presParOf" srcId="{2A70F056-7C09-4C10-A662-5748DE92919A}" destId="{994C7978-F33C-4972-B804-D8F0CE44FFA2}" srcOrd="0" destOrd="0" presId="urn:microsoft.com/office/officeart/2005/8/layout/StepDownProcess"/>
    <dgm:cxn modelId="{2006113F-8BC9-457E-8276-A5E8E43040FE}" type="presParOf" srcId="{2A70F056-7C09-4C10-A662-5748DE92919A}" destId="{453BFD16-8EA3-4A11-9D55-F47BDD84BAD0}" srcOrd="1" destOrd="0" presId="urn:microsoft.com/office/officeart/2005/8/layout/StepDownProcess"/>
    <dgm:cxn modelId="{BAD00997-63EE-4035-A72F-BFB41F40605B}" type="presParOf" srcId="{2A70F056-7C09-4C10-A662-5748DE92919A}" destId="{C4C57905-189B-46D7-8625-942E5315F655}" srcOrd="2" destOrd="0" presId="urn:microsoft.com/office/officeart/2005/8/layout/StepDownProcess"/>
    <dgm:cxn modelId="{316521F5-F921-44B5-BBDF-022C3882DF4D}" type="presParOf" srcId="{CF7E9A05-2ADF-4C54-83DF-80EC06471217}" destId="{5B03CBB9-F712-4F16-AFC0-513816FBF121}" srcOrd="1" destOrd="0" presId="urn:microsoft.com/office/officeart/2005/8/layout/StepDownProcess"/>
    <dgm:cxn modelId="{3BC42370-9523-46B6-A9F4-BB3DDEB93E98}" type="presParOf" srcId="{CF7E9A05-2ADF-4C54-83DF-80EC06471217}" destId="{CD7D1073-553C-4DDC-BA3B-04EC178905FA}" srcOrd="2" destOrd="0" presId="urn:microsoft.com/office/officeart/2005/8/layout/StepDownProcess"/>
    <dgm:cxn modelId="{D8E96C9C-DD9C-4CB7-B475-D1F92F07A337}" type="presParOf" srcId="{CD7D1073-553C-4DDC-BA3B-04EC178905FA}" destId="{1B04A4D8-1A1F-4CE5-9DA3-14545F907E1E}" srcOrd="0" destOrd="0" presId="urn:microsoft.com/office/officeart/2005/8/layout/StepDownProcess"/>
    <dgm:cxn modelId="{7E11DD86-064B-42A0-96CB-772DACA8D2FD}" type="presParOf" srcId="{CD7D1073-553C-4DDC-BA3B-04EC178905FA}" destId="{D6FD51D5-2517-47DE-8ABE-974A3FED1EB2}" srcOrd="1" destOrd="0" presId="urn:microsoft.com/office/officeart/2005/8/layout/StepDownProcess"/>
    <dgm:cxn modelId="{0FB372E9-936E-4A62-AFFC-6C1436249C16}" type="presParOf" srcId="{CD7D1073-553C-4DDC-BA3B-04EC178905FA}" destId="{979B78E2-05CA-4CB8-B48D-0B9B2F80AFBE}" srcOrd="2" destOrd="0" presId="urn:microsoft.com/office/officeart/2005/8/layout/StepDownProcess"/>
    <dgm:cxn modelId="{6AB77C0A-A963-4A86-BB09-6EFCA5537A86}" type="presParOf" srcId="{CF7E9A05-2ADF-4C54-83DF-80EC06471217}" destId="{406B06BF-48A6-4EE3-9EC0-9303C1C3117C}" srcOrd="3" destOrd="0" presId="urn:microsoft.com/office/officeart/2005/8/layout/StepDownProcess"/>
    <dgm:cxn modelId="{8844E493-1009-4478-9D72-1BC95314A95A}" type="presParOf" srcId="{CF7E9A05-2ADF-4C54-83DF-80EC06471217}" destId="{3A659BCF-0E9A-4B2E-91EE-4F868F34F6C8}" srcOrd="4" destOrd="0" presId="urn:microsoft.com/office/officeart/2005/8/layout/StepDownProcess"/>
    <dgm:cxn modelId="{A08A4156-9460-423E-813E-866C8860B923}" type="presParOf" srcId="{3A659BCF-0E9A-4B2E-91EE-4F868F34F6C8}" destId="{48B91A61-7D28-43DE-BBD8-3051C73BDB26}" srcOrd="0" destOrd="0" presId="urn:microsoft.com/office/officeart/2005/8/layout/StepDownProcess"/>
    <dgm:cxn modelId="{0B2522F1-6CD0-434A-8A32-E18D467A4D48}" type="presParOf" srcId="{3A659BCF-0E9A-4B2E-91EE-4F868F34F6C8}" destId="{131E9B79-3BC7-4BAB-AAC1-AD87B835AAE9}" srcOrd="1" destOrd="0" presId="urn:microsoft.com/office/officeart/2005/8/layout/StepDownProcess"/>
    <dgm:cxn modelId="{2229A701-F589-4604-97F3-4657CD6E7C50}" type="presParOf" srcId="{3A659BCF-0E9A-4B2E-91EE-4F868F34F6C8}" destId="{B80E8D44-05DD-47B7-BF94-76FF3449945C}" srcOrd="2" destOrd="0" presId="urn:microsoft.com/office/officeart/2005/8/layout/StepDownProcess"/>
    <dgm:cxn modelId="{B5D70A1C-7BCC-45DF-9191-3A40B474C11B}" type="presParOf" srcId="{CF7E9A05-2ADF-4C54-83DF-80EC06471217}" destId="{9C31715D-3AAA-4083-9B72-9407B8C6ED4C}" srcOrd="5" destOrd="0" presId="urn:microsoft.com/office/officeart/2005/8/layout/StepDownProcess"/>
    <dgm:cxn modelId="{4D63B14C-539D-404C-891B-17C2A9461F1B}" type="presParOf" srcId="{CF7E9A05-2ADF-4C54-83DF-80EC06471217}" destId="{AE2A9C62-6DDB-4C85-86EF-EFC133A58397}" srcOrd="6" destOrd="0" presId="urn:microsoft.com/office/officeart/2005/8/layout/StepDownProcess"/>
    <dgm:cxn modelId="{EEBDA9E3-3E22-4634-BFE7-2ADB3904ACA8}" type="presParOf" srcId="{AE2A9C62-6DDB-4C85-86EF-EFC133A58397}" destId="{A01B0190-25EC-48B1-8A52-2FF25F1BAFD0}" srcOrd="0" destOrd="0" presId="urn:microsoft.com/office/officeart/2005/8/layout/StepDownProcess"/>
    <dgm:cxn modelId="{5DEBFE04-A598-4C8C-B27F-742926E2BF83}" type="presParOf" srcId="{AE2A9C62-6DDB-4C85-86EF-EFC133A58397}" destId="{10AFF02E-D32D-4E3F-BF88-BCF3D376D462}" srcOrd="1" destOrd="0" presId="urn:microsoft.com/office/officeart/2005/8/layout/StepDownProcess"/>
    <dgm:cxn modelId="{66466F65-D0D1-4DDF-B8E5-1B687EADC3A8}" type="presParOf" srcId="{AE2A9C62-6DDB-4C85-86EF-EFC133A58397}" destId="{90470FEA-FF17-409D-AEDB-917F1E26C641}" srcOrd="2" destOrd="0" presId="urn:microsoft.com/office/officeart/2005/8/layout/StepDownProcess"/>
    <dgm:cxn modelId="{75EF3346-7985-4FA7-928C-96B4A84063B5}" type="presParOf" srcId="{CF7E9A05-2ADF-4C54-83DF-80EC06471217}" destId="{36697799-6B0D-4404-893E-5DF359DD3F29}" srcOrd="7" destOrd="0" presId="urn:microsoft.com/office/officeart/2005/8/layout/StepDownProcess"/>
    <dgm:cxn modelId="{B9397962-3A59-4373-97BD-0506DF7D7F61}" type="presParOf" srcId="{CF7E9A05-2ADF-4C54-83DF-80EC06471217}" destId="{575A9F57-E29C-43D3-B9A1-4624646A00EF}" srcOrd="8" destOrd="0" presId="urn:microsoft.com/office/officeart/2005/8/layout/StepDownProcess"/>
    <dgm:cxn modelId="{DFB10CBC-F929-4DF7-BBF8-79DDAF72B4CA}" type="presParOf" srcId="{575A9F57-E29C-43D3-B9A1-4624646A00EF}" destId="{A90A2C01-0643-4CD2-B9C6-6796F1061EE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4C7978-F33C-4972-B804-D8F0CE44FFA2}">
      <dsp:nvSpPr>
        <dsp:cNvPr id="0" name=""/>
        <dsp:cNvSpPr/>
      </dsp:nvSpPr>
      <dsp:spPr>
        <a:xfrm rot="5400000">
          <a:off x="3021574" y="762875"/>
          <a:ext cx="663918" cy="7558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3BFD16-8EA3-4A11-9D55-F47BDD84BAD0}">
      <dsp:nvSpPr>
        <dsp:cNvPr id="0" name=""/>
        <dsp:cNvSpPr/>
      </dsp:nvSpPr>
      <dsp:spPr>
        <a:xfrm>
          <a:off x="2845676" y="26907"/>
          <a:ext cx="1117648" cy="78231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altLang="pt-BR" sz="1700" b="1" kern="1200" dirty="0">
              <a:solidFill>
                <a:schemeClr val="tx2">
                  <a:lumMod val="10000"/>
                </a:schemeClr>
              </a:solidFill>
              <a:cs typeface="Arial" panose="020B0604020202020204" pitchFamily="34" charset="0"/>
            </a:rPr>
            <a:t>Problema</a:t>
          </a:r>
          <a:endParaRPr lang="pt-BR" sz="1700" b="1" kern="1200" dirty="0">
            <a:solidFill>
              <a:schemeClr val="tx2">
                <a:lumMod val="10000"/>
              </a:schemeClr>
            </a:solidFill>
          </a:endParaRPr>
        </a:p>
      </dsp:txBody>
      <dsp:txXfrm>
        <a:off x="2883872" y="65103"/>
        <a:ext cx="1041256" cy="705925"/>
      </dsp:txXfrm>
    </dsp:sp>
    <dsp:sp modelId="{C4C57905-189B-46D7-8625-942E5315F655}">
      <dsp:nvSpPr>
        <dsp:cNvPr id="0" name=""/>
        <dsp:cNvSpPr/>
      </dsp:nvSpPr>
      <dsp:spPr>
        <a:xfrm>
          <a:off x="3963325" y="101519"/>
          <a:ext cx="812871" cy="632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04A4D8-1A1F-4CE5-9DA3-14545F907E1E}">
      <dsp:nvSpPr>
        <dsp:cNvPr id="0" name=""/>
        <dsp:cNvSpPr/>
      </dsp:nvSpPr>
      <dsp:spPr>
        <a:xfrm rot="5400000">
          <a:off x="3948224" y="1641676"/>
          <a:ext cx="663918" cy="7558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FD51D5-2517-47DE-8ABE-974A3FED1EB2}">
      <dsp:nvSpPr>
        <dsp:cNvPr id="0" name=""/>
        <dsp:cNvSpPr/>
      </dsp:nvSpPr>
      <dsp:spPr>
        <a:xfrm>
          <a:off x="3772326" y="905708"/>
          <a:ext cx="1117648" cy="78231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altLang="pt-BR" sz="1700" b="1" kern="1200" dirty="0">
              <a:solidFill>
                <a:schemeClr val="tx2">
                  <a:lumMod val="10000"/>
                </a:schemeClr>
              </a:solidFill>
              <a:cs typeface="Arial" panose="020B0604020202020204" pitchFamily="34" charset="0"/>
            </a:rPr>
            <a:t>Solução</a:t>
          </a:r>
          <a:endParaRPr lang="pt-BR" sz="1700" b="1" kern="1200" dirty="0">
            <a:solidFill>
              <a:schemeClr val="tx2">
                <a:lumMod val="10000"/>
              </a:schemeClr>
            </a:solidFill>
          </a:endParaRPr>
        </a:p>
      </dsp:txBody>
      <dsp:txXfrm>
        <a:off x="3810522" y="943904"/>
        <a:ext cx="1041256" cy="705925"/>
      </dsp:txXfrm>
    </dsp:sp>
    <dsp:sp modelId="{979B78E2-05CA-4CB8-B48D-0B9B2F80AFBE}">
      <dsp:nvSpPr>
        <dsp:cNvPr id="0" name=""/>
        <dsp:cNvSpPr/>
      </dsp:nvSpPr>
      <dsp:spPr>
        <a:xfrm>
          <a:off x="4889974" y="980320"/>
          <a:ext cx="812871" cy="632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B91A61-7D28-43DE-BBD8-3051C73BDB26}">
      <dsp:nvSpPr>
        <dsp:cNvPr id="0" name=""/>
        <dsp:cNvSpPr/>
      </dsp:nvSpPr>
      <dsp:spPr>
        <a:xfrm rot="5400000">
          <a:off x="4874873" y="2520477"/>
          <a:ext cx="663918" cy="7558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1E9B79-3BC7-4BAB-AAC1-AD87B835AAE9}">
      <dsp:nvSpPr>
        <dsp:cNvPr id="0" name=""/>
        <dsp:cNvSpPr/>
      </dsp:nvSpPr>
      <dsp:spPr>
        <a:xfrm>
          <a:off x="4698975" y="1784510"/>
          <a:ext cx="1117648" cy="78231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altLang="pt-BR" sz="1700" b="1" kern="1200" dirty="0">
              <a:solidFill>
                <a:schemeClr val="tx2">
                  <a:lumMod val="10000"/>
                </a:schemeClr>
              </a:solidFill>
              <a:cs typeface="Arial" panose="020B0604020202020204" pitchFamily="34" charset="0"/>
            </a:rPr>
            <a:t>Algoritmo</a:t>
          </a:r>
          <a:endParaRPr lang="pt-BR" sz="1700" b="1" kern="1200" dirty="0">
            <a:solidFill>
              <a:schemeClr val="tx2">
                <a:lumMod val="10000"/>
              </a:schemeClr>
            </a:solidFill>
          </a:endParaRPr>
        </a:p>
      </dsp:txBody>
      <dsp:txXfrm>
        <a:off x="4737171" y="1822706"/>
        <a:ext cx="1041256" cy="705925"/>
      </dsp:txXfrm>
    </dsp:sp>
    <dsp:sp modelId="{B80E8D44-05DD-47B7-BF94-76FF3449945C}">
      <dsp:nvSpPr>
        <dsp:cNvPr id="0" name=""/>
        <dsp:cNvSpPr/>
      </dsp:nvSpPr>
      <dsp:spPr>
        <a:xfrm>
          <a:off x="5816624" y="1859121"/>
          <a:ext cx="812871" cy="632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1B0190-25EC-48B1-8A52-2FF25F1BAFD0}">
      <dsp:nvSpPr>
        <dsp:cNvPr id="0" name=""/>
        <dsp:cNvSpPr/>
      </dsp:nvSpPr>
      <dsp:spPr>
        <a:xfrm rot="5400000">
          <a:off x="5801523" y="3399278"/>
          <a:ext cx="663918" cy="7558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FF02E-D32D-4E3F-BF88-BCF3D376D462}">
      <dsp:nvSpPr>
        <dsp:cNvPr id="0" name=""/>
        <dsp:cNvSpPr/>
      </dsp:nvSpPr>
      <dsp:spPr>
        <a:xfrm>
          <a:off x="5625625" y="2663311"/>
          <a:ext cx="1117648" cy="78231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altLang="pt-BR" sz="1700" b="1" kern="1200" dirty="0">
              <a:solidFill>
                <a:schemeClr val="tx2">
                  <a:lumMod val="10000"/>
                </a:schemeClr>
              </a:solidFill>
              <a:cs typeface="Arial" panose="020B0604020202020204" pitchFamily="34" charset="0"/>
            </a:rPr>
            <a:t>Programa</a:t>
          </a:r>
          <a:endParaRPr lang="pt-BR" sz="1700" b="1" kern="1200" dirty="0">
            <a:solidFill>
              <a:schemeClr val="tx2">
                <a:lumMod val="10000"/>
              </a:schemeClr>
            </a:solidFill>
          </a:endParaRPr>
        </a:p>
      </dsp:txBody>
      <dsp:txXfrm>
        <a:off x="5663821" y="2701507"/>
        <a:ext cx="1041256" cy="705925"/>
      </dsp:txXfrm>
    </dsp:sp>
    <dsp:sp modelId="{90470FEA-FF17-409D-AEDB-917F1E26C641}">
      <dsp:nvSpPr>
        <dsp:cNvPr id="0" name=""/>
        <dsp:cNvSpPr/>
      </dsp:nvSpPr>
      <dsp:spPr>
        <a:xfrm>
          <a:off x="6743273" y="2737923"/>
          <a:ext cx="812871" cy="632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0A2C01-0643-4CD2-B9C6-6796F1061EE6}">
      <dsp:nvSpPr>
        <dsp:cNvPr id="0" name=""/>
        <dsp:cNvSpPr/>
      </dsp:nvSpPr>
      <dsp:spPr>
        <a:xfrm>
          <a:off x="6552274" y="3542112"/>
          <a:ext cx="1117648" cy="78231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1" kern="1200" dirty="0">
              <a:solidFill>
                <a:schemeClr val="tx2">
                  <a:lumMod val="10000"/>
                </a:schemeClr>
              </a:solidFill>
            </a:rPr>
            <a:t>Resultado</a:t>
          </a:r>
        </a:p>
      </dsp:txBody>
      <dsp:txXfrm>
        <a:off x="6590470" y="3580308"/>
        <a:ext cx="1041256" cy="705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39EED-4371-4BC1-96D4-845C334B713E}" type="datetimeFigureOut">
              <a:rPr lang="pt-BR" smtClean="0"/>
              <a:t>08/08/2017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C7AEE-7D86-4EA5-955D-1D94926C3B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830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1C12B18A-5213-45F9-AA14-2AA475252484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2800" y="769938"/>
            <a:ext cx="5230813" cy="2943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52463" y="4002088"/>
            <a:ext cx="5551487" cy="43100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37432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30AF4658-30C3-495C-8CCF-8FB7383CE506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14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5263" y="769938"/>
            <a:ext cx="3925887" cy="2943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52463" y="4002088"/>
            <a:ext cx="5551487" cy="43100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25171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E2DF4FE0-CF0C-4506-A830-C46783631C7C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2800" y="769938"/>
            <a:ext cx="5230813" cy="2943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52463" y="4002088"/>
            <a:ext cx="5551487" cy="43100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34037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38E340DF-9208-42A2-A015-8AC8DA020967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5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2800" y="769938"/>
            <a:ext cx="5230813" cy="2943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52463" y="4002088"/>
            <a:ext cx="5551487" cy="43100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92212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37429F0C-8B6A-41FE-B558-2A1B76B57981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6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2800" y="769938"/>
            <a:ext cx="5230813" cy="2943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52463" y="4002088"/>
            <a:ext cx="5551487" cy="43100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53887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E3CDB5B9-CDED-44DC-884B-FDD0D21B4E1F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8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2800" y="769938"/>
            <a:ext cx="5230813" cy="2943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52463" y="4002088"/>
            <a:ext cx="5551487" cy="43100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42532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E6E13EE1-D7BB-43FA-AFB3-CBE7B552A1EE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9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2800" y="769938"/>
            <a:ext cx="5230813" cy="2943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52463" y="4002088"/>
            <a:ext cx="5551487" cy="43100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01837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C2BCF7A6-C69B-4299-A1AD-79A206F08531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10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2800" y="769938"/>
            <a:ext cx="5230813" cy="2943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52463" y="4002088"/>
            <a:ext cx="5551487" cy="43100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34502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437E0F32-6479-462F-BE43-76C652FD4952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11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2800" y="769938"/>
            <a:ext cx="5230813" cy="2943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52463" y="4002088"/>
            <a:ext cx="5551487" cy="43100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53361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A6AFB7CD-796E-4C99-B85D-15DD01EE39B6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12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5263" y="769938"/>
            <a:ext cx="3925887" cy="2943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52463" y="4002088"/>
            <a:ext cx="5551487" cy="43100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85779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9D17-6F14-4924-9BBD-70ADBDD8EC5D}" type="datetimeFigureOut">
              <a:rPr lang="pt-BR" smtClean="0"/>
              <a:t>08/08/2017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5445-07DD-47DF-9C5A-59FC7B29D8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18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9D17-6F14-4924-9BBD-70ADBDD8EC5D}" type="datetimeFigureOut">
              <a:rPr lang="pt-BR" smtClean="0"/>
              <a:t>08/08/2017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5445-07DD-47DF-9C5A-59FC7B29D8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11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9D17-6F14-4924-9BBD-70ADBDD8EC5D}" type="datetimeFigureOut">
              <a:rPr lang="pt-BR" smtClean="0"/>
              <a:t>08/08/2017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5445-07DD-47DF-9C5A-59FC7B29D8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58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9D17-6F14-4924-9BBD-70ADBDD8EC5D}" type="datetimeFigureOut">
              <a:rPr lang="pt-BR" smtClean="0"/>
              <a:t>08/08/2017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5445-07DD-47DF-9C5A-59FC7B29D8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34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9D17-6F14-4924-9BBD-70ADBDD8EC5D}" type="datetimeFigureOut">
              <a:rPr lang="pt-BR" smtClean="0"/>
              <a:t>08/08/2017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5445-07DD-47DF-9C5A-59FC7B29D8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26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9D17-6F14-4924-9BBD-70ADBDD8EC5D}" type="datetimeFigureOut">
              <a:rPr lang="pt-BR" smtClean="0"/>
              <a:t>08/08/2017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5445-07DD-47DF-9C5A-59FC7B29D8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13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9D17-6F14-4924-9BBD-70ADBDD8EC5D}" type="datetimeFigureOut">
              <a:rPr lang="pt-BR" smtClean="0"/>
              <a:t>08/08/2017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5445-07DD-47DF-9C5A-59FC7B29D8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21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9D17-6F14-4924-9BBD-70ADBDD8EC5D}" type="datetimeFigureOut">
              <a:rPr lang="pt-BR" smtClean="0"/>
              <a:t>08/08/2017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5445-07DD-47DF-9C5A-59FC7B29D8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941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9D17-6F14-4924-9BBD-70ADBDD8EC5D}" type="datetimeFigureOut">
              <a:rPr lang="pt-BR" smtClean="0"/>
              <a:t>08/08/2017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5445-07DD-47DF-9C5A-59FC7B29D8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31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9D17-6F14-4924-9BBD-70ADBDD8EC5D}" type="datetimeFigureOut">
              <a:rPr lang="pt-BR" smtClean="0"/>
              <a:t>08/08/2017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5445-07DD-47DF-9C5A-59FC7B29D8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19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9D17-6F14-4924-9BBD-70ADBDD8EC5D}" type="datetimeFigureOut">
              <a:rPr lang="pt-BR" smtClean="0"/>
              <a:t>08/08/2017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5445-07DD-47DF-9C5A-59FC7B29D8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174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3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B9D17-6F14-4924-9BBD-70ADBDD8EC5D}" type="datetimeFigureOut">
              <a:rPr lang="pt-BR" smtClean="0"/>
              <a:t>08/08/2017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85445-07DD-47DF-9C5A-59FC7B29D8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6850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Algoritmos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Conceitos básicos: Fluxograma</a:t>
            </a:r>
          </a:p>
        </p:txBody>
      </p:sp>
    </p:spTree>
    <p:extLst>
      <p:ext uri="{BB962C8B-B14F-4D97-AF65-F5344CB8AC3E}">
        <p14:creationId xmlns:p14="http://schemas.microsoft.com/office/powerpoint/2010/main" val="204791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1970088" y="342901"/>
            <a:ext cx="8229600" cy="638175"/>
          </a:xfrm>
        </p:spPr>
        <p:txBody>
          <a:bodyPr vert="horz" lIns="90000" tIns="46800" rIns="90000" bIns="46800" rtlCol="0" anchor="ctr">
            <a:normAutofit fontScale="90000"/>
          </a:bodyPr>
          <a:lstStyle/>
          <a:p>
            <a:pPr>
              <a:lnSpc>
                <a:spcPct val="100000"/>
              </a:lnSpc>
              <a:buSzPct val="4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dirty="0"/>
              <a:t>Métodos de Representação de Algoritmos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95488" y="1844676"/>
            <a:ext cx="8229600" cy="5013325"/>
          </a:xfrm>
        </p:spPr>
        <p:txBody>
          <a:bodyPr vert="horz" lIns="90000" tIns="46800" rIns="90000" bIns="46800" rtlCol="0">
            <a:normAutofit/>
          </a:bodyPr>
          <a:lstStyle/>
          <a:p>
            <a:pPr marL="431800" indent="-323850" algn="just">
              <a:lnSpc>
                <a:spcPct val="100000"/>
              </a:lnSpc>
              <a:spcBef>
                <a:spcPts val="625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pt-BR" altLang="pt-BR" sz="2500" dirty="0"/>
              <a:t> Existem duas formas de representação de algoritmos:</a:t>
            </a:r>
          </a:p>
          <a:p>
            <a:pPr marL="431800" indent="-323850" algn="just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endParaRPr lang="pt-BR" altLang="pt-BR" sz="1500" dirty="0"/>
          </a:p>
          <a:p>
            <a:pPr marL="863600" lvl="1" indent="-323850" algn="just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SzPct val="75000"/>
              <a:buFont typeface="Symbol" panose="05050102010706020507" pitchFamily="18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pt-BR" altLang="pt-BR" sz="2300" b="1" dirty="0"/>
              <a:t>Fluxograma:</a:t>
            </a:r>
            <a:r>
              <a:rPr lang="pt-BR" altLang="pt-BR" sz="2300" dirty="0"/>
              <a:t> Representação gráfica.</a:t>
            </a:r>
            <a:endParaRPr lang="pt-BR" altLang="pt-BR" sz="1500" dirty="0"/>
          </a:p>
          <a:p>
            <a:pPr marL="863600" lvl="1" indent="-323850" algn="just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SzPct val="75000"/>
              <a:buFont typeface="Symbol" panose="05050102010706020507" pitchFamily="18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pt-BR" altLang="pt-BR" sz="2300" b="1" dirty="0"/>
              <a:t>Pseudocódigo (Português estruturado): </a:t>
            </a:r>
            <a:r>
              <a:rPr lang="pt-BR" altLang="pt-BR" sz="2300" dirty="0"/>
              <a:t>Representação textual.</a:t>
            </a:r>
          </a:p>
          <a:p>
            <a:pPr marL="431800" indent="-430213" algn="just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endParaRPr lang="pt-BR" altLang="pt-BR" sz="2300" dirty="0"/>
          </a:p>
        </p:txBody>
      </p:sp>
    </p:spTree>
    <p:extLst>
      <p:ext uri="{BB962C8B-B14F-4D97-AF65-F5344CB8AC3E}">
        <p14:creationId xmlns:p14="http://schemas.microsoft.com/office/powerpoint/2010/main" val="38285299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1970088" y="342901"/>
            <a:ext cx="8229600" cy="638175"/>
          </a:xfrm>
        </p:spPr>
        <p:txBody>
          <a:bodyPr vert="horz" lIns="90000" tIns="46800" rIns="90000" bIns="46800" rtlCol="0" anchor="ctr">
            <a:normAutofit/>
          </a:bodyPr>
          <a:lstStyle/>
          <a:p>
            <a:pPr>
              <a:lnSpc>
                <a:spcPct val="100000"/>
              </a:lnSpc>
              <a:buSzPct val="4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3000"/>
              <a:t>Métodos de Representação de Algoritmos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95488" y="1196976"/>
            <a:ext cx="8229600" cy="4824413"/>
          </a:xfrm>
        </p:spPr>
        <p:txBody>
          <a:bodyPr vert="horz" lIns="90000" tIns="46800" rIns="90000" bIns="46800" rtlCol="0">
            <a:normAutofit/>
          </a:bodyPr>
          <a:lstStyle/>
          <a:p>
            <a:pPr marL="406400" indent="-323850" algn="just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SzPct val="75000"/>
              <a:buFont typeface="Symbol" panose="05050102010706020507" pitchFamily="18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2600" b="1" dirty="0"/>
              <a:t>Fluxograma:</a:t>
            </a:r>
            <a:endParaRPr lang="pt-BR" altLang="pt-BR" sz="1400" b="1" dirty="0"/>
          </a:p>
          <a:p>
            <a:pPr marL="838200" lvl="1" indent="-287338" algn="just">
              <a:lnSpc>
                <a:spcPct val="100000"/>
              </a:lnSpc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dirty="0"/>
              <a:t>A representação gráfica é mais concisa que a representação textual;</a:t>
            </a:r>
            <a:endParaRPr lang="pt-BR" altLang="pt-BR" sz="1400" dirty="0"/>
          </a:p>
          <a:p>
            <a:pPr marL="838200" lvl="1" indent="-287338" algn="just">
              <a:lnSpc>
                <a:spcPct val="100000"/>
              </a:lnSpc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dirty="0"/>
              <a:t>É necessário aprender a simbologia dos fluxogramas.</a:t>
            </a:r>
          </a:p>
          <a:p>
            <a:pPr marL="838200" lvl="1" indent="-287338" algn="just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pt-BR" altLang="pt-BR" sz="1400" dirty="0"/>
          </a:p>
          <a:p>
            <a:pPr marL="406400" indent="-323850" algn="just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SzPct val="75000"/>
              <a:buFont typeface="Symbol" panose="05050102010706020507" pitchFamily="18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2600" b="1" dirty="0"/>
              <a:t>Pseudocódigo:</a:t>
            </a:r>
            <a:endParaRPr lang="pt-BR" altLang="pt-BR" sz="1400" b="1" dirty="0"/>
          </a:p>
          <a:p>
            <a:pPr marL="838200" lvl="1" indent="-287338" algn="just">
              <a:lnSpc>
                <a:spcPct val="100000"/>
              </a:lnSpc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dirty="0"/>
              <a:t>A transcrição para qualquer linguagem de programação é quase direta;</a:t>
            </a:r>
            <a:endParaRPr lang="pt-BR" altLang="pt-BR" sz="1400" dirty="0"/>
          </a:p>
          <a:p>
            <a:pPr marL="838200" lvl="1" indent="-287338" algn="just">
              <a:lnSpc>
                <a:spcPct val="100000"/>
              </a:lnSpc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dirty="0"/>
              <a:t>É necessário aprender as regras do pseudocódigo.</a:t>
            </a:r>
          </a:p>
        </p:txBody>
      </p:sp>
    </p:spTree>
    <p:extLst>
      <p:ext uri="{BB962C8B-B14F-4D97-AF65-F5344CB8AC3E}">
        <p14:creationId xmlns:p14="http://schemas.microsoft.com/office/powerpoint/2010/main" val="33508261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970088" y="342901"/>
            <a:ext cx="8229600" cy="638175"/>
          </a:xfrm>
        </p:spPr>
        <p:txBody>
          <a:bodyPr vert="horz" lIns="90000" tIns="46800" rIns="90000" bIns="46800" rtlCol="0" anchor="ctr">
            <a:normAutofit/>
          </a:bodyPr>
          <a:lstStyle/>
          <a:p>
            <a:pPr>
              <a:lnSpc>
                <a:spcPct val="100000"/>
              </a:lnSpc>
              <a:buSzPct val="4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3000"/>
              <a:t>Métodos de Representação de Algoritmos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95488" y="1628776"/>
            <a:ext cx="8229600" cy="3960813"/>
          </a:xfrm>
        </p:spPr>
        <p:txBody>
          <a:bodyPr vert="horz" lIns="90000" tIns="46800" rIns="90000" bIns="46800" rtlCol="0">
            <a:normAutofit/>
          </a:bodyPr>
          <a:lstStyle/>
          <a:p>
            <a:pPr marL="431800" indent="-323850" algn="just">
              <a:lnSpc>
                <a:spcPct val="100000"/>
              </a:lnSpc>
              <a:spcBef>
                <a:spcPts val="625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2500" b="1"/>
              <a:t>Fluxograma.</a:t>
            </a:r>
          </a:p>
          <a:p>
            <a:pPr marL="431800" indent="-323850" algn="just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pt-BR" altLang="pt-BR" sz="1000" b="1"/>
          </a:p>
          <a:p>
            <a:pPr marL="863600" lvl="1" indent="-323850" algn="just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SzPct val="75000"/>
              <a:buFont typeface="Symbol" panose="05050102010706020507" pitchFamily="18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2200"/>
              <a:t>Representação gráfica por meio de símbolos geométricos, da solução algorítmica de um problema.</a:t>
            </a:r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3573464"/>
            <a:ext cx="8358188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19821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E6EABB5-A85B-4774-BDE9-F3D272E32F40}" type="slidenum">
              <a:rPr lang="pt-BR" altLang="pt-BR"/>
              <a:pPr eaLnBrk="1" hangingPunct="1"/>
              <a:t>13</a:t>
            </a:fld>
            <a:endParaRPr lang="pt-BR" altLang="pt-BR"/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Direção de Construção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287713" y="2420939"/>
            <a:ext cx="5834062" cy="3240087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3575051" y="2708275"/>
            <a:ext cx="5330825" cy="273685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441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>
          <a:xfrm>
            <a:off x="1970088" y="342901"/>
            <a:ext cx="8229600" cy="638175"/>
          </a:xfrm>
        </p:spPr>
        <p:txBody>
          <a:bodyPr vert="horz" lIns="90000" tIns="46800" rIns="90000" bIns="46800" rtlCol="0" anchor="ctr">
            <a:normAutofit/>
          </a:bodyPr>
          <a:lstStyle/>
          <a:p>
            <a:pPr>
              <a:lnSpc>
                <a:spcPct val="100000"/>
              </a:lnSpc>
              <a:buSzPct val="4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3000"/>
              <a:t>Métodos de Representação de Algoritmos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95488" y="1196976"/>
            <a:ext cx="8229600" cy="3960813"/>
          </a:xfrm>
        </p:spPr>
        <p:txBody>
          <a:bodyPr vert="horz" lIns="90000" tIns="46800" rIns="90000" bIns="46800" rtlCol="0">
            <a:normAutofit/>
          </a:bodyPr>
          <a:lstStyle/>
          <a:p>
            <a:pPr marL="431800" indent="-323850" algn="just">
              <a:lnSpc>
                <a:spcPct val="100000"/>
              </a:lnSpc>
              <a:spcBef>
                <a:spcPts val="625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2500" b="1"/>
              <a:t>Exemplo - Fluxograma.</a:t>
            </a:r>
          </a:p>
          <a:p>
            <a:pPr marL="431800" indent="-323850" algn="just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pt-BR" altLang="pt-BR" sz="1000" b="1"/>
          </a:p>
          <a:p>
            <a:pPr lvl="1" indent="-284163" algn="just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pt-BR" altLang="pt-BR" sz="1000" b="1"/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400" y="1908176"/>
            <a:ext cx="6191250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8196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 um fluxograma que meia a média do aluno e mostre se o aluno está aprovado o reprovado</a:t>
            </a:r>
          </a:p>
        </p:txBody>
      </p:sp>
    </p:spTree>
    <p:extLst>
      <p:ext uri="{BB962C8B-B14F-4D97-AF65-F5344CB8AC3E}">
        <p14:creationId xmlns:p14="http://schemas.microsoft.com/office/powerpoint/2010/main" val="3009735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 um fluxograma que leia as três notas do aluno e mostre se o aluno está aprovado o reprovado.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3234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Decidir qual é o maior número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Dados dois números exiba o menor</a:t>
            </a:r>
          </a:p>
        </p:txBody>
      </p:sp>
    </p:spTree>
    <p:extLst>
      <p:ext uri="{BB962C8B-B14F-4D97-AF65-F5344CB8AC3E}">
        <p14:creationId xmlns:p14="http://schemas.microsoft.com/office/powerpoint/2010/main" val="2072499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Decidir qual é o maior número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Dados três números mostre o menor</a:t>
            </a:r>
          </a:p>
        </p:txBody>
      </p:sp>
    </p:spTree>
    <p:extLst>
      <p:ext uri="{BB962C8B-B14F-4D97-AF65-F5344CB8AC3E}">
        <p14:creationId xmlns:p14="http://schemas.microsoft.com/office/powerpoint/2010/main" val="1247469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F1A1D0-A60A-4A8B-85B8-672898179E5F}" type="slidenum">
              <a:rPr lang="pt-BR" altLang="pt-BR"/>
              <a:pPr eaLnBrk="1" hangingPunct="1"/>
              <a:t>19</a:t>
            </a:fld>
            <a:endParaRPr lang="pt-BR" altLang="pt-BR"/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z="2200"/>
              <a:t>Fluxogramas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326" y="1104901"/>
            <a:ext cx="7705725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AutoShape 5"/>
          <p:cNvSpPr>
            <a:spLocks noChangeArrowheads="1"/>
          </p:cNvSpPr>
          <p:nvPr/>
        </p:nvSpPr>
        <p:spPr bwMode="auto">
          <a:xfrm>
            <a:off x="2279650" y="3644901"/>
            <a:ext cx="503238" cy="288925"/>
          </a:xfrm>
          <a:prstGeom prst="flowChartPunchedCard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2063750" y="4868864"/>
            <a:ext cx="647700" cy="433387"/>
          </a:xfrm>
          <a:prstGeom prst="flowChartDocumen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1511" name="AutoShape 7"/>
          <p:cNvSpPr>
            <a:spLocks noChangeArrowheads="1"/>
          </p:cNvSpPr>
          <p:nvPr/>
        </p:nvSpPr>
        <p:spPr bwMode="auto">
          <a:xfrm>
            <a:off x="1631951" y="3644900"/>
            <a:ext cx="574675" cy="287338"/>
          </a:xfrm>
          <a:prstGeom prst="flowChartInputOutpu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4072019" y="4292601"/>
            <a:ext cx="1725450" cy="396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lang="pt-BR" altLang="pt-BR" sz="1400" b="1"/>
              <a:t>ou</a:t>
            </a:r>
          </a:p>
          <a:p>
            <a:pPr algn="ctr" eaLnBrk="1" hangingPunct="1">
              <a:lnSpc>
                <a:spcPct val="70000"/>
              </a:lnSpc>
            </a:pPr>
            <a:r>
              <a:rPr lang="pt-BR" altLang="pt-BR" sz="1400" b="1"/>
              <a:t>Processamento</a:t>
            </a:r>
          </a:p>
        </p:txBody>
      </p:sp>
    </p:spTree>
    <p:extLst>
      <p:ext uri="{BB962C8B-B14F-4D97-AF65-F5344CB8AC3E}">
        <p14:creationId xmlns:p14="http://schemas.microsoft.com/office/powerpoint/2010/main" val="258823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1970088" y="342901"/>
            <a:ext cx="8229600" cy="638175"/>
          </a:xfrm>
        </p:spPr>
        <p:txBody>
          <a:bodyPr vert="horz" lIns="90000" tIns="46800" rIns="90000" bIns="46800" rtlCol="0" anchor="ctr">
            <a:normAutofit fontScale="90000"/>
          </a:bodyPr>
          <a:lstStyle/>
          <a:p>
            <a:pPr>
              <a:lnSpc>
                <a:spcPct val="100000"/>
              </a:lnSpc>
              <a:buSzPct val="4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/>
              <a:t>Introdução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95488" y="1125538"/>
            <a:ext cx="8229600" cy="4895850"/>
          </a:xfrm>
        </p:spPr>
        <p:txBody>
          <a:bodyPr vert="horz" lIns="90000" tIns="46800" rIns="90000" bIns="46800" rtlCol="0">
            <a:normAutofit/>
          </a:bodyPr>
          <a:lstStyle/>
          <a:p>
            <a:pPr marL="431800" indent="-323850" algn="just">
              <a:spcBef>
                <a:spcPts val="625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2500" b="1" dirty="0"/>
              <a:t>Computador</a:t>
            </a:r>
            <a:r>
              <a:rPr lang="pt-BR" altLang="pt-BR" sz="2500" dirty="0"/>
              <a:t> </a:t>
            </a:r>
            <a:r>
              <a:rPr lang="pt-BR" altLang="pt-BR" sz="2500" dirty="0">
                <a:latin typeface="Wingdings" panose="05000000000000000000" pitchFamily="2" charset="2"/>
              </a:rPr>
              <a:t></a:t>
            </a:r>
            <a:r>
              <a:rPr lang="pt-BR" altLang="pt-BR" sz="2500" dirty="0"/>
              <a:t> É uma máquina que realiza o processamento de dados.</a:t>
            </a:r>
          </a:p>
          <a:p>
            <a:pPr marL="431800" indent="-323850" algn="just">
              <a:spcBef>
                <a:spcPts val="375"/>
              </a:spcBef>
              <a:spcAft>
                <a:spcPct val="0"/>
              </a:spcAft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pt-BR" altLang="pt-BR" sz="1500" dirty="0"/>
          </a:p>
          <a:p>
            <a:pPr marL="431800" indent="-323850" algn="just">
              <a:spcBef>
                <a:spcPts val="625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2500" dirty="0"/>
              <a:t>O que deve ser feito para que um determinado tratamento automático de informações ocorra?</a:t>
            </a:r>
          </a:p>
          <a:p>
            <a:pPr marL="431800" indent="-323850" algn="just">
              <a:spcBef>
                <a:spcPts val="375"/>
              </a:spcBef>
              <a:spcAft>
                <a:spcPct val="0"/>
              </a:spcAft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pt-BR" altLang="pt-BR" sz="1500" dirty="0"/>
          </a:p>
          <a:p>
            <a:pPr marL="863600" lvl="1" indent="-323850" algn="just">
              <a:spcBef>
                <a:spcPts val="625"/>
              </a:spcBef>
              <a:spcAft>
                <a:spcPct val="0"/>
              </a:spcAft>
              <a:buSzPct val="75000"/>
              <a:buFont typeface="Symbol" panose="05050102010706020507" pitchFamily="18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dirty="0"/>
              <a:t>Deve-se instruir o computador para que o mesmo utilizando-se de sua estrutura execute determinada tarefa.</a:t>
            </a:r>
          </a:p>
          <a:p>
            <a:pPr marL="863600" lvl="1" indent="-323850" algn="just">
              <a:spcBef>
                <a:spcPts val="425"/>
              </a:spcBef>
              <a:spcAft>
                <a:spcPct val="0"/>
              </a:spcAft>
              <a:buSzPct val="7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pt-BR" altLang="pt-BR" sz="1700" dirty="0"/>
          </a:p>
          <a:p>
            <a:pPr marL="863600" lvl="1" indent="-323850" algn="just">
              <a:spcBef>
                <a:spcPts val="625"/>
              </a:spcBef>
              <a:spcAft>
                <a:spcPct val="0"/>
              </a:spcAft>
              <a:buSzPct val="75000"/>
              <a:buFont typeface="Symbol" panose="05050102010706020507" pitchFamily="18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dirty="0"/>
              <a:t>Como?</a:t>
            </a:r>
          </a:p>
          <a:p>
            <a:pPr marL="863600" lvl="1" indent="-323850" algn="just">
              <a:spcBef>
                <a:spcPts val="300"/>
              </a:spcBef>
              <a:spcAft>
                <a:spcPct val="0"/>
              </a:spcAft>
              <a:buSzPct val="7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pt-BR" altLang="pt-BR" sz="1200" dirty="0"/>
          </a:p>
          <a:p>
            <a:pPr marL="1295400" lvl="2" indent="-287338" algn="just">
              <a:spcBef>
                <a:spcPts val="525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2100" dirty="0"/>
              <a:t> Software (programas).</a:t>
            </a:r>
          </a:p>
        </p:txBody>
      </p:sp>
      <p:pic>
        <p:nvPicPr>
          <p:cNvPr id="48130" name="Picture 2" descr="http://www.substantivoplural.com.br/wp-content/uploads/2015/05/algoritm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577" y="4211642"/>
            <a:ext cx="3931921" cy="261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7424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903660-83B5-4C2F-BB02-36B8E5FCEFC8}" type="slidenum">
              <a:rPr lang="pt-BR" altLang="pt-BR"/>
              <a:pPr eaLnBrk="1" hangingPunct="1"/>
              <a:t>20</a:t>
            </a:fld>
            <a:endParaRPr lang="pt-BR" altLang="pt-BR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Exemplo de Fluxograma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775" y="1868488"/>
            <a:ext cx="5784850" cy="485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866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1400994" y="977448"/>
            <a:ext cx="8820150" cy="1368425"/>
          </a:xfrm>
        </p:spPr>
        <p:txBody>
          <a:bodyPr/>
          <a:lstStyle/>
          <a:p>
            <a:pPr algn="justLow">
              <a:buFont typeface="Wingdings" panose="05000000000000000000" pitchFamily="2" charset="2"/>
              <a:buNone/>
            </a:pPr>
            <a:r>
              <a:rPr lang="pt-BR" altLang="pt-BR" sz="1700" dirty="0"/>
              <a:t>	Construa um fluxograma para obter o resultado da multiplicação de dois números inteiros quaisquer fornecidos pelo usuário.</a:t>
            </a:r>
          </a:p>
        </p:txBody>
      </p:sp>
      <p:sp>
        <p:nvSpPr>
          <p:cNvPr id="23555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6EC7EF3-9172-4FD5-A7A5-377F0062B44F}" type="slidenum">
              <a:rPr lang="pt-BR" altLang="pt-BR"/>
              <a:pPr eaLnBrk="1" hangingPunct="1"/>
              <a:t>21</a:t>
            </a:fld>
            <a:endParaRPr lang="pt-BR" altLang="pt-BR"/>
          </a:p>
        </p:txBody>
      </p:sp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91544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pt-BR" dirty="0"/>
              <a:t>Exercício de Fluxograma</a:t>
            </a:r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1778001"/>
            <a:ext cx="4587875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1484314"/>
            <a:ext cx="3948112" cy="515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725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1970088" y="342901"/>
            <a:ext cx="8229600" cy="638175"/>
          </a:xfrm>
        </p:spPr>
        <p:txBody>
          <a:bodyPr vert="horz" lIns="90000" tIns="46800" rIns="90000" bIns="46800" rtlCol="0" anchor="ctr">
            <a:normAutofit fontScale="90000"/>
          </a:bodyPr>
          <a:lstStyle/>
          <a:p>
            <a:pPr>
              <a:lnSpc>
                <a:spcPct val="100000"/>
              </a:lnSpc>
              <a:buSzPct val="4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/>
              <a:t>Introdução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95488" y="1484313"/>
            <a:ext cx="8229600" cy="4824412"/>
          </a:xfrm>
        </p:spPr>
        <p:txBody>
          <a:bodyPr vert="horz" lIns="90000" tIns="46800" rIns="90000" bIns="46800" rtlCol="0">
            <a:normAutofit/>
          </a:bodyPr>
          <a:lstStyle/>
          <a:p>
            <a:pPr marL="431800" indent="-323850" algn="just">
              <a:lnSpc>
                <a:spcPct val="100000"/>
              </a:lnSpc>
              <a:spcBef>
                <a:spcPts val="625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pt-BR" altLang="pt-BR" b="1" dirty="0"/>
              <a:t> O</a:t>
            </a:r>
            <a:r>
              <a:rPr lang="pt-BR" altLang="pt-BR" sz="2500" b="1" dirty="0"/>
              <a:t>bjetivo</a:t>
            </a:r>
            <a:endParaRPr lang="pt-BR" altLang="pt-BR" sz="2500" dirty="0"/>
          </a:p>
          <a:p>
            <a:pPr marL="889000" lvl="1" indent="-323850" algn="just">
              <a:lnSpc>
                <a:spcPct val="100000"/>
              </a:lnSpc>
              <a:spcBef>
                <a:spcPts val="625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pt-BR" altLang="pt-BR" sz="2100" dirty="0"/>
              <a:t>Aprender conceitos básicos para desenvolver programas para computadores.</a:t>
            </a:r>
            <a:endParaRPr lang="pt-BR" altLang="pt-BR" sz="1500" dirty="0"/>
          </a:p>
          <a:p>
            <a:pPr marL="863600" lvl="1" indent="-323850" algn="just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SzPct val="75000"/>
              <a:buFont typeface="Symbol" panose="05050102010706020507" pitchFamily="18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pt-BR" altLang="pt-BR" sz="2300" b="1" dirty="0"/>
              <a:t>Exemplos:</a:t>
            </a:r>
            <a:r>
              <a:rPr lang="pt-BR" altLang="pt-BR" sz="2300" dirty="0"/>
              <a:t> sistemas bancários, sistemas de restaurantes, cálculos avançados entre outros.</a:t>
            </a:r>
            <a:endParaRPr lang="pt-BR" altLang="pt-BR" sz="3300" dirty="0"/>
          </a:p>
          <a:p>
            <a:pPr marL="431800" indent="-430213" algn="just">
              <a:lnSpc>
                <a:spcPct val="100000"/>
              </a:lnSpc>
              <a:spcBef>
                <a:spcPts val="825"/>
              </a:spcBef>
              <a:spcAft>
                <a:spcPct val="0"/>
              </a:spcAft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endParaRPr lang="pt-BR" altLang="pt-BR" sz="3300" dirty="0"/>
          </a:p>
        </p:txBody>
      </p:sp>
    </p:spTree>
    <p:extLst>
      <p:ext uri="{BB962C8B-B14F-4D97-AF65-F5344CB8AC3E}">
        <p14:creationId xmlns:p14="http://schemas.microsoft.com/office/powerpoint/2010/main" val="3799360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 Fluxo na construção de software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3908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1161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1970088" y="342901"/>
            <a:ext cx="8229600" cy="638175"/>
          </a:xfrm>
        </p:spPr>
        <p:txBody>
          <a:bodyPr vert="horz" lIns="90000" tIns="46800" rIns="90000" bIns="46800" rtlCol="0" anchor="ctr">
            <a:normAutofit fontScale="90000"/>
          </a:bodyPr>
          <a:lstStyle/>
          <a:p>
            <a:pPr>
              <a:lnSpc>
                <a:spcPct val="100000"/>
              </a:lnSpc>
              <a:buSzPct val="4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/>
              <a:t>Algoritmo e Programação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95488" y="1557339"/>
            <a:ext cx="8229600" cy="4105275"/>
          </a:xfrm>
        </p:spPr>
        <p:txBody>
          <a:bodyPr vert="horz" lIns="90000" tIns="46800" rIns="90000" bIns="46800" rtlCol="0">
            <a:normAutofit/>
          </a:bodyPr>
          <a:lstStyle/>
          <a:p>
            <a:pPr marL="406400" indent="-323850" algn="just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SzPct val="75000"/>
              <a:buFont typeface="Symbol" panose="05050102010706020507" pitchFamily="18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2700" b="1" dirty="0"/>
              <a:t>Algoritmo:</a:t>
            </a:r>
          </a:p>
          <a:p>
            <a:pPr marL="863600" lvl="1" indent="-323850" algn="just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SzPct val="75000"/>
              <a:buFont typeface="Symbol" panose="05050102010706020507" pitchFamily="18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2300" dirty="0"/>
              <a:t>Conjunto de regras e operações bem definidas e ordenadas, destinadas à </a:t>
            </a:r>
            <a:r>
              <a:rPr lang="pt-BR" altLang="pt-BR" sz="2300" u="sng" dirty="0"/>
              <a:t>solução de um pr</a:t>
            </a:r>
            <a:r>
              <a:rPr lang="pt-BR" altLang="pt-BR" sz="2300" i="1" u="sng" dirty="0"/>
              <a:t>oblema, </a:t>
            </a:r>
            <a:r>
              <a:rPr lang="pt-BR" altLang="pt-BR" sz="2300" dirty="0"/>
              <a:t>ou de uma classe de problemas, em um </a:t>
            </a:r>
            <a:r>
              <a:rPr lang="pt-BR" altLang="pt-BR" sz="2300" u="sng" dirty="0"/>
              <a:t>número finito</a:t>
            </a:r>
            <a:r>
              <a:rPr lang="pt-BR" altLang="pt-BR" sz="2300" dirty="0"/>
              <a:t> de etapas;</a:t>
            </a:r>
          </a:p>
          <a:p>
            <a:pPr marL="863600" lvl="1" indent="-323850" algn="just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SzPct val="75000"/>
              <a:buFont typeface="Symbol" panose="05050102010706020507" pitchFamily="18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2300" b="1" dirty="0"/>
              <a:t>Representação de uma solução para um problema.</a:t>
            </a:r>
            <a:endParaRPr lang="pt-BR" altLang="pt-BR" sz="1500" dirty="0"/>
          </a:p>
          <a:p>
            <a:pPr marL="406400" indent="-323850" algn="just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SzPct val="75000"/>
              <a:buFont typeface="Symbol" panose="05050102010706020507" pitchFamily="18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2700" b="1" dirty="0"/>
              <a:t>Programa de computador:</a:t>
            </a:r>
          </a:p>
          <a:p>
            <a:pPr marL="863600" lvl="1" indent="-323850" algn="just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SzPct val="75000"/>
              <a:buFont typeface="Symbol" panose="05050102010706020507" pitchFamily="18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2300" dirty="0"/>
              <a:t>Sequência completa de </a:t>
            </a:r>
            <a:r>
              <a:rPr lang="pt-BR" altLang="pt-BR" sz="2300" u="sng" dirty="0"/>
              <a:t>instruções</a:t>
            </a:r>
            <a:r>
              <a:rPr lang="pt-BR" altLang="pt-BR" sz="2300" dirty="0"/>
              <a:t> a serem executadas por um computador;</a:t>
            </a:r>
          </a:p>
          <a:p>
            <a:pPr marL="863600" lvl="1" indent="-323850" algn="just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SzPct val="75000"/>
              <a:buFont typeface="Symbol" panose="05050102010706020507" pitchFamily="18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2300" b="1" dirty="0"/>
              <a:t>De acordo com um algoritmo</a:t>
            </a:r>
            <a:r>
              <a:rPr lang="pt-BR" altLang="pt-BR" sz="2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71782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1970088" y="342901"/>
            <a:ext cx="8229600" cy="638175"/>
          </a:xfrm>
        </p:spPr>
        <p:txBody>
          <a:bodyPr vert="horz" lIns="90000" tIns="46800" rIns="90000" bIns="46800" rtlCol="0" anchor="ctr">
            <a:normAutofit fontScale="90000"/>
          </a:bodyPr>
          <a:lstStyle/>
          <a:p>
            <a:pPr>
              <a:lnSpc>
                <a:spcPct val="100000"/>
              </a:lnSpc>
              <a:buSzPct val="45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/>
              <a:t>Algoritmo e Programação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95488" y="1196976"/>
            <a:ext cx="8229600" cy="4824413"/>
          </a:xfrm>
        </p:spPr>
        <p:txBody>
          <a:bodyPr vert="horz" lIns="90000" tIns="46800" rIns="90000" bIns="46800" rtlCol="0">
            <a:normAutofit/>
          </a:bodyPr>
          <a:lstStyle/>
          <a:p>
            <a:pPr marL="431800" indent="-323850" algn="just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2400"/>
              <a:t>O </a:t>
            </a:r>
            <a:r>
              <a:rPr lang="pt-BR" altLang="pt-BR" sz="2400" b="1"/>
              <a:t>algoritmo</a:t>
            </a:r>
            <a:r>
              <a:rPr lang="pt-BR" altLang="pt-BR" sz="2400"/>
              <a:t>, do ponto de vista computacional, tem um papel fundamental por ser o elo de ligação entre dois mundos (real e computacional).</a:t>
            </a:r>
          </a:p>
          <a:p>
            <a:pPr marL="431800" indent="-323850" algn="just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SzPct val="4500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pt-BR" altLang="pt-BR" sz="1000"/>
          </a:p>
          <a:p>
            <a:pPr marL="431800" indent="-323850" algn="just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2400"/>
              <a:t>A atividade de programação começa com a construção do algoritmo.</a:t>
            </a:r>
          </a:p>
        </p:txBody>
      </p:sp>
    </p:spTree>
    <p:extLst>
      <p:ext uri="{BB962C8B-B14F-4D97-AF65-F5344CB8AC3E}">
        <p14:creationId xmlns:p14="http://schemas.microsoft.com/office/powerpoint/2010/main" val="37469636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de desenvolvimento de um software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795" y="3415168"/>
            <a:ext cx="5688012" cy="236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306082" y="5815468"/>
            <a:ext cx="1657350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ts val="1000"/>
              </a:spcBef>
              <a:buSzPct val="100000"/>
              <a:defRPr/>
            </a:pPr>
            <a:r>
              <a:rPr lang="pt-BR" alt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Mundo real                               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403295" y="5815468"/>
            <a:ext cx="1657350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ts val="1000"/>
              </a:spcBef>
              <a:buSzPct val="100000"/>
              <a:defRPr/>
            </a:pPr>
            <a:r>
              <a:rPr lang="pt-BR" alt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Máquina                               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720671" y="2735717"/>
            <a:ext cx="208756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spcBef>
                <a:spcPts val="1000"/>
              </a:spcBef>
              <a:buClrTx/>
            </a:pPr>
            <a:r>
              <a:rPr lang="pt-BR" altLang="pt-BR" sz="1600" b="1" dirty="0">
                <a:cs typeface="Arial" panose="020B0604020202020204" pitchFamily="34" charset="0"/>
              </a:rPr>
              <a:t>C, Java, C++, Delphi, Python, ...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7555821" y="3558042"/>
            <a:ext cx="504825" cy="74612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547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1970088" y="198439"/>
            <a:ext cx="8229600" cy="638175"/>
          </a:xfrm>
        </p:spPr>
        <p:txBody>
          <a:bodyPr vert="horz" lIns="90000" tIns="46800" rIns="90000" bIns="46800" rtlCol="0" anchor="ctr">
            <a:normAutofit fontScale="90000"/>
          </a:bodyPr>
          <a:lstStyle/>
          <a:p>
            <a:pPr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dirty="0"/>
              <a:t>Algoritmo: trocar lâmpada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55800" y="1152526"/>
            <a:ext cx="8229600" cy="4824413"/>
          </a:xfrm>
        </p:spPr>
        <p:txBody>
          <a:bodyPr vert="horz" lIns="90000" tIns="46800" rIns="90000" bIns="46800" rtlCol="0">
            <a:normAutofit fontScale="77500" lnSpcReduction="20000"/>
          </a:bodyPr>
          <a:lstStyle/>
          <a:p>
            <a:pPr marL="0" indent="0" algn="just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pt-BR" altLang="pt-BR" sz="2000" b="1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pt-BR" altLang="pt-BR" sz="1000" b="1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b="1">
                <a:latin typeface="Comic Sans MS" panose="030F0702030302020204" pitchFamily="66" charset="0"/>
                <a:cs typeface="Arial" panose="020B0604020202020204" pitchFamily="34" charset="0"/>
              </a:rPr>
              <a:t>Passo 1:</a:t>
            </a:r>
            <a:r>
              <a:rPr lang="pt-BR" altLang="pt-BR">
                <a:latin typeface="Comic Sans MS" panose="030F0702030302020204" pitchFamily="66" charset="0"/>
                <a:cs typeface="Arial" panose="020B0604020202020204" pitchFamily="34" charset="0"/>
              </a:rPr>
              <a:t> pegar a lâmpada nova.</a:t>
            </a:r>
          </a:p>
          <a:p>
            <a:pPr marL="0" indent="0" algn="just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b="1">
                <a:latin typeface="Comic Sans MS" panose="030F0702030302020204" pitchFamily="66" charset="0"/>
                <a:cs typeface="Arial" panose="020B0604020202020204" pitchFamily="34" charset="0"/>
              </a:rPr>
              <a:t>Passo 2:</a:t>
            </a:r>
            <a:r>
              <a:rPr lang="pt-BR" altLang="pt-BR">
                <a:latin typeface="Comic Sans MS" panose="030F0702030302020204" pitchFamily="66" charset="0"/>
                <a:cs typeface="Arial" panose="020B0604020202020204" pitchFamily="34" charset="0"/>
              </a:rPr>
              <a:t> pegar a escada.	</a:t>
            </a:r>
          </a:p>
          <a:p>
            <a:pPr marL="0" indent="0" algn="just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b="1">
                <a:latin typeface="Comic Sans MS" panose="030F0702030302020204" pitchFamily="66" charset="0"/>
                <a:cs typeface="Arial" panose="020B0604020202020204" pitchFamily="34" charset="0"/>
              </a:rPr>
              <a:t>Passo 3:</a:t>
            </a:r>
            <a:r>
              <a:rPr lang="pt-BR" altLang="pt-BR">
                <a:latin typeface="Comic Sans MS" panose="030F0702030302020204" pitchFamily="66" charset="0"/>
                <a:cs typeface="Arial" panose="020B0604020202020204" pitchFamily="34" charset="0"/>
              </a:rPr>
              <a:t> posicionar a escada embaixo da lâmpada queimada.	</a:t>
            </a:r>
          </a:p>
          <a:p>
            <a:pPr marL="0" indent="0" algn="just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b="1">
                <a:latin typeface="Comic Sans MS" panose="030F0702030302020204" pitchFamily="66" charset="0"/>
                <a:cs typeface="Arial" panose="020B0604020202020204" pitchFamily="34" charset="0"/>
              </a:rPr>
              <a:t>Passo 4:</a:t>
            </a:r>
            <a:r>
              <a:rPr lang="pt-BR" altLang="pt-BR">
                <a:latin typeface="Comic Sans MS" panose="030F0702030302020204" pitchFamily="66" charset="0"/>
                <a:cs typeface="Arial" panose="020B0604020202020204" pitchFamily="34" charset="0"/>
              </a:rPr>
              <a:t> subir na escada com a lâmpada nova.</a:t>
            </a:r>
          </a:p>
          <a:p>
            <a:pPr marL="0" indent="0" algn="just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b="1">
                <a:latin typeface="Comic Sans MS" panose="030F0702030302020204" pitchFamily="66" charset="0"/>
                <a:cs typeface="Arial" panose="020B0604020202020204" pitchFamily="34" charset="0"/>
              </a:rPr>
              <a:t>Passo 5:</a:t>
            </a:r>
            <a:r>
              <a:rPr lang="pt-BR" altLang="pt-BR">
                <a:latin typeface="Comic Sans MS" panose="030F0702030302020204" pitchFamily="66" charset="0"/>
                <a:cs typeface="Arial" panose="020B0604020202020204" pitchFamily="34" charset="0"/>
              </a:rPr>
              <a:t> Retirar a lâmpada queimada.</a:t>
            </a:r>
          </a:p>
          <a:p>
            <a:pPr marL="0" indent="0" algn="just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b="1">
                <a:latin typeface="Comic Sans MS" panose="030F0702030302020204" pitchFamily="66" charset="0"/>
                <a:cs typeface="Arial" panose="020B0604020202020204" pitchFamily="34" charset="0"/>
              </a:rPr>
              <a:t>Passo 6:</a:t>
            </a:r>
            <a:r>
              <a:rPr lang="pt-BR" altLang="pt-BR">
                <a:latin typeface="Comic Sans MS" panose="030F0702030302020204" pitchFamily="66" charset="0"/>
                <a:cs typeface="Arial" panose="020B0604020202020204" pitchFamily="34" charset="0"/>
              </a:rPr>
              <a:t> Colocar a lâmpada nova.	</a:t>
            </a:r>
          </a:p>
          <a:p>
            <a:pPr marL="0" indent="0" algn="just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b="1">
                <a:latin typeface="Comic Sans MS" panose="030F0702030302020204" pitchFamily="66" charset="0"/>
                <a:cs typeface="Arial" panose="020B0604020202020204" pitchFamily="34" charset="0"/>
              </a:rPr>
              <a:t>Passo 7:</a:t>
            </a:r>
            <a:r>
              <a:rPr lang="pt-BR" altLang="pt-BR">
                <a:latin typeface="Comic Sans MS" panose="030F0702030302020204" pitchFamily="66" charset="0"/>
                <a:cs typeface="Arial" panose="020B0604020202020204" pitchFamily="34" charset="0"/>
              </a:rPr>
              <a:t> Descer da escada.	</a:t>
            </a:r>
          </a:p>
          <a:p>
            <a:pPr marL="0" indent="0" algn="just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b="1">
                <a:latin typeface="Comic Sans MS" panose="030F0702030302020204" pitchFamily="66" charset="0"/>
                <a:cs typeface="Arial" panose="020B0604020202020204" pitchFamily="34" charset="0"/>
              </a:rPr>
              <a:t>Passo 8:</a:t>
            </a:r>
            <a:r>
              <a:rPr lang="pt-BR" altLang="pt-BR">
                <a:latin typeface="Comic Sans MS" panose="030F0702030302020204" pitchFamily="66" charset="0"/>
                <a:cs typeface="Arial" panose="020B0604020202020204" pitchFamily="34" charset="0"/>
              </a:rPr>
              <a:t> Ligar o interruptor.	</a:t>
            </a:r>
          </a:p>
          <a:p>
            <a:pPr marL="0" indent="0" algn="just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b="1">
                <a:latin typeface="Comic Sans MS" panose="030F0702030302020204" pitchFamily="66" charset="0"/>
                <a:cs typeface="Arial" panose="020B0604020202020204" pitchFamily="34" charset="0"/>
              </a:rPr>
              <a:t>Passo 9:</a:t>
            </a:r>
            <a:r>
              <a:rPr lang="pt-BR" altLang="pt-BR">
                <a:latin typeface="Comic Sans MS" panose="030F0702030302020204" pitchFamily="66" charset="0"/>
                <a:cs typeface="Arial" panose="020B0604020202020204" pitchFamily="34" charset="0"/>
              </a:rPr>
              <a:t> Guardar a escada.	</a:t>
            </a:r>
          </a:p>
          <a:p>
            <a:pPr marL="0" indent="0" algn="just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b="1">
                <a:latin typeface="Comic Sans MS" panose="030F0702030302020204" pitchFamily="66" charset="0"/>
                <a:cs typeface="Arial" panose="020B0604020202020204" pitchFamily="34" charset="0"/>
              </a:rPr>
              <a:t>Passo 10:</a:t>
            </a:r>
            <a:r>
              <a:rPr lang="pt-BR" altLang="pt-BR">
                <a:latin typeface="Comic Sans MS" panose="030F0702030302020204" pitchFamily="66" charset="0"/>
                <a:cs typeface="Arial" panose="020B0604020202020204" pitchFamily="34" charset="0"/>
              </a:rPr>
              <a:t> Jogar a lâmpada velha no lixo.</a:t>
            </a:r>
          </a:p>
          <a:p>
            <a:pPr marL="0" indent="0" algn="just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pt-BR" altLang="pt-BR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1558926" y="1700213"/>
            <a:ext cx="4608513" cy="425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6096001" y="1700213"/>
            <a:ext cx="4608513" cy="344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033124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260351"/>
            <a:ext cx="8229600" cy="784225"/>
          </a:xfrm>
        </p:spPr>
        <p:txBody>
          <a:bodyPr>
            <a:normAutofit fontScale="90000"/>
          </a:bodyPr>
          <a:lstStyle/>
          <a:p>
            <a:pPr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dirty="0"/>
              <a:t>Algoritmo: sacar dinheiro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1654175"/>
            <a:ext cx="8229600" cy="3976688"/>
          </a:xfrm>
        </p:spPr>
        <p:txBody>
          <a:bodyPr vert="horz" lIns="91440" tIns="0" rIns="91440" bIns="45720" rtlCol="0">
            <a:normAutofit fontScale="77500" lnSpcReduction="20000"/>
          </a:bodyPr>
          <a:lstStyle/>
          <a:p>
            <a:pPr marL="0" indent="0" algn="just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b="1">
                <a:latin typeface="Comic Sans MS" panose="030F0702030302020204" pitchFamily="66" charset="0"/>
                <a:cs typeface="Arial" panose="020B0604020202020204" pitchFamily="34" charset="0"/>
              </a:rPr>
              <a:t>Passo 1:</a:t>
            </a:r>
            <a:r>
              <a:rPr lang="pt-BR" altLang="pt-BR">
                <a:latin typeface="Comic Sans MS" panose="030F0702030302020204" pitchFamily="66" charset="0"/>
                <a:cs typeface="Arial" panose="020B0604020202020204" pitchFamily="34" charset="0"/>
              </a:rPr>
              <a:t> ir até o caixa eletrônico.</a:t>
            </a:r>
          </a:p>
          <a:p>
            <a:pPr marL="0" indent="0" algn="just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b="1">
                <a:latin typeface="Comic Sans MS" panose="030F0702030302020204" pitchFamily="66" charset="0"/>
                <a:cs typeface="Arial" panose="020B0604020202020204" pitchFamily="34" charset="0"/>
              </a:rPr>
              <a:t>Passo 2:</a:t>
            </a:r>
            <a:r>
              <a:rPr lang="pt-BR" altLang="pt-BR">
                <a:latin typeface="Comic Sans MS" panose="030F0702030302020204" pitchFamily="66" charset="0"/>
                <a:cs typeface="Arial" panose="020B0604020202020204" pitchFamily="34" charset="0"/>
              </a:rPr>
              <a:t> colocar o cartão.	</a:t>
            </a:r>
          </a:p>
          <a:p>
            <a:pPr marL="0" indent="0" algn="just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b="1">
                <a:latin typeface="Comic Sans MS" panose="030F0702030302020204" pitchFamily="66" charset="0"/>
                <a:cs typeface="Arial" panose="020B0604020202020204" pitchFamily="34" charset="0"/>
              </a:rPr>
              <a:t>Passo 3:</a:t>
            </a:r>
            <a:r>
              <a:rPr lang="pt-BR" altLang="pt-BR">
                <a:latin typeface="Comic Sans MS" panose="030F0702030302020204" pitchFamily="66" charset="0"/>
                <a:cs typeface="Arial" panose="020B0604020202020204" pitchFamily="34" charset="0"/>
              </a:rPr>
              <a:t> digitar a senha.	</a:t>
            </a:r>
          </a:p>
          <a:p>
            <a:pPr marL="0" indent="0" algn="just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b="1">
                <a:latin typeface="Comic Sans MS" panose="030F0702030302020204" pitchFamily="66" charset="0"/>
                <a:cs typeface="Arial" panose="020B0604020202020204" pitchFamily="34" charset="0"/>
              </a:rPr>
              <a:t>Passo 4:</a:t>
            </a:r>
            <a:r>
              <a:rPr lang="pt-BR" altLang="pt-BR">
                <a:latin typeface="Comic Sans MS" panose="030F0702030302020204" pitchFamily="66" charset="0"/>
                <a:cs typeface="Arial" panose="020B0604020202020204" pitchFamily="34" charset="0"/>
              </a:rPr>
              <a:t> solicitar o saldo.</a:t>
            </a:r>
          </a:p>
          <a:p>
            <a:pPr marL="0" indent="0" algn="just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b="1">
                <a:latin typeface="Comic Sans MS" panose="030F0702030302020204" pitchFamily="66" charset="0"/>
                <a:cs typeface="Arial" panose="020B0604020202020204" pitchFamily="34" charset="0"/>
              </a:rPr>
              <a:t>Passo 5:</a:t>
            </a:r>
            <a:r>
              <a:rPr lang="pt-BR" altLang="pt-BR">
                <a:latin typeface="Comic Sans MS" panose="030F0702030302020204" pitchFamily="66" charset="0"/>
                <a:cs typeface="Arial" panose="020B0604020202020204" pitchFamily="34" charset="0"/>
              </a:rPr>
              <a:t> se o saldo for maior ou  igual à quantia desejada,    sacar 	a quantia desejada; caso 	contrário sacar o valor do saldo.</a:t>
            </a:r>
          </a:p>
          <a:p>
            <a:pPr marL="0" indent="0" algn="just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b="1">
                <a:latin typeface="Comic Sans MS" panose="030F0702030302020204" pitchFamily="66" charset="0"/>
                <a:cs typeface="Arial" panose="020B0604020202020204" pitchFamily="34" charset="0"/>
              </a:rPr>
              <a:t>Passo 6:</a:t>
            </a:r>
            <a:r>
              <a:rPr lang="pt-BR" altLang="pt-BR">
                <a:latin typeface="Comic Sans MS" panose="030F0702030302020204" pitchFamily="66" charset="0"/>
                <a:cs typeface="Arial" panose="020B0604020202020204" pitchFamily="34" charset="0"/>
              </a:rPr>
              <a:t> retirar dinheiro e cartão.</a:t>
            </a:r>
          </a:p>
          <a:p>
            <a:pPr marL="0" indent="0" algn="just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b="1">
                <a:latin typeface="Comic Sans MS" panose="030F0702030302020204" pitchFamily="66" charset="0"/>
                <a:cs typeface="Arial" panose="020B0604020202020204" pitchFamily="34" charset="0"/>
              </a:rPr>
              <a:t>Passo 7:</a:t>
            </a:r>
            <a:r>
              <a:rPr lang="pt-BR" altLang="pt-BR">
                <a:latin typeface="Comic Sans MS" panose="030F0702030302020204" pitchFamily="66" charset="0"/>
                <a:cs typeface="Arial" panose="020B0604020202020204" pitchFamily="34" charset="0"/>
              </a:rPr>
              <a:t> sair do caixa eletrônico.</a:t>
            </a:r>
          </a:p>
        </p:txBody>
      </p:sp>
    </p:spTree>
    <p:extLst>
      <p:ext uri="{BB962C8B-B14F-4D97-AF65-F5344CB8AC3E}">
        <p14:creationId xmlns:p14="http://schemas.microsoft.com/office/powerpoint/2010/main" val="18740956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de">
  <a:themeElements>
    <a:clrScheme name="Personalizada 1">
      <a:dk1>
        <a:srgbClr val="FFFFFF"/>
      </a:dk1>
      <a:lt1>
        <a:sysClr val="window" lastClr="FFFFFF"/>
      </a:lt1>
      <a:dk2>
        <a:srgbClr val="FFFFFF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" id="{61E300FE-1443-443A-8196-D16CE718F03B}" vid="{1DD648D0-9ACA-454F-BBEF-EC9630A6997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</Template>
  <TotalTime>1063</TotalTime>
  <Words>453</Words>
  <Application>Microsoft Office PowerPoint</Application>
  <PresentationFormat>Widescreen</PresentationFormat>
  <Paragraphs>106</Paragraphs>
  <Slides>21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31" baseType="lpstr">
      <vt:lpstr>Microsoft YaHei</vt:lpstr>
      <vt:lpstr>Arial</vt:lpstr>
      <vt:lpstr>Calibri</vt:lpstr>
      <vt:lpstr>Calibri Light</vt:lpstr>
      <vt:lpstr>Comic Sans MS</vt:lpstr>
      <vt:lpstr>Symbol</vt:lpstr>
      <vt:lpstr>Times New Roman</vt:lpstr>
      <vt:lpstr>Verdana</vt:lpstr>
      <vt:lpstr>Wingdings</vt:lpstr>
      <vt:lpstr>slide</vt:lpstr>
      <vt:lpstr>Algoritmos</vt:lpstr>
      <vt:lpstr>Introdução</vt:lpstr>
      <vt:lpstr>Introdução</vt:lpstr>
      <vt:lpstr> Fluxo na construção de software</vt:lpstr>
      <vt:lpstr>Algoritmo e Programação</vt:lpstr>
      <vt:lpstr>Algoritmo e Programação</vt:lpstr>
      <vt:lpstr>Fluxo de desenvolvimento de um software</vt:lpstr>
      <vt:lpstr>Algoritmo: trocar lâmpada</vt:lpstr>
      <vt:lpstr>Algoritmo: sacar dinheiro</vt:lpstr>
      <vt:lpstr>Métodos de Representação de Algoritmos</vt:lpstr>
      <vt:lpstr>Métodos de Representação de Algoritmos</vt:lpstr>
      <vt:lpstr>Métodos de Representação de Algoritmos</vt:lpstr>
      <vt:lpstr>Direção de Construção</vt:lpstr>
      <vt:lpstr>Métodos de Representação de Algoritmos</vt:lpstr>
      <vt:lpstr>Exercício</vt:lpstr>
      <vt:lpstr>Exercício</vt:lpstr>
      <vt:lpstr>Decidir qual é o maior número </vt:lpstr>
      <vt:lpstr>Decidir qual é o maior número </vt:lpstr>
      <vt:lpstr>Fluxogramas</vt:lpstr>
      <vt:lpstr>Exemplo de Fluxograma</vt:lpstr>
      <vt:lpstr>Exercício de Fluxograma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</dc:title>
  <dc:creator>tupi</dc:creator>
  <cp:lastModifiedBy>daniel</cp:lastModifiedBy>
  <cp:revision>13</cp:revision>
  <dcterms:created xsi:type="dcterms:W3CDTF">2016-02-19T18:14:47Z</dcterms:created>
  <dcterms:modified xsi:type="dcterms:W3CDTF">2017-08-08T22:53:35Z</dcterms:modified>
</cp:coreProperties>
</file>