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79" r:id="rId6"/>
    <p:sldId id="260" r:id="rId7"/>
    <p:sldId id="28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2" r:id="rId17"/>
    <p:sldId id="293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90" r:id="rId26"/>
    <p:sldId id="291" r:id="rId27"/>
    <p:sldId id="277" r:id="rId28"/>
    <p:sldId id="278" r:id="rId29"/>
    <p:sldId id="287" r:id="rId30"/>
    <p:sldId id="282" r:id="rId31"/>
    <p:sldId id="288" r:id="rId32"/>
    <p:sldId id="289" r:id="rId33"/>
    <p:sldId id="283" r:id="rId34"/>
    <p:sldId id="284" r:id="rId35"/>
    <p:sldId id="286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864F-CAB9-47D3-A905-E18AD95A798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51795-71E5-4644-B895-B3B02F8C6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1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6973FC86-A6F4-41AA-BA5A-E3C19F50BB3D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177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B3395A96-4F61-4725-A7F1-4FF3DE178689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7369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68C0E9-7857-477D-B15D-0047BFE3B2C3}" type="slidenum">
              <a:rPr lang="pt-BR" altLang="pt-BR"/>
              <a:pPr/>
              <a:t>20</a:t>
            </a:fld>
            <a:endParaRPr lang="pt-BR" alt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12800" y="769938"/>
            <a:ext cx="5230813" cy="2943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81738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B37B13-7921-4C43-84DD-3C9CF6E5D770}" type="slidenum">
              <a:rPr lang="pt-BR" altLang="pt-BR"/>
              <a:pPr/>
              <a:t>22</a:t>
            </a:fld>
            <a:endParaRPr lang="pt-BR" altLang="pt-BR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12800" y="769938"/>
            <a:ext cx="5230813" cy="2943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3000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DC32A2-D022-4647-9835-93CCF8ADC693}" type="slidenum">
              <a:rPr lang="pt-BR" altLang="pt-BR"/>
              <a:pPr/>
              <a:t>23</a:t>
            </a:fld>
            <a:endParaRPr lang="pt-BR" altLang="pt-BR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12800" y="769938"/>
            <a:ext cx="5230813" cy="2943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161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FE623378-EF13-4BEE-AC4A-6E029EBE5CF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206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32D1134-94EB-4A13-BDFD-F1E4C5919217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9722667-4F8A-4EE7-8AF7-A4BC29BD64F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137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84CC0A2F-FA3E-4FB4-986D-01970525C256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95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7D768547-ADFB-43DA-9906-62C8566FBAFB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4202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7FD4B86C-3C74-4350-BE6B-A36A286068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097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91DC3007-FFE4-4831-BE47-3220220E1E97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6798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557B68F1-3237-4B8D-B542-3DBE99ECD7F9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767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0CB5-200A-49C1-B197-2525026E5ED2}" type="datetime1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3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4B08-501B-41EC-96F6-2CD2F4393EC9}" type="datetime1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07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FEBE-E043-4FED-90DE-8683704E1DC5}" type="datetime1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50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41-3494-4EE9-AD96-4719BDFABCA5}" type="datetime1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13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9FE-8BE8-43D9-A64D-D6530775C5D1}" type="datetime1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20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CE1-4E15-4E59-8A5C-3918DDB98B27}" type="datetime1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76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47D-37F7-4E11-AE70-319474DC3283}" type="datetime1">
              <a:rPr lang="pt-BR" smtClean="0"/>
              <a:t>25/08/2017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25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CDD9-FEE9-4C92-ACF2-94850BF71FCD}" type="datetime1">
              <a:rPr lang="pt-BR" smtClean="0"/>
              <a:t>25/08/2017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09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A058-1BE8-41AA-831B-967D74DACA28}" type="datetime1">
              <a:rPr lang="pt-BR" smtClean="0"/>
              <a:t>25/08/2017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2A1E-5CA1-4BD4-9F64-5A67AEAC3408}" type="datetime1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22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6B75-6C7B-4F7C-B63F-C1E1D2D26ACC}" type="datetime1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03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416C-7A60-4F04-A3AF-BD907058C29E}" type="datetime1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José Daniel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06B1-36D0-479C-B625-7318BCA75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587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Conceitos Básicos: Pseudocódigo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D5A61B-F899-4FA4-910C-B3D209A3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A10B68-27EB-4695-B78A-1607D70C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01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000"/>
              <a:t>Conceituação de Elementos Básicos para Construção de um Algoritmo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b="1" dirty="0"/>
              <a:t> </a:t>
            </a:r>
            <a:r>
              <a:rPr lang="pt-BR" altLang="pt-BR" sz="2500" b="1" dirty="0"/>
              <a:t>Palavras-reservadas (palavras-chave)</a:t>
            </a:r>
            <a:r>
              <a:rPr lang="pt-BR" altLang="pt-BR" sz="2500" dirty="0"/>
              <a:t>.</a:t>
            </a:r>
          </a:p>
          <a:p>
            <a:pPr marL="431800" indent="-323850" algn="just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1500" dirty="0"/>
          </a:p>
          <a:p>
            <a:pPr marL="863600" lvl="1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300" dirty="0"/>
              <a:t>São identificadores predefinidos que possuem significados especiais para o interpretador do algoritmo.</a:t>
            </a:r>
          </a:p>
          <a:p>
            <a:pPr marL="431800" indent="-32385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dirty="0"/>
          </a:p>
          <a:p>
            <a:pPr marL="431800" indent="-430213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dirty="0"/>
              <a:t>		</a:t>
            </a:r>
            <a:r>
              <a:rPr lang="pt-BR" altLang="pt-BR" sz="2300" dirty="0"/>
              <a:t>	</a:t>
            </a:r>
          </a:p>
          <a:p>
            <a:pPr marL="431800" indent="-430213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300" dirty="0"/>
              <a:t>			</a:t>
            </a:r>
          </a:p>
          <a:p>
            <a:pPr marL="431800" indent="-430213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300" dirty="0"/>
              <a:t>			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B5674C-8D33-4AD6-A8B6-2CDE3E30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5A96BB-FE5A-4B0D-AADA-B917FB09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10</a:t>
            </a:fld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90B80DF-B3F6-4E35-B3D0-C184E2294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77055"/>
              </p:ext>
            </p:extLst>
          </p:nvPr>
        </p:nvGraphicFramePr>
        <p:xfrm>
          <a:off x="1363871" y="3859620"/>
          <a:ext cx="8127999" cy="23164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649317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32106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117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pt-BR" sz="3200" b="1" dirty="0" err="1"/>
                        <a:t>senao</a:t>
                      </a:r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sz="3200" b="1" dirty="0"/>
                        <a:t>se</a:t>
                      </a:r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sz="3200" b="1" dirty="0"/>
                        <a:t>enquanto</a:t>
                      </a:r>
                      <a:endParaRPr lang="pt-BR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0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3200" b="1" dirty="0"/>
                        <a:t>para</a:t>
                      </a:r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sz="3200" b="1" dirty="0"/>
                        <a:t>faca</a:t>
                      </a:r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sz="3200" b="1" dirty="0"/>
                        <a:t>logico</a:t>
                      </a:r>
                      <a:endParaRPr lang="pt-BR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1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3200" b="1" dirty="0"/>
                        <a:t>cadeia</a:t>
                      </a:r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sz="3200" b="1" dirty="0"/>
                        <a:t>real</a:t>
                      </a:r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sz="3200" b="1" dirty="0" err="1"/>
                        <a:t>caracter</a:t>
                      </a:r>
                      <a:endParaRPr lang="pt-BR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3200" b="1" dirty="0"/>
                        <a:t>ate</a:t>
                      </a:r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sz="3200" b="1" dirty="0"/>
                        <a:t>inteiro</a:t>
                      </a:r>
                      <a:endParaRPr lang="pt-B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335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Tipos de dados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pPr marL="450850" indent="-342900" algn="just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500" b="1" dirty="0"/>
              <a:t> Tipos primitivos</a:t>
            </a:r>
            <a:endParaRPr lang="pt-BR" altLang="pt-BR" sz="1500" dirty="0"/>
          </a:p>
          <a:p>
            <a:pPr marL="882650" lvl="1" indent="-342900" algn="just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200" dirty="0"/>
              <a:t>Palavra-reservada: </a:t>
            </a:r>
            <a:r>
              <a:rPr lang="pt-BR" altLang="pt-BR" sz="2200" b="1" dirty="0"/>
              <a:t>logico(</a:t>
            </a:r>
            <a:r>
              <a:rPr lang="pt-BR" altLang="pt-BR" sz="2200" b="1" dirty="0" err="1"/>
              <a:t>bool</a:t>
            </a:r>
            <a:r>
              <a:rPr lang="pt-BR" altLang="pt-BR" sz="2200" b="1" dirty="0"/>
              <a:t>)</a:t>
            </a:r>
          </a:p>
          <a:p>
            <a:pPr marL="1282700" lvl="2" indent="-285750" algn="just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1800" dirty="0"/>
              <a:t>Define variáveis do tipo booleano, ou seja, com valor VERDADEIRO ou FALSO.</a:t>
            </a:r>
            <a:endParaRPr lang="pt-BR" altLang="pt-BR" sz="1500" dirty="0"/>
          </a:p>
          <a:p>
            <a:pPr marL="882650" lvl="1" indent="-34290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200" dirty="0"/>
              <a:t>Palavra-reservada: </a:t>
            </a:r>
            <a:r>
              <a:rPr lang="pt-BR" altLang="pt-BR" sz="2200" b="1" dirty="0" err="1"/>
              <a:t>caracter</a:t>
            </a:r>
            <a:r>
              <a:rPr lang="pt-BR" altLang="pt-BR" sz="2200" b="1" dirty="0"/>
              <a:t>(char)</a:t>
            </a:r>
          </a:p>
          <a:p>
            <a:pPr marL="1282700" lvl="2" indent="-28575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1800" dirty="0"/>
              <a:t>Apenas um </a:t>
            </a:r>
            <a:r>
              <a:rPr lang="pt-BR" altLang="pt-BR" sz="1800" dirty="0" err="1"/>
              <a:t>caracter</a:t>
            </a:r>
            <a:endParaRPr lang="pt-BR" altLang="pt-BR" sz="1800" dirty="0"/>
          </a:p>
          <a:p>
            <a:pPr marL="882650" lvl="1" indent="-34290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200" dirty="0"/>
              <a:t>Palavra-reservada: </a:t>
            </a:r>
            <a:r>
              <a:rPr lang="pt-BR" altLang="pt-BR" sz="2200" b="1" dirty="0"/>
              <a:t>cadeia(</a:t>
            </a:r>
            <a:r>
              <a:rPr lang="pt-BR" altLang="pt-BR" sz="2200" b="1" dirty="0" err="1"/>
              <a:t>text</a:t>
            </a:r>
            <a:r>
              <a:rPr lang="pt-BR" altLang="pt-BR" sz="2200" b="1" dirty="0"/>
              <a:t>)</a:t>
            </a:r>
          </a:p>
          <a:p>
            <a:pPr marL="1282700" lvl="2" indent="-28575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1500" dirty="0"/>
              <a:t>Conjunto de caracteres</a:t>
            </a:r>
          </a:p>
          <a:p>
            <a:pPr marL="882650" lvl="1" indent="-34290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200" dirty="0"/>
              <a:t>Palavra-reservada: </a:t>
            </a:r>
            <a:r>
              <a:rPr lang="pt-BR" altLang="pt-BR" sz="2200" b="1" dirty="0"/>
              <a:t>inteiro(</a:t>
            </a:r>
            <a:r>
              <a:rPr lang="pt-BR" altLang="pt-BR" sz="2200" b="1" dirty="0" err="1"/>
              <a:t>int</a:t>
            </a:r>
            <a:r>
              <a:rPr lang="pt-BR" altLang="pt-BR" sz="2200" b="1" dirty="0"/>
              <a:t>)</a:t>
            </a:r>
            <a:endParaRPr lang="pt-BR" altLang="pt-BR" sz="2200" dirty="0"/>
          </a:p>
          <a:p>
            <a:pPr marL="1282700" lvl="2" indent="-28575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1800" dirty="0"/>
              <a:t>Define variáveis numéricas do tipo inteiro, ou seja, sem casas decimais.</a:t>
            </a:r>
            <a:endParaRPr lang="pt-BR" altLang="pt-BR" sz="1500" dirty="0"/>
          </a:p>
          <a:p>
            <a:pPr marL="882650" lvl="1" indent="-34290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200" dirty="0"/>
              <a:t>Palavra-reservada: </a:t>
            </a:r>
            <a:r>
              <a:rPr lang="pt-BR" altLang="pt-BR" sz="2200" b="1" dirty="0"/>
              <a:t>real (</a:t>
            </a:r>
            <a:r>
              <a:rPr lang="pt-BR" altLang="pt-BR" sz="2200" b="1" dirty="0" err="1"/>
              <a:t>float</a:t>
            </a:r>
            <a:r>
              <a:rPr lang="pt-BR" altLang="pt-BR" sz="2200" b="1" dirty="0"/>
              <a:t>)</a:t>
            </a:r>
            <a:endParaRPr lang="pt-BR" altLang="pt-BR" sz="2200" dirty="0"/>
          </a:p>
          <a:p>
            <a:pPr marL="1282700" lvl="2" indent="-28575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1800" dirty="0"/>
              <a:t>Define variáveis numéricas do tipo real, ou seja, com casas decimais.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4CEC89A-288D-4160-B235-8677FAE3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FF8DE7-60B6-4F8D-A28B-542077D5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874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300"/>
              <a:t>Declaração de Variáveis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pPr marL="431800" indent="-3238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400" dirty="0"/>
              <a:t>Palavra-reservada: </a:t>
            </a:r>
            <a:r>
              <a:rPr lang="pt-BR" altLang="pt-BR" sz="2400" b="1" dirty="0"/>
              <a:t>inteiro </a:t>
            </a:r>
            <a:r>
              <a:rPr lang="pt-BR" altLang="pt-BR" sz="2400" dirty="0"/>
              <a:t>- utilizada para iniciar a declaração de variáveis.</a:t>
            </a:r>
            <a:endParaRPr lang="pt-BR" altLang="pt-BR" dirty="0"/>
          </a:p>
          <a:p>
            <a:pPr marL="863600" lvl="1" indent="-32385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200" dirty="0"/>
              <a:t>Exemplo:</a:t>
            </a:r>
          </a:p>
          <a:p>
            <a:pPr marL="1373187" lvl="2" indent="-45720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800" b="1" dirty="0"/>
              <a:t>inteiro</a:t>
            </a:r>
            <a:r>
              <a:rPr lang="pt-BR" altLang="pt-BR" sz="2800" dirty="0"/>
              <a:t> </a:t>
            </a:r>
            <a:r>
              <a:rPr lang="pt-BR" altLang="pt-BR" sz="2800" u="sng" dirty="0"/>
              <a:t>idade</a:t>
            </a:r>
          </a:p>
          <a:p>
            <a:pPr marL="1373187" lvl="2" indent="-45720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800" b="1" dirty="0"/>
              <a:t>Real</a:t>
            </a:r>
            <a:r>
              <a:rPr lang="pt-BR" altLang="pt-BR" sz="2800" dirty="0"/>
              <a:t> </a:t>
            </a:r>
            <a:r>
              <a:rPr lang="pt-BR" altLang="pt-BR" sz="2800" u="sng" dirty="0"/>
              <a:t>salario</a:t>
            </a:r>
          </a:p>
          <a:p>
            <a:pPr marL="1373187" lvl="2" indent="-45720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800" b="1" dirty="0"/>
              <a:t>Caractere</a:t>
            </a:r>
            <a:r>
              <a:rPr lang="pt-BR" altLang="pt-BR" sz="2800" dirty="0"/>
              <a:t> </a:t>
            </a:r>
            <a:r>
              <a:rPr lang="pt-BR" altLang="pt-BR" sz="2800" u="sng" dirty="0"/>
              <a:t>sexo    //(M ou F)</a:t>
            </a:r>
          </a:p>
          <a:p>
            <a:pPr marL="1373187" lvl="2" indent="-45720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800" u="sng" dirty="0" err="1"/>
              <a:t>const</a:t>
            </a:r>
            <a:r>
              <a:rPr lang="pt-BR" altLang="pt-BR" sz="2800" u="sng" dirty="0"/>
              <a:t> inteiro PI=3,14</a:t>
            </a:r>
          </a:p>
          <a:p>
            <a:pPr marL="915987" lvl="2" inden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u="sng" dirty="0"/>
          </a:p>
          <a:p>
            <a:pPr marL="431800" indent="-430213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2200" dirty="0"/>
          </a:p>
          <a:p>
            <a:pPr marL="431800" indent="-430213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22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FC364CD-6CBC-4262-84AF-9A288213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FC423D7-7EA2-4E0B-9997-F92E062B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648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ctr">
            <a:normAutofit/>
          </a:bodyPr>
          <a:lstStyle/>
          <a:p>
            <a:pPr marL="107950" algn="just">
              <a:spcBef>
                <a:spcPts val="600"/>
              </a:spcBef>
              <a:spcAft>
                <a:spcPct val="0"/>
              </a:spcAft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b="1" dirty="0"/>
              <a:t>Regra para criar nomes de variáveis.</a:t>
            </a:r>
            <a:endParaRPr lang="pt-BR" altLang="pt-BR" sz="2000" b="1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pPr marL="406400" indent="-323850" algn="just">
              <a:spcBef>
                <a:spcPts val="550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200" dirty="0"/>
              <a:t>Os nomes das variáveis devem representar o que será guardado dentro dela;</a:t>
            </a:r>
            <a:endParaRPr lang="pt-BR" altLang="pt-BR" sz="2200" dirty="0"/>
          </a:p>
          <a:p>
            <a:pPr marL="406400" indent="-323850" algn="just">
              <a:spcBef>
                <a:spcPts val="550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200" dirty="0"/>
              <a:t>O primeiro caractere de um nome deverá ser sempre alfabético;</a:t>
            </a:r>
            <a:endParaRPr lang="pt-BR" altLang="pt-BR" sz="2200" dirty="0"/>
          </a:p>
          <a:p>
            <a:pPr marL="406400" indent="-323850" algn="just">
              <a:spcBef>
                <a:spcPts val="550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200" dirty="0"/>
              <a:t>Não podem ser colocados espaços em branco no nome de variáveis, usar o UNDERSCORE “_”;</a:t>
            </a:r>
            <a:endParaRPr lang="pt-BR" altLang="pt-BR" sz="2200" dirty="0"/>
          </a:p>
          <a:p>
            <a:pPr marL="406400" indent="-323850" algn="just">
              <a:spcBef>
                <a:spcPts val="550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200" dirty="0"/>
              <a:t>A declaração de uma variável é feita no algoritmo informando o seu nome, seguido por : e terminado com o seu tipo.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00E79EB-5FEC-4604-B57C-4CD84872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2642BB1-833D-418F-9DFE-16E09E0A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72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854328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942963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5053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Operador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Descrição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Exemplo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18070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+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Soma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1+1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53582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_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Subtração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1-1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47506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*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Multiplicação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1*1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37807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/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Divisão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1/1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73730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Parêntese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(1/1)+1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842696375"/>
                  </a:ext>
                </a:extLst>
              </a:tr>
            </a:tbl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3BD246-A37F-4BBF-A66C-2FC0A7C3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D6CA16-B4E2-40AE-AD93-48D006E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8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100" dirty="0"/>
              <a:t>Operadores e Hierarquia nas Operações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44" y="2565222"/>
            <a:ext cx="4429155" cy="271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5483225" y="2071689"/>
            <a:ext cx="4679950" cy="98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000" b="1" dirty="0">
                <a:cs typeface="Arial" panose="020B0604020202020204" pitchFamily="34" charset="0"/>
              </a:rPr>
              <a:t>:</a:t>
            </a:r>
          </a:p>
          <a:p>
            <a:pPr eaLnBrk="1" hangingPunct="1">
              <a:buClrTx/>
              <a:buFontTx/>
              <a:buNone/>
            </a:pPr>
            <a:endParaRPr lang="pt-BR" altLang="pt-BR" sz="2000" b="1" dirty="0">
              <a:cs typeface="Arial" panose="020B0604020202020204" pitchFamily="34" charset="0"/>
            </a:endParaRPr>
          </a:p>
          <a:p>
            <a:pPr>
              <a:buClrTx/>
            </a:pPr>
            <a:endParaRPr lang="pt-BR" altLang="pt-BR" dirty="0">
              <a:cs typeface="Arial" panose="020B0604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D4CA37-9BDD-4B05-A53E-189EB4C8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98AEC-E60F-47EF-8B32-D6F9D4F5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193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DB60D-6052-4138-8DF4-D11019CB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cs typeface="Arial" panose="020B0604020202020204" pitchFamily="34" charset="0"/>
              </a:rPr>
              <a:t>Exemplos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BC329-26DC-4773-87B3-0417E38F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pt-BR" altLang="pt-BR" dirty="0">
                <a:cs typeface="Arial" panose="020B0604020202020204" pitchFamily="34" charset="0"/>
              </a:rPr>
              <a:t>3/4+5</a:t>
            </a:r>
            <a:endParaRPr lang="pt-BR" altLang="pt-BR" sz="800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pt-BR" altLang="pt-BR" dirty="0">
                <a:cs typeface="Arial" panose="020B0604020202020204" pitchFamily="34" charset="0"/>
              </a:rPr>
              <a:t>3\2*9 </a:t>
            </a:r>
          </a:p>
          <a:p>
            <a:pPr marL="514350" indent="-514350">
              <a:buFont typeface="+mj-lt"/>
              <a:buAutoNum type="arabicParenR"/>
            </a:pPr>
            <a:r>
              <a:rPr lang="pt-BR" altLang="pt-BR" dirty="0">
                <a:cs typeface="Arial" panose="020B0604020202020204" pitchFamily="34" charset="0"/>
              </a:rPr>
              <a:t>2+3^2 </a:t>
            </a:r>
            <a:endParaRPr lang="pt-BR" altLang="pt-BR" sz="800" dirty="0">
              <a:cs typeface="Arial" panose="020B0604020202020204" pitchFamily="34" charset="0"/>
            </a:endParaRPr>
          </a:p>
          <a:p>
            <a:pPr marL="514350" indent="-514350">
              <a:buClrTx/>
              <a:buFont typeface="+mj-lt"/>
              <a:buAutoNum type="arabicParenR"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914CFE-3F9E-4A25-B1FC-E4698FB3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368138-B0F1-48D1-9CEA-2A1E27A5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20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DB60D-6052-4138-8DF4-D11019CB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cs typeface="Arial" panose="020B0604020202020204" pitchFamily="34" charset="0"/>
              </a:rPr>
              <a:t>Exemplos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BC329-26DC-4773-87B3-0417E38F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pt-BR" altLang="pt-BR" dirty="0">
                <a:cs typeface="Arial" panose="020B0604020202020204" pitchFamily="34" charset="0"/>
              </a:rPr>
              <a:t>(3/4)+5 = 5.7              3/(4+5) = 0.33333333</a:t>
            </a:r>
            <a:endParaRPr lang="pt-BR" altLang="pt-BR" sz="800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pt-BR" altLang="pt-BR" dirty="0">
                <a:cs typeface="Arial" panose="020B0604020202020204" pitchFamily="34" charset="0"/>
              </a:rPr>
              <a:t>(3\2)*9 = 13,5            3\(2*9) = 9</a:t>
            </a:r>
            <a:endParaRPr lang="pt-BR" altLang="pt-BR" sz="800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pt-BR" altLang="pt-BR" dirty="0">
                <a:cs typeface="Arial" panose="020B0604020202020204" pitchFamily="34" charset="0"/>
              </a:rPr>
              <a:t>2+(3^2) = 11             (2+3)^2 = 25</a:t>
            </a:r>
            <a:endParaRPr lang="pt-BR" altLang="pt-BR" sz="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914CFE-3F9E-4A25-B1FC-E4698FB3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368138-B0F1-48D1-9CEA-2A1E27A5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82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Relacionais e Lógicos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90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59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291481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089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Símbolo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Exemplo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0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1&lt;2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113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2&gt;1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32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Maior ou igual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1&gt;=2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Menor ou igual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1&lt;=1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69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2==2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64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!=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3!=2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711237"/>
                  </a:ext>
                </a:extLst>
              </a:tr>
            </a:tbl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980B6-8B98-4624-99BF-231BA5E8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BADAF0-EF55-443B-BF5A-043A95D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816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741545"/>
              </p:ext>
            </p:extLst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3403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Operadores lógicos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59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 / </a:t>
                      </a:r>
                      <a:r>
                        <a:rPr lang="pt-BR" sz="4800" dirty="0" err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and</a:t>
                      </a:r>
                      <a:endParaRPr lang="pt-BR" sz="48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ou / </a:t>
                      </a:r>
                      <a:r>
                        <a:rPr lang="pt-BR" sz="4800" dirty="0" err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or</a:t>
                      </a:r>
                      <a:endParaRPr lang="pt-BR" sz="48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não/ </a:t>
                      </a:r>
                      <a:r>
                        <a:rPr lang="pt-BR" sz="4800" dirty="0" err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not</a:t>
                      </a:r>
                      <a:endParaRPr lang="pt-BR" sz="48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57598"/>
                  </a:ext>
                </a:extLst>
              </a:tr>
            </a:tbl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FE9FF0-2EFC-4774-A47E-34D2BF18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B7F6A6-81D5-4160-9B29-AE0374D7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1970088" y="342901"/>
            <a:ext cx="8229600" cy="638175"/>
          </a:xfrm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000"/>
              <a:t>Métodos de Representação de Algoritmos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995488" y="1196976"/>
            <a:ext cx="8229600" cy="4968875"/>
          </a:xfrm>
        </p:spPr>
        <p:txBody>
          <a:bodyPr vert="horz" lIns="90000" tIns="46800" rIns="90000" bIns="46800" rtlCol="0">
            <a:normAutofit/>
          </a:bodyPr>
          <a:lstStyle/>
          <a:p>
            <a:pPr algn="just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600" b="1" dirty="0"/>
              <a:t>Pseudocódigo.</a:t>
            </a:r>
          </a:p>
          <a:p>
            <a:pPr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10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dirty="0"/>
              <a:t>Descrição narrativa utilizando nosso idioma para descrever o algoritmo.</a:t>
            </a:r>
          </a:p>
          <a:p>
            <a:pPr lvl="1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10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dirty="0"/>
              <a:t>Exemplo de uma descrição narrativa.</a:t>
            </a:r>
          </a:p>
          <a:p>
            <a:pPr marL="950913" lvl="1" indent="-493713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1000" b="1" dirty="0"/>
          </a:p>
          <a:p>
            <a:pPr marL="531813" indent="-531813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1000" b="1" dirty="0"/>
          </a:p>
          <a:p>
            <a:pPr marL="952500" lvl="1" indent="-493713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1000" b="1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BA829E0-E727-493A-BB21-B56DAC59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A709DAE-DC3D-45E4-BA79-3DABD3C6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531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Criando um Algoritmo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406400" indent="-323850" algn="just">
              <a:spcBef>
                <a:spcPts val="45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200" dirty="0"/>
              <a:t>Ler atentamente o enunciado do problema, compreendendo-o e destacando os pontos mais importantes;</a:t>
            </a:r>
          </a:p>
          <a:p>
            <a:pPr marL="406400" indent="-323850" algn="just">
              <a:spcBef>
                <a:spcPts val="1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100" dirty="0"/>
          </a:p>
          <a:p>
            <a:pPr marL="406400" indent="-323850" algn="just">
              <a:spcBef>
                <a:spcPts val="45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200" dirty="0"/>
              <a:t>Definir os dados de entrada, ou seja, quais dados serão fornecidos;</a:t>
            </a:r>
          </a:p>
          <a:p>
            <a:pPr marL="406400" indent="-323850" algn="just">
              <a:spcBef>
                <a:spcPts val="1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100" dirty="0"/>
          </a:p>
          <a:p>
            <a:pPr marL="406400" indent="-323850" algn="just">
              <a:spcBef>
                <a:spcPts val="45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200" dirty="0"/>
              <a:t>Definir os dados de saída, ou seja, quais dados serão gerados depois do processamento;</a:t>
            </a:r>
          </a:p>
          <a:p>
            <a:pPr marL="406400" indent="-323850" algn="just">
              <a:spcBef>
                <a:spcPts val="1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1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4E1F046-F709-486A-AB4D-2FE78166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CDD8176-D331-4295-B1E3-89E8BA49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438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Criando um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323850" algn="just">
              <a:spcBef>
                <a:spcPts val="45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Definir o processamento, ou seja, quais cálculos serão efetuados e quais as restrições para esses cálculos; </a:t>
            </a:r>
          </a:p>
          <a:p>
            <a:pPr marL="406400" indent="-323850" algn="just">
              <a:spcBef>
                <a:spcPts val="45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O processamento é responsável pela obtenção dos dados de saída com base nos dados de entrada;</a:t>
            </a:r>
          </a:p>
          <a:p>
            <a:pPr marL="406400" indent="-323850" algn="just">
              <a:spcBef>
                <a:spcPts val="1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200" dirty="0"/>
          </a:p>
          <a:p>
            <a:pPr marL="406400" indent="-323850" algn="just">
              <a:spcBef>
                <a:spcPts val="45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Definir as variáveis necessárias para armazenar as entradas e efetuar do processamento;</a:t>
            </a:r>
          </a:p>
          <a:p>
            <a:pPr marL="406400" indent="-323850" algn="just">
              <a:spcBef>
                <a:spcPts val="1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200" dirty="0"/>
          </a:p>
          <a:p>
            <a:pPr marL="406400" indent="-323850" algn="just">
              <a:spcBef>
                <a:spcPts val="45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Elaborar o algoritmo;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01B03B-186A-43E1-8827-3865EF36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7B16C-568B-44F6-A71E-7CC55DD1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22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400"/>
              <a:t>Pseudocódigo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400" b="1" dirty="0"/>
              <a:t>Método de representação de algoritmos</a:t>
            </a:r>
            <a:r>
              <a:rPr lang="pt-BR" altLang="pt-BR" sz="2400" dirty="0"/>
              <a:t> </a:t>
            </a:r>
            <a:r>
              <a:rPr lang="pt-BR" altLang="pt-BR" sz="2400" dirty="0">
                <a:latin typeface="Wingdings" panose="05000000000000000000" pitchFamily="2" charset="2"/>
              </a:rPr>
              <a:t></a:t>
            </a:r>
            <a:r>
              <a:rPr lang="pt-BR" altLang="pt-BR" sz="2400" dirty="0"/>
              <a:t> Utilizaremos pseudocódigo.</a:t>
            </a:r>
          </a:p>
          <a:p>
            <a:pPr marL="431800" indent="-323850" algn="just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500" dirty="0"/>
          </a:p>
          <a:p>
            <a:pPr marL="431800" indent="-323850" algn="just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400" b="1" dirty="0"/>
              <a:t>Pseudocódigo</a:t>
            </a:r>
            <a:r>
              <a:rPr lang="pt-BR" altLang="pt-BR" sz="2400" dirty="0"/>
              <a:t> </a:t>
            </a:r>
            <a:r>
              <a:rPr lang="pt-BR" altLang="pt-BR" sz="2400" dirty="0">
                <a:latin typeface="Wingdings" panose="05000000000000000000" pitchFamily="2" charset="2"/>
              </a:rPr>
              <a:t></a:t>
            </a:r>
            <a:r>
              <a:rPr lang="pt-BR" altLang="pt-BR" sz="2400" dirty="0"/>
              <a:t> Técnica textual de representação de um algoritmo </a:t>
            </a:r>
          </a:p>
          <a:p>
            <a:pPr marL="889000" lvl="1" indent="-323850" algn="just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000" dirty="0"/>
              <a:t>Também conhecida como Português Estruturado ou </a:t>
            </a:r>
            <a:r>
              <a:rPr lang="pt-BR" altLang="pt-BR" sz="2000" b="1" dirty="0" err="1"/>
              <a:t>Portugol</a:t>
            </a:r>
            <a:r>
              <a:rPr lang="pt-BR" altLang="pt-BR" sz="2000" dirty="0"/>
              <a:t>.</a:t>
            </a:r>
          </a:p>
          <a:p>
            <a:pPr marL="431800" indent="-323850" algn="just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500" dirty="0"/>
          </a:p>
          <a:p>
            <a:pPr marL="431800" indent="-323850" algn="just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400" dirty="0"/>
              <a:t>Técnica é baseada em uma PDL (</a:t>
            </a:r>
            <a:r>
              <a:rPr lang="pt-BR" altLang="pt-BR" sz="2400" i="1" dirty="0" err="1"/>
              <a:t>Program</a:t>
            </a:r>
            <a:r>
              <a:rPr lang="pt-BR" altLang="pt-BR" sz="2400" i="1" dirty="0"/>
              <a:t> Design </a:t>
            </a:r>
            <a:r>
              <a:rPr lang="pt-BR" altLang="pt-BR" sz="2400" i="1" dirty="0" err="1"/>
              <a:t>Language</a:t>
            </a:r>
            <a:r>
              <a:rPr lang="pt-BR" altLang="pt-BR" sz="2400" dirty="0"/>
              <a:t>), que é uma linguagem genérica na qual é possível representar um algoritmo de forma semelhante à das linguagens de programação.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0DA3D14-1823-479C-85F7-A38173D5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D55631-C889-46FE-90F8-042A427D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15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400"/>
              <a:t>Estrutura de um Algoritmo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indent="-341313">
              <a:spcBef>
                <a:spcPts val="6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pt-BR" altLang="pt-BR" sz="2500" b="1" dirty="0"/>
              <a:t>Função principal</a:t>
            </a:r>
          </a:p>
          <a:p>
            <a:pPr indent="-341313">
              <a:spcBef>
                <a:spcPts val="300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endParaRPr lang="pt-BR" altLang="pt-BR" sz="1200" dirty="0"/>
          </a:p>
          <a:p>
            <a:pPr indent="-341313">
              <a:spcBef>
                <a:spcPts val="6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pt-BR" altLang="pt-BR" sz="2500" dirty="0"/>
              <a:t>	</a:t>
            </a:r>
            <a:endParaRPr lang="pt-BR" altLang="pt-BR" sz="2500" b="1" dirty="0"/>
          </a:p>
          <a:p>
            <a:pPr indent="-341313">
              <a:spcBef>
                <a:spcPts val="57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pt-BR" altLang="pt-BR" sz="2300" dirty="0"/>
              <a:t>	Declaração de variáveis</a:t>
            </a:r>
          </a:p>
          <a:p>
            <a:pPr indent="-341313">
              <a:spcBef>
                <a:spcPts val="4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pt-BR" altLang="pt-BR" sz="1700" dirty="0"/>
              <a:t>				.</a:t>
            </a:r>
          </a:p>
          <a:p>
            <a:pPr indent="-341313">
              <a:spcBef>
                <a:spcPts val="4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pt-BR" altLang="pt-BR" sz="1700" dirty="0"/>
              <a:t>				.</a:t>
            </a:r>
          </a:p>
          <a:p>
            <a:pPr indent="-341313">
              <a:spcBef>
                <a:spcPts val="57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pt-BR" altLang="pt-BR" sz="2300" dirty="0"/>
              <a:t>		Bloco de comandos</a:t>
            </a:r>
          </a:p>
          <a:p>
            <a:pPr indent="-341313">
              <a:spcBef>
                <a:spcPts val="4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pt-BR" altLang="pt-BR" sz="1700" dirty="0"/>
              <a:t>				.</a:t>
            </a:r>
          </a:p>
          <a:p>
            <a:pPr indent="-341313">
              <a:spcBef>
                <a:spcPts val="4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pt-BR" altLang="pt-BR" sz="1700" dirty="0"/>
              <a:t>				.</a:t>
            </a:r>
          </a:p>
          <a:p>
            <a:pPr indent="-341313">
              <a:spcBef>
                <a:spcPts val="4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pt-BR" altLang="pt-BR" sz="1700" dirty="0"/>
              <a:t>				.</a:t>
            </a:r>
          </a:p>
          <a:p>
            <a:pPr indent="-341313">
              <a:spcBef>
                <a:spcPts val="6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pt-BR" altLang="pt-BR" sz="2500" b="1" dirty="0"/>
              <a:t>FIM DO ALGORITMO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67438" y="1858963"/>
            <a:ext cx="4176712" cy="300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100" dirty="0" err="1">
                <a:solidFill>
                  <a:schemeClr val="bg1"/>
                </a:solidFill>
                <a:cs typeface="Arial" panose="020B0604020202020204" pitchFamily="34" charset="0"/>
              </a:rPr>
              <a:t>funcao</a:t>
            </a:r>
            <a:r>
              <a:rPr lang="pt-BR" altLang="pt-BR" sz="2100" dirty="0">
                <a:solidFill>
                  <a:schemeClr val="bg1"/>
                </a:solidFill>
                <a:cs typeface="Arial" panose="020B0604020202020204" pitchFamily="34" charset="0"/>
              </a:rPr>
              <a:t> inicio(){</a:t>
            </a:r>
          </a:p>
          <a:p>
            <a:pPr>
              <a:buClrTx/>
              <a:buFontTx/>
              <a:buNone/>
            </a:pPr>
            <a:r>
              <a:rPr lang="pt-BR" altLang="pt-BR" sz="2100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</a:p>
          <a:p>
            <a:pPr>
              <a:buClrTx/>
              <a:buFontTx/>
              <a:buNone/>
            </a:pPr>
            <a:r>
              <a:rPr lang="pt-BR" altLang="pt-BR" sz="2100" dirty="0">
                <a:solidFill>
                  <a:schemeClr val="bg1"/>
                </a:solidFill>
                <a:cs typeface="Arial" panose="020B0604020202020204" pitchFamily="34" charset="0"/>
              </a:rPr>
              <a:t>inteiro n1, n2</a:t>
            </a:r>
          </a:p>
          <a:p>
            <a:pPr>
              <a:buClrTx/>
              <a:buFontTx/>
              <a:buNone/>
            </a:pPr>
            <a:endParaRPr lang="pt-BR" altLang="pt-BR" sz="2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pt-BR" altLang="pt-BR" sz="2100" dirty="0">
                <a:solidFill>
                  <a:schemeClr val="bg1"/>
                </a:solidFill>
                <a:cs typeface="Arial" panose="020B0604020202020204" pitchFamily="34" charset="0"/>
              </a:rPr>
              <a:t>  escreva("Digite dois números")</a:t>
            </a:r>
          </a:p>
          <a:p>
            <a:pPr>
              <a:buClrTx/>
              <a:buFontTx/>
              <a:buNone/>
            </a:pPr>
            <a:r>
              <a:rPr lang="pt-BR" altLang="pt-BR" sz="2100" dirty="0">
                <a:solidFill>
                  <a:schemeClr val="bg1"/>
                </a:solidFill>
                <a:cs typeface="Arial" panose="020B0604020202020204" pitchFamily="34" charset="0"/>
              </a:rPr>
              <a:t>  leia(n1);</a:t>
            </a:r>
          </a:p>
          <a:p>
            <a:pPr>
              <a:buClrTx/>
              <a:buFontTx/>
              <a:buNone/>
            </a:pPr>
            <a:r>
              <a:rPr lang="pt-BR" altLang="pt-BR" sz="2100" dirty="0">
                <a:solidFill>
                  <a:schemeClr val="bg1"/>
                </a:solidFill>
                <a:cs typeface="Arial" panose="020B0604020202020204" pitchFamily="34" charset="0"/>
              </a:rPr>
              <a:t>  leia(n2)</a:t>
            </a:r>
          </a:p>
          <a:p>
            <a:pPr>
              <a:buClrTx/>
              <a:buFontTx/>
              <a:buNone/>
            </a:pPr>
            <a:r>
              <a:rPr lang="pt-BR" altLang="pt-BR" sz="2100" dirty="0">
                <a:solidFill>
                  <a:schemeClr val="bg1"/>
                </a:solidFill>
                <a:cs typeface="Arial" panose="020B0604020202020204" pitchFamily="34" charset="0"/>
              </a:rPr>
              <a:t>  escreva("A soma=", n1+n2)</a:t>
            </a:r>
          </a:p>
          <a:p>
            <a:pPr>
              <a:buClrTx/>
              <a:buFontTx/>
              <a:buNone/>
            </a:pPr>
            <a:endParaRPr lang="pt-BR" altLang="pt-BR" sz="2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67438" y="1773239"/>
            <a:ext cx="3960812" cy="503237"/>
          </a:xfrm>
          <a:prstGeom prst="rect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3543300" y="1916112"/>
            <a:ext cx="2624139" cy="287529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167438" y="2278063"/>
            <a:ext cx="2665412" cy="646112"/>
          </a:xfrm>
          <a:prstGeom prst="rect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4016829" y="2565400"/>
            <a:ext cx="2079171" cy="420686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167438" y="2927351"/>
            <a:ext cx="4032250" cy="1870075"/>
          </a:xfrm>
          <a:prstGeom prst="rect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3869871" y="3571873"/>
            <a:ext cx="2297567" cy="42069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167438" y="4799014"/>
            <a:ext cx="1657350" cy="358775"/>
          </a:xfrm>
          <a:prstGeom prst="rect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4016829" y="5011738"/>
            <a:ext cx="2079171" cy="146051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227750" y="4708990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}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D5FB1A-E4CF-4216-A2F2-F03669E9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6A57EB-72BD-4AA3-A596-5C09EC44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30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e escrita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ler um valor de uma variável utilize a função </a:t>
            </a:r>
            <a:r>
              <a:rPr lang="pt-BR" b="1" u="sng" dirty="0"/>
              <a:t>leia</a:t>
            </a:r>
          </a:p>
          <a:p>
            <a:pPr lvl="1"/>
            <a:r>
              <a:rPr lang="pt-BR" altLang="pt-BR" dirty="0"/>
              <a:t>leia (&lt;lista de variáveis&gt;)</a:t>
            </a:r>
          </a:p>
          <a:p>
            <a:pPr lvl="1"/>
            <a:r>
              <a:rPr lang="pt-BR" dirty="0"/>
              <a:t>Exemplo: leia(idade)</a:t>
            </a:r>
          </a:p>
          <a:p>
            <a:r>
              <a:rPr lang="pt-BR" dirty="0"/>
              <a:t>Para escrever um valor na tela utilize a função </a:t>
            </a:r>
            <a:r>
              <a:rPr lang="pt-BR" b="1" u="sng" dirty="0"/>
              <a:t>escreva</a:t>
            </a:r>
          </a:p>
          <a:p>
            <a:pPr lvl="1"/>
            <a:r>
              <a:rPr lang="pt-BR" altLang="pt-BR" dirty="0"/>
              <a:t>escreva (&lt;lista de valores&gt;)</a:t>
            </a:r>
          </a:p>
          <a:p>
            <a:pPr lvl="1"/>
            <a:r>
              <a:rPr lang="pt-BR" dirty="0"/>
              <a:t>Exemplo: escreva(“oi mundo”)</a:t>
            </a:r>
          </a:p>
          <a:p>
            <a:r>
              <a:rPr lang="pt-BR" dirty="0"/>
              <a:t>Para apagar todo o conteúdo da tela utilize o comando limpa</a:t>
            </a:r>
          </a:p>
          <a:p>
            <a:pPr lvl="1"/>
            <a:r>
              <a:rPr lang="pt-BR" dirty="0"/>
              <a:t>limpa()</a:t>
            </a:r>
          </a:p>
          <a:p>
            <a:endParaRPr lang="pt-BR" b="1" u="sng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92D2F7-C901-476D-BDE3-1F87B685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6FB4A1-3F9D-4251-9541-A30DCBDF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59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55304" y="2637183"/>
            <a:ext cx="7805531" cy="231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398646" y="3074504"/>
            <a:ext cx="1709530" cy="13782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24402" y="3074504"/>
            <a:ext cx="1709530" cy="13782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205870" y="3074504"/>
            <a:ext cx="1709530" cy="13782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367487" y="1979026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Memória Principal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741991" y="5393634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181345" y="539363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CPF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620699" y="5393634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Idade</a:t>
            </a:r>
          </a:p>
        </p:txBody>
      </p:sp>
      <p:sp>
        <p:nvSpPr>
          <p:cNvPr id="13" name="Seta para Cima 12"/>
          <p:cNvSpPr/>
          <p:nvPr/>
        </p:nvSpPr>
        <p:spPr>
          <a:xfrm>
            <a:off x="3101009" y="4587667"/>
            <a:ext cx="311426" cy="71736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Cima 13"/>
          <p:cNvSpPr/>
          <p:nvPr/>
        </p:nvSpPr>
        <p:spPr>
          <a:xfrm>
            <a:off x="5388872" y="4608804"/>
            <a:ext cx="311426" cy="71736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Cima 14"/>
          <p:cNvSpPr/>
          <p:nvPr/>
        </p:nvSpPr>
        <p:spPr>
          <a:xfrm>
            <a:off x="7826242" y="4618330"/>
            <a:ext cx="311426" cy="71736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0311F0-6D61-4CE0-9D88-5C2E2386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8259C669-3E05-4D5F-A9B4-2F24B6CE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240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316" y="430178"/>
            <a:ext cx="10515600" cy="1325563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54089" y="2637183"/>
            <a:ext cx="8375374" cy="231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31166" y="3074504"/>
            <a:ext cx="2345637" cy="13782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João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493028" y="3074504"/>
            <a:ext cx="2246241" cy="13782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12345678901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279297" y="3074504"/>
            <a:ext cx="1709530" cy="13782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18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36114" y="1979026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Memória Principal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10618" y="5393634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347535" y="539363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CPF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567534" y="5393634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Idade</a:t>
            </a:r>
          </a:p>
        </p:txBody>
      </p:sp>
      <p:sp>
        <p:nvSpPr>
          <p:cNvPr id="13" name="Seta para Cima 12"/>
          <p:cNvSpPr/>
          <p:nvPr/>
        </p:nvSpPr>
        <p:spPr>
          <a:xfrm>
            <a:off x="3869636" y="4587667"/>
            <a:ext cx="311426" cy="71736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Cima 13"/>
          <p:cNvSpPr/>
          <p:nvPr/>
        </p:nvSpPr>
        <p:spPr>
          <a:xfrm>
            <a:off x="6568317" y="4608804"/>
            <a:ext cx="311426" cy="71736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Cima 14"/>
          <p:cNvSpPr/>
          <p:nvPr/>
        </p:nvSpPr>
        <p:spPr>
          <a:xfrm>
            <a:off x="8912920" y="4618330"/>
            <a:ext cx="311426" cy="71736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5CA9F3-B1DF-4B4F-BA53-117E05D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BA52C6-8486-4B39-99F8-401149A8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11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Baixe o programa </a:t>
            </a:r>
            <a:r>
              <a:rPr lang="pt-BR" dirty="0" err="1"/>
              <a:t>Portugol</a:t>
            </a:r>
            <a:r>
              <a:rPr lang="pt-BR" dirty="0"/>
              <a:t> Studio</a:t>
            </a:r>
          </a:p>
          <a:p>
            <a:pPr lvl="1"/>
            <a:r>
              <a:rPr lang="pt-BR" dirty="0"/>
              <a:t>https://sourceforge.net/projects/portugolstudio/</a:t>
            </a:r>
          </a:p>
          <a:p>
            <a:r>
              <a:rPr lang="pt-BR" dirty="0"/>
              <a:t>Uma ferramenta que permite escrever e executar pseudocódigos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8E3FC6-9971-4C52-B316-45892CED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FB7EF8-BA99-4F6C-BBFE-990B5CCF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71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47" y="1977231"/>
            <a:ext cx="9256106" cy="4048125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3DC3CE-0B7F-4D27-B49B-91FE1CA0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FF96D-D3CC-4077-A2BD-DE7D207A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98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número?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94" y="1825625"/>
            <a:ext cx="10807306" cy="415063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1459D-A7DD-4171-A8F0-6D074E35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488B8-D7B3-4AEB-ABD2-5B22B7C6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Font typeface="Comic Sans MS" panose="030F0702030302020204" pitchFamily="66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dirty="0"/>
              <a:t>Exemplo: Soma de dois números.</a:t>
            </a:r>
          </a:p>
          <a:p>
            <a:pPr marL="457200" indent="-457200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1800" dirty="0"/>
          </a:p>
          <a:p>
            <a:pPr marL="874713" lvl="1" indent="-417513" algn="just">
              <a:lnSpc>
                <a:spcPct val="100000"/>
              </a:lnSpc>
              <a:spcAft>
                <a:spcPct val="0"/>
              </a:spcAft>
              <a:buFont typeface="Comic Sans MS" panose="030F0702030302020204" pitchFamily="66" charset="0"/>
              <a:buAutoNum type="arabicPeriod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600" dirty="0"/>
              <a:t>Receber os dois números.</a:t>
            </a:r>
          </a:p>
          <a:p>
            <a:pPr marL="874713" lvl="1" indent="-417513" algn="just">
              <a:lnSpc>
                <a:spcPct val="100000"/>
              </a:lnSpc>
              <a:spcBef>
                <a:spcPts val="1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1100" dirty="0"/>
          </a:p>
          <a:p>
            <a:pPr marL="874713" lvl="1" indent="-417513" algn="just">
              <a:lnSpc>
                <a:spcPct val="100000"/>
              </a:lnSpc>
              <a:spcAft>
                <a:spcPct val="0"/>
              </a:spcAft>
              <a:buFont typeface="Comic Sans MS" panose="030F0702030302020204" pitchFamily="66" charset="0"/>
              <a:buAutoNum type="arabicPeriod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600" dirty="0"/>
              <a:t>Efetuar a soma dos dois números.</a:t>
            </a:r>
          </a:p>
          <a:p>
            <a:pPr marL="874713" lvl="1" indent="-417513" algn="just">
              <a:lnSpc>
                <a:spcPct val="100000"/>
              </a:lnSpc>
              <a:spcBef>
                <a:spcPts val="1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1100" dirty="0"/>
          </a:p>
          <a:p>
            <a:pPr marL="874713" lvl="1" indent="-417513" algn="just">
              <a:lnSpc>
                <a:spcPct val="100000"/>
              </a:lnSpc>
              <a:spcAft>
                <a:spcPct val="0"/>
              </a:spcAft>
              <a:buFont typeface="Comic Sans MS" panose="030F0702030302020204" pitchFamily="66" charset="0"/>
              <a:buAutoNum type="arabicPeriod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600" dirty="0"/>
              <a:t>Mostrar o resultado.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7F5D50-B4DB-424C-AD23-FB7764CC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781A35-C250-4173-9C6F-4A57C1B2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29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Anotação que explica um programa ou trecho de código</a:t>
            </a:r>
          </a:p>
          <a:p>
            <a:r>
              <a:rPr lang="pt-BR" dirty="0"/>
              <a:t>Pode ser utilizada // comentário</a:t>
            </a:r>
          </a:p>
          <a:p>
            <a:r>
              <a:rPr lang="pt-BR" dirty="0"/>
              <a:t>O comentários só pode ser de uma linha</a:t>
            </a:r>
          </a:p>
          <a:p>
            <a:pPr marL="0" indent="0">
              <a:buNone/>
            </a:pPr>
            <a:r>
              <a:rPr lang="pt-BR" dirty="0"/>
              <a:t>// Este é o meu primeiro programa </a:t>
            </a:r>
            <a:r>
              <a:rPr lang="pt-BR" dirty="0">
                <a:sym typeface="Wingdings" panose="05000000000000000000" pitchFamily="2" charset="2"/>
              </a:rPr>
              <a:t>!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/>
              <a:t>Pode ser utilizada  </a:t>
            </a:r>
            <a:r>
              <a:rPr lang="pt-BR" dirty="0">
                <a:sym typeface="Wingdings" panose="05000000000000000000" pitchFamily="2" charset="2"/>
              </a:rPr>
              <a:t>/*  comentário */</a:t>
            </a:r>
          </a:p>
          <a:p>
            <a:r>
              <a:rPr lang="pt-BR" dirty="0"/>
              <a:t>Usando essa estrutura podemos ter comentários com várias linhas</a:t>
            </a:r>
          </a:p>
          <a:p>
            <a:pPr marL="0" indent="0">
              <a:buNone/>
            </a:pPr>
            <a:r>
              <a:rPr lang="pt-BR" dirty="0"/>
              <a:t>/* meu </a:t>
            </a:r>
          </a:p>
          <a:p>
            <a:pPr marL="0" indent="0">
              <a:buNone/>
            </a:pPr>
            <a:r>
              <a:rPr lang="pt-BR" dirty="0"/>
              <a:t>comentário*/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22FE8C-8C25-4798-B7F0-AF631EE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B52CC0-7973-403B-A7A6-27C6AE61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87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Comentado 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02" y="1960562"/>
            <a:ext cx="7853212" cy="435133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0BE28-F86D-463E-8779-DA4DEF00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B0FE6-1D47-4B04-81CB-3343D6B8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662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é basicamente estruturado em blocos de código. </a:t>
            </a:r>
          </a:p>
          <a:p>
            <a:r>
              <a:rPr lang="pt-BR" dirty="0"/>
              <a:t>Blocos nada mais são que conjuntos de instruções, e devem ser delimitados com chaves ({ ... }). </a:t>
            </a:r>
          </a:p>
          <a:p>
            <a:r>
              <a:rPr lang="pt-BR" dirty="0"/>
              <a:t>Um bloco também pode conter outros blocos.</a:t>
            </a:r>
          </a:p>
          <a:p>
            <a:r>
              <a:rPr lang="pt-BR" dirty="0"/>
              <a:t>Uma instrução geralmente corresponde a uma ação executada</a:t>
            </a:r>
          </a:p>
          <a:p>
            <a:r>
              <a:rPr lang="pt-BR" dirty="0"/>
              <a:t>Devemos escrever uma instrução por linha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786CD2-8C0C-4CB1-B444-7B672060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D94916-A834-43A1-8797-B0E18CE3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8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Leia dois números e mostre como resultado a soma dos dois números</a:t>
            </a:r>
          </a:p>
          <a:p>
            <a:r>
              <a:rPr lang="pt-BR" dirty="0"/>
              <a:t>Leia dois números e mostre como resultado a divisão dos dois números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5CBF4F-F8F1-45C7-9A9B-C1959F1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FA90D6-222F-4067-8BF3-2E7BD3F2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049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1" y="1537607"/>
            <a:ext cx="6909369" cy="512444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CCDCE-3307-401A-A5AE-494DB7D4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04B5DD-40C0-4BE6-BE37-CC39DFE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56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04" y="1825625"/>
            <a:ext cx="6486524" cy="487162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2E3129-E3F3-4FE4-8C3C-BC298C4D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A32385-3B80-43D5-BEF1-118995F7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18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16" y="1417864"/>
            <a:ext cx="7846350" cy="544013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37581-4E66-43A6-8264-8D7B7D09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532A5-CD63-4ADF-9528-4752C8A4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1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Métodos de Representação de Algoritmos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pPr marL="539750" indent="-45720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Escrever algoritmos e, por fim, programar, consiste em </a:t>
            </a:r>
            <a:r>
              <a:rPr lang="pt-BR" altLang="pt-BR" u="sng" dirty="0"/>
              <a:t>dividir</a:t>
            </a:r>
            <a:r>
              <a:rPr lang="pt-BR" altLang="pt-BR" dirty="0"/>
              <a:t> qualquer problema em </a:t>
            </a:r>
            <a:r>
              <a:rPr lang="pt-BR" altLang="pt-BR" u="sng" dirty="0"/>
              <a:t>vários passos menores</a:t>
            </a:r>
            <a:r>
              <a:rPr lang="pt-BR" altLang="pt-BR" dirty="0"/>
              <a:t>, usando uma ou mais formas de representação.</a:t>
            </a:r>
          </a:p>
          <a:p>
            <a:pPr marL="539750" indent="-45720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Esses passos que compõem o algoritmo são denominados de </a:t>
            </a:r>
            <a:r>
              <a:rPr lang="pt-BR" altLang="pt-BR" u="sng" dirty="0"/>
              <a:t>comandos</a:t>
            </a:r>
            <a:r>
              <a:rPr lang="pt-BR" altLang="pt-BR" dirty="0"/>
              <a:t>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99DD46-3F04-42BF-8170-73B4CBC5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3F8C3A-C6CB-49F0-AD43-E1D22FE7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88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114800" y="1027906"/>
            <a:ext cx="6417129" cy="385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10000"/>
                  </a:schemeClr>
                </a:solidFill>
              </a:rPr>
              <a:t>1.1    2.3    </a:t>
            </a:r>
          </a:p>
          <a:p>
            <a:r>
              <a:rPr lang="pt-BR" sz="2800" b="1" dirty="0">
                <a:solidFill>
                  <a:schemeClr val="tx2">
                    <a:lumMod val="10000"/>
                  </a:schemeClr>
                </a:solidFill>
              </a:rPr>
              <a:t>3.5   10.10</a:t>
            </a:r>
          </a:p>
          <a:p>
            <a:r>
              <a:rPr lang="pt-BR" sz="2800" b="1" dirty="0">
                <a:solidFill>
                  <a:schemeClr val="tx2">
                    <a:lumMod val="10000"/>
                  </a:schemeClr>
                </a:solidFill>
              </a:rPr>
              <a:t>-8.1</a:t>
            </a:r>
          </a:p>
          <a:p>
            <a:pPr algn="ctr"/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7323364" y="1882831"/>
            <a:ext cx="3110593" cy="214369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1  2  3  -4</a:t>
            </a:r>
          </a:p>
          <a:p>
            <a:pPr algn="ctr"/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5  10  -1   2  -3 0</a:t>
            </a:r>
          </a:p>
        </p:txBody>
      </p:sp>
      <p:sp>
        <p:nvSpPr>
          <p:cNvPr id="7" name="Elipse 6"/>
          <p:cNvSpPr/>
          <p:nvPr/>
        </p:nvSpPr>
        <p:spPr>
          <a:xfrm>
            <a:off x="963386" y="1317117"/>
            <a:ext cx="3151414" cy="48169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2">
                    <a:lumMod val="10000"/>
                  </a:schemeClr>
                </a:solidFill>
              </a:rPr>
              <a:t>A B C D E F G H I J K</a:t>
            </a:r>
          </a:p>
          <a:p>
            <a:pPr algn="ctr"/>
            <a:r>
              <a:rPr lang="pt-BR" sz="3200" b="1" dirty="0">
                <a:solidFill>
                  <a:schemeClr val="tx2">
                    <a:lumMod val="10000"/>
                  </a:schemeClr>
                </a:solidFill>
              </a:rPr>
              <a:t>L m n o p q r s t u v x z</a:t>
            </a:r>
          </a:p>
          <a:p>
            <a:pPr algn="ctr"/>
            <a:r>
              <a:rPr lang="pt-BR" sz="3200" b="1" dirty="0">
                <a:solidFill>
                  <a:schemeClr val="tx2">
                    <a:lumMod val="10000"/>
                  </a:schemeClr>
                </a:solidFill>
              </a:rPr>
              <a:t>1 2 3 4 5 6 7 8 9 0</a:t>
            </a:r>
          </a:p>
          <a:p>
            <a:pPr algn="ctr"/>
            <a:r>
              <a:rPr lang="pt-BR" sz="3200" b="1" dirty="0">
                <a:solidFill>
                  <a:schemeClr val="tx2">
                    <a:lumMod val="10000"/>
                  </a:schemeClr>
                </a:solidFill>
              </a:rPr>
              <a:t>! ? ; . ,</a:t>
            </a:r>
          </a:p>
        </p:txBody>
      </p:sp>
      <p:sp>
        <p:nvSpPr>
          <p:cNvPr id="8" name="Elipse 7"/>
          <p:cNvSpPr/>
          <p:nvPr/>
        </p:nvSpPr>
        <p:spPr>
          <a:xfrm>
            <a:off x="8213271" y="4881448"/>
            <a:ext cx="2522764" cy="12914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10000"/>
                  </a:schemeClr>
                </a:solidFill>
              </a:rPr>
              <a:t>Verdadeiro </a:t>
            </a:r>
          </a:p>
          <a:p>
            <a:pPr algn="ctr"/>
            <a:r>
              <a:rPr lang="pt-BR" sz="2400" b="1" dirty="0">
                <a:solidFill>
                  <a:schemeClr val="tx2">
                    <a:lumMod val="10000"/>
                  </a:schemeClr>
                </a:solidFill>
              </a:rPr>
              <a:t>Falso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54721" y="5942102"/>
            <a:ext cx="1390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caracter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 rot="21324855">
            <a:off x="7147883" y="5973611"/>
            <a:ext cx="1192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lógico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2165" y="285503"/>
            <a:ext cx="1101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reais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806987" y="1201155"/>
            <a:ext cx="144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inteiro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4" name="Conector de Seta Reta 13"/>
          <p:cNvCxnSpPr>
            <a:stCxn id="12" idx="2"/>
            <a:endCxn id="6" idx="7"/>
          </p:cNvCxnSpPr>
          <p:nvPr/>
        </p:nvCxnSpPr>
        <p:spPr>
          <a:xfrm flipH="1">
            <a:off x="9978421" y="1847486"/>
            <a:ext cx="553508" cy="349281"/>
          </a:xfrm>
          <a:prstGeom prst="straightConnector1">
            <a:avLst/>
          </a:prstGeom>
          <a:ln w="57150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498919" y="836815"/>
            <a:ext cx="16181" cy="566122"/>
          </a:xfrm>
          <a:prstGeom prst="straightConnector1">
            <a:avLst/>
          </a:prstGeom>
          <a:ln w="57150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7660821" y="5609822"/>
            <a:ext cx="552450" cy="425343"/>
          </a:xfrm>
          <a:prstGeom prst="straightConnector1">
            <a:avLst/>
          </a:prstGeom>
          <a:ln w="57150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7" idx="5"/>
          </p:cNvCxnSpPr>
          <p:nvPr/>
        </p:nvCxnSpPr>
        <p:spPr>
          <a:xfrm flipH="1" flipV="1">
            <a:off x="3653286" y="5428623"/>
            <a:ext cx="461514" cy="552595"/>
          </a:xfrm>
          <a:prstGeom prst="straightConnector1">
            <a:avLst/>
          </a:prstGeom>
          <a:ln w="57150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089557-EB5F-4171-86A2-6EC094EF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90C12BC7-A62E-4B35-982E-CBCD470F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63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 dirty="0"/>
              <a:t>Variável</a:t>
            </a:r>
            <a:endParaRPr lang="pt-BR" altLang="pt-BR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pPr marL="406400" indent="-323850" algn="just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600" dirty="0"/>
              <a:t>Elemento de dado cujo valor pode ser modificado ao longo de sua execução.</a:t>
            </a:r>
            <a:endParaRPr lang="pt-BR" altLang="pt-BR" sz="1900" dirty="0"/>
          </a:p>
          <a:p>
            <a:pPr marL="406400" indent="-323850" algn="just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600" dirty="0"/>
              <a:t>Uma variável representa uma posição na memória e pode ter tipo (inteiro, caractere, real), tamanho (16, 32 bits, ...) e nome definidos.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032DD47-E145-4DEE-BCBC-02134C92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0B34714-2914-4BCB-9066-293EB02C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71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das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www.estrela.com.br/wp-content/plugins/widgetkit1-5-4/cache/gallery/987/Caixa%20Encaixa_mockup-23683e78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3" y="1825624"/>
            <a:ext cx="7976053" cy="398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646BCC-6F3D-4528-85C5-013B4556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1BDC19-A9B1-499F-8F90-48B9065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10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 dirty="0"/>
              <a:t>Constante</a:t>
            </a:r>
            <a:endParaRPr lang="pt-BR" altLang="pt-BR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 fontScale="92500" lnSpcReduction="10000"/>
          </a:bodyPr>
          <a:lstStyle/>
          <a:p>
            <a:pPr marL="406400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700" dirty="0"/>
              <a:t>Valores fixos;</a:t>
            </a:r>
          </a:p>
          <a:p>
            <a:pPr marL="406400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700" dirty="0"/>
              <a:t>Estes valores não podem ser alterados pelas instruções do algoritmo, ou seja, é um espaço de memória cujo valor não deve ser alterado durante a execução do programa.</a:t>
            </a:r>
            <a:endParaRPr lang="pt-BR" altLang="pt-BR" sz="1900" dirty="0"/>
          </a:p>
          <a:p>
            <a:pPr marL="406400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700" b="1" dirty="0"/>
              <a:t>Exemplo:</a:t>
            </a:r>
          </a:p>
          <a:p>
            <a:pPr marL="863600" lvl="1" indent="-323850" algn="just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SzPct val="7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500" dirty="0"/>
          </a:p>
          <a:p>
            <a:pPr marL="1295400" lvl="2" indent="-287338" algn="just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100" dirty="0"/>
              <a:t>PI </a:t>
            </a:r>
            <a:r>
              <a:rPr lang="pt-BR" altLang="pt-BR" sz="2100" dirty="0">
                <a:latin typeface="Wingdings" panose="05000000000000000000" pitchFamily="2" charset="2"/>
              </a:rPr>
              <a:t></a:t>
            </a:r>
            <a:r>
              <a:rPr lang="pt-BR" altLang="pt-BR" sz="2100" dirty="0"/>
              <a:t> 3,14</a:t>
            </a:r>
          </a:p>
          <a:p>
            <a:pPr marL="1295400" lvl="2" indent="-287338" algn="just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100" dirty="0"/>
              <a:t>E  </a:t>
            </a:r>
            <a:r>
              <a:rPr lang="pt-BR" altLang="pt-BR" sz="2100" dirty="0">
                <a:latin typeface="Wingdings" panose="05000000000000000000" pitchFamily="2" charset="2"/>
              </a:rPr>
              <a:t></a:t>
            </a:r>
            <a:r>
              <a:rPr lang="pt-BR" altLang="pt-BR" sz="2100" dirty="0"/>
              <a:t> 0,57721</a:t>
            </a:r>
          </a:p>
          <a:p>
            <a:pPr marL="1295400" lvl="2" indent="-287338" algn="just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dirty="0"/>
              <a:t>Velocidade da luz: 299 792 458 m/s</a:t>
            </a:r>
          </a:p>
          <a:p>
            <a:pPr marL="1295400" lvl="2" indent="-287338" algn="just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100" dirty="0"/>
              <a:t>Constante de gravitação universal:  </a:t>
            </a:r>
            <a:r>
              <a:rPr lang="pt-BR" dirty="0"/>
              <a:t>9,81 m/s</a:t>
            </a:r>
            <a:r>
              <a:rPr lang="pt-BR" baseline="30000" dirty="0"/>
              <a:t>2</a:t>
            </a:r>
            <a:endParaRPr lang="pt-BR" altLang="pt-BR" sz="2100" dirty="0"/>
          </a:p>
          <a:p>
            <a:pPr marL="1295400" lvl="2" indent="-287338" algn="just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dirty="0"/>
              <a:t>Constante de Avogadro: 6,02214086 × 10</a:t>
            </a:r>
            <a:r>
              <a:rPr lang="pt-BR" baseline="30000" dirty="0"/>
              <a:t>23</a:t>
            </a:r>
            <a:r>
              <a:rPr lang="pt-BR" dirty="0"/>
              <a:t> mol</a:t>
            </a:r>
            <a:r>
              <a:rPr lang="pt-BR" baseline="30000" dirty="0"/>
              <a:t>-1</a:t>
            </a:r>
            <a:endParaRPr lang="pt-BR" altLang="pt-BR" sz="2100" dirty="0"/>
          </a:p>
          <a:p>
            <a:pPr marL="1295400" lvl="2" indent="-287338" algn="just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100" dirty="0"/>
              <a:t>Nome do programa: </a:t>
            </a:r>
            <a:r>
              <a:rPr lang="pt-BR" altLang="pt-BR" sz="2100" b="1" dirty="0" err="1"/>
              <a:t>Notepad</a:t>
            </a:r>
            <a:endParaRPr lang="pt-BR" altLang="pt-BR" sz="2100" b="1" dirty="0"/>
          </a:p>
        </p:txBody>
      </p:sp>
      <p:pic>
        <p:nvPicPr>
          <p:cNvPr id="2050" name="Picture 2" descr="https://upload.wikimedia.org/wikipedia/commons/thumb/2/2e/Pi-symbol.svg/200px-Pi-symbo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989" y="3426505"/>
            <a:ext cx="19050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F024920-37F7-4FE7-A4F5-A0A78258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013AAB3-7B6F-47FC-B006-ACF827A0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64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000"/>
              <a:t>Conceituação de Elementos Básicos para Construção de um Algoritmo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500" b="1" dirty="0"/>
              <a:t> Identificadores</a:t>
            </a:r>
            <a:r>
              <a:rPr lang="pt-BR" altLang="pt-BR" sz="2500" dirty="0"/>
              <a:t>.</a:t>
            </a:r>
          </a:p>
          <a:p>
            <a:pPr marL="431800" indent="-323850" algn="just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500" dirty="0"/>
          </a:p>
          <a:p>
            <a:pPr marL="863600" lvl="1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300" dirty="0"/>
              <a:t>Nomes utilizados para referenciar variáveis, funções ou vários outros objetos definidos pelo programador.</a:t>
            </a:r>
          </a:p>
          <a:p>
            <a:pPr marL="863600" lvl="1" indent="-323850" algn="just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7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200" dirty="0"/>
          </a:p>
          <a:p>
            <a:pPr marL="863600" lvl="1" indent="-32385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300" b="1" dirty="0"/>
              <a:t>Exemplo:</a:t>
            </a:r>
          </a:p>
          <a:p>
            <a:pPr marL="863600" lvl="1" indent="-32385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SzPct val="7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500" dirty="0"/>
          </a:p>
          <a:p>
            <a:pPr marL="1295400" lvl="2" indent="-287338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100" dirty="0"/>
              <a:t>letras, dígitos e sublinhado(_);</a:t>
            </a:r>
          </a:p>
          <a:p>
            <a:pPr marL="1295400" lvl="2" indent="-287338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000" dirty="0"/>
          </a:p>
          <a:p>
            <a:pPr marL="1295400" lvl="2" indent="-287338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100" dirty="0"/>
              <a:t>Não podem começar com dígito;</a:t>
            </a:r>
          </a:p>
          <a:p>
            <a:pPr marL="1295400" lvl="2" indent="-287338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000" dirty="0"/>
          </a:p>
          <a:p>
            <a:pPr marL="1295400" lvl="2" indent="-287338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100" dirty="0"/>
              <a:t>Não podem ser iguais a uma palavra-chave e nem iguais a um nome de uma função declarada pelo programador ou pelas bibliotecas da linguagem utilizada.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2BEE62B-5BAA-43EB-B624-1D635D53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374F42-F12E-4F7F-8023-F42D85DB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6B1-36D0-479C-B625-7318BCA758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390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">
  <a:themeElements>
    <a:clrScheme name="Personalizada 1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" id="{61E300FE-1443-443A-8196-D16CE718F03B}" vid="{1DD648D0-9ACA-454F-BBEF-EC9630A69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1326</TotalTime>
  <Words>1252</Words>
  <Application>Microsoft Office PowerPoint</Application>
  <PresentationFormat>Widescreen</PresentationFormat>
  <Paragraphs>340</Paragraphs>
  <Slides>36</Slides>
  <Notes>13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5" baseType="lpstr">
      <vt:lpstr>Microsoft YaHei</vt:lpstr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slide</vt:lpstr>
      <vt:lpstr>Algoritmos</vt:lpstr>
      <vt:lpstr>Métodos de Representação de Algoritmos</vt:lpstr>
      <vt:lpstr>Pseudocódigo</vt:lpstr>
      <vt:lpstr>Métodos de Representação de Algoritmos</vt:lpstr>
      <vt:lpstr>Tipos de dados</vt:lpstr>
      <vt:lpstr>Variável</vt:lpstr>
      <vt:lpstr>Valores das variáveis</vt:lpstr>
      <vt:lpstr>Constante</vt:lpstr>
      <vt:lpstr>Conceituação de Elementos Básicos para Construção de um Algoritmo</vt:lpstr>
      <vt:lpstr>Conceituação de Elementos Básicos para Construção de um Algoritmo</vt:lpstr>
      <vt:lpstr>Tipos de dados</vt:lpstr>
      <vt:lpstr>Declaração de Variáveis</vt:lpstr>
      <vt:lpstr>Regra para criar nomes de variáveis.</vt:lpstr>
      <vt:lpstr>Operadores Aritméticos</vt:lpstr>
      <vt:lpstr>Operadores e Hierarquia nas Operações</vt:lpstr>
      <vt:lpstr>Exemplos</vt:lpstr>
      <vt:lpstr>Exemplos</vt:lpstr>
      <vt:lpstr>Operadores Relacionais e Lógicos</vt:lpstr>
      <vt:lpstr>Operadores Lógicos</vt:lpstr>
      <vt:lpstr>Criando um Algoritmo</vt:lpstr>
      <vt:lpstr>Criando um Algoritmo</vt:lpstr>
      <vt:lpstr>Pseudocódigo</vt:lpstr>
      <vt:lpstr>Estrutura de um Algoritmo</vt:lpstr>
      <vt:lpstr>Leitura e escrita</vt:lpstr>
      <vt:lpstr>Exemplos</vt:lpstr>
      <vt:lpstr>Exemplos</vt:lpstr>
      <vt:lpstr>Vamos praticar</vt:lpstr>
      <vt:lpstr>Primeiro Programa</vt:lpstr>
      <vt:lpstr>Qual é o número?</vt:lpstr>
      <vt:lpstr>Comentários</vt:lpstr>
      <vt:lpstr>Comentado o código</vt:lpstr>
      <vt:lpstr>Conceitos iniciais</vt:lpstr>
      <vt:lpstr>Exemplo</vt:lpstr>
      <vt:lpstr>Soma </vt:lpstr>
      <vt:lpstr>Multiplicação</vt:lpstr>
      <vt:lpstr>Divisão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tupi</dc:creator>
  <cp:lastModifiedBy>Jose Daniel Pereira Ribeiro Filho</cp:lastModifiedBy>
  <cp:revision>25</cp:revision>
  <dcterms:created xsi:type="dcterms:W3CDTF">2016-02-24T18:40:02Z</dcterms:created>
  <dcterms:modified xsi:type="dcterms:W3CDTF">2017-08-25T21:40:45Z</dcterms:modified>
</cp:coreProperties>
</file>