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305" r:id="rId3"/>
    <p:sldId id="306" r:id="rId4"/>
    <p:sldId id="274" r:id="rId5"/>
    <p:sldId id="303" r:id="rId6"/>
    <p:sldId id="301" r:id="rId7"/>
    <p:sldId id="302" r:id="rId8"/>
    <p:sldId id="275" r:id="rId9"/>
    <p:sldId id="276" r:id="rId10"/>
    <p:sldId id="277" r:id="rId11"/>
    <p:sldId id="296" r:id="rId12"/>
    <p:sldId id="278" r:id="rId13"/>
    <p:sldId id="279" r:id="rId14"/>
    <p:sldId id="280" r:id="rId15"/>
    <p:sldId id="282" r:id="rId16"/>
    <p:sldId id="297" r:id="rId17"/>
    <p:sldId id="283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D1E6-37BE-4DF1-A765-DC2A2DEBCCB3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C1F-9FA8-4D6E-B1E4-0CF76D7BD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4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B11BE2-8F0A-47B7-9445-D5A86E3C57EF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977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531279-67CA-4324-BF73-6248F378935D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2800" y="769938"/>
            <a:ext cx="5230813" cy="2943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892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2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5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33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048A-5C18-4C8C-9ADD-5990068A78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1C32-15E4-4C0B-AC19-2C35078DD4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1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C: condições e repetições</a:t>
            </a:r>
          </a:p>
        </p:txBody>
      </p:sp>
    </p:spTree>
    <p:extLst>
      <p:ext uri="{BB962C8B-B14F-4D97-AF65-F5344CB8AC3E}">
        <p14:creationId xmlns:p14="http://schemas.microsoft.com/office/powerpoint/2010/main" val="200188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 de Seleção Múltipla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/>
              <a:t>if</a:t>
            </a:r>
            <a:r>
              <a:rPr lang="pt-BR" altLang="pt-BR" sz="2400" dirty="0"/>
              <a:t> (</a:t>
            </a:r>
            <a:r>
              <a:rPr lang="pt-BR" altLang="pt-BR" sz="2400" b="1" dirty="0"/>
              <a:t>condição_1</a:t>
            </a:r>
            <a:r>
              <a:rPr lang="pt-BR" altLang="pt-BR" sz="2400" dirty="0"/>
              <a:t>)</a:t>
            </a:r>
            <a:r>
              <a:rPr lang="pt-BR" altLang="pt-BR" sz="2400" b="1" dirty="0"/>
              <a:t>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i="1" dirty="0"/>
              <a:t>	 instrução 1;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else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if</a:t>
            </a:r>
            <a:r>
              <a:rPr lang="pt-BR" altLang="pt-BR" sz="2400" dirty="0"/>
              <a:t> (</a:t>
            </a:r>
            <a:r>
              <a:rPr lang="pt-BR" altLang="pt-BR" sz="2400" b="1" dirty="0"/>
              <a:t>condição_2</a:t>
            </a:r>
            <a:r>
              <a:rPr lang="pt-BR" altLang="pt-BR" sz="2400" dirty="0"/>
              <a:t>)</a:t>
            </a:r>
            <a:r>
              <a:rPr lang="pt-BR" altLang="pt-BR" sz="2400" b="1" dirty="0"/>
              <a:t>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i="1" dirty="0"/>
              <a:t>	 instrução 2; </a:t>
            </a:r>
            <a:r>
              <a:rPr lang="pt-BR" altLang="pt-BR" sz="2400" dirty="0"/>
              <a:t>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else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if</a:t>
            </a:r>
            <a:r>
              <a:rPr lang="pt-BR" altLang="pt-BR" sz="2400" dirty="0"/>
              <a:t> (</a:t>
            </a:r>
            <a:r>
              <a:rPr lang="pt-BR" altLang="pt-BR" sz="2400" b="1" dirty="0" err="1"/>
              <a:t>condição_n</a:t>
            </a:r>
            <a:r>
              <a:rPr lang="pt-BR" altLang="pt-BR" sz="2400" dirty="0"/>
              <a:t>)</a:t>
            </a:r>
            <a:r>
              <a:rPr lang="pt-BR" altLang="pt-BR" sz="2400" b="1" dirty="0"/>
              <a:t>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i="1" dirty="0"/>
              <a:t>	 instrução n; </a:t>
            </a:r>
            <a:endParaRPr lang="pt-BR" altLang="pt-BR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else</a:t>
            </a:r>
            <a:r>
              <a:rPr lang="pt-BR" altLang="pt-BR" sz="2400" b="1" dirty="0"/>
              <a:t>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i="1" dirty="0"/>
              <a:t>	 instrução padrão;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8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altLang="pt-BR" sz="4900" b="1" dirty="0" err="1"/>
              <a:t>int</a:t>
            </a:r>
            <a:r>
              <a:rPr lang="pt-BR" altLang="pt-BR" sz="4900" dirty="0"/>
              <a:t> </a:t>
            </a:r>
            <a:r>
              <a:rPr lang="pt-BR" altLang="pt-BR" sz="4900" dirty="0" err="1"/>
              <a:t>varNumero</a:t>
            </a:r>
            <a:r>
              <a:rPr lang="pt-BR" altLang="pt-BR" sz="4900" dirty="0"/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dirty="0" err="1"/>
              <a:t>printf</a:t>
            </a:r>
            <a:r>
              <a:rPr lang="pt-BR" altLang="pt-BR" sz="4900" dirty="0"/>
              <a:t> ("Digite um numero: 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dirty="0" err="1"/>
              <a:t>scanf</a:t>
            </a:r>
            <a:r>
              <a:rPr lang="pt-BR" altLang="pt-BR" sz="4900" dirty="0"/>
              <a:t> ("%d", &amp;</a:t>
            </a:r>
            <a:r>
              <a:rPr lang="pt-BR" altLang="pt-BR" sz="4900" dirty="0" err="1"/>
              <a:t>varNumero</a:t>
            </a:r>
            <a:r>
              <a:rPr lang="pt-BR" altLang="pt-BR" sz="490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b="1" dirty="0" err="1"/>
              <a:t>if</a:t>
            </a:r>
            <a:r>
              <a:rPr lang="pt-BR" altLang="pt-BR" sz="4900" b="1" dirty="0"/>
              <a:t> (</a:t>
            </a:r>
            <a:r>
              <a:rPr lang="pt-BR" altLang="pt-BR" sz="4900" dirty="0" err="1"/>
              <a:t>varNumero</a:t>
            </a:r>
            <a:r>
              <a:rPr lang="pt-BR" altLang="pt-BR" sz="4900" dirty="0"/>
              <a:t> &gt; 10</a:t>
            </a:r>
            <a:r>
              <a:rPr lang="pt-BR" altLang="pt-BR" sz="4900" b="1" dirty="0"/>
              <a:t>){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dirty="0"/>
              <a:t>     </a:t>
            </a:r>
            <a:r>
              <a:rPr lang="pt-BR" altLang="pt-BR" sz="4900" dirty="0" err="1"/>
              <a:t>printf</a:t>
            </a:r>
            <a:r>
              <a:rPr lang="pt-BR" altLang="pt-BR" sz="4900" dirty="0"/>
              <a:t> ("Numero MAIOR que 10");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b="1" dirty="0"/>
              <a:t>}</a:t>
            </a:r>
            <a:r>
              <a:rPr lang="pt-BR" altLang="pt-BR" sz="4900" b="1" dirty="0" err="1"/>
              <a:t>else</a:t>
            </a:r>
            <a:r>
              <a:rPr lang="pt-BR" altLang="pt-BR" sz="4900" b="1" dirty="0"/>
              <a:t> </a:t>
            </a:r>
            <a:r>
              <a:rPr lang="pt-BR" altLang="pt-BR" sz="4900" b="1" dirty="0" err="1"/>
              <a:t>if</a:t>
            </a:r>
            <a:r>
              <a:rPr lang="pt-BR" altLang="pt-BR" sz="4900" b="1" dirty="0"/>
              <a:t> (</a:t>
            </a:r>
            <a:r>
              <a:rPr lang="pt-BR" altLang="pt-BR" sz="4900" dirty="0" err="1"/>
              <a:t>varNumero</a:t>
            </a:r>
            <a:r>
              <a:rPr lang="pt-BR" altLang="pt-BR" sz="4900" dirty="0"/>
              <a:t> == 10</a:t>
            </a:r>
            <a:r>
              <a:rPr lang="pt-BR" altLang="pt-BR" sz="4900" b="1" dirty="0"/>
              <a:t>){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dirty="0"/>
              <a:t>     </a:t>
            </a:r>
            <a:r>
              <a:rPr lang="pt-BR" altLang="pt-BR" sz="4900" dirty="0" err="1"/>
              <a:t>printf</a:t>
            </a:r>
            <a:r>
              <a:rPr lang="pt-BR" altLang="pt-BR" sz="4900" dirty="0"/>
              <a:t> (“</a:t>
            </a:r>
            <a:r>
              <a:rPr lang="pt-BR" altLang="pt-BR" sz="4900" dirty="0" err="1"/>
              <a:t>Voce</a:t>
            </a:r>
            <a:r>
              <a:rPr lang="pt-BR" altLang="pt-BR" sz="4900" dirty="0"/>
              <a:t> digitou: 10");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b="1" dirty="0"/>
              <a:t>}</a:t>
            </a:r>
            <a:r>
              <a:rPr lang="pt-BR" altLang="pt-BR" sz="4900" b="1" dirty="0" err="1"/>
              <a:t>else</a:t>
            </a:r>
            <a:r>
              <a:rPr lang="pt-BR" altLang="pt-BR" sz="4900" b="1" dirty="0"/>
              <a:t> </a:t>
            </a:r>
            <a:r>
              <a:rPr lang="pt-BR" altLang="pt-BR" sz="4900" b="1" dirty="0" err="1"/>
              <a:t>if</a:t>
            </a:r>
            <a:r>
              <a:rPr lang="pt-BR" altLang="pt-BR" sz="4900" b="1" dirty="0"/>
              <a:t> (</a:t>
            </a:r>
            <a:r>
              <a:rPr lang="pt-BR" altLang="pt-BR" sz="4900" dirty="0" err="1"/>
              <a:t>varNumero</a:t>
            </a:r>
            <a:r>
              <a:rPr lang="pt-BR" altLang="pt-BR" sz="4900" dirty="0"/>
              <a:t> &lt; 10</a:t>
            </a:r>
            <a:r>
              <a:rPr lang="pt-BR" altLang="pt-BR" sz="4900" b="1" dirty="0"/>
              <a:t>){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dirty="0"/>
              <a:t>     </a:t>
            </a:r>
            <a:r>
              <a:rPr lang="pt-BR" altLang="pt-BR" sz="4900" dirty="0" err="1"/>
              <a:t>printf</a:t>
            </a:r>
            <a:r>
              <a:rPr lang="pt-BR" altLang="pt-BR" sz="4900" dirty="0"/>
              <a:t> (“Numero MENOR que 10");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pt-BR" sz="4900" b="1" dirty="0"/>
              <a:t>}</a:t>
            </a:r>
          </a:p>
          <a:p>
            <a:endParaRPr lang="pt-BR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29388" y="4564969"/>
            <a:ext cx="482441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pt-BR" dirty="0"/>
              <a:t>//substituir o último </a:t>
            </a:r>
            <a:r>
              <a:rPr lang="pt-BR" altLang="pt-BR" dirty="0" err="1"/>
              <a:t>else</a:t>
            </a:r>
            <a:r>
              <a:rPr lang="pt-BR" altLang="pt-BR" dirty="0"/>
              <a:t> </a:t>
            </a:r>
            <a:r>
              <a:rPr lang="pt-BR" altLang="pt-BR" dirty="0" err="1"/>
              <a:t>if</a:t>
            </a:r>
            <a:r>
              <a:rPr lang="pt-BR" altLang="pt-BR" dirty="0"/>
              <a:t> faz sentido?</a:t>
            </a:r>
          </a:p>
          <a:p>
            <a:endParaRPr lang="pt-BR" altLang="pt-BR" dirty="0"/>
          </a:p>
          <a:p>
            <a:r>
              <a:rPr lang="pt-BR" altLang="pt-BR" dirty="0" err="1"/>
              <a:t>else</a:t>
            </a:r>
            <a:r>
              <a:rPr lang="pt-BR" altLang="pt-BR" dirty="0"/>
              <a:t> {</a:t>
            </a:r>
          </a:p>
          <a:p>
            <a:r>
              <a:rPr lang="pt-BR" altLang="pt-BR" dirty="0"/>
              <a:t>     </a:t>
            </a:r>
            <a:r>
              <a:rPr lang="pt-BR" altLang="pt-BR" dirty="0" err="1"/>
              <a:t>printf</a:t>
            </a:r>
            <a:r>
              <a:rPr lang="pt-BR" altLang="pt-BR" dirty="0"/>
              <a:t> (“Numero MENOR que 10");</a:t>
            </a:r>
          </a:p>
          <a:p>
            <a:r>
              <a:rPr lang="pt-BR" altLang="pt-BR" dirty="0"/>
              <a:t>}</a:t>
            </a:r>
          </a:p>
        </p:txBody>
      </p:sp>
      <p:sp>
        <p:nvSpPr>
          <p:cNvPr id="6" name="Seta para a Esquerda 5"/>
          <p:cNvSpPr/>
          <p:nvPr/>
        </p:nvSpPr>
        <p:spPr>
          <a:xfrm>
            <a:off x="5568043" y="5302363"/>
            <a:ext cx="821871" cy="31024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Estruturas de Controle de Fluxo – </a:t>
            </a:r>
            <a:r>
              <a:rPr lang="pt-BR" altLang="pt-BR" dirty="0" err="1"/>
              <a:t>if</a:t>
            </a:r>
            <a:r>
              <a:rPr lang="pt-BR" altLang="pt-BR" dirty="0"/>
              <a:t> ... </a:t>
            </a:r>
            <a:r>
              <a:rPr lang="pt-BR" altLang="pt-BR" dirty="0" err="1"/>
              <a:t>else</a:t>
            </a:r>
            <a:r>
              <a:rPr lang="pt-BR" altLang="pt-BR" dirty="0"/>
              <a:t> </a:t>
            </a:r>
            <a:r>
              <a:rPr lang="pt-BR" altLang="pt-BR" dirty="0" err="1"/>
              <a:t>if</a:t>
            </a:r>
            <a:r>
              <a:rPr lang="pt-BR" altLang="pt-BR" dirty="0"/>
              <a:t> ... </a:t>
            </a:r>
            <a:r>
              <a:rPr lang="pt-BR" altLang="pt-BR" dirty="0" err="1"/>
              <a:t>else</a:t>
            </a:r>
            <a:endParaRPr lang="pt-BR" altLang="pt-BR" dirty="0"/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5764696" y="1853295"/>
            <a:ext cx="4886975" cy="4895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; 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printf</a:t>
            </a:r>
            <a:r>
              <a:rPr lang="pt-BR" altLang="pt-BR" sz="2000" dirty="0"/>
              <a:t> ("Digite um numero: 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scanf</a:t>
            </a:r>
            <a:r>
              <a:rPr lang="pt-BR" altLang="pt-BR" sz="2000" dirty="0"/>
              <a:t> ("%d", &amp;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);</a:t>
            </a:r>
          </a:p>
          <a:p>
            <a:pPr>
              <a:lnSpc>
                <a:spcPct val="120000"/>
              </a:lnSpc>
            </a:pPr>
            <a:endParaRPr lang="pt-BR" altLang="pt-BR" sz="2000" dirty="0"/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&gt; 10){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("Numero MAIOR que 10");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== 10){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(“</a:t>
            </a:r>
            <a:r>
              <a:rPr lang="pt-BR" altLang="pt-BR" sz="2000" dirty="0" err="1"/>
              <a:t>Voce</a:t>
            </a:r>
            <a:r>
              <a:rPr lang="pt-BR" altLang="pt-BR" sz="2000" dirty="0"/>
              <a:t> digitou: 10");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&lt; 10){ 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(“Numero MENOR que 10");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139687" y="1853295"/>
            <a:ext cx="4625009" cy="482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; 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printf</a:t>
            </a:r>
            <a:r>
              <a:rPr lang="pt-BR" altLang="pt-BR" sz="2000" dirty="0"/>
              <a:t> ("Digite um numero: 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scanf</a:t>
            </a:r>
            <a:r>
              <a:rPr lang="pt-BR" altLang="pt-BR" sz="2000" dirty="0"/>
              <a:t> ("%d", &amp;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);</a:t>
            </a:r>
          </a:p>
          <a:p>
            <a:pPr>
              <a:lnSpc>
                <a:spcPct val="120000"/>
              </a:lnSpc>
            </a:pPr>
            <a:endParaRPr lang="pt-BR" altLang="pt-BR" sz="2000" dirty="0"/>
          </a:p>
          <a:p>
            <a:pPr>
              <a:lnSpc>
                <a:spcPct val="120000"/>
              </a:lnSpc>
            </a:pP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&gt; 10){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("Numero MAIOR que 10");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  <a:r>
              <a:rPr lang="pt-BR" altLang="pt-BR" sz="2000" dirty="0" err="1"/>
              <a:t>else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== 10){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(“</a:t>
            </a:r>
            <a:r>
              <a:rPr lang="pt-BR" altLang="pt-BR" sz="2000" dirty="0" err="1"/>
              <a:t>Voce</a:t>
            </a:r>
            <a:r>
              <a:rPr lang="pt-BR" altLang="pt-BR" sz="2000" dirty="0"/>
              <a:t> digitou: 10");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  <a:r>
              <a:rPr lang="pt-BR" altLang="pt-BR" sz="2000" dirty="0" err="1"/>
              <a:t>else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varNumero</a:t>
            </a:r>
            <a:r>
              <a:rPr lang="pt-BR" altLang="pt-BR" sz="2000" dirty="0"/>
              <a:t> &lt; 10){  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 (“Numero MENOR que 10");</a:t>
            </a:r>
          </a:p>
          <a:p>
            <a:pPr>
              <a:lnSpc>
                <a:spcPct val="120000"/>
              </a:lnSpc>
            </a:pPr>
            <a:r>
              <a:rPr lang="pt-BR" altLang="pt-BR" sz="2000" dirty="0"/>
              <a:t>}</a:t>
            </a:r>
          </a:p>
          <a:p>
            <a:pPr>
              <a:lnSpc>
                <a:spcPct val="120000"/>
              </a:lnSpc>
            </a:pPr>
            <a:endParaRPr lang="pt-BR" altLang="pt-BR" dirty="0"/>
          </a:p>
          <a:p>
            <a:pPr>
              <a:lnSpc>
                <a:spcPct val="120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0378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Estruturas de Controle de Fluxo – </a:t>
            </a:r>
            <a:r>
              <a:rPr lang="pt-BR" altLang="pt-BR" dirty="0" err="1"/>
              <a:t>ifs</a:t>
            </a:r>
            <a:r>
              <a:rPr lang="pt-BR" altLang="pt-BR" dirty="0"/>
              <a:t> aninhados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 err="1"/>
              <a:t>float</a:t>
            </a:r>
            <a:r>
              <a:rPr lang="pt-BR" altLang="pt-BR" sz="2400" b="1" dirty="0"/>
              <a:t> nota;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nota = 9.5;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 err="1"/>
              <a:t>if</a:t>
            </a:r>
            <a:r>
              <a:rPr lang="pt-BR" altLang="pt-BR" sz="2400" dirty="0"/>
              <a:t> </a:t>
            </a:r>
            <a:r>
              <a:rPr lang="pt-BR" altLang="pt-BR" sz="2400" b="1" dirty="0"/>
              <a:t>(nota</a:t>
            </a:r>
            <a:r>
              <a:rPr lang="pt-BR" altLang="pt-BR" sz="2400" dirty="0"/>
              <a:t> </a:t>
            </a:r>
            <a:r>
              <a:rPr lang="pt-BR" altLang="pt-BR" sz="2400" b="1" dirty="0"/>
              <a:t>&gt;=</a:t>
            </a:r>
            <a:r>
              <a:rPr lang="pt-BR" altLang="pt-BR" sz="2400" dirty="0"/>
              <a:t> 7</a:t>
            </a:r>
            <a:r>
              <a:rPr lang="pt-BR" altLang="pt-BR" sz="2400" b="1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printf</a:t>
            </a:r>
            <a:r>
              <a:rPr lang="pt-BR" altLang="pt-BR" sz="2400" dirty="0"/>
              <a:t>(“Aprovado.”);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else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if</a:t>
            </a:r>
            <a:r>
              <a:rPr lang="pt-BR" altLang="pt-BR" sz="2400" b="1" dirty="0"/>
              <a:t> (nota</a:t>
            </a:r>
            <a:r>
              <a:rPr lang="pt-BR" altLang="pt-BR" sz="2400" dirty="0"/>
              <a:t> </a:t>
            </a:r>
            <a:r>
              <a:rPr lang="pt-BR" altLang="pt-BR" sz="2400" b="1" dirty="0"/>
              <a:t>&gt;=</a:t>
            </a:r>
            <a:r>
              <a:rPr lang="pt-BR" altLang="pt-BR" sz="2400" dirty="0"/>
              <a:t> 9</a:t>
            </a:r>
            <a:r>
              <a:rPr lang="pt-BR" altLang="pt-BR" sz="2400" b="1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	</a:t>
            </a:r>
            <a:r>
              <a:rPr lang="pt-BR" altLang="pt-BR" sz="2400" dirty="0" err="1"/>
              <a:t>printf</a:t>
            </a:r>
            <a:r>
              <a:rPr lang="pt-BR" altLang="pt-BR" sz="2400" dirty="0"/>
              <a:t>(“Aprovado com louvor!!!”);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  <a:r>
              <a:rPr lang="pt-BR" altLang="pt-BR" sz="2400" b="1" dirty="0" err="1"/>
              <a:t>else</a:t>
            </a:r>
            <a:r>
              <a:rPr lang="pt-BR" altLang="pt-BR" sz="2400" b="1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printf</a:t>
            </a:r>
            <a:r>
              <a:rPr lang="pt-BR" altLang="pt-BR" sz="2400" dirty="0"/>
              <a:t>(“Aluno REPROVADO!”);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77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Estruturas de Controle de Fluxo – operador ?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b="1" dirty="0" err="1"/>
              <a:t>if</a:t>
            </a:r>
            <a:r>
              <a:rPr lang="pt-BR" altLang="pt-BR" b="1" dirty="0"/>
              <a:t> (condição){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i="1" dirty="0"/>
              <a:t>	 </a:t>
            </a:r>
            <a:r>
              <a:rPr lang="pt-BR" altLang="pt-BR" sz="1800" b="1" i="1" dirty="0"/>
              <a:t>instrução 1;</a:t>
            </a:r>
            <a:r>
              <a:rPr lang="pt-BR" altLang="pt-BR" sz="1800" i="1" dirty="0"/>
              <a:t> </a:t>
            </a:r>
            <a:r>
              <a:rPr lang="pt-BR" altLang="pt-BR" b="1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b="1" dirty="0"/>
              <a:t>}</a:t>
            </a:r>
            <a:r>
              <a:rPr lang="pt-BR" altLang="pt-BR" b="1" dirty="0" err="1"/>
              <a:t>else</a:t>
            </a:r>
            <a:r>
              <a:rPr lang="pt-BR" altLang="pt-BR" b="1" dirty="0"/>
              <a:t>{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pt-BR" altLang="pt-BR" sz="1800" b="1" i="1" dirty="0"/>
              <a:t>	 instrução 2;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pt-BR" altLang="pt-BR" b="1" dirty="0"/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b="1" dirty="0"/>
          </a:p>
          <a:p>
            <a:pPr>
              <a:lnSpc>
                <a:spcPct val="110000"/>
              </a:lnSpc>
            </a:pPr>
            <a:r>
              <a:rPr lang="pt-BR" altLang="pt-BR" b="1" dirty="0"/>
              <a:t>É equivalente a: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b="1" dirty="0"/>
              <a:t>condição?instrução1</a:t>
            </a:r>
            <a:r>
              <a:rPr lang="pt-BR" altLang="pt-BR" sz="3200" b="1" dirty="0"/>
              <a:t>:</a:t>
            </a:r>
            <a:r>
              <a:rPr lang="pt-BR" altLang="pt-BR" b="1" dirty="0"/>
              <a:t>instrução2;</a:t>
            </a: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6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Estruturas de Controle de Fluxo – switch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altLang="pt-BR" dirty="0"/>
              <a:t>Próprio para se </a:t>
            </a:r>
            <a:r>
              <a:rPr lang="pt-BR" altLang="pt-BR" b="1" dirty="0"/>
              <a:t>testar</a:t>
            </a:r>
            <a:r>
              <a:rPr lang="pt-BR" altLang="pt-BR" dirty="0"/>
              <a:t> uma </a:t>
            </a:r>
            <a:r>
              <a:rPr lang="pt-BR" altLang="pt-BR" b="1" dirty="0"/>
              <a:t>variável</a:t>
            </a:r>
            <a:r>
              <a:rPr lang="pt-BR" altLang="pt-BR" dirty="0"/>
              <a:t> em relação a </a:t>
            </a:r>
            <a:r>
              <a:rPr lang="pt-BR" altLang="pt-BR" b="1" dirty="0"/>
              <a:t>valores</a:t>
            </a:r>
            <a:r>
              <a:rPr lang="pt-BR" altLang="pt-BR" dirty="0"/>
              <a:t> </a:t>
            </a:r>
            <a:r>
              <a:rPr lang="pt-BR" altLang="pt-BR" b="1" dirty="0"/>
              <a:t>pré-estabelecidos</a:t>
            </a:r>
            <a:r>
              <a:rPr lang="pt-BR" altLang="pt-BR" dirty="0"/>
              <a:t>. </a:t>
            </a:r>
          </a:p>
          <a:p>
            <a:pPr algn="just">
              <a:lnSpc>
                <a:spcPct val="110000"/>
              </a:lnSpc>
            </a:pPr>
            <a:r>
              <a:rPr lang="pt-BR" altLang="pt-BR" dirty="0"/>
              <a:t>Testa o conteúdo da variável e </a:t>
            </a:r>
            <a:r>
              <a:rPr lang="pt-BR" altLang="pt-BR" b="1" dirty="0"/>
              <a:t>executa</a:t>
            </a:r>
            <a:r>
              <a:rPr lang="pt-BR" altLang="pt-BR" dirty="0"/>
              <a:t> a </a:t>
            </a:r>
            <a:r>
              <a:rPr lang="pt-BR" altLang="pt-BR" b="1" dirty="0"/>
              <a:t>instrução </a:t>
            </a:r>
            <a:r>
              <a:rPr lang="pt-BR" altLang="pt-BR" dirty="0"/>
              <a:t>correspondente ao case;</a:t>
            </a:r>
          </a:p>
          <a:p>
            <a:pPr algn="just">
              <a:lnSpc>
                <a:spcPct val="110000"/>
              </a:lnSpc>
            </a:pPr>
            <a:r>
              <a:rPr lang="pt-BR" altLang="pt-BR" b="1" dirty="0"/>
              <a:t>break</a:t>
            </a:r>
            <a:r>
              <a:rPr lang="pt-BR" altLang="pt-BR" dirty="0"/>
              <a:t>, faz com que o switch seja </a:t>
            </a:r>
            <a:r>
              <a:rPr lang="pt-BR" altLang="pt-BR" b="1" dirty="0"/>
              <a:t>interrompido</a:t>
            </a:r>
            <a:r>
              <a:rPr lang="pt-BR" altLang="pt-BR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pt-BR" altLang="pt-BR" b="1" dirty="0"/>
              <a:t>default</a:t>
            </a:r>
            <a:r>
              <a:rPr lang="pt-BR" altLang="pt-BR" dirty="0"/>
              <a:t> é opcional;</a:t>
            </a:r>
          </a:p>
          <a:p>
            <a:pPr algn="just">
              <a:lnSpc>
                <a:spcPct val="110000"/>
              </a:lnSpc>
            </a:pPr>
            <a:r>
              <a:rPr lang="pt-BR" altLang="pt-BR" dirty="0"/>
              <a:t>Não aceita expressões.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9AB5-DA29-45AE-BEA6-815EF9FFC8F1}" type="slidenum">
              <a:rPr lang="pt-BR" altLang="pt-BR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817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altLang="pt-BR" dirty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switch (variável)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case constante_1</a:t>
            </a:r>
            <a:r>
              <a:rPr lang="pt-BR" altLang="pt-BR" sz="5100" b="1" dirty="0"/>
              <a:t>: </a:t>
            </a:r>
            <a:r>
              <a:rPr lang="pt-BR" altLang="pt-BR" sz="3300" b="1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i="1" dirty="0"/>
              <a:t>	 instrução 1</a:t>
            </a:r>
            <a:r>
              <a:rPr lang="pt-BR" altLang="pt-BR" sz="3300" b="1" dirty="0"/>
              <a:t>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break;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case constante_2</a:t>
            </a:r>
            <a:r>
              <a:rPr lang="pt-BR" altLang="pt-BR" sz="5100" b="1" dirty="0"/>
              <a:t>:</a:t>
            </a:r>
            <a:r>
              <a:rPr lang="pt-BR" altLang="pt-BR" sz="3300" b="1" dirty="0"/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	</a:t>
            </a:r>
            <a:r>
              <a:rPr lang="pt-BR" altLang="pt-BR" sz="3300" b="1" i="1" dirty="0"/>
              <a:t>instrução 2;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break;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...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default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i="1" dirty="0"/>
              <a:t>	 </a:t>
            </a:r>
            <a:r>
              <a:rPr lang="pt-BR" altLang="pt-BR" sz="3300" b="1" i="1" dirty="0" err="1"/>
              <a:t>instrução_padrão</a:t>
            </a:r>
            <a:r>
              <a:rPr lang="pt-BR" altLang="pt-BR" sz="3300" b="1" i="1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altLang="pt-BR" sz="3300" b="1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9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Estruturas de Controle de Fluxo – switch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switch</a:t>
            </a:r>
            <a:r>
              <a:rPr lang="pt-BR" altLang="pt-BR" sz="1800" dirty="0"/>
              <a:t> (</a:t>
            </a:r>
            <a:r>
              <a:rPr lang="pt-BR" altLang="pt-BR" sz="1800" b="1" dirty="0" err="1"/>
              <a:t>varNumero</a:t>
            </a:r>
            <a:r>
              <a:rPr lang="pt-BR" altLang="pt-BR" sz="1800" dirty="0"/>
              <a:t>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</a:t>
            </a:r>
            <a:r>
              <a:rPr lang="pt-BR" altLang="pt-BR" sz="1800" b="1" dirty="0"/>
              <a:t>{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 </a:t>
            </a:r>
            <a:r>
              <a:rPr lang="pt-BR" altLang="pt-BR" sz="1800" b="1" dirty="0"/>
              <a:t>9</a:t>
            </a:r>
            <a:r>
              <a:rPr lang="pt-BR" altLang="pt-BR" sz="2400" b="1" dirty="0"/>
              <a:t>:</a:t>
            </a:r>
            <a:r>
              <a:rPr lang="pt-BR" altLang="pt-BR" sz="1800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        </a:t>
            </a:r>
            <a:r>
              <a:rPr lang="pt-BR" altLang="pt-BR" sz="1800" dirty="0" err="1"/>
              <a:t>printf</a:t>
            </a:r>
            <a:r>
              <a:rPr lang="pt-BR" altLang="pt-BR" sz="1800" dirty="0"/>
              <a:t> ("O numero e igual a 9.");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break</a:t>
            </a:r>
            <a:r>
              <a:rPr lang="pt-BR" altLang="pt-BR" sz="1800" dirty="0"/>
              <a:t>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 </a:t>
            </a:r>
            <a:r>
              <a:rPr lang="pt-BR" altLang="pt-BR" sz="1800" b="1" dirty="0"/>
              <a:t>10</a:t>
            </a:r>
            <a:r>
              <a:rPr lang="pt-BR" altLang="pt-BR" sz="2400" b="1" dirty="0"/>
              <a:t>:</a:t>
            </a:r>
            <a:r>
              <a:rPr lang="pt-BR" altLang="pt-BR" sz="1800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        </a:t>
            </a:r>
            <a:r>
              <a:rPr lang="pt-BR" altLang="pt-BR" sz="1800" dirty="0" err="1"/>
              <a:t>printf</a:t>
            </a:r>
            <a:r>
              <a:rPr lang="pt-BR" altLang="pt-BR" sz="1800" dirty="0"/>
              <a:t> ("O numero e igual a 10.");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</a:t>
            </a:r>
            <a:r>
              <a:rPr lang="pt-BR" altLang="pt-BR" sz="1800" b="1" dirty="0"/>
              <a:t>break</a:t>
            </a:r>
            <a:r>
              <a:rPr lang="pt-BR" altLang="pt-BR" sz="1800" dirty="0"/>
              <a:t>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	   </a:t>
            </a:r>
            <a:r>
              <a:rPr lang="pt-BR" altLang="pt-BR" sz="1800" b="1" dirty="0"/>
              <a:t>default</a:t>
            </a:r>
            <a:r>
              <a:rPr lang="pt-BR" altLang="pt-BR" sz="2400" b="1" dirty="0"/>
              <a:t>:</a:t>
            </a:r>
            <a:r>
              <a:rPr lang="pt-BR" altLang="pt-BR" sz="1800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             </a:t>
            </a:r>
            <a:r>
              <a:rPr lang="pt-BR" altLang="pt-BR" sz="1800" dirty="0" err="1"/>
              <a:t>printf</a:t>
            </a:r>
            <a:r>
              <a:rPr lang="pt-BR" altLang="pt-BR" sz="1800" dirty="0"/>
              <a:t> ("O numero </a:t>
            </a:r>
            <a:r>
              <a:rPr lang="pt-BR" altLang="pt-BR" sz="1800" dirty="0" err="1"/>
              <a:t>nao</a:t>
            </a:r>
            <a:r>
              <a:rPr lang="pt-BR" altLang="pt-BR" sz="1800" dirty="0"/>
              <a:t> e nem 9 nem 10.");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49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400"/>
              <a:t>Exercícios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379413" indent="-379413" algn="just">
              <a:spcBef>
                <a:spcPts val="625"/>
              </a:spcBef>
              <a:spcAft>
                <a:spcPct val="0"/>
              </a:spcAft>
              <a:buFont typeface="Times New Roman" panose="02020603050405020304" pitchFamily="18" charset="0"/>
              <a:buAutoNum type="arabicParenR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dirty="0"/>
              <a:t>Escreva um programa que receba dois números e calcule a média deles.</a:t>
            </a:r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2500" dirty="0"/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dirty="0"/>
              <a:t>2) Escreva um programa que receba três números e depois peça o valor dos pesos e depois calcule a média ponderada dos números.</a:t>
            </a:r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2500" dirty="0"/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dirty="0"/>
              <a:t>3) Faça um programa que leia uma temperatura em graus Celsius e calcule o correspondente em Fahrenheit. Sabendo que: F=(180*(C+32))/100</a:t>
            </a:r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2500" dirty="0"/>
          </a:p>
          <a:p>
            <a:pPr marL="381000" indent="-379413" algn="just">
              <a:spcBef>
                <a:spcPts val="6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dirty="0"/>
              <a:t>4) Verifique se o número é par ou impar utilizando o operador % para retornar o resto da divisão</a:t>
            </a:r>
          </a:p>
        </p:txBody>
      </p:sp>
    </p:spTree>
    <p:extLst>
      <p:ext uri="{BB962C8B-B14F-4D97-AF65-F5344CB8AC3E}">
        <p14:creationId xmlns:p14="http://schemas.microsoft.com/office/powerpoint/2010/main" val="4135850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Estruturas de Controle de Fluxo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dirty="0"/>
              <a:t>Para a resolução de determinados problemas ou para a execução de determinadas tarefas é necessária a realização de um conjunto distinto de ações e este conjunto é definido com base na análise da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667359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dirty="0"/>
              <a:t>Considere um problema que exija uma decisão. </a:t>
            </a:r>
          </a:p>
          <a:p>
            <a:pPr marL="431800" indent="-323850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200" dirty="0"/>
          </a:p>
          <a:p>
            <a:pPr marL="406400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dirty="0"/>
              <a:t>Tomemos como exemplo uma divisão, onde haja a necessidade de que o algoritmo verifique se o divisor é igual ou diferente de zero. Se for igual não é possível dividir. Se for diferente é possível dividir.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Estruturas de Controle de Fluxo - </a:t>
            </a:r>
            <a:r>
              <a:rPr lang="pt-BR" altLang="pt-BR" dirty="0" err="1"/>
              <a:t>if</a:t>
            </a:r>
            <a:endParaRPr lang="pt-BR" altLang="pt-BR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Instrução condicional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b="1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Sintaxe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b="1" dirty="0" err="1"/>
              <a:t>if</a:t>
            </a:r>
            <a:r>
              <a:rPr lang="pt-BR" altLang="pt-BR" b="1" dirty="0"/>
              <a:t>(</a:t>
            </a:r>
            <a:r>
              <a:rPr lang="pt-BR" altLang="pt-BR" dirty="0"/>
              <a:t>&lt;condição&gt;</a:t>
            </a:r>
            <a:r>
              <a:rPr lang="pt-BR" altLang="pt-BR" b="1" dirty="0"/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		&lt;instrução&gt;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b="1" dirty="0"/>
              <a:t>}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BD15-C7DA-4466-B537-9AEB6D5F7D3E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54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Relacionais</a:t>
            </a:r>
          </a:p>
        </p:txBody>
      </p:sp>
      <p:pic>
        <p:nvPicPr>
          <p:cNvPr id="5908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16" y="2369005"/>
            <a:ext cx="648017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0870" name="Line 22"/>
          <p:cNvSpPr>
            <a:spLocks noChangeShapeType="1"/>
          </p:cNvSpPr>
          <p:nvPr/>
        </p:nvSpPr>
        <p:spPr bwMode="auto">
          <a:xfrm>
            <a:off x="1707016" y="4774067"/>
            <a:ext cx="1584325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pt-BR"/>
          </a:p>
        </p:txBody>
      </p:sp>
      <p:sp>
        <p:nvSpPr>
          <p:cNvPr id="590871" name="Text Box 23"/>
          <p:cNvSpPr txBox="1">
            <a:spLocks noChangeArrowheads="1"/>
          </p:cNvSpPr>
          <p:nvPr/>
        </p:nvSpPr>
        <p:spPr bwMode="auto">
          <a:xfrm>
            <a:off x="3004003" y="6037718"/>
            <a:ext cx="59039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3200" dirty="0"/>
              <a:t>IMPORTANTE!</a:t>
            </a:r>
          </a:p>
        </p:txBody>
      </p:sp>
    </p:spTree>
    <p:extLst>
      <p:ext uri="{BB962C8B-B14F-4D97-AF65-F5344CB8AC3E}">
        <p14:creationId xmlns:p14="http://schemas.microsoft.com/office/powerpoint/2010/main" val="40360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Lógicos</a:t>
            </a:r>
          </a:p>
        </p:txBody>
      </p:sp>
      <p:graphicFrame>
        <p:nvGraphicFramePr>
          <p:cNvPr id="588107" name="Group 33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837440"/>
        </p:xfrm>
        <a:graphic>
          <a:graphicData uri="http://schemas.openxmlformats.org/drawingml/2006/table">
            <a:tbl>
              <a:tblPr/>
              <a:tblGrid>
                <a:gridCol w="5261368">
                  <a:extLst>
                    <a:ext uri="{9D8B030D-6E8A-4147-A177-3AD203B41FA5}">
                      <a16:colId xmlns:a16="http://schemas.microsoft.com/office/drawing/2014/main" val="3988343143"/>
                    </a:ext>
                  </a:extLst>
                </a:gridCol>
                <a:gridCol w="5254232">
                  <a:extLst>
                    <a:ext uri="{9D8B030D-6E8A-4147-A177-3AD203B41FA5}">
                      <a16:colId xmlns:a16="http://schemas.microsoft.com/office/drawing/2014/main" val="126986255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Operador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Ação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5652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84730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OU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515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3523"/>
                  </a:ext>
                </a:extLst>
              </a:tr>
            </a:tbl>
          </a:graphicData>
        </a:graphic>
      </p:graphicFrame>
      <p:sp>
        <p:nvSpPr>
          <p:cNvPr id="113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50E-2E62-46D6-9289-644FA4BF9CF1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03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Group 3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88547"/>
              </p:ext>
            </p:extLst>
          </p:nvPr>
        </p:nvGraphicFramePr>
        <p:xfrm>
          <a:off x="1649285" y="2342518"/>
          <a:ext cx="8138659" cy="259709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6285">
                  <a:extLst>
                    <a:ext uri="{9D8B030D-6E8A-4147-A177-3AD203B41FA5}">
                      <a16:colId xmlns:a16="http://schemas.microsoft.com/office/drawing/2014/main" val="224482129"/>
                    </a:ext>
                  </a:extLst>
                </a:gridCol>
                <a:gridCol w="1626284">
                  <a:extLst>
                    <a:ext uri="{9D8B030D-6E8A-4147-A177-3AD203B41FA5}">
                      <a16:colId xmlns:a16="http://schemas.microsoft.com/office/drawing/2014/main" val="1364386292"/>
                    </a:ext>
                  </a:extLst>
                </a:gridCol>
                <a:gridCol w="1633521">
                  <a:extLst>
                    <a:ext uri="{9D8B030D-6E8A-4147-A177-3AD203B41FA5}">
                      <a16:colId xmlns:a16="http://schemas.microsoft.com/office/drawing/2014/main" val="242735347"/>
                    </a:ext>
                  </a:extLst>
                </a:gridCol>
                <a:gridCol w="1626285">
                  <a:extLst>
                    <a:ext uri="{9D8B030D-6E8A-4147-A177-3AD203B41FA5}">
                      <a16:colId xmlns:a16="http://schemas.microsoft.com/office/drawing/2014/main" val="2005166044"/>
                    </a:ext>
                  </a:extLst>
                </a:gridCol>
                <a:gridCol w="1626284">
                  <a:extLst>
                    <a:ext uri="{9D8B030D-6E8A-4147-A177-3AD203B41FA5}">
                      <a16:colId xmlns:a16="http://schemas.microsoft.com/office/drawing/2014/main" val="4048740399"/>
                    </a:ext>
                  </a:extLst>
                </a:gridCol>
              </a:tblGrid>
              <a:tr h="24821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p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E q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OU q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4178055086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! p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 &amp;&amp; q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|| q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56447591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857333598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3777973073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258512339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falso</a:t>
                      </a: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verdadeiro</a:t>
                      </a:r>
                      <a:endParaRPr kumimoji="0" lang="pt-BR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68887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0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Estruturas de Controle de Fluxo – </a:t>
            </a:r>
            <a:r>
              <a:rPr lang="pt-BR" altLang="pt-BR" dirty="0" err="1"/>
              <a:t>if</a:t>
            </a:r>
            <a:r>
              <a:rPr lang="pt-BR" altLang="pt-BR" dirty="0"/>
              <a:t> ... </a:t>
            </a:r>
            <a:r>
              <a:rPr lang="pt-BR" altLang="pt-BR" dirty="0" err="1"/>
              <a:t>else</a:t>
            </a:r>
            <a:endParaRPr lang="pt-BR" altLang="pt-BR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Instrução condicional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Sintaxe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b="1" dirty="0" err="1"/>
              <a:t>if</a:t>
            </a:r>
            <a:r>
              <a:rPr lang="pt-BR" altLang="pt-BR" sz="2000" b="1" dirty="0"/>
              <a:t>(&lt;condição&gt;)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b="1" dirty="0"/>
              <a:t>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	&lt;</a:t>
            </a:r>
            <a:r>
              <a:rPr lang="pt-BR" altLang="pt-BR" sz="2000" i="1" dirty="0"/>
              <a:t>instrução 1</a:t>
            </a:r>
            <a:r>
              <a:rPr lang="pt-BR" altLang="pt-BR" sz="2000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	...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b="1" dirty="0"/>
              <a:t>} </a:t>
            </a:r>
            <a:r>
              <a:rPr lang="pt-BR" altLang="pt-BR" sz="2000" b="1" dirty="0" err="1"/>
              <a:t>else</a:t>
            </a:r>
            <a:r>
              <a:rPr lang="pt-BR" altLang="pt-BR" sz="2000" b="1" dirty="0"/>
              <a:t> 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	&lt;</a:t>
            </a:r>
            <a:r>
              <a:rPr lang="pt-BR" altLang="pt-BR" sz="2000" i="1" dirty="0"/>
              <a:t>instrução A</a:t>
            </a:r>
            <a:r>
              <a:rPr lang="pt-BR" altLang="pt-BR" sz="2000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	...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000" b="1" dirty="0"/>
              <a:t>}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A27-2BE9-4FA9-A34C-0E7F64D6A8E9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5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Estruturas de Controle de Fluxo – </a:t>
            </a:r>
            <a:r>
              <a:rPr lang="pt-BR" altLang="pt-BR" dirty="0" err="1"/>
              <a:t>if</a:t>
            </a:r>
            <a:r>
              <a:rPr lang="pt-BR" altLang="pt-BR" dirty="0"/>
              <a:t> </a:t>
            </a:r>
            <a:r>
              <a:rPr lang="pt-BR" altLang="pt-BR" dirty="0" err="1"/>
              <a:t>else</a:t>
            </a:r>
            <a:endParaRPr lang="pt-BR" altLang="pt-BR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#include &lt;</a:t>
            </a:r>
            <a:r>
              <a:rPr lang="pt-BR" altLang="pt-BR" sz="1800" dirty="0" err="1"/>
              <a:t>stdio.h</a:t>
            </a:r>
            <a:r>
              <a:rPr lang="pt-BR" altLang="pt-BR" sz="1800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 err="1"/>
              <a:t>int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main</a:t>
            </a:r>
            <a:r>
              <a:rPr lang="pt-BR" altLang="pt-BR" sz="1800" dirty="0"/>
              <a:t> 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{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char </a:t>
            </a:r>
            <a:r>
              <a:rPr lang="pt-BR" altLang="pt-BR" sz="1800" b="1" dirty="0"/>
              <a:t>letra</a:t>
            </a:r>
            <a:r>
              <a:rPr lang="pt-BR" altLang="pt-BR" sz="1800" dirty="0"/>
              <a:t> = 'a';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    </a:t>
            </a:r>
            <a:r>
              <a:rPr lang="pt-BR" altLang="pt-BR" sz="1800" b="1" dirty="0" err="1"/>
              <a:t>if</a:t>
            </a:r>
            <a:r>
              <a:rPr lang="pt-BR" altLang="pt-BR" sz="1800" b="1" dirty="0"/>
              <a:t> (letra == 'a' ){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		</a:t>
            </a:r>
            <a:r>
              <a:rPr lang="pt-BR" altLang="pt-BR" sz="1800" dirty="0" err="1"/>
              <a:t>printf</a:t>
            </a:r>
            <a:r>
              <a:rPr lang="pt-BR" altLang="pt-BR" sz="1800" dirty="0"/>
              <a:t>("Letra digitada eh: 'A'");    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    }</a:t>
            </a:r>
            <a:r>
              <a:rPr lang="pt-BR" altLang="pt-BR" sz="1800" b="1" dirty="0" err="1"/>
              <a:t>else</a:t>
            </a:r>
            <a:r>
              <a:rPr lang="pt-BR" altLang="pt-BR" sz="1800" b="1" dirty="0"/>
              <a:t>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		</a:t>
            </a:r>
            <a:r>
              <a:rPr lang="pt-BR" altLang="pt-BR" sz="1800" dirty="0" err="1"/>
              <a:t>printf</a:t>
            </a:r>
            <a:r>
              <a:rPr lang="pt-BR" altLang="pt-BR" sz="1800" dirty="0"/>
              <a:t>("Letra digitada DESCONHECIDA!");              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b="1" dirty="0"/>
              <a:t>    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</a:t>
            </a:r>
            <a:r>
              <a:rPr lang="pt-BR" altLang="pt-BR" sz="1800" dirty="0" err="1"/>
              <a:t>getchar</a:t>
            </a:r>
            <a:r>
              <a:rPr lang="pt-BR" altLang="pt-BR" sz="1800" dirty="0"/>
              <a:t>();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    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(0);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}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B020-AB8F-479E-B015-F0338679A844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835061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Personalizada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61E300FE-1443-443A-8196-D16CE718F03B}" vid="{1DD648D0-9ACA-454F-BBEF-EC9630A69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70</TotalTime>
  <Words>685</Words>
  <Application>Microsoft Office PowerPoint</Application>
  <PresentationFormat>Widescreen</PresentationFormat>
  <Paragraphs>196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Verdana</vt:lpstr>
      <vt:lpstr>Wingdings</vt:lpstr>
      <vt:lpstr>slide</vt:lpstr>
      <vt:lpstr>Algoritmos </vt:lpstr>
      <vt:lpstr>Estruturas de Controle de Fluxo</vt:lpstr>
      <vt:lpstr>Exemplo</vt:lpstr>
      <vt:lpstr>Estruturas de Controle de Fluxo - if</vt:lpstr>
      <vt:lpstr>Operadores Relacionais</vt:lpstr>
      <vt:lpstr>Operadores Lógicos</vt:lpstr>
      <vt:lpstr>Operadores Lógicos</vt:lpstr>
      <vt:lpstr>Estruturas de Controle de Fluxo – if ... else</vt:lpstr>
      <vt:lpstr>Estruturas de Controle de Fluxo – if else</vt:lpstr>
      <vt:lpstr>Comando de Seleção Múltipla</vt:lpstr>
      <vt:lpstr>Exemplo</vt:lpstr>
      <vt:lpstr>Estruturas de Controle de Fluxo – if ... else if ... else</vt:lpstr>
      <vt:lpstr>Estruturas de Controle de Fluxo – ifs aninhados</vt:lpstr>
      <vt:lpstr>Estruturas de Controle de Fluxo – operador ?</vt:lpstr>
      <vt:lpstr>Estruturas de Controle de Fluxo – switch</vt:lpstr>
      <vt:lpstr>Sintaxe switch</vt:lpstr>
      <vt:lpstr>Estruturas de Controle de Fluxo – switch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Algotimos</dc:title>
  <dc:creator>tupi</dc:creator>
  <cp:lastModifiedBy>Jose Daniel Pereira Ribeiro Filho</cp:lastModifiedBy>
  <cp:revision>9</cp:revision>
  <dcterms:created xsi:type="dcterms:W3CDTF">2016-02-24T19:25:36Z</dcterms:created>
  <dcterms:modified xsi:type="dcterms:W3CDTF">2017-08-25T20:51:38Z</dcterms:modified>
</cp:coreProperties>
</file>