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85" r:id="rId4"/>
    <p:sldId id="258" r:id="rId5"/>
    <p:sldId id="259" r:id="rId6"/>
    <p:sldId id="284" r:id="rId7"/>
    <p:sldId id="260" r:id="rId8"/>
    <p:sldId id="261" r:id="rId9"/>
    <p:sldId id="262" r:id="rId10"/>
    <p:sldId id="264" r:id="rId11"/>
    <p:sldId id="265" r:id="rId12"/>
    <p:sldId id="266" r:id="rId13"/>
    <p:sldId id="302" r:id="rId14"/>
    <p:sldId id="267" r:id="rId15"/>
    <p:sldId id="268" r:id="rId16"/>
    <p:sldId id="281" r:id="rId17"/>
    <p:sldId id="269" r:id="rId18"/>
    <p:sldId id="270" r:id="rId19"/>
    <p:sldId id="282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3" r:id="rId29"/>
    <p:sldId id="304" r:id="rId30"/>
    <p:sldId id="279" r:id="rId31"/>
    <p:sldId id="280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6" r:id="rId45"/>
    <p:sldId id="299" r:id="rId46"/>
    <p:sldId id="307" r:id="rId47"/>
    <p:sldId id="30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2D16-1E2B-4420-9244-38E277026C34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7BC-220F-4114-A341-9F82C3C6E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5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2D16-1E2B-4420-9244-38E277026C34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7BC-220F-4114-A341-9F82C3C6E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94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2D16-1E2B-4420-9244-38E277026C34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7BC-220F-4114-A341-9F82C3C6E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24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2D16-1E2B-4420-9244-38E277026C34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7BC-220F-4114-A341-9F82C3C6E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78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2D16-1E2B-4420-9244-38E277026C34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7BC-220F-4114-A341-9F82C3C6E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29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2D16-1E2B-4420-9244-38E277026C34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7BC-220F-4114-A341-9F82C3C6E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9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2D16-1E2B-4420-9244-38E277026C34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7BC-220F-4114-A341-9F82C3C6E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7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2D16-1E2B-4420-9244-38E277026C34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7BC-220F-4114-A341-9F82C3C6E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31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2D16-1E2B-4420-9244-38E277026C34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7BC-220F-4114-A341-9F82C3C6E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4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2D16-1E2B-4420-9244-38E277026C34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7BC-220F-4114-A341-9F82C3C6E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46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2D16-1E2B-4420-9244-38E277026C34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17BC-220F-4114-A341-9F82C3C6E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69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3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F2D16-1E2B-4420-9244-38E277026C34}" type="datetimeFigureOut">
              <a:rPr lang="pt-BR" smtClean="0"/>
              <a:t>01/09/2017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F17BC-220F-4114-A341-9F82C3C6E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323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Linguagem C</a:t>
            </a:r>
          </a:p>
        </p:txBody>
      </p:sp>
    </p:spTree>
    <p:extLst>
      <p:ext uri="{BB962C8B-B14F-4D97-AF65-F5344CB8AC3E}">
        <p14:creationId xmlns:p14="http://schemas.microsoft.com/office/powerpoint/2010/main" val="367004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Linguagem C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/>
              <a:t>Criada em 1972, por Dennis Ritchie;</a:t>
            </a:r>
          </a:p>
          <a:p>
            <a:pPr algn="just"/>
            <a:r>
              <a:rPr lang="pt-BR" altLang="pt-BR"/>
              <a:t>Centro de Pesquisas da Bell Laboratories;</a:t>
            </a:r>
          </a:p>
          <a:p>
            <a:pPr algn="just"/>
            <a:r>
              <a:rPr lang="pt-BR" altLang="pt-BR"/>
              <a:t>Para utilização no S.O. UNIX;</a:t>
            </a:r>
          </a:p>
          <a:p>
            <a:pPr algn="just"/>
            <a:r>
              <a:rPr lang="pt-BR" altLang="pt-BR"/>
              <a:t>C é uma linguagem de propósito geral;</a:t>
            </a:r>
          </a:p>
          <a:p>
            <a:pPr algn="just"/>
            <a:r>
              <a:rPr lang="pt-BR" altLang="pt-BR"/>
              <a:t>Em 1989 o </a:t>
            </a:r>
            <a:r>
              <a:rPr lang="pt-BR" altLang="pt-BR" b="1"/>
              <a:t>Instituto Norte-Americano de Padrões </a:t>
            </a:r>
            <a:r>
              <a:rPr lang="pt-BR" altLang="pt-BR"/>
              <a:t>(</a:t>
            </a:r>
            <a:r>
              <a:rPr lang="pt-BR" altLang="pt-BR" b="1"/>
              <a:t>ANSI</a:t>
            </a:r>
            <a:r>
              <a:rPr lang="pt-BR" altLang="pt-BR"/>
              <a:t>) padronizou a linguagem C.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E222-EFD4-41A5-AE3F-D5667B2211BB}" type="slidenum">
              <a:rPr lang="pt-BR" altLang="pt-BR"/>
              <a:pPr/>
              <a:t>10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403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Linguagem C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/>
              <a:t>Case sensitive;</a:t>
            </a:r>
          </a:p>
          <a:p>
            <a:pPr algn="just"/>
            <a:r>
              <a:rPr lang="pt-BR" altLang="pt-BR"/>
              <a:t>Tipos de dados primitivos: caractere, inteiro e real;</a:t>
            </a:r>
          </a:p>
          <a:p>
            <a:pPr algn="just"/>
            <a:r>
              <a:rPr lang="pt-BR" altLang="pt-BR"/>
              <a:t>Possui estruturas de controle de fluxo;</a:t>
            </a:r>
          </a:p>
          <a:p>
            <a:pPr algn="just"/>
            <a:r>
              <a:rPr lang="pt-BR" altLang="pt-BR"/>
              <a:t>Operadores aritméticos, lógicos, relacionais e condicional;</a:t>
            </a:r>
          </a:p>
          <a:p>
            <a:pPr algn="just"/>
            <a:r>
              <a:rPr lang="pt-BR" altLang="pt-BR"/>
              <a:t>Todo programa tem uma função principal chamada </a:t>
            </a:r>
            <a:r>
              <a:rPr lang="pt-BR" altLang="pt-BR" b="1"/>
              <a:t>main();</a:t>
            </a:r>
          </a:p>
          <a:p>
            <a:pPr algn="just"/>
            <a:r>
              <a:rPr lang="pt-BR" altLang="pt-BR"/>
              <a:t>Todo linha de instrução em um programa é finalizada com um “</a:t>
            </a:r>
            <a:r>
              <a:rPr lang="pt-BR" altLang="pt-BR" b="1"/>
              <a:t>;</a:t>
            </a:r>
            <a:r>
              <a:rPr lang="pt-BR" altLang="pt-BR"/>
              <a:t>”;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B8A1D-DD34-4FFD-9DE1-1F4FCE1C7C67}" type="slidenum">
              <a:rPr lang="pt-BR" altLang="pt-BR"/>
              <a:pPr/>
              <a:t>11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7811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Estrutura de um programa em C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DEB09-13D2-4643-B8E5-7A3FCBC1246B}" type="slidenum">
              <a:rPr lang="pt-BR" altLang="pt-BR"/>
              <a:pPr/>
              <a:t>12</a:t>
            </a:fld>
            <a:endParaRPr lang="pt-BR" altLang="pt-BR"/>
          </a:p>
        </p:txBody>
      </p:sp>
      <p:pic>
        <p:nvPicPr>
          <p:cNvPr id="559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57" y="2133600"/>
            <a:ext cx="3140075" cy="373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9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6" y="5084763"/>
            <a:ext cx="3851275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26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4A2CC2A-4A3C-42EA-AF66-6FF043BA6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"/>
            <a:ext cx="8229600" cy="6207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4000"/>
              <a:t>Estrutura de um Programa em C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B03E3C3-E4BB-4C12-9B9E-A0CD186E4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692150"/>
            <a:ext cx="8229600" cy="5976938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endParaRPr lang="pt-BR" altLang="pt-BR" sz="1800" b="1"/>
          </a:p>
          <a:p>
            <a:pPr eaLnBrk="1" hangingPunct="1">
              <a:buFontTx/>
              <a:buNone/>
            </a:pPr>
            <a:r>
              <a:rPr lang="pt-BR" altLang="pt-BR" sz="1800" b="1"/>
              <a:t>Tudo em um arquivo .c</a:t>
            </a:r>
          </a:p>
          <a:p>
            <a:pPr eaLnBrk="1" hangingPunct="1">
              <a:buFontTx/>
              <a:buNone/>
            </a:pPr>
            <a:endParaRPr lang="pt-BR" altLang="pt-BR" sz="1800" b="1"/>
          </a:p>
        </p:txBody>
      </p:sp>
      <p:sp>
        <p:nvSpPr>
          <p:cNvPr id="6148" name="Rectangle 12">
            <a:extLst>
              <a:ext uri="{FF2B5EF4-FFF2-40B4-BE49-F238E27FC236}">
                <a16:creationId xmlns:a16="http://schemas.microsoft.com/office/drawing/2014/main" id="{0FC72427-0B9C-419B-BDEE-0A17CA8B3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437064"/>
            <a:ext cx="792162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/*Funções*/</a:t>
            </a:r>
          </a:p>
          <a:p>
            <a:pPr eaLnBrk="1" hangingPunct="1"/>
            <a:r>
              <a:rPr lang="pt-BR" altLang="pt-BR"/>
              <a:t>Tipo função1 (declaração de parâmetros){</a:t>
            </a:r>
          </a:p>
          <a:p>
            <a:pPr eaLnBrk="1" hangingPunct="1"/>
            <a:r>
              <a:rPr lang="pt-BR" altLang="pt-BR"/>
              <a:t>     /*declarações locais;*/</a:t>
            </a:r>
          </a:p>
          <a:p>
            <a:pPr eaLnBrk="1" hangingPunct="1"/>
            <a:r>
              <a:rPr lang="pt-BR" altLang="pt-BR"/>
              <a:t>     /*comandos;*/</a:t>
            </a:r>
          </a:p>
          <a:p>
            <a:pPr eaLnBrk="1" hangingPunct="1"/>
            <a:r>
              <a:rPr lang="pt-BR" altLang="pt-BR"/>
              <a:t>}</a:t>
            </a:r>
          </a:p>
        </p:txBody>
      </p:sp>
      <p:sp>
        <p:nvSpPr>
          <p:cNvPr id="6149" name="Rectangle 13">
            <a:extLst>
              <a:ext uri="{FF2B5EF4-FFF2-40B4-BE49-F238E27FC236}">
                <a16:creationId xmlns:a16="http://schemas.microsoft.com/office/drawing/2014/main" id="{5050198F-5D39-422C-898D-8A854900E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2590801"/>
            <a:ext cx="792162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/* Função principal – marca o início da execução do programa*/</a:t>
            </a:r>
          </a:p>
          <a:p>
            <a:pPr eaLnBrk="1" hangingPunct="1"/>
            <a:r>
              <a:rPr lang="pt-BR" altLang="pt-BR"/>
              <a:t>int main( ) {</a:t>
            </a:r>
          </a:p>
          <a:p>
            <a:pPr eaLnBrk="1" hangingPunct="1"/>
            <a:r>
              <a:rPr lang="pt-BR" altLang="pt-BR"/>
              <a:t>        declarações locais;</a:t>
            </a:r>
          </a:p>
          <a:p>
            <a:pPr eaLnBrk="1" hangingPunct="1"/>
            <a:r>
              <a:rPr lang="pt-BR" altLang="pt-BR"/>
              <a:t>        comandos;</a:t>
            </a:r>
          </a:p>
          <a:p>
            <a:pPr eaLnBrk="1" hangingPunct="1"/>
            <a:r>
              <a:rPr lang="pt-BR" altLang="pt-BR"/>
              <a:t>         ....</a:t>
            </a:r>
          </a:p>
          <a:p>
            <a:pPr eaLnBrk="1" hangingPunct="1"/>
            <a:r>
              <a:rPr lang="pt-BR" altLang="pt-BR"/>
              <a:t>}</a:t>
            </a:r>
          </a:p>
        </p:txBody>
      </p:sp>
      <p:sp>
        <p:nvSpPr>
          <p:cNvPr id="6150" name="Rectangle 14">
            <a:extLst>
              <a:ext uri="{FF2B5EF4-FFF2-40B4-BE49-F238E27FC236}">
                <a16:creationId xmlns:a16="http://schemas.microsoft.com/office/drawing/2014/main" id="{9B24FE5D-86B7-48F4-9D73-978FF74EB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1844676"/>
            <a:ext cx="79216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/*Declarações Globais*/</a:t>
            </a:r>
          </a:p>
          <a:p>
            <a:pPr eaLnBrk="1" hangingPunct="1"/>
            <a:r>
              <a:rPr lang="pt-BR" altLang="pt-BR" b="1"/>
              <a:t>/*Protótipos de Funções*/</a:t>
            </a:r>
          </a:p>
        </p:txBody>
      </p:sp>
      <p:sp>
        <p:nvSpPr>
          <p:cNvPr id="6151" name="Rectangle 15">
            <a:extLst>
              <a:ext uri="{FF2B5EF4-FFF2-40B4-BE49-F238E27FC236}">
                <a16:creationId xmlns:a16="http://schemas.microsoft.com/office/drawing/2014/main" id="{F13A9932-1E71-4628-AA3A-ED70DAAA9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836613"/>
            <a:ext cx="7920037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/>
              <a:t>/*Diretivas de Pré-processamento*/</a:t>
            </a:r>
          </a:p>
          <a:p>
            <a:pPr eaLnBrk="1" hangingPunct="1"/>
            <a:r>
              <a:rPr lang="pt-BR" altLang="pt-BR"/>
              <a:t>#include ....</a:t>
            </a:r>
          </a:p>
          <a:p>
            <a:pPr eaLnBrk="1" hangingPunct="1"/>
            <a:r>
              <a:rPr lang="pt-BR" altLang="pt-BR"/>
              <a:t>#define ....</a:t>
            </a:r>
          </a:p>
        </p:txBody>
      </p:sp>
    </p:spTree>
    <p:extLst>
      <p:ext uri="{BB962C8B-B14F-4D97-AF65-F5344CB8AC3E}">
        <p14:creationId xmlns:p14="http://schemas.microsoft.com/office/powerpoint/2010/main" val="1418164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altLang="pt-BR" sz="2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FA6CE-823E-4A60-B230-3D8B288002BB}" type="slidenum">
              <a:rPr lang="pt-BR" altLang="pt-BR"/>
              <a:pPr/>
              <a:t>14</a:t>
            </a:fld>
            <a:endParaRPr lang="pt-BR" altLang="pt-BR"/>
          </a:p>
        </p:txBody>
      </p:sp>
      <p:sp>
        <p:nvSpPr>
          <p:cNvPr id="561237" name="Rectangle 85"/>
          <p:cNvSpPr>
            <a:spLocks noChangeArrowheads="1"/>
          </p:cNvSpPr>
          <p:nvPr/>
        </p:nvSpPr>
        <p:spPr bwMode="auto">
          <a:xfrm>
            <a:off x="3584575" y="-2924839"/>
            <a:ext cx="33564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pt-BR" altLang="pt-BR" sz="2400">
                <a:latin typeface="Times New Roman" panose="02020603050405020304" pitchFamily="18" charset="0"/>
              </a:rPr>
              <a:t>.</a:t>
            </a:r>
          </a:p>
          <a:p>
            <a:pPr eaLnBrk="0" hangingPunct="0"/>
            <a:r>
              <a:rPr lang="pt-BR" altLang="pt-BR" sz="2400">
                <a:latin typeface="Times New Roman" panose="02020603050405020304" pitchFamily="18" charset="0"/>
              </a:rPr>
              <a:t>  </a:t>
            </a:r>
          </a:p>
        </p:txBody>
      </p:sp>
      <p:graphicFrame>
        <p:nvGraphicFramePr>
          <p:cNvPr id="561488" name="Group 3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5557"/>
              </p:ext>
            </p:extLst>
          </p:nvPr>
        </p:nvGraphicFramePr>
        <p:xfrm>
          <a:off x="2424113" y="908050"/>
          <a:ext cx="7632700" cy="4705352"/>
        </p:xfrm>
        <a:graphic>
          <a:graphicData uri="http://schemas.openxmlformats.org/drawingml/2006/table">
            <a:tbl>
              <a:tblPr/>
              <a:tblGrid>
                <a:gridCol w="1908175">
                  <a:extLst>
                    <a:ext uri="{9D8B030D-6E8A-4147-A177-3AD203B41FA5}">
                      <a16:colId xmlns:a16="http://schemas.microsoft.com/office/drawing/2014/main" val="3677945696"/>
                    </a:ext>
                  </a:extLst>
                </a:gridCol>
                <a:gridCol w="1909762">
                  <a:extLst>
                    <a:ext uri="{9D8B030D-6E8A-4147-A177-3AD203B41FA5}">
                      <a16:colId xmlns:a16="http://schemas.microsoft.com/office/drawing/2014/main" val="4127321774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1129762653"/>
                    </a:ext>
                  </a:extLst>
                </a:gridCol>
                <a:gridCol w="2008188">
                  <a:extLst>
                    <a:ext uri="{9D8B030D-6E8A-4147-A177-3AD203B41FA5}">
                      <a16:colId xmlns:a16="http://schemas.microsoft.com/office/drawing/2014/main" val="994571246"/>
                    </a:ext>
                  </a:extLst>
                </a:gridCol>
              </a:tblGrid>
              <a:tr h="576263">
                <a:tc gridSpan="4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Palavras chaves em C (padrão ANSI) </a:t>
                      </a:r>
                      <a:endParaRPr kumimoji="0" lang="pt-BR" alt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97608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auto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Double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int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Struct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6176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break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Else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long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Switch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020402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case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Enum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register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typedef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39854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char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Extern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return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union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599113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const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Float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short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unsigned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77554"/>
                  </a:ext>
                </a:extLst>
              </a:tr>
              <a:tr h="5588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continue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For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signed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void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8022940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default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Goto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sizeof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volatile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172501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do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If</a:t>
                      </a: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static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while</a:t>
                      </a: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91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1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Definição de Variáveis 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altLang="pt-BR" sz="2400" dirty="0"/>
              <a:t>As variáveis armazenam informações que podem ser alteradas ao longo do programa.</a:t>
            </a:r>
          </a:p>
          <a:p>
            <a:pPr algn="just"/>
            <a:r>
              <a:rPr lang="pt-BR" altLang="pt-BR" sz="2400" dirty="0"/>
              <a:t>Todas as variáveis devem ser declaradas antes de serem usadas.</a:t>
            </a:r>
          </a:p>
          <a:p>
            <a:pPr algn="just"/>
            <a:r>
              <a:rPr lang="pt-BR" altLang="pt-BR" b="1" dirty="0"/>
              <a:t>Locais</a:t>
            </a:r>
          </a:p>
          <a:p>
            <a:pPr lvl="1" algn="just">
              <a:lnSpc>
                <a:spcPct val="110000"/>
              </a:lnSpc>
            </a:pPr>
            <a:r>
              <a:rPr lang="pt-BR" altLang="pt-BR" sz="2800" dirty="0"/>
              <a:t>Declaradas dentro de funções;</a:t>
            </a:r>
          </a:p>
          <a:p>
            <a:pPr lvl="1" algn="just">
              <a:lnSpc>
                <a:spcPct val="110000"/>
              </a:lnSpc>
            </a:pPr>
            <a:r>
              <a:rPr lang="pt-BR" altLang="pt-BR" sz="2800" dirty="0"/>
              <a:t>Utilizada apenas dentro do escopo da função;</a:t>
            </a:r>
          </a:p>
          <a:p>
            <a:pPr lvl="1" algn="just">
              <a:lnSpc>
                <a:spcPct val="110000"/>
              </a:lnSpc>
            </a:pPr>
            <a:r>
              <a:rPr lang="pt-BR" altLang="pt-BR" sz="2800" dirty="0"/>
              <a:t>O escopo de uma função é determinado por abre-chaves “{“ e termina em fecha-chaves “}”;</a:t>
            </a:r>
          </a:p>
          <a:p>
            <a:pPr lvl="1" algn="just">
              <a:lnSpc>
                <a:spcPct val="110000"/>
              </a:lnSpc>
            </a:pPr>
            <a:r>
              <a:rPr lang="pt-BR" altLang="pt-BR" sz="2800" b="1" dirty="0"/>
              <a:t>Só existem </a:t>
            </a:r>
            <a:r>
              <a:rPr lang="pt-BR" altLang="pt-BR" sz="2800" dirty="0"/>
              <a:t>no momento que sua função está em execução.</a:t>
            </a:r>
          </a:p>
          <a:p>
            <a:pPr algn="just">
              <a:lnSpc>
                <a:spcPct val="110000"/>
              </a:lnSpc>
            </a:pPr>
            <a:endParaRPr lang="pt-BR" altLang="pt-BR" sz="1800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A952-FDE3-47DE-9589-03736D70CBA8}" type="slidenum">
              <a:rPr lang="pt-BR" altLang="pt-BR"/>
              <a:pPr/>
              <a:t>15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3999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Definição de Variáveis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pt-BR" altLang="pt-BR" b="1" dirty="0"/>
              <a:t>Globais </a:t>
            </a:r>
          </a:p>
          <a:p>
            <a:pPr lvl="1" algn="just">
              <a:lnSpc>
                <a:spcPct val="110000"/>
              </a:lnSpc>
            </a:pPr>
            <a:r>
              <a:rPr lang="pt-BR" altLang="pt-BR" sz="2800" dirty="0"/>
              <a:t>Declaradas </a:t>
            </a:r>
            <a:r>
              <a:rPr lang="pt-BR" altLang="pt-BR" sz="2800" b="1" dirty="0"/>
              <a:t>fora </a:t>
            </a:r>
            <a:r>
              <a:rPr lang="pt-BR" altLang="pt-BR" sz="2800" dirty="0"/>
              <a:t>de todas as funções;</a:t>
            </a:r>
          </a:p>
          <a:p>
            <a:pPr lvl="1" algn="just">
              <a:lnSpc>
                <a:spcPct val="110000"/>
              </a:lnSpc>
            </a:pPr>
            <a:r>
              <a:rPr lang="pt-BR" altLang="pt-BR" sz="2800" dirty="0"/>
              <a:t>Podem ser </a:t>
            </a:r>
            <a:r>
              <a:rPr lang="pt-BR" altLang="pt-BR" sz="2800" b="1" dirty="0"/>
              <a:t>acessadas de qualquer parte </a:t>
            </a:r>
            <a:r>
              <a:rPr lang="pt-BR" altLang="pt-BR" sz="2800" dirty="0"/>
              <a:t>do programa;</a:t>
            </a:r>
          </a:p>
          <a:p>
            <a:pPr lvl="1" algn="just">
              <a:lnSpc>
                <a:spcPct val="110000"/>
              </a:lnSpc>
            </a:pPr>
            <a:r>
              <a:rPr lang="pt-BR" altLang="pt-BR" sz="2800" b="1" dirty="0"/>
              <a:t>Existem</a:t>
            </a:r>
            <a:r>
              <a:rPr lang="pt-BR" altLang="pt-BR" sz="2800" dirty="0"/>
              <a:t> </a:t>
            </a:r>
            <a:r>
              <a:rPr lang="pt-BR" altLang="pt-BR" sz="2800" b="1" dirty="0"/>
              <a:t>durante</a:t>
            </a:r>
            <a:r>
              <a:rPr lang="pt-BR" altLang="pt-BR" sz="2800" dirty="0"/>
              <a:t> </a:t>
            </a:r>
            <a:r>
              <a:rPr lang="pt-BR" altLang="pt-BR" sz="2800" b="1" dirty="0"/>
              <a:t>toda a execução do programa</a:t>
            </a:r>
            <a:r>
              <a:rPr lang="pt-BR" altLang="pt-BR" sz="2800" dirty="0"/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64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Nomes de Variáveis </a:t>
            </a:r>
          </a:p>
        </p:txBody>
      </p:sp>
      <p:graphicFrame>
        <p:nvGraphicFramePr>
          <p:cNvPr id="585774" name="Group 4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749577"/>
              </p:ext>
            </p:extLst>
          </p:nvPr>
        </p:nvGraphicFramePr>
        <p:xfrm>
          <a:off x="706651" y="4665214"/>
          <a:ext cx="10515600" cy="1691136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9995799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55256082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Correto</a:t>
                      </a:r>
                    </a:p>
                  </a:txBody>
                  <a:tcPr marL="241165" marR="24116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Incorreto</a:t>
                      </a:r>
                    </a:p>
                  </a:txBody>
                  <a:tcPr marL="241165" marR="241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26958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Soma1</a:t>
                      </a:r>
                    </a:p>
                  </a:txBody>
                  <a:tcPr marL="241165" marR="24116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1soma</a:t>
                      </a:r>
                    </a:p>
                  </a:txBody>
                  <a:tcPr marL="241165" marR="241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701827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soma</a:t>
                      </a:r>
                    </a:p>
                  </a:txBody>
                  <a:tcPr marL="241165" marR="24116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soma!</a:t>
                      </a:r>
                    </a:p>
                  </a:txBody>
                  <a:tcPr marL="241165" marR="241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396022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area_triangulo</a:t>
                      </a:r>
                      <a:endParaRPr kumimoji="0" lang="pt-BR" alt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241165" marR="24116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area</a:t>
                      </a: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...triangulo</a:t>
                      </a:r>
                    </a:p>
                  </a:txBody>
                  <a:tcPr marL="241165" marR="2411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737574"/>
                  </a:ext>
                </a:extLst>
              </a:tr>
            </a:tbl>
          </a:graphicData>
        </a:graphic>
      </p:graphicFrame>
      <p:sp>
        <p:nvSpPr>
          <p:cNvPr id="2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C9EA-B913-4258-ACC4-EEAFE6C75B04}" type="slidenum">
              <a:rPr lang="pt-BR" altLang="pt-BR"/>
              <a:pPr/>
              <a:t>17</a:t>
            </a:fld>
            <a:endParaRPr lang="pt-BR" altLang="pt-BR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533061"/>
            <a:ext cx="8280400" cy="5472113"/>
          </a:xfrm>
        </p:spPr>
        <p:txBody>
          <a:bodyPr/>
          <a:lstStyle/>
          <a:p>
            <a:pPr algn="just"/>
            <a:r>
              <a:rPr lang="pt-BR" altLang="pt-BR" sz="2400" dirty="0"/>
              <a:t>Deve conter um ou mais caracteres; </a:t>
            </a:r>
          </a:p>
          <a:p>
            <a:pPr algn="just"/>
            <a:r>
              <a:rPr lang="pt-BR" altLang="pt-BR" sz="2400" dirty="0"/>
              <a:t>O primeiro caractere </a:t>
            </a:r>
            <a:r>
              <a:rPr lang="pt-BR" altLang="pt-BR" sz="2400" b="1" dirty="0"/>
              <a:t>sempre</a:t>
            </a:r>
            <a:r>
              <a:rPr lang="pt-BR" altLang="pt-BR" sz="2400" dirty="0"/>
              <a:t> deve ser uma </a:t>
            </a:r>
            <a:r>
              <a:rPr lang="pt-BR" altLang="pt-BR" sz="2400" b="1" dirty="0"/>
              <a:t>letra</a:t>
            </a:r>
            <a:r>
              <a:rPr lang="pt-BR" altLang="pt-BR" sz="2400" dirty="0"/>
              <a:t>; </a:t>
            </a:r>
          </a:p>
          <a:p>
            <a:pPr algn="just"/>
            <a:r>
              <a:rPr lang="pt-BR" altLang="pt-BR" sz="2400" dirty="0"/>
              <a:t>Os caracteres </a:t>
            </a:r>
            <a:r>
              <a:rPr lang="pt-BR" altLang="pt-BR" sz="2400" b="1" dirty="0"/>
              <a:t>subsequentes</a:t>
            </a:r>
            <a:r>
              <a:rPr lang="pt-BR" altLang="pt-BR" sz="2400" dirty="0"/>
              <a:t> podem ser </a:t>
            </a:r>
            <a:r>
              <a:rPr lang="pt-BR" altLang="pt-BR" sz="2400" b="1" dirty="0"/>
              <a:t>letras</a:t>
            </a:r>
            <a:r>
              <a:rPr lang="pt-BR" altLang="pt-BR" sz="2400" dirty="0"/>
              <a:t>, </a:t>
            </a:r>
            <a:r>
              <a:rPr lang="pt-BR" altLang="pt-BR" sz="2400" b="1" dirty="0"/>
              <a:t>números</a:t>
            </a:r>
            <a:r>
              <a:rPr lang="pt-BR" altLang="pt-BR" sz="2400" dirty="0"/>
              <a:t> ou “</a:t>
            </a:r>
            <a:r>
              <a:rPr lang="pt-BR" altLang="pt-BR" sz="2400" b="1" dirty="0"/>
              <a:t>_</a:t>
            </a:r>
            <a:r>
              <a:rPr lang="pt-BR" altLang="pt-BR" sz="2400" dirty="0"/>
              <a:t>”; </a:t>
            </a:r>
          </a:p>
          <a:p>
            <a:pPr algn="just"/>
            <a:r>
              <a:rPr lang="pt-BR" altLang="pt-BR" sz="2400" dirty="0"/>
              <a:t>Não pode ser igual às </a:t>
            </a:r>
            <a:r>
              <a:rPr lang="pt-BR" altLang="pt-BR" sz="2400" b="1" dirty="0"/>
              <a:t>palavras-chaves</a:t>
            </a:r>
            <a:r>
              <a:rPr lang="pt-BR" altLang="pt-BR" sz="2400" dirty="0"/>
              <a:t>;</a:t>
            </a:r>
          </a:p>
          <a:p>
            <a:pPr algn="just"/>
            <a:r>
              <a:rPr lang="pt-BR" altLang="pt-BR" sz="2400" dirty="0"/>
              <a:t>Não pode ter o </a:t>
            </a:r>
            <a:r>
              <a:rPr lang="pt-BR" altLang="pt-BR" sz="2400" b="1" dirty="0"/>
              <a:t>mesmo nome de funções;</a:t>
            </a:r>
          </a:p>
          <a:p>
            <a:pPr algn="just"/>
            <a:r>
              <a:rPr lang="pt-BR" altLang="pt-BR" sz="2400" b="1" dirty="0"/>
              <a:t>Maiúsculas ≠ Minúsculas </a:t>
            </a:r>
          </a:p>
          <a:p>
            <a:pPr lvl="1" algn="just"/>
            <a:r>
              <a:rPr lang="pt-BR" altLang="pt-BR" sz="2000" dirty="0" err="1"/>
              <a:t>Obs</a:t>
            </a:r>
            <a:r>
              <a:rPr lang="pt-BR" altLang="pt-BR" sz="2000" dirty="0"/>
              <a:t>: as variáveis </a:t>
            </a:r>
            <a:r>
              <a:rPr lang="pt-BR" altLang="pt-BR" sz="2000" b="1" dirty="0"/>
              <a:t>“soma”</a:t>
            </a:r>
            <a:r>
              <a:rPr lang="pt-BR" altLang="pt-BR" sz="2000" dirty="0"/>
              <a:t> e </a:t>
            </a:r>
            <a:r>
              <a:rPr lang="pt-BR" altLang="pt-BR" sz="2000" b="1" dirty="0"/>
              <a:t>“Soma”</a:t>
            </a:r>
            <a:r>
              <a:rPr lang="pt-BR" altLang="pt-BR" sz="2000" dirty="0"/>
              <a:t> são </a:t>
            </a:r>
            <a:r>
              <a:rPr lang="pt-BR" altLang="pt-BR" sz="2000" b="1" dirty="0"/>
              <a:t>distintas</a:t>
            </a:r>
            <a:r>
              <a:rPr lang="pt-BR" altLang="pt-BR" sz="2000" dirty="0"/>
              <a:t> </a:t>
            </a:r>
          </a:p>
          <a:p>
            <a:pPr algn="just"/>
            <a:endParaRPr lang="pt-BR" alt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377238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Declarando variáveis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1" dirty="0"/>
              <a:t>Sintaxe</a:t>
            </a:r>
          </a:p>
          <a:p>
            <a:r>
              <a:rPr lang="pt-BR" altLang="pt-BR" dirty="0"/>
              <a:t>&lt;</a:t>
            </a:r>
            <a:r>
              <a:rPr lang="pt-BR" altLang="pt-BR" b="1" dirty="0"/>
              <a:t>Tipo de dados</a:t>
            </a:r>
            <a:r>
              <a:rPr lang="pt-BR" altLang="pt-BR" dirty="0"/>
              <a:t>&gt; </a:t>
            </a:r>
            <a:r>
              <a:rPr lang="pt-BR" altLang="pt-BR" b="1" dirty="0" err="1"/>
              <a:t>Nome_variável</a:t>
            </a:r>
            <a:r>
              <a:rPr lang="pt-BR" altLang="pt-BR" dirty="0"/>
              <a:t>; </a:t>
            </a:r>
          </a:p>
          <a:p>
            <a:r>
              <a:rPr lang="pt-BR" altLang="pt-BR" dirty="0"/>
              <a:t>Exemplo: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pt-BR" altLang="pt-BR" b="1" dirty="0"/>
              <a:t>char</a:t>
            </a:r>
            <a:r>
              <a:rPr lang="pt-BR" altLang="pt-BR" dirty="0"/>
              <a:t> </a:t>
            </a:r>
            <a:r>
              <a:rPr lang="pt-BR" altLang="pt-BR" b="1" dirty="0"/>
              <a:t>sexo</a:t>
            </a:r>
            <a:r>
              <a:rPr lang="pt-BR" altLang="pt-BR" dirty="0"/>
              <a:t>;</a:t>
            </a: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pt-BR" altLang="pt-BR" dirty="0"/>
              <a:t>M/M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pt-BR" altLang="pt-BR" b="1" dirty="0" err="1"/>
              <a:t>int</a:t>
            </a:r>
            <a:r>
              <a:rPr lang="pt-BR" altLang="pt-BR" dirty="0"/>
              <a:t> </a:t>
            </a:r>
            <a:r>
              <a:rPr lang="pt-BR" altLang="pt-BR" b="1" dirty="0"/>
              <a:t>idade</a:t>
            </a:r>
            <a:r>
              <a:rPr lang="pt-BR" altLang="pt-BR" dirty="0"/>
              <a:t>;</a:t>
            </a: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pt-BR" altLang="pt-BR" dirty="0"/>
              <a:t>19/20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pt-BR" altLang="pt-BR" b="1" dirty="0" err="1"/>
              <a:t>float</a:t>
            </a:r>
            <a:r>
              <a:rPr lang="pt-BR" altLang="pt-BR" dirty="0"/>
              <a:t> </a:t>
            </a:r>
            <a:r>
              <a:rPr lang="pt-BR" altLang="pt-BR" b="1" dirty="0"/>
              <a:t>altura</a:t>
            </a:r>
            <a:r>
              <a:rPr lang="pt-BR" altLang="pt-BR" dirty="0"/>
              <a:t>;</a:t>
            </a:r>
          </a:p>
          <a:p>
            <a:pPr lvl="2">
              <a:lnSpc>
                <a:spcPct val="100000"/>
              </a:lnSpc>
              <a:spcAft>
                <a:spcPct val="0"/>
              </a:spcAft>
            </a:pPr>
            <a:r>
              <a:rPr lang="pt-BR" altLang="pt-BR" dirty="0"/>
              <a:t>1,97/ 1,70</a:t>
            </a:r>
          </a:p>
          <a:p>
            <a:endParaRPr lang="pt-BR" altLang="pt-BR" sz="1800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26B-765C-4600-BD07-432D2A28E610}" type="slidenum">
              <a:rPr lang="pt-BR" altLang="pt-BR"/>
              <a:pPr/>
              <a:t>18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264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dirty="0" err="1"/>
              <a:t>Nome_da_variavel</a:t>
            </a:r>
            <a:r>
              <a:rPr lang="pt-BR" altLang="pt-BR" dirty="0"/>
              <a:t> = expressão; </a:t>
            </a:r>
          </a:p>
          <a:p>
            <a:r>
              <a:rPr lang="pt-BR" altLang="pt-BR" dirty="0"/>
              <a:t>Exemplo: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pt-BR" altLang="pt-BR" b="1" dirty="0"/>
              <a:t>nome</a:t>
            </a:r>
            <a:r>
              <a:rPr lang="pt-BR" altLang="pt-BR" dirty="0"/>
              <a:t> = </a:t>
            </a:r>
            <a:r>
              <a:rPr lang="pt-BR" altLang="pt-BR" sz="4000" b="1" dirty="0"/>
              <a:t>“</a:t>
            </a:r>
            <a:r>
              <a:rPr lang="pt-BR" altLang="pt-BR" dirty="0"/>
              <a:t>Joao</a:t>
            </a:r>
            <a:r>
              <a:rPr lang="pt-BR" altLang="pt-BR" sz="4000" b="1" dirty="0"/>
              <a:t>”</a:t>
            </a:r>
            <a:r>
              <a:rPr lang="pt-BR" altLang="pt-BR" dirty="0"/>
              <a:t>;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pt-BR" altLang="pt-BR" b="1" dirty="0"/>
              <a:t>idade</a:t>
            </a:r>
            <a:r>
              <a:rPr lang="pt-BR" altLang="pt-BR" dirty="0"/>
              <a:t> = 18;</a:t>
            </a:r>
          </a:p>
          <a:p>
            <a:pPr lvl="1">
              <a:lnSpc>
                <a:spcPct val="100000"/>
              </a:lnSpc>
              <a:spcAft>
                <a:spcPct val="0"/>
              </a:spcAft>
            </a:pPr>
            <a:r>
              <a:rPr lang="pt-BR" altLang="pt-BR" b="1" dirty="0"/>
              <a:t>total</a:t>
            </a:r>
            <a:r>
              <a:rPr lang="pt-BR" altLang="pt-BR" dirty="0"/>
              <a:t> = 10 + 20;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721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Linguagem de Programação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altLang="pt-BR" b="1" dirty="0"/>
              <a:t>Vocabulário</a:t>
            </a:r>
            <a:r>
              <a:rPr lang="pt-BR" altLang="pt-BR" dirty="0"/>
              <a:t> e conjunto de </a:t>
            </a:r>
            <a:r>
              <a:rPr lang="pt-BR" altLang="pt-BR" b="1" dirty="0"/>
              <a:t>regras gramaticais</a:t>
            </a:r>
            <a:r>
              <a:rPr lang="pt-BR" altLang="pt-BR" dirty="0"/>
              <a:t>;</a:t>
            </a:r>
          </a:p>
          <a:p>
            <a:pPr algn="just"/>
            <a:r>
              <a:rPr lang="pt-BR" altLang="pt-BR" dirty="0"/>
              <a:t>Realiza tarefas específicas;</a:t>
            </a:r>
          </a:p>
          <a:p>
            <a:pPr algn="just"/>
            <a:r>
              <a:rPr lang="pt-BR" altLang="pt-BR" dirty="0"/>
              <a:t>Cada linguagem possui um </a:t>
            </a:r>
            <a:r>
              <a:rPr lang="pt-BR" altLang="pt-BR" b="1" dirty="0"/>
              <a:t>conjunto único de palavras-chaves</a:t>
            </a:r>
            <a:r>
              <a:rPr lang="pt-BR" altLang="pt-BR" dirty="0"/>
              <a:t> e uma </a:t>
            </a:r>
            <a:r>
              <a:rPr lang="pt-BR" altLang="pt-BR" b="1" dirty="0"/>
              <a:t>sintaxe</a:t>
            </a:r>
            <a:r>
              <a:rPr lang="pt-BR" altLang="pt-BR" dirty="0"/>
              <a:t>;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99F5-E883-4ECE-96D0-C0330C4A68D8}" type="slidenum">
              <a:rPr lang="pt-BR" altLang="pt-BR"/>
              <a:pPr/>
              <a:t>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6660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Operadores aritméticos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F6463-3967-41F6-8A92-968D15B784AA}" type="slidenum">
              <a:rPr lang="pt-BR" altLang="pt-BR"/>
              <a:pPr/>
              <a:t>20</a:t>
            </a:fld>
            <a:endParaRPr lang="pt-BR" altLang="pt-BR"/>
          </a:p>
        </p:txBody>
      </p:sp>
      <p:graphicFrame>
        <p:nvGraphicFramePr>
          <p:cNvPr id="60115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59641"/>
              </p:ext>
            </p:extLst>
          </p:nvPr>
        </p:nvGraphicFramePr>
        <p:xfrm>
          <a:off x="2073503" y="2896060"/>
          <a:ext cx="7399337" cy="3189548"/>
        </p:xfrm>
        <a:graphic>
          <a:graphicData uri="http://schemas.openxmlformats.org/drawingml/2006/table">
            <a:tbl>
              <a:tblPr/>
              <a:tblGrid>
                <a:gridCol w="2878137">
                  <a:extLst>
                    <a:ext uri="{9D8B030D-6E8A-4147-A177-3AD203B41FA5}">
                      <a16:colId xmlns:a16="http://schemas.microsoft.com/office/drawing/2014/main" val="3785184072"/>
                    </a:ext>
                  </a:extLst>
                </a:gridCol>
                <a:gridCol w="4521200">
                  <a:extLst>
                    <a:ext uri="{9D8B030D-6E8A-4147-A177-3AD203B41FA5}">
                      <a16:colId xmlns:a16="http://schemas.microsoft.com/office/drawing/2014/main" val="3562053570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Operador Binário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Descrição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53503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=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Atribuição 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12233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+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Soma 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6694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-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Subtração 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31389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/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Divisão 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9836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Multiplicação</a:t>
                      </a:r>
                      <a:endParaRPr kumimoji="0" lang="pt-BR" alt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57215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%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Modulo (</a:t>
                      </a: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resto</a:t>
                      </a:r>
                      <a:r>
                        <a:rPr kumimoji="0" lang="pt-BR" altLang="pt-B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da divisão) </a:t>
                      </a:r>
                    </a:p>
                  </a:txBody>
                  <a:tcPr marL="90000" marR="90000" marT="46800" marB="468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547371"/>
                  </a:ext>
                </a:extLst>
              </a:tr>
            </a:tbl>
          </a:graphicData>
        </a:graphic>
      </p:graphicFrame>
      <p:sp>
        <p:nvSpPr>
          <p:cNvPr id="601115" name="Rectangle 27"/>
          <p:cNvSpPr>
            <a:spLocks noChangeArrowheads="1"/>
          </p:cNvSpPr>
          <p:nvPr/>
        </p:nvSpPr>
        <p:spPr bwMode="auto">
          <a:xfrm>
            <a:off x="2684463" y="5162402"/>
            <a:ext cx="25870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pt-BR" altLang="pt-BR" sz="2400">
                <a:latin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5181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Operadores aritméticos Unários e Binários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ct val="0"/>
              </a:spcAft>
            </a:pPr>
            <a:r>
              <a:rPr lang="pt-BR" altLang="pt-BR" sz="2400" b="1" dirty="0"/>
              <a:t>Unários</a:t>
            </a:r>
            <a:r>
              <a:rPr lang="pt-BR" altLang="pt-BR" sz="2400" dirty="0"/>
              <a:t> (</a:t>
            </a:r>
            <a:r>
              <a:rPr lang="pt-BR" altLang="pt-BR" sz="2400" b="1" dirty="0"/>
              <a:t>+</a:t>
            </a:r>
            <a:r>
              <a:rPr lang="pt-BR" altLang="pt-BR" sz="2400" dirty="0"/>
              <a:t>, </a:t>
            </a:r>
            <a:r>
              <a:rPr lang="pt-BR" altLang="pt-BR" sz="2400" b="1" dirty="0"/>
              <a:t>-</a:t>
            </a:r>
            <a:r>
              <a:rPr lang="pt-BR" altLang="pt-BR" sz="2400" dirty="0"/>
              <a:t>, </a:t>
            </a:r>
            <a:r>
              <a:rPr lang="pt-BR" altLang="pt-BR" sz="2400" b="1" dirty="0"/>
              <a:t>++</a:t>
            </a:r>
            <a:r>
              <a:rPr lang="pt-BR" altLang="pt-BR" sz="2400" dirty="0"/>
              <a:t>, </a:t>
            </a:r>
            <a:r>
              <a:rPr lang="pt-BR" altLang="pt-BR" sz="2400" b="1" dirty="0"/>
              <a:t>--</a:t>
            </a:r>
            <a:r>
              <a:rPr lang="pt-BR" altLang="pt-BR" sz="2400" dirty="0"/>
              <a:t>) agem sobre </a:t>
            </a:r>
            <a:r>
              <a:rPr lang="pt-BR" altLang="pt-BR" sz="2400" b="1" dirty="0"/>
              <a:t>uma variável</a:t>
            </a:r>
            <a:r>
              <a:rPr lang="pt-BR" altLang="pt-BR" sz="2400" dirty="0"/>
              <a:t> apenas, </a:t>
            </a:r>
            <a:r>
              <a:rPr lang="pt-BR" altLang="pt-BR" sz="2400" b="1" dirty="0"/>
              <a:t>modificando ou não</a:t>
            </a:r>
            <a:r>
              <a:rPr lang="pt-BR" altLang="pt-BR" sz="2400" dirty="0"/>
              <a:t> o seu valor, e retornam o valor final da variável.</a:t>
            </a:r>
          </a:p>
          <a:p>
            <a:pPr lvl="1" algn="just">
              <a:lnSpc>
                <a:spcPct val="100000"/>
              </a:lnSpc>
              <a:spcAft>
                <a:spcPct val="0"/>
              </a:spcAft>
            </a:pPr>
            <a:r>
              <a:rPr lang="pt-BR" altLang="pt-BR" b="1" dirty="0"/>
              <a:t>a = -b;</a:t>
            </a:r>
          </a:p>
          <a:p>
            <a:pPr lvl="1" algn="just">
              <a:lnSpc>
                <a:spcPct val="100000"/>
              </a:lnSpc>
              <a:spcAft>
                <a:spcPct val="0"/>
              </a:spcAft>
            </a:pPr>
            <a:r>
              <a:rPr lang="pt-BR" altLang="pt-BR" b="1" dirty="0"/>
              <a:t>a++;  </a:t>
            </a:r>
            <a:r>
              <a:rPr lang="pt-BR" altLang="pt-BR" i="1" dirty="0"/>
              <a:t>(ou seja) </a:t>
            </a:r>
            <a:r>
              <a:rPr lang="pt-BR" altLang="pt-BR" dirty="0"/>
              <a:t> </a:t>
            </a:r>
            <a:r>
              <a:rPr lang="pt-BR" altLang="pt-BR" b="1" dirty="0"/>
              <a:t>a = a+1;</a:t>
            </a:r>
          </a:p>
          <a:p>
            <a:pPr lvl="1" algn="just">
              <a:lnSpc>
                <a:spcPct val="100000"/>
              </a:lnSpc>
              <a:spcAft>
                <a:spcPct val="0"/>
              </a:spcAft>
            </a:pPr>
            <a:r>
              <a:rPr lang="pt-BR" altLang="pt-BR" b="1" dirty="0"/>
              <a:t>a--;</a:t>
            </a:r>
            <a:r>
              <a:rPr lang="pt-BR" altLang="pt-BR" dirty="0"/>
              <a:t>  </a:t>
            </a:r>
            <a:r>
              <a:rPr lang="pt-BR" altLang="pt-BR" i="1" dirty="0"/>
              <a:t>(ou seja) </a:t>
            </a:r>
            <a:r>
              <a:rPr lang="pt-BR" altLang="pt-BR" b="1" dirty="0"/>
              <a:t>a = a-1;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pt-BR" altLang="pt-BR" dirty="0" err="1"/>
              <a:t>Obs</a:t>
            </a:r>
            <a:r>
              <a:rPr lang="pt-BR" altLang="pt-BR" dirty="0"/>
              <a:t>: operador “</a:t>
            </a:r>
            <a:r>
              <a:rPr lang="pt-BR" altLang="pt-BR" b="1" dirty="0"/>
              <a:t>–</a:t>
            </a:r>
            <a:r>
              <a:rPr lang="pt-BR" altLang="pt-BR" dirty="0"/>
              <a:t>” como troca de sinal é um operador unário que não altera a variável sobre a qual é aplicado, pois ele retorna o valor da variável multiplicado por -1. </a:t>
            </a:r>
            <a:endParaRPr lang="pt-BR" altLang="pt-BR" b="1" dirty="0"/>
          </a:p>
          <a:p>
            <a:pPr algn="just"/>
            <a:r>
              <a:rPr lang="pt-BR" altLang="pt-BR" sz="2400" b="1" dirty="0"/>
              <a:t>Binários</a:t>
            </a:r>
            <a:r>
              <a:rPr lang="pt-BR" altLang="pt-BR" sz="2400" dirty="0"/>
              <a:t> (</a:t>
            </a:r>
            <a:r>
              <a:rPr lang="pt-BR" altLang="pt-BR" sz="2400" b="1" dirty="0"/>
              <a:t>+</a:t>
            </a:r>
            <a:r>
              <a:rPr lang="pt-BR" altLang="pt-BR" sz="2400" dirty="0"/>
              <a:t>, </a:t>
            </a:r>
            <a:r>
              <a:rPr lang="pt-BR" altLang="pt-BR" sz="2400" b="1" dirty="0"/>
              <a:t>-</a:t>
            </a:r>
            <a:r>
              <a:rPr lang="pt-BR" altLang="pt-BR" sz="2400" dirty="0"/>
              <a:t>, </a:t>
            </a:r>
            <a:r>
              <a:rPr lang="pt-BR" altLang="pt-BR" sz="2400" b="1" dirty="0"/>
              <a:t>*</a:t>
            </a:r>
            <a:r>
              <a:rPr lang="pt-BR" altLang="pt-BR" sz="2400" dirty="0"/>
              <a:t>, </a:t>
            </a:r>
            <a:r>
              <a:rPr lang="pt-BR" altLang="pt-BR" sz="2400" b="1" dirty="0"/>
              <a:t>/</a:t>
            </a:r>
            <a:r>
              <a:rPr lang="pt-BR" altLang="pt-BR" sz="2400" dirty="0"/>
              <a:t>, </a:t>
            </a:r>
            <a:r>
              <a:rPr lang="pt-BR" altLang="pt-BR" sz="2400" b="1" dirty="0"/>
              <a:t>%</a:t>
            </a:r>
            <a:r>
              <a:rPr lang="pt-BR" altLang="pt-BR" sz="2400" dirty="0"/>
              <a:t>) usam </a:t>
            </a:r>
            <a:r>
              <a:rPr lang="pt-BR" altLang="pt-BR" sz="2400" b="1" dirty="0"/>
              <a:t>duas variáveis</a:t>
            </a:r>
            <a:r>
              <a:rPr lang="pt-BR" altLang="pt-BR" sz="2400" dirty="0"/>
              <a:t> e retornam um terceiro valor, </a:t>
            </a:r>
            <a:r>
              <a:rPr lang="pt-BR" altLang="pt-BR" sz="2400" b="1" dirty="0"/>
              <a:t>sem modificar as variáveis originais</a:t>
            </a:r>
            <a:r>
              <a:rPr lang="pt-BR" altLang="pt-BR" sz="2400" dirty="0"/>
              <a:t>. 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92C5-4A34-464B-B605-861926995D5E}" type="slidenum">
              <a:rPr lang="pt-BR" altLang="pt-BR"/>
              <a:pPr/>
              <a:t>21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0101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Operadores aritméticos - Hierarquia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04C95-3725-4DB9-BC41-EB1E5C159946}" type="slidenum">
              <a:rPr lang="pt-BR" altLang="pt-BR"/>
              <a:pPr/>
              <a:t>22</a:t>
            </a:fld>
            <a:endParaRPr lang="pt-BR" altLang="pt-BR"/>
          </a:p>
        </p:txBody>
      </p:sp>
      <p:pic>
        <p:nvPicPr>
          <p:cNvPr id="5806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87" y="1870075"/>
            <a:ext cx="6789701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0646" name="Rectangle 38"/>
          <p:cNvSpPr>
            <a:spLocks noChangeArrowheads="1"/>
          </p:cNvSpPr>
          <p:nvPr/>
        </p:nvSpPr>
        <p:spPr bwMode="auto">
          <a:xfrm>
            <a:off x="2684463" y="5162402"/>
            <a:ext cx="25870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pt-BR" altLang="pt-BR" sz="2400">
                <a:latin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9874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Operadores de Atribuição</a:t>
            </a:r>
          </a:p>
        </p:txBody>
      </p:sp>
      <p:graphicFrame>
        <p:nvGraphicFramePr>
          <p:cNvPr id="583761" name="Group 8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551334"/>
              </p:ext>
            </p:extLst>
          </p:nvPr>
        </p:nvGraphicFramePr>
        <p:xfrm>
          <a:off x="838200" y="1825625"/>
          <a:ext cx="10515600" cy="2376489"/>
        </p:xfrm>
        <a:graphic>
          <a:graphicData uri="http://schemas.openxmlformats.org/drawingml/2006/table">
            <a:tbl>
              <a:tblPr/>
              <a:tblGrid>
                <a:gridCol w="5049148">
                  <a:extLst>
                    <a:ext uri="{9D8B030D-6E8A-4147-A177-3AD203B41FA5}">
                      <a16:colId xmlns:a16="http://schemas.microsoft.com/office/drawing/2014/main" val="4170771069"/>
                    </a:ext>
                  </a:extLst>
                </a:gridCol>
                <a:gridCol w="5466452">
                  <a:extLst>
                    <a:ext uri="{9D8B030D-6E8A-4147-A177-3AD203B41FA5}">
                      <a16:colId xmlns:a16="http://schemas.microsoft.com/office/drawing/2014/main" val="3195625615"/>
                    </a:ext>
                  </a:extLst>
                </a:gridCol>
              </a:tblGrid>
              <a:tr h="474663">
                <a:tc>
                  <a:txBody>
                    <a:bodyPr/>
                    <a:lstStyle>
                      <a:lvl1pPr marL="469900" indent="-469900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908050" indent="-436563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304925" indent="-3952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Instrução normal</a:t>
                      </a:r>
                    </a:p>
                  </a:txBody>
                  <a:tcPr marL="123865" marR="1238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908050" indent="-436563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304925" indent="-3952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469900" marR="0" lvl="0" indent="-469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Instrução reduzida</a:t>
                      </a:r>
                    </a:p>
                  </a:txBody>
                  <a:tcPr marL="123865" marR="1238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014318"/>
                  </a:ext>
                </a:extLst>
              </a:tr>
              <a:tr h="476250">
                <a:tc>
                  <a:txBody>
                    <a:bodyPr/>
                    <a:lstStyle>
                      <a:lvl1pPr marL="469900" indent="-469900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908050" indent="-436563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304925" indent="-3952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var </a:t>
                      </a: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var </a:t>
                      </a: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expr;</a:t>
                      </a:r>
                    </a:p>
                  </a:txBody>
                  <a:tcPr marL="123865" marR="1238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908050" indent="-436563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304925" indent="-3952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Var </a:t>
                      </a: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+=</a:t>
                      </a: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expr;</a:t>
                      </a:r>
                    </a:p>
                  </a:txBody>
                  <a:tcPr marL="123865" marR="1238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824362"/>
                  </a:ext>
                </a:extLst>
              </a:tr>
              <a:tr h="474663">
                <a:tc>
                  <a:txBody>
                    <a:bodyPr/>
                    <a:lstStyle>
                      <a:lvl1pPr marL="469900" indent="-469900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908050" indent="-436563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304925" indent="-3952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var </a:t>
                      </a: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var </a:t>
                      </a: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–</a:t>
                      </a: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expr;</a:t>
                      </a:r>
                    </a:p>
                  </a:txBody>
                  <a:tcPr marL="123865" marR="1238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908050" indent="-436563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304925" indent="-3952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Var </a:t>
                      </a: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-=</a:t>
                      </a: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expr;</a:t>
                      </a:r>
                    </a:p>
                  </a:txBody>
                  <a:tcPr marL="123865" marR="1238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31841"/>
                  </a:ext>
                </a:extLst>
              </a:tr>
              <a:tr h="476250">
                <a:tc>
                  <a:txBody>
                    <a:bodyPr/>
                    <a:lstStyle>
                      <a:lvl1pPr marL="469900" indent="-469900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908050" indent="-436563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304925" indent="-3952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var </a:t>
                      </a: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var </a:t>
                      </a: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expr;</a:t>
                      </a:r>
                    </a:p>
                  </a:txBody>
                  <a:tcPr marL="123865" marR="1238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908050" indent="-436563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304925" indent="-3952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Var </a:t>
                      </a: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/=</a:t>
                      </a: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expr;</a:t>
                      </a:r>
                    </a:p>
                  </a:txBody>
                  <a:tcPr marL="123865" marR="1238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00913"/>
                  </a:ext>
                </a:extLst>
              </a:tr>
              <a:tr h="474663">
                <a:tc>
                  <a:txBody>
                    <a:bodyPr/>
                    <a:lstStyle>
                      <a:lvl1pPr marL="469900" indent="-469900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908050" indent="-436563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304925" indent="-3952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var </a:t>
                      </a: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var </a:t>
                      </a: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*</a:t>
                      </a: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expr;</a:t>
                      </a:r>
                    </a:p>
                  </a:txBody>
                  <a:tcPr marL="123865" marR="1238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908050" indent="-436563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1304925" indent="-3952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693863" indent="-387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2093913" indent="-398463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469900" marR="0" lvl="0" indent="-469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Var </a:t>
                      </a:r>
                      <a:r>
                        <a:rPr kumimoji="0" lang="pt-BR" alt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*=</a:t>
                      </a: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t-BR" altLang="pt-B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expr</a:t>
                      </a: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 marL="123865" marR="12386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643583"/>
                  </a:ext>
                </a:extLst>
              </a:tr>
            </a:tbl>
          </a:graphicData>
        </a:graphic>
      </p:graphicFrame>
      <p:sp>
        <p:nvSpPr>
          <p:cNvPr id="25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ACA1-3687-4C33-A1D1-553D8617409B}" type="slidenum">
              <a:rPr lang="pt-BR" altLang="pt-BR"/>
              <a:pPr/>
              <a:t>23</a:t>
            </a:fld>
            <a:endParaRPr lang="pt-BR" altLang="pt-BR"/>
          </a:p>
        </p:txBody>
      </p:sp>
      <p:sp>
        <p:nvSpPr>
          <p:cNvPr id="583763" name="Rectangle 8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43400" y="4078288"/>
            <a:ext cx="7848600" cy="2087562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altLang="pt-BR" dirty="0"/>
              <a:t>Exemplos:</a:t>
            </a:r>
          </a:p>
          <a:p>
            <a:pPr lvl="1">
              <a:lnSpc>
                <a:spcPct val="110000"/>
              </a:lnSpc>
            </a:pPr>
            <a:r>
              <a:rPr lang="pt-BR" altLang="pt-BR" dirty="0"/>
              <a:t>a </a:t>
            </a:r>
            <a:r>
              <a:rPr lang="pt-BR" altLang="pt-BR" dirty="0">
                <a:solidFill>
                  <a:srgbClr val="3333FF"/>
                </a:solidFill>
              </a:rPr>
              <a:t>=</a:t>
            </a:r>
            <a:r>
              <a:rPr lang="pt-BR" altLang="pt-BR" dirty="0"/>
              <a:t> 5;</a:t>
            </a:r>
          </a:p>
          <a:p>
            <a:pPr lvl="1">
              <a:lnSpc>
                <a:spcPct val="110000"/>
              </a:lnSpc>
            </a:pPr>
            <a:r>
              <a:rPr lang="pt-BR" altLang="pt-BR" dirty="0"/>
              <a:t>a </a:t>
            </a:r>
            <a:r>
              <a:rPr lang="pt-BR" altLang="pt-BR" b="1" dirty="0">
                <a:solidFill>
                  <a:srgbClr val="3333FF"/>
                </a:solidFill>
              </a:rPr>
              <a:t>+=</a:t>
            </a:r>
            <a:r>
              <a:rPr lang="pt-BR" altLang="pt-BR" dirty="0"/>
              <a:t> 5; </a:t>
            </a:r>
            <a:r>
              <a:rPr lang="pt-BR" altLang="pt-BR" i="1" dirty="0"/>
              <a:t>(ou seja)</a:t>
            </a:r>
            <a:r>
              <a:rPr lang="pt-BR" altLang="pt-BR" dirty="0"/>
              <a:t> a </a:t>
            </a:r>
            <a:r>
              <a:rPr lang="pt-BR" altLang="pt-BR" b="1" dirty="0">
                <a:solidFill>
                  <a:srgbClr val="3333FF"/>
                </a:solidFill>
              </a:rPr>
              <a:t>=</a:t>
            </a:r>
            <a:r>
              <a:rPr lang="pt-BR" altLang="pt-BR" dirty="0"/>
              <a:t> (a </a:t>
            </a:r>
            <a:r>
              <a:rPr lang="pt-BR" altLang="pt-BR" b="1" dirty="0">
                <a:solidFill>
                  <a:srgbClr val="3333FF"/>
                </a:solidFill>
              </a:rPr>
              <a:t>+</a:t>
            </a:r>
            <a:r>
              <a:rPr lang="pt-BR" altLang="pt-BR" dirty="0"/>
              <a:t> 5);</a:t>
            </a:r>
          </a:p>
          <a:p>
            <a:pPr lvl="1">
              <a:lnSpc>
                <a:spcPct val="110000"/>
              </a:lnSpc>
            </a:pPr>
            <a:r>
              <a:rPr lang="pt-BR" altLang="pt-BR" dirty="0"/>
              <a:t>a </a:t>
            </a:r>
            <a:r>
              <a:rPr lang="pt-BR" altLang="pt-BR" b="1" dirty="0">
                <a:solidFill>
                  <a:srgbClr val="3333FF"/>
                </a:solidFill>
              </a:rPr>
              <a:t>-=</a:t>
            </a:r>
            <a:r>
              <a:rPr lang="pt-BR" altLang="pt-BR" dirty="0"/>
              <a:t> 5; </a:t>
            </a:r>
            <a:r>
              <a:rPr lang="pt-BR" altLang="pt-BR" i="1" dirty="0"/>
              <a:t>(ou seja)</a:t>
            </a:r>
            <a:r>
              <a:rPr lang="pt-BR" altLang="pt-BR" dirty="0"/>
              <a:t> a </a:t>
            </a:r>
            <a:r>
              <a:rPr lang="pt-BR" altLang="pt-BR" b="1" dirty="0">
                <a:solidFill>
                  <a:srgbClr val="3333FF"/>
                </a:solidFill>
              </a:rPr>
              <a:t>=</a:t>
            </a:r>
            <a:r>
              <a:rPr lang="pt-BR" altLang="pt-BR" dirty="0"/>
              <a:t> (a </a:t>
            </a:r>
            <a:r>
              <a:rPr lang="pt-BR" altLang="pt-BR" b="1" dirty="0">
                <a:solidFill>
                  <a:srgbClr val="3333FF"/>
                </a:solidFill>
              </a:rPr>
              <a:t>–</a:t>
            </a:r>
            <a:r>
              <a:rPr lang="pt-BR" altLang="pt-BR" dirty="0"/>
              <a:t> 5);</a:t>
            </a:r>
          </a:p>
        </p:txBody>
      </p:sp>
    </p:spTree>
    <p:extLst>
      <p:ext uri="{BB962C8B-B14F-4D97-AF65-F5344CB8AC3E}">
        <p14:creationId xmlns:p14="http://schemas.microsoft.com/office/powerpoint/2010/main" val="57664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Comentários</a:t>
            </a:r>
            <a:endParaRPr lang="pt-BR" altLang="pt-BR" sz="2400" dirty="0"/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b="1" dirty="0">
                <a:solidFill>
                  <a:srgbClr val="FF0000"/>
                </a:solidFill>
              </a:rPr>
              <a:t>//</a:t>
            </a:r>
            <a:r>
              <a:rPr lang="pt-BR" altLang="pt-BR" dirty="0">
                <a:solidFill>
                  <a:srgbClr val="FF0000"/>
                </a:solidFill>
              </a:rPr>
              <a:t> </a:t>
            </a:r>
            <a:r>
              <a:rPr lang="pt-BR" altLang="pt-BR" dirty="0"/>
              <a:t>Meu comentário em uma linha</a:t>
            </a:r>
          </a:p>
          <a:p>
            <a:pPr algn="just">
              <a:buFont typeface="Wingdings" panose="05000000000000000000" pitchFamily="2" charset="2"/>
              <a:buNone/>
            </a:pPr>
            <a:endParaRPr lang="pt-BR" altLang="pt-BR" dirty="0"/>
          </a:p>
          <a:p>
            <a:pPr algn="just"/>
            <a:r>
              <a:rPr lang="pt-BR" altLang="pt-BR" b="1" dirty="0">
                <a:solidFill>
                  <a:srgbClr val="FF0000"/>
                </a:solidFill>
              </a:rPr>
              <a:t>/*</a:t>
            </a:r>
            <a:r>
              <a:rPr lang="pt-BR" altLang="pt-BR" dirty="0"/>
              <a:t> Meu comentário através de um bloco de texto que pode estar em </a:t>
            </a:r>
            <a:r>
              <a:rPr lang="pt-BR" altLang="pt-BR" i="1" dirty="0"/>
              <a:t>n</a:t>
            </a:r>
            <a:r>
              <a:rPr lang="pt-BR" altLang="pt-BR" dirty="0"/>
              <a:t> linhas </a:t>
            </a:r>
            <a:r>
              <a:rPr lang="pt-BR" altLang="pt-BR" b="1" dirty="0">
                <a:solidFill>
                  <a:srgbClr val="FF0000"/>
                </a:solidFill>
              </a:rPr>
              <a:t>*/</a:t>
            </a:r>
          </a:p>
          <a:p>
            <a:pPr algn="just">
              <a:buFont typeface="Wingdings" panose="05000000000000000000" pitchFamily="2" charset="2"/>
              <a:buNone/>
            </a:pPr>
            <a:endParaRPr lang="pt-BR" altLang="pt-BR" b="1" dirty="0"/>
          </a:p>
          <a:p>
            <a:pPr algn="just">
              <a:buFont typeface="Wingdings" panose="05000000000000000000" pitchFamily="2" charset="2"/>
              <a:buNone/>
            </a:pPr>
            <a:endParaRPr lang="pt-BR" altLang="pt-BR" b="1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5EA92-A94E-4BBF-9F37-B23CE4F683DA}" type="slidenum">
              <a:rPr lang="pt-BR" altLang="pt-BR"/>
              <a:pPr/>
              <a:t>24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4915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Tipos Primitivos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1" dirty="0"/>
              <a:t>Caractere</a:t>
            </a:r>
          </a:p>
          <a:p>
            <a:r>
              <a:rPr lang="pt-BR" altLang="pt-BR" dirty="0"/>
              <a:t>Definido pela palavra reservada </a:t>
            </a:r>
            <a:r>
              <a:rPr lang="pt-BR" altLang="pt-BR" b="1" dirty="0"/>
              <a:t>char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Ocupa 8 bits (1 byte)</a:t>
            </a:r>
          </a:p>
          <a:p>
            <a:r>
              <a:rPr lang="pt-BR" altLang="pt-BR" dirty="0"/>
              <a:t>Faixa de valores: -128 à 127</a:t>
            </a:r>
          </a:p>
          <a:p>
            <a:r>
              <a:rPr lang="pt-BR" altLang="pt-BR" dirty="0"/>
              <a:t>Exemplo:</a:t>
            </a:r>
          </a:p>
          <a:p>
            <a:pPr lvl="1"/>
            <a:r>
              <a:rPr lang="pt-BR" altLang="pt-BR" b="1" dirty="0"/>
              <a:t>char</a:t>
            </a:r>
            <a:r>
              <a:rPr lang="pt-BR" altLang="pt-BR" dirty="0"/>
              <a:t> letra;</a:t>
            </a:r>
          </a:p>
          <a:p>
            <a:pPr lvl="1"/>
            <a:r>
              <a:rPr lang="pt-BR" altLang="pt-BR" dirty="0"/>
              <a:t>letra = ‘A’;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1AF8-17B3-4DDC-A5FB-0034F05B5E53}" type="slidenum">
              <a:rPr lang="pt-BR" altLang="pt-BR"/>
              <a:pPr/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05434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Tipos Primitivos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b="1" dirty="0"/>
              <a:t>Inteiro</a:t>
            </a:r>
          </a:p>
          <a:p>
            <a:r>
              <a:rPr lang="pt-BR" altLang="pt-BR" dirty="0"/>
              <a:t>Definido pela palavra reservada </a:t>
            </a:r>
            <a:r>
              <a:rPr lang="pt-BR" altLang="pt-BR" b="1" dirty="0" err="1"/>
              <a:t>int</a:t>
            </a:r>
            <a:r>
              <a:rPr lang="pt-BR" altLang="pt-BR" dirty="0"/>
              <a:t>;</a:t>
            </a:r>
          </a:p>
          <a:p>
            <a:r>
              <a:rPr lang="pt-BR" altLang="pt-BR" dirty="0"/>
              <a:t>Ocupa 16 bits (2 bytes)</a:t>
            </a:r>
          </a:p>
          <a:p>
            <a:r>
              <a:rPr lang="pt-BR" altLang="pt-BR" dirty="0"/>
              <a:t>Faixa de valores: -32768 à 32767</a:t>
            </a:r>
          </a:p>
          <a:p>
            <a:r>
              <a:rPr lang="pt-BR" altLang="pt-BR" dirty="0"/>
              <a:t>Exemplo:</a:t>
            </a:r>
          </a:p>
          <a:p>
            <a:pPr lvl="1"/>
            <a:r>
              <a:rPr lang="pt-BR" altLang="pt-BR" dirty="0" err="1"/>
              <a:t>int</a:t>
            </a:r>
            <a:r>
              <a:rPr lang="pt-BR" altLang="pt-BR" dirty="0"/>
              <a:t> num;</a:t>
            </a:r>
          </a:p>
          <a:p>
            <a:pPr lvl="1"/>
            <a:r>
              <a:rPr lang="pt-BR" altLang="pt-BR" dirty="0"/>
              <a:t>num = -73;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DE8F-51E9-4FC4-9BF9-51A453516D05}" type="slidenum">
              <a:rPr lang="pt-BR" altLang="pt-BR"/>
              <a:pPr/>
              <a:t>26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75725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Tipos Primitivos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b="1" dirty="0"/>
              <a:t>Ponto flutuante</a:t>
            </a:r>
          </a:p>
          <a:p>
            <a:pPr>
              <a:lnSpc>
                <a:spcPct val="110000"/>
              </a:lnSpc>
            </a:pPr>
            <a:r>
              <a:rPr lang="pt-BR" altLang="pt-BR" dirty="0"/>
              <a:t>Definido pela palavra reservada </a:t>
            </a:r>
            <a:r>
              <a:rPr lang="pt-BR" altLang="pt-BR" b="1" dirty="0" err="1"/>
              <a:t>float</a:t>
            </a:r>
            <a:endParaRPr lang="pt-BR" altLang="pt-BR" b="1" dirty="0"/>
          </a:p>
          <a:p>
            <a:pPr>
              <a:lnSpc>
                <a:spcPct val="110000"/>
              </a:lnSpc>
            </a:pPr>
            <a:r>
              <a:rPr lang="pt-BR" altLang="pt-BR" dirty="0"/>
              <a:t>Ocupa 4 bytes</a:t>
            </a:r>
          </a:p>
          <a:p>
            <a:pPr>
              <a:lnSpc>
                <a:spcPct val="110000"/>
              </a:lnSpc>
            </a:pPr>
            <a:r>
              <a:rPr lang="pt-BR" altLang="pt-BR" dirty="0"/>
              <a:t>Exemplo: </a:t>
            </a:r>
          </a:p>
          <a:p>
            <a:pPr lvl="1">
              <a:lnSpc>
                <a:spcPct val="110000"/>
              </a:lnSpc>
            </a:pPr>
            <a:r>
              <a:rPr lang="pt-BR" altLang="pt-BR" b="1" dirty="0" err="1"/>
              <a:t>float</a:t>
            </a:r>
            <a:r>
              <a:rPr lang="pt-BR" altLang="pt-BR" dirty="0"/>
              <a:t> </a:t>
            </a:r>
            <a:r>
              <a:rPr lang="pt-BR" altLang="pt-BR" dirty="0" err="1"/>
              <a:t>a,b,c</a:t>
            </a:r>
            <a:r>
              <a:rPr lang="pt-BR" altLang="pt-BR" dirty="0"/>
              <a:t>=2.34;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pt-BR" altLang="pt-BR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dirty="0"/>
              <a:t>;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E25E2-9720-47B6-86F4-CE401FE644B1}" type="slidenum">
              <a:rPr lang="pt-BR" altLang="pt-BR"/>
              <a:pPr/>
              <a:t>27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9284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Tipos Primitivos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b="1" dirty="0"/>
              <a:t>Ponto flutuante de precisão dupla</a:t>
            </a:r>
            <a:endParaRPr lang="pt-BR" altLang="pt-BR" dirty="0"/>
          </a:p>
          <a:p>
            <a:pPr>
              <a:lnSpc>
                <a:spcPct val="110000"/>
              </a:lnSpc>
            </a:pPr>
            <a:r>
              <a:rPr lang="pt-BR" altLang="pt-BR" dirty="0"/>
              <a:t>Definido pela palavra reservada </a:t>
            </a:r>
            <a:r>
              <a:rPr lang="pt-BR" altLang="pt-BR" b="1" dirty="0" err="1"/>
              <a:t>double</a:t>
            </a:r>
            <a:endParaRPr lang="pt-BR" altLang="pt-BR" b="1" dirty="0"/>
          </a:p>
          <a:p>
            <a:pPr>
              <a:lnSpc>
                <a:spcPct val="110000"/>
              </a:lnSpc>
            </a:pPr>
            <a:r>
              <a:rPr lang="pt-BR" altLang="pt-BR" dirty="0"/>
              <a:t>Ocupa 8 bytes</a:t>
            </a:r>
          </a:p>
          <a:p>
            <a:pPr>
              <a:lnSpc>
                <a:spcPct val="110000"/>
              </a:lnSpc>
            </a:pPr>
            <a:r>
              <a:rPr lang="pt-BR" altLang="pt-BR" dirty="0"/>
              <a:t>Exemplo: </a:t>
            </a:r>
          </a:p>
          <a:p>
            <a:pPr lvl="1">
              <a:lnSpc>
                <a:spcPct val="110000"/>
              </a:lnSpc>
            </a:pPr>
            <a:r>
              <a:rPr lang="pt-BR" altLang="pt-BR" b="1" dirty="0" err="1"/>
              <a:t>double</a:t>
            </a:r>
            <a:r>
              <a:rPr lang="pt-BR" altLang="pt-BR" dirty="0"/>
              <a:t> x=2.38, y=3.1415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65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BA4747-B912-4AF7-8F69-A2F675D92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88913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/>
              <a:t>Modificadores de Dados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8A8B045-DA61-4E6B-9DBF-811E2CEB4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279526"/>
            <a:ext cx="8229600" cy="4525963"/>
          </a:xfrm>
        </p:spPr>
        <p:txBody>
          <a:bodyPr/>
          <a:lstStyle/>
          <a:p>
            <a:pPr eaLnBrk="1" hangingPunct="1"/>
            <a:r>
              <a:rPr lang="pt-BR" altLang="pt-BR" sz="2200" b="1"/>
              <a:t>unsigned </a:t>
            </a:r>
            <a:r>
              <a:rPr lang="pt-BR" altLang="pt-BR" sz="2200"/>
              <a:t>: armazena número sem sinal (positivo) </a:t>
            </a:r>
          </a:p>
          <a:p>
            <a:pPr lvl="1" eaLnBrk="1" hangingPunct="1"/>
            <a:r>
              <a:rPr lang="pt-BR" altLang="pt-BR" sz="2000"/>
              <a:t>Ex unsigned int</a:t>
            </a:r>
          </a:p>
          <a:p>
            <a:pPr eaLnBrk="1" hangingPunct="1"/>
            <a:r>
              <a:rPr lang="pt-BR" altLang="pt-BR" sz="2200" b="1"/>
              <a:t>short </a:t>
            </a:r>
            <a:r>
              <a:rPr lang="pt-BR" altLang="pt-BR" sz="2200"/>
              <a:t>: reduz os limites de variação </a:t>
            </a:r>
          </a:p>
          <a:p>
            <a:pPr lvl="1" eaLnBrk="1" hangingPunct="1"/>
            <a:r>
              <a:rPr lang="pt-BR" altLang="pt-BR" sz="2000"/>
              <a:t>Ex . short int</a:t>
            </a:r>
          </a:p>
          <a:p>
            <a:pPr eaLnBrk="1" hangingPunct="1"/>
            <a:r>
              <a:rPr lang="pt-BR" altLang="pt-BR" sz="2200" b="1"/>
              <a:t>long </a:t>
            </a:r>
            <a:r>
              <a:rPr lang="pt-BR" altLang="pt-BR" sz="2200"/>
              <a:t>: amplia os limites de variação </a:t>
            </a:r>
          </a:p>
          <a:p>
            <a:pPr lvl="1" eaLnBrk="1" hangingPunct="1"/>
            <a:r>
              <a:rPr lang="pt-BR" altLang="pt-BR" sz="2000"/>
              <a:t>Ex. long int</a:t>
            </a:r>
          </a:p>
          <a:p>
            <a:pPr eaLnBrk="1" hangingPunct="1"/>
            <a:r>
              <a:rPr lang="pt-BR" altLang="pt-BR" sz="2200" b="1"/>
              <a:t>void </a:t>
            </a:r>
            <a:r>
              <a:rPr lang="pt-BR" altLang="pt-BR" sz="2200"/>
              <a:t>: tipo usado em funções para indicar parâmetros ou valores de retorno vazio</a:t>
            </a:r>
          </a:p>
        </p:txBody>
      </p:sp>
    </p:spTree>
    <p:extLst>
      <p:ext uri="{BB962C8B-B14F-4D97-AF65-F5344CB8AC3E}">
        <p14:creationId xmlns:p14="http://schemas.microsoft.com/office/powerpoint/2010/main" val="356199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Linguagem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Programas podem ser escritos em várias linguagens</a:t>
            </a:r>
          </a:p>
          <a:p>
            <a:pPr lvl="1" algn="just">
              <a:spcAft>
                <a:spcPct val="0"/>
              </a:spcAft>
            </a:pPr>
            <a:r>
              <a:rPr lang="pt-BR" altLang="pt-BR" dirty="0"/>
              <a:t>Diretamente compreensíveis pelo computador </a:t>
            </a:r>
          </a:p>
          <a:p>
            <a:pPr lvl="1" algn="just"/>
            <a:r>
              <a:rPr lang="pt-BR" altLang="pt-BR" dirty="0"/>
              <a:t>Exigem passos intermediários de tradução.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dirty="0"/>
              <a:t>	Podem ser divididas em três tipos:</a:t>
            </a:r>
          </a:p>
          <a:p>
            <a:pPr lvl="1" algn="just">
              <a:spcAft>
                <a:spcPct val="0"/>
              </a:spcAft>
            </a:pPr>
            <a:r>
              <a:rPr lang="pt-BR" altLang="pt-BR" dirty="0"/>
              <a:t>Linguagem de </a:t>
            </a:r>
            <a:r>
              <a:rPr lang="pt-BR" altLang="pt-BR" b="1" dirty="0"/>
              <a:t>Máquina;</a:t>
            </a:r>
          </a:p>
          <a:p>
            <a:pPr lvl="1" algn="just">
              <a:spcAft>
                <a:spcPct val="0"/>
              </a:spcAft>
            </a:pPr>
            <a:r>
              <a:rPr lang="pt-BR" altLang="pt-BR" dirty="0"/>
              <a:t>Linguagem </a:t>
            </a:r>
            <a:r>
              <a:rPr lang="pt-BR" altLang="pt-BR" b="1" dirty="0"/>
              <a:t>Simbólica;</a:t>
            </a:r>
          </a:p>
          <a:p>
            <a:pPr lvl="1" algn="just">
              <a:spcAft>
                <a:spcPct val="0"/>
              </a:spcAft>
            </a:pPr>
            <a:r>
              <a:rPr lang="pt-BR" altLang="pt-BR" dirty="0"/>
              <a:t>Linguagem de </a:t>
            </a:r>
            <a:r>
              <a:rPr lang="pt-BR" altLang="pt-BR" b="1" dirty="0"/>
              <a:t>Alto Nível.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05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1" name="Rectangle 10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Tipos de dados - padrão ANSI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041D-6161-4AAB-BFD2-92847AE5E200}" type="slidenum">
              <a:rPr lang="pt-BR" altLang="pt-BR"/>
              <a:pPr/>
              <a:t>30</a:t>
            </a:fld>
            <a:endParaRPr lang="pt-BR" altLang="pt-BR"/>
          </a:p>
        </p:txBody>
      </p:sp>
      <p:pic>
        <p:nvPicPr>
          <p:cNvPr id="573548" name="Picture 1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83" y="1652362"/>
            <a:ext cx="8785225" cy="496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453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Estrutura básica de um programa em C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4A3B-E044-42C5-87E6-2E5976F5E211}" type="slidenum">
              <a:rPr lang="pt-BR" altLang="pt-BR"/>
              <a:pPr/>
              <a:t>31</a:t>
            </a:fld>
            <a:endParaRPr lang="pt-BR" altLang="pt-BR"/>
          </a:p>
        </p:txBody>
      </p:sp>
      <p:pic>
        <p:nvPicPr>
          <p:cNvPr id="6051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2070782"/>
            <a:ext cx="8640762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645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Conversão de Tipos - Implícita 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dirty="0"/>
              <a:t>Implícita</a:t>
            </a:r>
            <a:r>
              <a:rPr lang="pt-BR" altLang="pt-BR" dirty="0"/>
              <a:t> → </a:t>
            </a:r>
            <a:r>
              <a:rPr lang="pt-BR" altLang="pt-BR" b="1" dirty="0"/>
              <a:t>tipos menores </a:t>
            </a:r>
            <a:r>
              <a:rPr lang="pt-BR" altLang="pt-BR" dirty="0"/>
              <a:t>para </a:t>
            </a:r>
            <a:r>
              <a:rPr lang="pt-BR" altLang="pt-BR" b="1" dirty="0"/>
              <a:t>tipos maiores</a:t>
            </a:r>
          </a:p>
          <a:p>
            <a:r>
              <a:rPr lang="pt-BR" altLang="pt-BR" dirty="0"/>
              <a:t>Exemplos:</a:t>
            </a:r>
          </a:p>
          <a:p>
            <a:pPr lvl="1"/>
            <a:r>
              <a:rPr lang="pt-BR" altLang="pt-BR" dirty="0"/>
              <a:t>char → </a:t>
            </a:r>
            <a:r>
              <a:rPr lang="pt-BR" altLang="pt-BR" dirty="0" err="1"/>
              <a:t>int</a:t>
            </a:r>
            <a:endParaRPr lang="pt-BR" altLang="pt-BR" dirty="0"/>
          </a:p>
          <a:p>
            <a:pPr lvl="1"/>
            <a:r>
              <a:rPr lang="pt-BR" altLang="pt-BR" dirty="0" err="1"/>
              <a:t>int</a:t>
            </a:r>
            <a:r>
              <a:rPr lang="pt-BR" altLang="pt-BR" dirty="0"/>
              <a:t> → </a:t>
            </a:r>
            <a:r>
              <a:rPr lang="pt-BR" altLang="pt-BR" dirty="0" err="1"/>
              <a:t>longint</a:t>
            </a:r>
            <a:endParaRPr lang="pt-BR" altLang="pt-BR" dirty="0"/>
          </a:p>
          <a:p>
            <a:pPr lvl="1"/>
            <a:r>
              <a:rPr lang="pt-BR" altLang="pt-BR" dirty="0" err="1"/>
              <a:t>float</a:t>
            </a:r>
            <a:r>
              <a:rPr lang="pt-BR" altLang="pt-BR" dirty="0"/>
              <a:t> → </a:t>
            </a:r>
            <a:r>
              <a:rPr lang="pt-BR" altLang="pt-BR" dirty="0" err="1"/>
              <a:t>double</a:t>
            </a:r>
            <a:endParaRPr lang="pt-BR" alt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EE09-CDDF-41AD-AC6F-C77EDCDD2886}" type="slidenum">
              <a:rPr lang="pt-BR" altLang="pt-BR"/>
              <a:pPr/>
              <a:t>32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5981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Conversão de Tipos - Explícita  (</a:t>
            </a:r>
            <a:r>
              <a:rPr lang="pt-BR" altLang="pt-BR" dirty="0" err="1"/>
              <a:t>cast</a:t>
            </a:r>
            <a:r>
              <a:rPr lang="pt-BR" altLang="pt-BR" dirty="0"/>
              <a:t>)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altLang="pt-BR" sz="2400" b="1" dirty="0"/>
              <a:t>Explícita </a:t>
            </a:r>
            <a:r>
              <a:rPr lang="pt-BR" altLang="pt-BR" sz="2400" dirty="0"/>
              <a:t>→ </a:t>
            </a:r>
            <a:r>
              <a:rPr lang="pt-BR" altLang="pt-BR" sz="2400" b="1" dirty="0"/>
              <a:t>de qualquer tipo,  </a:t>
            </a:r>
            <a:r>
              <a:rPr lang="pt-BR" altLang="pt-BR" sz="2400" dirty="0"/>
              <a:t>para outros</a:t>
            </a:r>
            <a:r>
              <a:rPr lang="pt-BR" altLang="pt-BR" sz="2400" b="1" dirty="0"/>
              <a:t> tipos maiores utilizando (</a:t>
            </a:r>
            <a:r>
              <a:rPr lang="pt-BR" altLang="pt-BR" sz="2400" b="1" dirty="0" err="1"/>
              <a:t>cast</a:t>
            </a:r>
            <a:r>
              <a:rPr lang="pt-BR" altLang="pt-BR" sz="2400" b="1" dirty="0"/>
              <a:t>)</a:t>
            </a:r>
          </a:p>
          <a:p>
            <a:r>
              <a:rPr lang="pt-BR" altLang="pt-BR" sz="2400" dirty="0"/>
              <a:t>Exemplos:</a:t>
            </a:r>
          </a:p>
          <a:p>
            <a:pPr lvl="1"/>
            <a:r>
              <a:rPr lang="pt-BR" altLang="pt-BR" dirty="0"/>
              <a:t>char → </a:t>
            </a:r>
            <a:r>
              <a:rPr lang="pt-BR" altLang="pt-BR" dirty="0" err="1"/>
              <a:t>int</a:t>
            </a:r>
            <a:endParaRPr lang="pt-BR" altLang="pt-BR" dirty="0"/>
          </a:p>
          <a:p>
            <a:pPr lvl="1"/>
            <a:r>
              <a:rPr lang="pt-BR" altLang="pt-BR" dirty="0" err="1"/>
              <a:t>int</a:t>
            </a:r>
            <a:r>
              <a:rPr lang="pt-BR" altLang="pt-BR" dirty="0"/>
              <a:t> → </a:t>
            </a:r>
            <a:r>
              <a:rPr lang="pt-BR" altLang="pt-BR" dirty="0" err="1"/>
              <a:t>longint</a:t>
            </a:r>
            <a:endParaRPr lang="pt-BR" altLang="pt-BR" dirty="0"/>
          </a:p>
          <a:p>
            <a:pPr lvl="1"/>
            <a:r>
              <a:rPr lang="pt-BR" altLang="pt-BR" dirty="0" err="1"/>
              <a:t>float</a:t>
            </a:r>
            <a:r>
              <a:rPr lang="pt-BR" altLang="pt-BR" dirty="0"/>
              <a:t> → </a:t>
            </a:r>
            <a:r>
              <a:rPr lang="pt-BR" altLang="pt-BR" dirty="0" err="1"/>
              <a:t>double</a:t>
            </a:r>
            <a:endParaRPr lang="pt-BR" altLang="pt-BR" dirty="0"/>
          </a:p>
          <a:p>
            <a:r>
              <a:rPr lang="pt-BR" altLang="pt-BR" sz="2400" b="1" dirty="0"/>
              <a:t>Exemplo:</a:t>
            </a:r>
          </a:p>
          <a:p>
            <a:pPr lvl="1"/>
            <a:r>
              <a:rPr lang="pt-BR" altLang="pt-BR" dirty="0"/>
              <a:t> </a:t>
            </a:r>
            <a:r>
              <a:rPr lang="pt-BR" altLang="pt-BR" b="1" dirty="0" err="1"/>
              <a:t>int</a:t>
            </a:r>
            <a:r>
              <a:rPr lang="pt-BR" altLang="pt-BR" b="1" dirty="0"/>
              <a:t> numero;</a:t>
            </a:r>
          </a:p>
          <a:p>
            <a:pPr lvl="1"/>
            <a:r>
              <a:rPr lang="pt-BR" altLang="pt-BR" b="1" dirty="0"/>
              <a:t> char letra;</a:t>
            </a:r>
          </a:p>
          <a:p>
            <a:pPr lvl="1"/>
            <a:r>
              <a:rPr lang="pt-BR" altLang="pt-BR" b="1" dirty="0"/>
              <a:t> numero = 555;</a:t>
            </a:r>
          </a:p>
          <a:p>
            <a:pPr lvl="1"/>
            <a:r>
              <a:rPr lang="pt-BR" altLang="pt-BR" b="1" dirty="0"/>
              <a:t> letra = 'w';</a:t>
            </a:r>
          </a:p>
          <a:p>
            <a:pPr lvl="1"/>
            <a:r>
              <a:rPr lang="pt-BR" altLang="pt-BR" b="1" dirty="0"/>
              <a:t> numero = (</a:t>
            </a:r>
            <a:r>
              <a:rPr lang="pt-BR" altLang="pt-BR" b="1" dirty="0" err="1"/>
              <a:t>int</a:t>
            </a:r>
            <a:r>
              <a:rPr lang="pt-BR" altLang="pt-BR" b="1" dirty="0"/>
              <a:t>) letra;</a:t>
            </a:r>
            <a:r>
              <a:rPr lang="pt-BR" altLang="pt-BR" dirty="0"/>
              <a:t> //O tipo maior recebe o tipo menor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0B2C-DC2D-40A6-AEF5-9441DEF10C0E}" type="slidenum">
              <a:rPr lang="pt-BR" altLang="pt-BR"/>
              <a:pPr/>
              <a:t>33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90054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Operadores Relacionais</a:t>
            </a:r>
          </a:p>
        </p:txBody>
      </p:sp>
      <p:pic>
        <p:nvPicPr>
          <p:cNvPr id="590869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16" y="2369005"/>
            <a:ext cx="6480175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0870" name="Line 22"/>
          <p:cNvSpPr>
            <a:spLocks noChangeShapeType="1"/>
          </p:cNvSpPr>
          <p:nvPr/>
        </p:nvSpPr>
        <p:spPr bwMode="auto">
          <a:xfrm>
            <a:off x="1707016" y="4774067"/>
            <a:ext cx="1584325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pt-BR"/>
          </a:p>
        </p:txBody>
      </p:sp>
      <p:sp>
        <p:nvSpPr>
          <p:cNvPr id="590871" name="Text Box 23"/>
          <p:cNvSpPr txBox="1">
            <a:spLocks noChangeArrowheads="1"/>
          </p:cNvSpPr>
          <p:nvPr/>
        </p:nvSpPr>
        <p:spPr bwMode="auto">
          <a:xfrm>
            <a:off x="3004003" y="6037718"/>
            <a:ext cx="590391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altLang="pt-BR" sz="3200" dirty="0"/>
              <a:t>IMPORTANTE!</a:t>
            </a:r>
          </a:p>
        </p:txBody>
      </p:sp>
    </p:spTree>
    <p:extLst>
      <p:ext uri="{BB962C8B-B14F-4D97-AF65-F5344CB8AC3E}">
        <p14:creationId xmlns:p14="http://schemas.microsoft.com/office/powerpoint/2010/main" val="225788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5908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Operadores Lógicos</a:t>
            </a:r>
          </a:p>
        </p:txBody>
      </p:sp>
      <p:graphicFrame>
        <p:nvGraphicFramePr>
          <p:cNvPr id="588107" name="Group 331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1837440"/>
        </p:xfrm>
        <a:graphic>
          <a:graphicData uri="http://schemas.openxmlformats.org/drawingml/2006/table">
            <a:tbl>
              <a:tblPr/>
              <a:tblGrid>
                <a:gridCol w="5261368">
                  <a:extLst>
                    <a:ext uri="{9D8B030D-6E8A-4147-A177-3AD203B41FA5}">
                      <a16:colId xmlns:a16="http://schemas.microsoft.com/office/drawing/2014/main" val="3988343143"/>
                    </a:ext>
                  </a:extLst>
                </a:gridCol>
                <a:gridCol w="5254232">
                  <a:extLst>
                    <a:ext uri="{9D8B030D-6E8A-4147-A177-3AD203B41FA5}">
                      <a16:colId xmlns:a16="http://schemas.microsoft.com/office/drawing/2014/main" val="1269862556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Operador</a:t>
                      </a:r>
                    </a:p>
                  </a:txBody>
                  <a:tcPr marL="202225" marR="20222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Ação</a:t>
                      </a:r>
                    </a:p>
                  </a:txBody>
                  <a:tcPr marL="202225" marR="20222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756528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&amp;&amp;</a:t>
                      </a:r>
                    </a:p>
                  </a:txBody>
                  <a:tcPr marL="202225" marR="20222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202225" marR="20222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847305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||</a:t>
                      </a:r>
                    </a:p>
                  </a:txBody>
                  <a:tcPr marL="202225" marR="20222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OU</a:t>
                      </a:r>
                    </a:p>
                  </a:txBody>
                  <a:tcPr marL="202225" marR="20222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15158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!</a:t>
                      </a:r>
                    </a:p>
                  </a:txBody>
                  <a:tcPr marL="202225" marR="20222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Não</a:t>
                      </a:r>
                    </a:p>
                  </a:txBody>
                  <a:tcPr marL="202225" marR="20222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53523"/>
                  </a:ext>
                </a:extLst>
              </a:tr>
            </a:tbl>
          </a:graphicData>
        </a:graphic>
      </p:graphicFrame>
      <p:sp>
        <p:nvSpPr>
          <p:cNvPr id="113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E650E-2E62-46D6-9289-644FA4BF9CF1}" type="slidenum">
              <a:rPr lang="pt-BR" altLang="pt-BR"/>
              <a:pPr/>
              <a:t>35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0730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Group 335"/>
          <p:cNvGraphicFramePr>
            <a:graphicFrameLocks/>
          </p:cNvGraphicFramePr>
          <p:nvPr>
            <p:extLst/>
          </p:nvPr>
        </p:nvGraphicFramePr>
        <p:xfrm>
          <a:off x="1940833" y="2954338"/>
          <a:ext cx="8569325" cy="2597091"/>
        </p:xfrm>
        <a:graphic>
          <a:graphicData uri="http://schemas.openxmlformats.org/drawingml/2006/table">
            <a:tbl>
              <a:tblPr/>
              <a:tblGrid>
                <a:gridCol w="1427163">
                  <a:extLst>
                    <a:ext uri="{9D8B030D-6E8A-4147-A177-3AD203B41FA5}">
                      <a16:colId xmlns:a16="http://schemas.microsoft.com/office/drawing/2014/main" val="224482129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1364386292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242735347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671715577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5166044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4048740399"/>
                    </a:ext>
                  </a:extLst>
                </a:gridCol>
              </a:tblGrid>
              <a:tr h="39846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pt-BR" altLang="pt-B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Não p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Não 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 E 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 OU 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055086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! p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! 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 &amp;&amp; 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p || q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475912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verdadeiro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verdadeiro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333598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verdadeiro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verdadeiro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verdadeiro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973073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verdadeiro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verdadeiro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verdadeiro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123397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verdadeiro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verdadeiro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falso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verdadeiro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verdadeiro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7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158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Hierarquia dos operadores Relacionais e Lógicos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Hierarquia ou Precedência – prioridade com que os operadores são executados pelo compilador;</a:t>
            </a:r>
          </a:p>
          <a:p>
            <a:pPr algn="just"/>
            <a:r>
              <a:rPr lang="pt-BR" altLang="pt-BR" dirty="0"/>
              <a:t>Operadores com mesmo nível hierárquico são executados da esquerda para a direita;</a:t>
            </a:r>
          </a:p>
          <a:p>
            <a:pPr algn="just"/>
            <a:r>
              <a:rPr lang="pt-BR" altLang="pt-BR" dirty="0"/>
              <a:t>Podem ser alterada utilizando “(”  “)”.</a:t>
            </a:r>
          </a:p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CA5B-EDB2-4D35-A1FF-3CD171F2205A}" type="slidenum">
              <a:rPr lang="pt-BR" altLang="pt-BR"/>
              <a:pPr/>
              <a:t>37</a:t>
            </a:fld>
            <a:endParaRPr lang="pt-BR" altLang="pt-BR"/>
          </a:p>
        </p:txBody>
      </p:sp>
      <p:sp>
        <p:nvSpPr>
          <p:cNvPr id="594949" name="Rectangle 5"/>
          <p:cNvSpPr>
            <a:spLocks noChangeArrowheads="1"/>
          </p:cNvSpPr>
          <p:nvPr/>
        </p:nvSpPr>
        <p:spPr bwMode="auto">
          <a:xfrm>
            <a:off x="2059781" y="5087144"/>
            <a:ext cx="8072438" cy="244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lnSpc>
                <a:spcPct val="120000"/>
              </a:lnSpc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908050" indent="-436563">
              <a:lnSpc>
                <a:spcPct val="120000"/>
              </a:lnSpc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304925" indent="-395288">
              <a:lnSpc>
                <a:spcPct val="120000"/>
              </a:lnSpc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070403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operadores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3262313"/>
            <a:ext cx="6624638" cy="283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701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Entrada e Saída Formatada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pt-BR" altLang="pt-BR" dirty="0"/>
              <a:t>#include &lt;</a:t>
            </a:r>
            <a:r>
              <a:rPr lang="pt-BR" altLang="pt-BR" dirty="0" err="1"/>
              <a:t>stdio.h</a:t>
            </a:r>
            <a:r>
              <a:rPr lang="pt-BR" altLang="pt-BR" dirty="0"/>
              <a:t>&gt;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dirty="0" err="1"/>
              <a:t>io</a:t>
            </a:r>
            <a:r>
              <a:rPr lang="pt-BR" altLang="pt-BR" dirty="0"/>
              <a:t> → input/output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 dirty="0"/>
              <a:t>Forma geral:</a:t>
            </a:r>
          </a:p>
          <a:p>
            <a:pPr algn="just"/>
            <a:r>
              <a:rPr lang="pt-BR" altLang="pt-BR" dirty="0" err="1"/>
              <a:t>printf</a:t>
            </a:r>
            <a:r>
              <a:rPr lang="pt-BR" altLang="pt-BR" dirty="0"/>
              <a:t>(</a:t>
            </a:r>
            <a:r>
              <a:rPr lang="pt-BR" altLang="pt-BR" dirty="0" err="1"/>
              <a:t>string_de_controle</a:t>
            </a:r>
            <a:r>
              <a:rPr lang="pt-BR" altLang="pt-BR" dirty="0"/>
              <a:t>, &lt;</a:t>
            </a:r>
            <a:r>
              <a:rPr lang="pt-BR" altLang="pt-BR" dirty="0" err="1"/>
              <a:t>lista_de_argumentos</a:t>
            </a:r>
            <a:r>
              <a:rPr lang="pt-BR" altLang="pt-BR" dirty="0"/>
              <a:t>&gt;);</a:t>
            </a:r>
          </a:p>
          <a:p>
            <a:pPr algn="just"/>
            <a:r>
              <a:rPr lang="pt-BR" altLang="pt-BR" dirty="0" err="1"/>
              <a:t>string_de_controle</a:t>
            </a:r>
            <a:r>
              <a:rPr lang="pt-BR" altLang="pt-BR" dirty="0"/>
              <a:t> </a:t>
            </a:r>
          </a:p>
          <a:p>
            <a:pPr lvl="1" algn="just"/>
            <a:r>
              <a:rPr lang="pt-BR" altLang="pt-BR" dirty="0"/>
              <a:t>Indica as variáveis com suas respectivas posições através dos códigos de formato “%” mostrado a seguir.</a:t>
            </a:r>
          </a:p>
          <a:p>
            <a:pPr algn="just"/>
            <a:r>
              <a:rPr lang="pt-BR" altLang="pt-BR" dirty="0"/>
              <a:t>&lt;</a:t>
            </a:r>
            <a:r>
              <a:rPr lang="pt-BR" altLang="pt-BR" dirty="0" err="1"/>
              <a:t>lista_de_argumentos</a:t>
            </a:r>
            <a:r>
              <a:rPr lang="pt-BR" altLang="pt-BR" dirty="0"/>
              <a:t>&gt;)</a:t>
            </a:r>
          </a:p>
          <a:p>
            <a:pPr lvl="1" algn="just"/>
            <a:r>
              <a:rPr lang="pt-BR" altLang="pt-BR" dirty="0"/>
              <a:t>expressões, variáveis ou constantes;</a:t>
            </a:r>
          </a:p>
          <a:p>
            <a:pPr lvl="1" algn="just"/>
            <a:endParaRPr lang="pt-BR" altLang="pt-BR" dirty="0"/>
          </a:p>
          <a:p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6CA5-EB1B-455F-8912-1C0BF20D8840}" type="slidenum">
              <a:rPr lang="pt-BR" altLang="pt-BR"/>
              <a:pPr/>
              <a:t>39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586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Linguagem de Programação - Máquina 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Aft>
                <a:spcPct val="80000"/>
              </a:spcAft>
            </a:pPr>
            <a:r>
              <a:rPr lang="pt-BR" altLang="pt-BR" dirty="0"/>
              <a:t>Linguagem de </a:t>
            </a:r>
            <a:r>
              <a:rPr lang="pt-BR" altLang="pt-BR" b="1" dirty="0"/>
              <a:t>Máquina </a:t>
            </a:r>
            <a:r>
              <a:rPr lang="pt-BR" altLang="pt-BR" dirty="0"/>
              <a:t>(</a:t>
            </a:r>
            <a:r>
              <a:rPr lang="pt-BR" altLang="pt-BR" i="1" dirty="0" err="1"/>
              <a:t>machine</a:t>
            </a:r>
            <a:r>
              <a:rPr lang="pt-BR" altLang="pt-BR" i="1" dirty="0"/>
              <a:t> </a:t>
            </a:r>
            <a:r>
              <a:rPr lang="pt-BR" altLang="pt-BR" i="1" dirty="0" err="1"/>
              <a:t>language</a:t>
            </a:r>
            <a:r>
              <a:rPr lang="pt-BR" altLang="pt-BR" dirty="0"/>
              <a:t>)</a:t>
            </a:r>
          </a:p>
          <a:p>
            <a:pPr algn="just">
              <a:lnSpc>
                <a:spcPct val="100000"/>
              </a:lnSpc>
              <a:spcAft>
                <a:spcPct val="80000"/>
              </a:spcAft>
            </a:pPr>
            <a:r>
              <a:rPr lang="pt-BR" altLang="pt-BR" dirty="0"/>
              <a:t>Classificação: linguagem de primeira geração;</a:t>
            </a:r>
          </a:p>
          <a:p>
            <a:pPr algn="just">
              <a:lnSpc>
                <a:spcPct val="100000"/>
              </a:lnSpc>
              <a:spcAft>
                <a:spcPct val="80000"/>
              </a:spcAft>
            </a:pPr>
            <a:r>
              <a:rPr lang="pt-BR" altLang="pt-BR" dirty="0"/>
              <a:t>Mais baixo nível, a única entendida pelo processador (UCP);</a:t>
            </a:r>
          </a:p>
          <a:p>
            <a:pPr algn="just">
              <a:lnSpc>
                <a:spcPct val="100000"/>
              </a:lnSpc>
              <a:spcAft>
                <a:spcPct val="80000"/>
              </a:spcAft>
            </a:pPr>
            <a:r>
              <a:rPr lang="pt-BR" altLang="pt-BR" dirty="0"/>
              <a:t>Cada processador possui sua própria forma de interpretar sua linguagem de máquina;</a:t>
            </a:r>
          </a:p>
          <a:p>
            <a:pPr algn="just">
              <a:lnSpc>
                <a:spcPct val="100000"/>
              </a:lnSpc>
              <a:spcAft>
                <a:spcPct val="80000"/>
              </a:spcAft>
            </a:pPr>
            <a:r>
              <a:rPr lang="pt-BR" altLang="pt-BR" dirty="0"/>
              <a:t>É constituída apenas por sistema binário (“0” e “1”) ou sistema hexadecimal “0” a “9”, e de “A” a “F”;</a:t>
            </a:r>
          </a:p>
          <a:p>
            <a:pPr marL="228600" lvl="2" algn="just">
              <a:lnSpc>
                <a:spcPct val="100000"/>
              </a:lnSpc>
              <a:spcBef>
                <a:spcPts val="1000"/>
              </a:spcBef>
              <a:spcAft>
                <a:spcPct val="80000"/>
              </a:spcAft>
            </a:pPr>
            <a:r>
              <a:rPr lang="pt-BR" altLang="pt-BR" sz="2800" dirty="0"/>
              <a:t>Exemplo: 0100 1111 1010 1101</a:t>
            </a:r>
          </a:p>
          <a:p>
            <a:pPr algn="just">
              <a:lnSpc>
                <a:spcPct val="100000"/>
              </a:lnSpc>
              <a:spcAft>
                <a:spcPct val="80000"/>
              </a:spcAft>
            </a:pPr>
            <a:endParaRPr lang="pt-BR" alt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40577-EE14-4B60-8241-C2BAEC72A7FE}" type="slidenum">
              <a:rPr lang="pt-BR" altLang="pt-BR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29483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Entrada e Saída Formatada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70A2-4E81-4CCB-97EC-9C7BF9D3EDE2}" type="slidenum">
              <a:rPr lang="pt-BR" altLang="pt-BR"/>
              <a:pPr/>
              <a:t>40</a:t>
            </a:fld>
            <a:endParaRPr lang="pt-BR" altLang="pt-BR"/>
          </a:p>
        </p:txBody>
      </p:sp>
      <p:pic>
        <p:nvPicPr>
          <p:cNvPr id="592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53" y="1700212"/>
            <a:ext cx="6189661" cy="434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2901" name="Rectangle 5"/>
          <p:cNvSpPr>
            <a:spLocks noChangeArrowheads="1"/>
          </p:cNvSpPr>
          <p:nvPr/>
        </p:nvSpPr>
        <p:spPr bwMode="auto">
          <a:xfrm>
            <a:off x="3792539" y="6302376"/>
            <a:ext cx="330088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pt-BR" altLang="pt-BR"/>
              <a:t>Tabela de códigos de formato (%)</a:t>
            </a:r>
          </a:p>
        </p:txBody>
      </p:sp>
    </p:spTree>
    <p:extLst>
      <p:ext uri="{BB962C8B-B14F-4D97-AF65-F5344CB8AC3E}">
        <p14:creationId xmlns:p14="http://schemas.microsoft.com/office/powerpoint/2010/main" val="3586568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Entrada e Saída Formatada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214F-630D-4696-8100-C00497FD67BE}" type="slidenum">
              <a:rPr lang="pt-BR" altLang="pt-BR"/>
              <a:pPr/>
              <a:t>41</a:t>
            </a:fld>
            <a:endParaRPr lang="pt-BR" altLang="pt-BR"/>
          </a:p>
        </p:txBody>
      </p:sp>
      <p:pic>
        <p:nvPicPr>
          <p:cNvPr id="593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36" y="2997200"/>
            <a:ext cx="8101013" cy="200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611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4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Constantes de barra invertida</a:t>
            </a:r>
          </a:p>
        </p:txBody>
      </p:sp>
      <p:graphicFrame>
        <p:nvGraphicFramePr>
          <p:cNvPr id="606258" name="Group 50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959488"/>
        </p:xfrm>
        <a:graphic>
          <a:graphicData uri="http://schemas.openxmlformats.org/drawingml/2006/table">
            <a:tbl>
              <a:tblPr/>
              <a:tblGrid>
                <a:gridCol w="3358167">
                  <a:extLst>
                    <a:ext uri="{9D8B030D-6E8A-4147-A177-3AD203B41FA5}">
                      <a16:colId xmlns:a16="http://schemas.microsoft.com/office/drawing/2014/main" val="2879538867"/>
                    </a:ext>
                  </a:extLst>
                </a:gridCol>
                <a:gridCol w="7157433">
                  <a:extLst>
                    <a:ext uri="{9D8B030D-6E8A-4147-A177-3AD203B41FA5}">
                      <a16:colId xmlns:a16="http://schemas.microsoft.com/office/drawing/2014/main" val="151495805"/>
                    </a:ext>
                  </a:extLst>
                </a:gridCol>
              </a:tblGrid>
              <a:tr h="3111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Constante</a:t>
                      </a:r>
                    </a:p>
                  </a:txBody>
                  <a:tcPr marL="182535" marR="18253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Significado</a:t>
                      </a:r>
                    </a:p>
                  </a:txBody>
                  <a:tcPr marL="182535" marR="18253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06293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\n</a:t>
                      </a:r>
                    </a:p>
                  </a:txBody>
                  <a:tcPr marL="182535" marR="18253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new line</a:t>
                      </a:r>
                    </a:p>
                  </a:txBody>
                  <a:tcPr marL="182535" marR="18253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81640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\”</a:t>
                      </a:r>
                    </a:p>
                  </a:txBody>
                  <a:tcPr marL="182535" marR="18253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Aspas</a:t>
                      </a:r>
                    </a:p>
                  </a:txBody>
                  <a:tcPr marL="182535" marR="18253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585727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\’</a:t>
                      </a:r>
                    </a:p>
                  </a:txBody>
                  <a:tcPr marL="182535" marR="18253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Apóstofro</a:t>
                      </a:r>
                    </a:p>
                  </a:txBody>
                  <a:tcPr marL="182535" marR="18253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20859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\0</a:t>
                      </a:r>
                    </a:p>
                  </a:txBody>
                  <a:tcPr marL="182535" marR="18253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Nulo (0 decimal)</a:t>
                      </a:r>
                    </a:p>
                  </a:txBody>
                  <a:tcPr marL="182535" marR="18253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246291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\\</a:t>
                      </a:r>
                    </a:p>
                  </a:txBody>
                  <a:tcPr marL="182535" marR="18253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Barra Invertida</a:t>
                      </a:r>
                    </a:p>
                  </a:txBody>
                  <a:tcPr marL="182535" marR="18253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3496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\t</a:t>
                      </a:r>
                    </a:p>
                  </a:txBody>
                  <a:tcPr marL="182535" marR="182535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1pPr>
                      <a:lvl2pPr marL="47148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2pPr>
                      <a:lvl3pPr marL="909638">
                        <a:lnSpc>
                          <a:spcPct val="120000"/>
                        </a:lnSpc>
                        <a:spcAft>
                          <a:spcPct val="50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pt-BR" alt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 panose="020B0604020202020204" pitchFamily="34" charset="0"/>
                        </a:rPr>
                        <a:t>Tabulação Horizontal (TAB)</a:t>
                      </a:r>
                    </a:p>
                  </a:txBody>
                  <a:tcPr marL="182535" marR="182535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42584"/>
                  </a:ext>
                </a:extLst>
              </a:tr>
            </a:tbl>
          </a:graphicData>
        </a:graphic>
      </p:graphicFrame>
      <p:sp>
        <p:nvSpPr>
          <p:cNvPr id="30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96310-899E-47DE-8B62-CF876665F053}" type="slidenum">
              <a:rPr lang="pt-BR" altLang="pt-BR"/>
              <a:pPr/>
              <a:t>42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6959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Entrada de dados- </a:t>
            </a:r>
            <a:r>
              <a:rPr lang="pt-BR" altLang="pt-BR" dirty="0" err="1"/>
              <a:t>scanf</a:t>
            </a:r>
            <a:r>
              <a:rPr lang="pt-BR" altLang="pt-BR" dirty="0"/>
              <a:t>()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altLang="pt-BR" sz="2400" dirty="0" err="1"/>
              <a:t>scanf</a:t>
            </a:r>
            <a:r>
              <a:rPr lang="pt-BR" altLang="pt-BR" sz="2400" dirty="0"/>
              <a:t>() - Leitura de dados;</a:t>
            </a:r>
          </a:p>
          <a:p>
            <a:r>
              <a:rPr lang="pt-BR" altLang="pt-BR" sz="2400" b="1" dirty="0"/>
              <a:t>Sintaxe:</a:t>
            </a:r>
          </a:p>
          <a:p>
            <a:r>
              <a:rPr lang="pt-BR" altLang="pt-BR" sz="2400" b="1" dirty="0" err="1"/>
              <a:t>scanf</a:t>
            </a:r>
            <a:r>
              <a:rPr lang="pt-BR" altLang="pt-BR" sz="2400" b="1" dirty="0"/>
              <a:t>(</a:t>
            </a:r>
            <a:r>
              <a:rPr lang="pt-BR" altLang="pt-BR" sz="2400" b="1" dirty="0" err="1"/>
              <a:t>string_de_controle</a:t>
            </a:r>
            <a:r>
              <a:rPr lang="pt-BR" altLang="pt-BR" sz="2400" dirty="0"/>
              <a:t>, </a:t>
            </a:r>
            <a:r>
              <a:rPr lang="pt-BR" altLang="pt-BR" sz="2400" b="1" dirty="0" err="1"/>
              <a:t>lista_de_argumentos</a:t>
            </a:r>
            <a:r>
              <a:rPr lang="pt-BR" altLang="pt-BR" sz="2400" b="1" dirty="0"/>
              <a:t>);</a:t>
            </a:r>
          </a:p>
          <a:p>
            <a:r>
              <a:rPr lang="pt-BR" altLang="pt-BR" sz="2400" b="1" dirty="0" err="1"/>
              <a:t>string_de_controle</a:t>
            </a:r>
            <a:r>
              <a:rPr lang="pt-BR" altLang="pt-BR" sz="2400" b="1" dirty="0"/>
              <a:t> </a:t>
            </a:r>
            <a:r>
              <a:rPr lang="pt-BR" altLang="pt-BR" sz="2400" dirty="0"/>
              <a:t>→ descrição de todas as variáveis que serão lidas, com informações de seus tipos e da ordem em que serão lidas;</a:t>
            </a:r>
          </a:p>
          <a:p>
            <a:r>
              <a:rPr lang="pt-BR" altLang="pt-BR" sz="2400" b="1" dirty="0" err="1"/>
              <a:t>lista_de_argumentos</a:t>
            </a:r>
            <a:r>
              <a:rPr lang="pt-BR" altLang="pt-BR" sz="2400" dirty="0"/>
              <a:t> → lista com os identificadores das variáveis que serão lidas.</a:t>
            </a:r>
          </a:p>
          <a:p>
            <a:r>
              <a:rPr lang="pt-BR" altLang="pt-BR" sz="2400" dirty="0"/>
              <a:t>Importante: colocar antes de cada variável da “</a:t>
            </a:r>
            <a:r>
              <a:rPr lang="pt-BR" altLang="pt-BR" sz="2400" dirty="0" err="1"/>
              <a:t>lista_de_argumentos</a:t>
            </a:r>
            <a:r>
              <a:rPr lang="pt-BR" altLang="pt-BR" sz="2400" dirty="0"/>
              <a:t>” o </a:t>
            </a:r>
            <a:r>
              <a:rPr lang="pt-BR" altLang="pt-BR" sz="2400" dirty="0" err="1"/>
              <a:t>simbolo</a:t>
            </a:r>
            <a:r>
              <a:rPr lang="pt-BR" altLang="pt-BR" sz="2400" dirty="0"/>
              <a:t> ‘&amp;’</a:t>
            </a:r>
          </a:p>
          <a:p>
            <a:r>
              <a:rPr lang="pt-BR" altLang="pt-BR" sz="2400" b="1" dirty="0"/>
              <a:t>Exemplo:</a:t>
            </a:r>
          </a:p>
          <a:p>
            <a:r>
              <a:rPr lang="pt-BR" altLang="pt-BR" sz="2400" dirty="0"/>
              <a:t>	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7D5D-837E-4646-875F-26D6A4DBC99D}" type="slidenum">
              <a:rPr lang="pt-BR" altLang="pt-BR"/>
              <a:pPr/>
              <a:t>43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4914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562C1-EA0E-40A6-BC8D-C5B0F7E9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/>
              <a:t>scanf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5434F-ECF9-41CA-9D09-EDF7C0BBF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b="1" dirty="0"/>
              <a:t>char</a:t>
            </a:r>
            <a:r>
              <a:rPr lang="pt-BR" altLang="pt-BR" dirty="0"/>
              <a:t> </a:t>
            </a:r>
            <a:r>
              <a:rPr lang="pt-BR" altLang="pt-BR" b="1" dirty="0"/>
              <a:t>letra</a:t>
            </a:r>
            <a:r>
              <a:rPr lang="pt-BR" altLang="pt-BR" dirty="0"/>
              <a:t>;  //</a:t>
            </a:r>
            <a:r>
              <a:rPr lang="pt-BR" altLang="pt-BR" dirty="0" err="1"/>
              <a:t>Delcarando</a:t>
            </a:r>
            <a:r>
              <a:rPr lang="pt-BR" altLang="pt-BR" dirty="0"/>
              <a:t> a variável “letra”</a:t>
            </a:r>
          </a:p>
          <a:p>
            <a:r>
              <a:rPr lang="pt-BR" altLang="pt-BR" b="1" dirty="0"/>
              <a:t>	</a:t>
            </a:r>
            <a:r>
              <a:rPr lang="pt-BR" altLang="pt-BR" b="1" dirty="0" err="1"/>
              <a:t>scanf</a:t>
            </a:r>
            <a:r>
              <a:rPr lang="pt-BR" altLang="pt-BR" b="1" dirty="0"/>
              <a:t>(“%c”, &amp;letra); </a:t>
            </a:r>
            <a:r>
              <a:rPr lang="pt-BR" altLang="pt-BR" dirty="0"/>
              <a:t>//Lendo dados digitados pelo usuário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168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Entrada e Saída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Tabela de códigos de </a:t>
            </a:r>
            <a:r>
              <a:rPr lang="pt-BR" altLang="pt-BR" b="1" dirty="0"/>
              <a:t>tipos</a:t>
            </a:r>
            <a:r>
              <a:rPr lang="pt-BR" altLang="pt-BR" dirty="0"/>
              <a:t> de dados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547B-0115-457B-8970-1381C75A116C}" type="slidenum">
              <a:rPr lang="pt-BR" altLang="pt-BR"/>
              <a:pPr/>
              <a:t>45</a:t>
            </a:fld>
            <a:endParaRPr lang="pt-BR" altLang="pt-BR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428" y="3531961"/>
            <a:ext cx="64198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682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E3A8910A-2F06-4FE7-90A8-B9232B2BA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Tabela de Dados</a:t>
            </a:r>
          </a:p>
        </p:txBody>
      </p:sp>
      <p:graphicFrame>
        <p:nvGraphicFramePr>
          <p:cNvPr id="1026" name="Object 38">
            <a:extLst>
              <a:ext uri="{FF2B5EF4-FFF2-40B4-BE49-F238E27FC236}">
                <a16:creationId xmlns:a16="http://schemas.microsoft.com/office/drawing/2014/main" id="{281E48FC-D8D9-4B8B-91AC-9FD3E849C412}"/>
              </a:ext>
            </a:extLst>
          </p:cNvPr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748311" y="1407375"/>
          <a:ext cx="5146675" cy="492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3592172" imgH="3437721" progId="Word.Document.8">
                  <p:embed/>
                </p:oleObj>
              </mc:Choice>
              <mc:Fallback>
                <p:oleObj name="Document" r:id="rId3" imgW="3592172" imgH="3437721" progId="Word.Document.8">
                  <p:embed/>
                  <p:pic>
                    <p:nvPicPr>
                      <p:cNvPr id="1026" name="Object 38">
                        <a:extLst>
                          <a:ext uri="{FF2B5EF4-FFF2-40B4-BE49-F238E27FC236}">
                            <a16:creationId xmlns:a16="http://schemas.microsoft.com/office/drawing/2014/main" id="{281E48FC-D8D9-4B8B-91AC-9FD3E849C4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311" y="1407375"/>
                        <a:ext cx="5146675" cy="49244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791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Funções de Entrada e Saída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pt-BR" altLang="pt-BR" dirty="0"/>
              <a:t>char letra;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pt-BR" altLang="pt-BR" dirty="0" err="1"/>
              <a:t>float</a:t>
            </a:r>
            <a:r>
              <a:rPr lang="pt-BR" altLang="pt-BR" dirty="0"/>
              <a:t> nota;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pt-BR" altLang="pt-BR" dirty="0" err="1"/>
              <a:t>int</a:t>
            </a:r>
            <a:r>
              <a:rPr lang="pt-BR" altLang="pt-BR" dirty="0"/>
              <a:t> </a:t>
            </a:r>
            <a:r>
              <a:rPr lang="pt-BR" altLang="pt-BR" dirty="0" err="1"/>
              <a:t>quantDeFilhos</a:t>
            </a:r>
            <a:r>
              <a:rPr lang="pt-BR" altLang="pt-BR" dirty="0"/>
              <a:t>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pt-BR" altLang="pt-BR" dirty="0" err="1"/>
              <a:t>scanf</a:t>
            </a:r>
            <a:r>
              <a:rPr lang="pt-BR" altLang="pt-BR" dirty="0"/>
              <a:t>(“%c”, &amp;letra);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pt-BR" altLang="pt-BR" dirty="0" err="1"/>
              <a:t>scanf</a:t>
            </a:r>
            <a:r>
              <a:rPr lang="pt-BR" altLang="pt-BR" dirty="0"/>
              <a:t>(“%f”, &amp;nota);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pt-BR" altLang="pt-BR" dirty="0" err="1"/>
              <a:t>scanf</a:t>
            </a:r>
            <a:r>
              <a:rPr lang="pt-BR" altLang="pt-BR" dirty="0"/>
              <a:t>(“%d”, &amp;</a:t>
            </a:r>
            <a:r>
              <a:rPr lang="pt-BR" altLang="pt-BR" dirty="0" err="1"/>
              <a:t>quantDeFilhos</a:t>
            </a:r>
            <a:r>
              <a:rPr lang="pt-BR" altLang="pt-BR" dirty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07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Linguagem de Programação - Simbólica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ct val="80000"/>
              </a:spcAft>
            </a:pPr>
            <a:r>
              <a:rPr lang="pt-BR" altLang="pt-BR" sz="1900" dirty="0"/>
              <a:t>Linguagem</a:t>
            </a:r>
            <a:r>
              <a:rPr lang="pt-BR" altLang="pt-BR" sz="1900" b="1" dirty="0"/>
              <a:t> Simbólica</a:t>
            </a:r>
          </a:p>
          <a:p>
            <a:pPr>
              <a:lnSpc>
                <a:spcPct val="100000"/>
              </a:lnSpc>
              <a:spcAft>
                <a:spcPct val="80000"/>
              </a:spcAft>
            </a:pPr>
            <a:r>
              <a:rPr lang="pt-BR" altLang="pt-BR" sz="1800" dirty="0"/>
              <a:t>Classificação: </a:t>
            </a:r>
            <a:r>
              <a:rPr lang="pt-BR" altLang="pt-BR" sz="1900" dirty="0"/>
              <a:t>linguagem de segunda geração;</a:t>
            </a:r>
          </a:p>
          <a:p>
            <a:pPr>
              <a:lnSpc>
                <a:spcPct val="100000"/>
              </a:lnSpc>
              <a:spcAft>
                <a:spcPct val="80000"/>
              </a:spcAft>
            </a:pPr>
            <a:r>
              <a:rPr lang="pt-BR" altLang="pt-BR" sz="1900" dirty="0"/>
              <a:t>Linguagem de </a:t>
            </a:r>
            <a:r>
              <a:rPr lang="pt-BR" altLang="pt-BR" sz="1900" b="1" dirty="0"/>
              <a:t>baixo nível</a:t>
            </a:r>
            <a:r>
              <a:rPr lang="pt-BR" altLang="pt-BR" sz="1900" dirty="0"/>
              <a:t>;</a:t>
            </a:r>
          </a:p>
          <a:p>
            <a:pPr algn="just">
              <a:lnSpc>
                <a:spcPct val="100000"/>
              </a:lnSpc>
              <a:spcAft>
                <a:spcPct val="80000"/>
              </a:spcAft>
            </a:pPr>
            <a:r>
              <a:rPr lang="pt-BR" altLang="pt-BR" sz="1900" dirty="0"/>
              <a:t>Nível imediatamente acima da linguagem de máquina;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111EE-356D-404C-BD24-A460FA0CB91D}" type="slidenum">
              <a:rPr lang="pt-BR" altLang="pt-BR"/>
              <a:pPr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824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Linguagem de Programação - Simbólica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spcAft>
                <a:spcPct val="80000"/>
              </a:spcAft>
            </a:pPr>
            <a:r>
              <a:rPr lang="pt-BR" altLang="pt-BR" dirty="0"/>
              <a:t>Possui a mesma estrutura e conjunto de instruções que a linguagem de máquina;</a:t>
            </a:r>
          </a:p>
          <a:p>
            <a:pPr algn="just">
              <a:lnSpc>
                <a:spcPct val="100000"/>
              </a:lnSpc>
              <a:spcAft>
                <a:spcPct val="80000"/>
              </a:spcAft>
            </a:pPr>
            <a:r>
              <a:rPr lang="pt-BR" altLang="pt-BR" dirty="0"/>
              <a:t>Permite utilizar nomes (chamados mnemônicos) e símbolos em lugar de números;</a:t>
            </a:r>
          </a:p>
          <a:p>
            <a:pPr algn="just">
              <a:lnSpc>
                <a:spcPct val="100000"/>
              </a:lnSpc>
              <a:spcAft>
                <a:spcPct val="80000"/>
              </a:spcAft>
            </a:pPr>
            <a:r>
              <a:rPr lang="pt-BR" altLang="pt-BR" dirty="0"/>
              <a:t>Cada UCP possui sua própria forma de interpretação, assim, </a:t>
            </a:r>
            <a:r>
              <a:rPr lang="pt-BR" altLang="pt-BR" b="1" dirty="0"/>
              <a:t>um programa escrito em linguagem simbólica para uma UCP poderá não ser executado em outra UCP</a:t>
            </a:r>
            <a:endParaRPr lang="pt-BR" altLang="pt-BR" dirty="0"/>
          </a:p>
          <a:p>
            <a:pPr algn="just">
              <a:lnSpc>
                <a:spcPct val="100000"/>
              </a:lnSpc>
              <a:spcAft>
                <a:spcPct val="80000"/>
              </a:spcAft>
            </a:pPr>
            <a:r>
              <a:rPr lang="pt-BR" altLang="pt-BR" dirty="0"/>
              <a:t>Exemplo: Assembly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805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Linguagem de Programação - Simbólica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Linguagem</a:t>
            </a:r>
            <a:r>
              <a:rPr lang="pt-BR" altLang="pt-BR" sz="2400" b="1" dirty="0"/>
              <a:t> Simbólica</a:t>
            </a:r>
          </a:p>
          <a:p>
            <a:pPr algn="just">
              <a:lnSpc>
                <a:spcPct val="100000"/>
              </a:lnSpc>
              <a:spcAft>
                <a:spcPct val="0"/>
              </a:spcAft>
            </a:pPr>
            <a:r>
              <a:rPr lang="pt-BR" altLang="pt-BR" sz="2400" dirty="0"/>
              <a:t>Muito utilizada nos primórdios da programação;</a:t>
            </a:r>
          </a:p>
          <a:p>
            <a:pPr algn="just">
              <a:lnSpc>
                <a:spcPct val="100000"/>
              </a:lnSpc>
              <a:spcAft>
                <a:spcPct val="0"/>
              </a:spcAft>
            </a:pPr>
            <a:r>
              <a:rPr lang="pt-BR" altLang="pt-BR" sz="2400" dirty="0"/>
              <a:t>Utilização principal:</a:t>
            </a:r>
          </a:p>
          <a:p>
            <a:pPr lvl="1" algn="just">
              <a:lnSpc>
                <a:spcPct val="100000"/>
              </a:lnSpc>
              <a:spcAft>
                <a:spcPct val="0"/>
              </a:spcAft>
            </a:pPr>
            <a:r>
              <a:rPr lang="pt-BR" altLang="pt-BR" sz="2800" dirty="0"/>
              <a:t>velocidade de execução</a:t>
            </a:r>
          </a:p>
          <a:p>
            <a:pPr lvl="1" algn="just">
              <a:lnSpc>
                <a:spcPct val="100000"/>
              </a:lnSpc>
              <a:spcAft>
                <a:spcPct val="0"/>
              </a:spcAft>
            </a:pPr>
            <a:r>
              <a:rPr lang="pt-BR" altLang="pt-BR" sz="2800" dirty="0"/>
              <a:t>tamanho do programa executável</a:t>
            </a:r>
            <a:endParaRPr lang="pt-BR" altLang="pt-BR" sz="2400" dirty="0"/>
          </a:p>
          <a:p>
            <a:pPr algn="just">
              <a:lnSpc>
                <a:spcPct val="100000"/>
              </a:lnSpc>
            </a:pPr>
            <a:r>
              <a:rPr lang="pt-BR" altLang="pt-BR" sz="2400" b="1" dirty="0"/>
              <a:t>Montagem</a:t>
            </a:r>
            <a:r>
              <a:rPr lang="pt-BR" altLang="pt-BR" sz="2400" dirty="0"/>
              <a:t> = conversão da Linguagem Simbólica em Linguagem de Máquina. Realizada por um Montador ou (</a:t>
            </a:r>
            <a:r>
              <a:rPr lang="pt-BR" altLang="pt-BR" sz="2400" dirty="0" err="1"/>
              <a:t>assembler</a:t>
            </a:r>
            <a:r>
              <a:rPr lang="pt-BR" altLang="pt-BR" sz="2400" dirty="0"/>
              <a:t>).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6205-80DA-4EBB-9AD8-84C55CA46107}" type="slidenum">
              <a:rPr lang="pt-BR" altLang="pt-BR"/>
              <a:pPr/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8306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Linguagem de Programação - Alto Nível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pt-BR" altLang="pt-BR" sz="2200"/>
              <a:t>Linguagem de</a:t>
            </a:r>
            <a:r>
              <a:rPr lang="pt-BR" altLang="pt-BR" sz="2200" b="1"/>
              <a:t> Alto Nível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	Linguagens de programação que possuem estrutura e palavras-chave mais próximas da linguagem humana.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	</a:t>
            </a:r>
            <a:r>
              <a:rPr lang="pt-BR" altLang="pt-BR" b="1"/>
              <a:t>Principal vantagem:</a:t>
            </a:r>
          </a:p>
          <a:p>
            <a:pPr lvl="2" algn="just"/>
            <a:r>
              <a:rPr lang="pt-BR" altLang="pt-BR"/>
              <a:t>São naturalmente mais </a:t>
            </a:r>
            <a:r>
              <a:rPr lang="pt-BR" altLang="pt-BR" b="1"/>
              <a:t>fáceis</a:t>
            </a:r>
            <a:r>
              <a:rPr lang="pt-BR" altLang="pt-BR"/>
              <a:t> de serem </a:t>
            </a:r>
            <a:r>
              <a:rPr lang="pt-BR" altLang="pt-BR" b="1"/>
              <a:t>lidas</a:t>
            </a:r>
            <a:r>
              <a:rPr lang="pt-BR" altLang="pt-BR"/>
              <a:t> e </a:t>
            </a:r>
            <a:r>
              <a:rPr lang="pt-BR" altLang="pt-BR" b="1"/>
              <a:t>escrita%s</a:t>
            </a:r>
            <a:r>
              <a:rPr lang="pt-BR" altLang="pt-BR"/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pt-BR" altLang="pt-BR"/>
              <a:t>	Os programas escritos nessas linguagens são convertidos para a linguagem de baixo nível através de um </a:t>
            </a:r>
            <a:r>
              <a:rPr lang="pt-BR" altLang="pt-BR" b="1"/>
              <a:t>compilador</a:t>
            </a:r>
            <a:r>
              <a:rPr lang="pt-BR" altLang="pt-BR"/>
              <a:t> ou de um </a:t>
            </a:r>
            <a:r>
              <a:rPr lang="pt-BR" altLang="pt-BR" b="1"/>
              <a:t>interpretador</a:t>
            </a:r>
            <a:r>
              <a:rPr lang="pt-BR" altLang="pt-BR"/>
              <a:t>.</a:t>
            </a:r>
          </a:p>
          <a:p>
            <a:pPr lvl="2" algn="just"/>
            <a:r>
              <a:rPr lang="pt-BR" altLang="pt-BR"/>
              <a:t>Ex: </a:t>
            </a:r>
          </a:p>
          <a:p>
            <a:pPr lvl="2" algn="just">
              <a:buFont typeface="Wingdings" panose="05000000000000000000" pitchFamily="2" charset="2"/>
              <a:buNone/>
            </a:pPr>
            <a:r>
              <a:rPr lang="pt-BR" altLang="pt-BR"/>
              <a:t>		</a:t>
            </a:r>
            <a:r>
              <a:rPr lang="pt-BR" altLang="pt-BR" b="1"/>
              <a:t>if</a:t>
            </a:r>
            <a:r>
              <a:rPr lang="pt-BR" altLang="pt-BR"/>
              <a:t> (A&gt;10) </a:t>
            </a:r>
            <a:r>
              <a:rPr lang="pt-BR" altLang="pt-BR" b="1"/>
              <a:t>then</a:t>
            </a:r>
            <a:r>
              <a:rPr lang="pt-BR" altLang="pt-BR"/>
              <a:t> A := A-7;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1F07-73A6-4A33-AF78-F77EDEB78951}" type="slidenum">
              <a:rPr lang="pt-BR" altLang="pt-BR"/>
              <a:pPr/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687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Linguagem de Programação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783EC-3ACD-4951-828B-75D8462AB0B5}" type="slidenum">
              <a:rPr lang="pt-BR" altLang="pt-BR"/>
              <a:pPr/>
              <a:t>9</a:t>
            </a:fld>
            <a:endParaRPr lang="pt-BR" altLang="pt-BR"/>
          </a:p>
        </p:txBody>
      </p:sp>
      <p:pic>
        <p:nvPicPr>
          <p:cNvPr id="553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03" y="2030865"/>
            <a:ext cx="9770531" cy="3896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94039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">
  <a:themeElements>
    <a:clrScheme name="Personalizada 1">
      <a:dk1>
        <a:srgbClr val="FFFFFF"/>
      </a:dk1>
      <a:lt1>
        <a:sysClr val="window" lastClr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" id="{61E300FE-1443-443A-8196-D16CE718F03B}" vid="{1DD648D0-9ACA-454F-BBEF-EC9630A699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</Template>
  <TotalTime>5645</TotalTime>
  <Words>1662</Words>
  <Application>Microsoft Office PowerPoint</Application>
  <PresentationFormat>Widescreen</PresentationFormat>
  <Paragraphs>411</Paragraphs>
  <Slides>47</Slides>
  <Notes>0</Notes>
  <HiddenSlides>8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Verdana</vt:lpstr>
      <vt:lpstr>Wingdings</vt:lpstr>
      <vt:lpstr>slide</vt:lpstr>
      <vt:lpstr>Document</vt:lpstr>
      <vt:lpstr>Algoritmos</vt:lpstr>
      <vt:lpstr>Linguagem de Programação</vt:lpstr>
      <vt:lpstr>Linguagem de Programação</vt:lpstr>
      <vt:lpstr>Linguagem de Programação - Máquina </vt:lpstr>
      <vt:lpstr>Linguagem de Programação - Simbólica</vt:lpstr>
      <vt:lpstr>Linguagem de Programação - Simbólica</vt:lpstr>
      <vt:lpstr>Linguagem de Programação - Simbólica</vt:lpstr>
      <vt:lpstr>Linguagem de Programação - Alto Nível</vt:lpstr>
      <vt:lpstr>Linguagem de Programação</vt:lpstr>
      <vt:lpstr>Linguagem C</vt:lpstr>
      <vt:lpstr>Linguagem C</vt:lpstr>
      <vt:lpstr>Estrutura de um programa em C</vt:lpstr>
      <vt:lpstr>Estrutura de um Programa em C</vt:lpstr>
      <vt:lpstr>Apresentação do PowerPoint</vt:lpstr>
      <vt:lpstr>Definição de Variáveis </vt:lpstr>
      <vt:lpstr>Definição de Variáveis </vt:lpstr>
      <vt:lpstr>Nomes de Variáveis </vt:lpstr>
      <vt:lpstr>Declarando variáveis</vt:lpstr>
      <vt:lpstr>Atribuição de valor</vt:lpstr>
      <vt:lpstr>Operadores aritméticos</vt:lpstr>
      <vt:lpstr>Operadores aritméticos Unários e Binários</vt:lpstr>
      <vt:lpstr>Operadores aritméticos - Hierarquia</vt:lpstr>
      <vt:lpstr>Operadores de Atribuição</vt:lpstr>
      <vt:lpstr>Comentários</vt:lpstr>
      <vt:lpstr>Tipos Primitivos</vt:lpstr>
      <vt:lpstr>Tipos Primitivos</vt:lpstr>
      <vt:lpstr>Tipos Primitivos</vt:lpstr>
      <vt:lpstr>Tipos Primitivos</vt:lpstr>
      <vt:lpstr>Modificadores de Dados</vt:lpstr>
      <vt:lpstr>Tipos de dados - padrão ANSI</vt:lpstr>
      <vt:lpstr>Estrutura básica de um programa em C</vt:lpstr>
      <vt:lpstr>Conversão de Tipos - Implícita </vt:lpstr>
      <vt:lpstr>Conversão de Tipos - Explícita  (cast)</vt:lpstr>
      <vt:lpstr>Operadores Relacionais</vt:lpstr>
      <vt:lpstr>Operadores Lógicos</vt:lpstr>
      <vt:lpstr>Operadores Lógicos</vt:lpstr>
      <vt:lpstr>Hierarquia dos operadores Relacionais e Lógicos</vt:lpstr>
      <vt:lpstr>Hierarquia de operadores</vt:lpstr>
      <vt:lpstr>Funções de Entrada e Saída Formatada</vt:lpstr>
      <vt:lpstr>Funções de Entrada e Saída Formatada</vt:lpstr>
      <vt:lpstr>Funções de Entrada e Saída Formatada</vt:lpstr>
      <vt:lpstr>Constantes de barra invertida</vt:lpstr>
      <vt:lpstr>Entrada de dados- scanf()</vt:lpstr>
      <vt:lpstr>Exemplo scanf</vt:lpstr>
      <vt:lpstr>Funções de Entrada e Saída</vt:lpstr>
      <vt:lpstr>Tabela de Dados</vt:lpstr>
      <vt:lpstr>Funções de Entrada e Saída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tupi</dc:creator>
  <cp:lastModifiedBy>Jose Daniel Pereira Ribeiro Filho</cp:lastModifiedBy>
  <cp:revision>13</cp:revision>
  <dcterms:created xsi:type="dcterms:W3CDTF">2016-02-24T19:10:56Z</dcterms:created>
  <dcterms:modified xsi:type="dcterms:W3CDTF">2017-09-01T18:56:19Z</dcterms:modified>
</cp:coreProperties>
</file>