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4728-74E0-4590-A7DC-D8DB9FCFCB50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5EA4E-9841-4F1C-AAD1-E0F1FB8B10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93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7D42B769-82F6-448A-8D93-FE23D61A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8D26A84-E0E2-4A8D-94B4-DE6E5677B90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4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BB65A5E1-0126-4CCF-90CD-B14AE51C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8F3BEDC-AC86-4BD9-A3CC-E49DC89D865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1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43CBDEE5-D51C-4463-BA9D-CA2C2721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8529052-8ED8-41E4-BAFB-E5A68FA2243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2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BCA0FF76-0953-4AE7-B57E-D10D50247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234A84-C293-4696-9BE1-9CEFC538FDA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1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845C3490-F278-47ED-AF07-DD1B25FFA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32B9EAC-813A-407C-AA83-35FE3FB4DF6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1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5CBA6678-820A-4656-99A2-DE13A6DE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D9E5D4-A0DC-4466-9FF3-9FD7C29D322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0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41A6C5F8-E41A-46D4-8744-300B349C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3894E1E-DB52-46AC-847D-2B41E0D02CC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1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D34A9864-A851-4E5E-B2EB-23B20C25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B4F7D94-C8DF-41C2-A3C3-5E3E4B1CB45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DBB971EF-5AFF-4F29-BD12-E58895B0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48BE902-2356-4E8D-B1D3-3C3C34D6D23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7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ECBEDB83-513C-4778-B422-43FC4808C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msmincho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1443B6E-BE46-4D07-8959-CD6B140AE57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78C5B-5D24-4D8E-A2D1-8CD4A31A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96F40F-658F-4161-A34E-D0A7736F3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EDF5D-3516-4889-BE61-AFB1B22C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3D81C-3C44-4799-84F4-39775BA4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06002-DA83-47E7-BA87-A49C2A68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A3B3-FB8A-4689-83A0-4E0BF760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3FF511-7227-4468-9BAA-2EDEBF7D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8DC83-7020-4E22-B9CE-3AAEB7F9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36CAA-A4AF-4A4C-B9BF-21EF5230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C20D93-C822-465A-A8FD-59B73C24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19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BB9EA6-A379-42E8-BF5C-58B219E6C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28E330-52D2-4C94-A29D-5471D73E1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BB3DE-F8E3-48CB-914B-E9F7DB72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F9EF86-9E0B-4E39-8051-80DB767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D20F2-4B90-46DF-AFC1-FE970BFD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99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588"/>
            <a:ext cx="10964333" cy="1433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0567" cy="451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600201"/>
            <a:ext cx="5380567" cy="451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061253-AABD-4D0B-9451-CC297B23D98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04D598-D732-41FC-80B2-164971EA659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ECA4DFA-5B9B-4139-9958-80F5F09507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420CB6-181F-418B-9C62-73D00C16C0BC}" type="slidenum">
              <a:rPr lang="en-GB" altLang="pt-BR"/>
              <a:pPr/>
              <a:t>‹nº›</a:t>
            </a:fld>
            <a:endParaRPr lang="en-GB" altLang="pt-BR"/>
          </a:p>
        </p:txBody>
      </p:sp>
    </p:spTree>
    <p:extLst>
      <p:ext uri="{BB962C8B-B14F-4D97-AF65-F5344CB8AC3E}">
        <p14:creationId xmlns:p14="http://schemas.microsoft.com/office/powerpoint/2010/main" val="376052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7BC9-B701-4886-A257-CBD10BC5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5352F-F903-460D-8400-7F6CFCDC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D7F29-1C47-4B83-9828-4AA07E16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D1EFD-E92C-4525-8162-54BE5766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0171E-4078-4946-99B0-9A474139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8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24288-04B6-4E3A-BF35-17CCDE6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1C49D-2CD3-4D45-B4E3-506AF85C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4CBAB-4D08-4D47-8E6E-94A52970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7CAAA-2832-4F72-AB97-4003C026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5EC38-BD55-4B8C-9246-342DF20D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39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A1D61-2D0A-4A93-916F-BC12C137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57F4F-DD8E-48A2-AC46-FDFA11EA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B8D7F3-18F5-441A-9CE7-848807B3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CA1F23-1C24-4464-9F0E-DD45AE72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CFA5E8-1EF5-4854-BFBD-F6A24E17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F47172-8C0C-410A-A847-ABFC2388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6BAD9-CFB8-4F18-B7A9-8C79A0C1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A4F02-AD4E-4075-91FB-9F1F6004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1C5723-2891-45DD-A56B-1AA4A5B0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004A60-61C3-4D55-A4A5-50D81BFDF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6B9A62-911D-499E-8BEF-0DBE51BCE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0CEF6E-2BEA-417F-976E-643811B6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7197AC-97F7-41F0-9CB2-265997EB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E7DC02-25DA-4D9C-BA97-163A925C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D0852-95FF-489B-A1F0-59F0311F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81588C-3166-4556-80C3-EB01D372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967BEC-CBE0-4F1F-A8E1-9AEEED2C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6020A9-CDCC-448A-88C4-25A0DD7D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17F6B6-B962-4F05-A56B-1525090F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2493EE-D47A-4370-A64C-88796D2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63FCC3-6373-4DFD-87B6-88D713A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6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1D397-366E-437A-B0BF-819265C3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82591-2DD2-4D65-9122-85CE52C4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1A4D98-E781-421D-BB4F-888E090D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01F456-8E6F-4843-9D17-69BC9EE1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FD69A9-2F16-4619-AFF4-7111125F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32766A-A82D-4B40-984E-DF5970D0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0AF1-F106-489D-A02E-4CB1A63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AFAEAC-2F99-442F-A2A0-5971603C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5B54F8-4FF5-45A4-9769-BB7EDF36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1E48F4-5BF3-4DE7-ABB5-399ED7C5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E7A7AC-9C55-4290-A90F-2405CDC2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E1851-1AEB-42BF-96E7-1F129FD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6A4EDA-27A8-4AD4-AF74-FE1378C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91607E-3527-4B8F-AE91-D8A8A894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1D9AE-129D-4828-B42A-863FA6F4B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2736-0C7F-467E-B270-0F355D632B84}" type="datetimeFigureOut">
              <a:rPr lang="pt-BR" smtClean="0"/>
              <a:t>25/08/2017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DEAEA-AC5D-4538-BA75-B5D9385B9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D1FDA-CB78-4295-9784-980EC211F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EDE2-4AE0-4968-B027-1B712FFEA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61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0FFD87-EE31-4568-8CD1-D4DE28994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Vetores e matrizes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CD1623A-A6F9-474A-8C51-48780666C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</p:spTree>
    <p:extLst>
      <p:ext uri="{BB962C8B-B14F-4D97-AF65-F5344CB8AC3E}">
        <p14:creationId xmlns:p14="http://schemas.microsoft.com/office/powerpoint/2010/main" val="38825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472BF1BB-7F46-43AC-B0ED-A2C39E4FB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500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de Caracteres em Linguagem “C”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159F565-4E64-4957-9222-DCA110B9A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857376"/>
            <a:ext cx="8464550" cy="4740275"/>
          </a:xfrm>
        </p:spPr>
        <p:txBody>
          <a:bodyPr/>
          <a:lstStyle/>
          <a:p>
            <a:pPr eaLnBrk="1" hangingPunct="1"/>
            <a:r>
              <a:rPr lang="en-GB" altLang="pt-BR" sz="2200" b="1"/>
              <a:t>Funcionou???? </a:t>
            </a:r>
          </a:p>
          <a:p>
            <a:pPr eaLnBrk="1" hangingPunct="1"/>
            <a:r>
              <a:rPr lang="en-GB" altLang="pt-BR" sz="2200" b="1"/>
              <a:t>Completamente???</a:t>
            </a:r>
          </a:p>
          <a:p>
            <a:pPr eaLnBrk="1" hangingPunct="1"/>
            <a:r>
              <a:rPr lang="en-GB" altLang="pt-BR" sz="2200" b="1"/>
              <a:t>(E nomes compostos???)</a:t>
            </a:r>
          </a:p>
          <a:p>
            <a:pPr eaLnBrk="1" hangingPunct="1"/>
            <a:r>
              <a:rPr lang="en-GB" altLang="pt-BR" sz="2200" b="1"/>
              <a:t>Como resolver?</a:t>
            </a:r>
          </a:p>
          <a:p>
            <a:pPr eaLnBrk="1" hangingPunct="1"/>
            <a:r>
              <a:rPr lang="en-GB" altLang="pt-BR" sz="2200" b="1"/>
              <a:t>Funções específicas para manipulação de Strings!</a:t>
            </a:r>
          </a:p>
          <a:p>
            <a:pPr eaLnBrk="1" hangingPunct="1"/>
            <a:r>
              <a:rPr lang="en-GB" altLang="pt-BR" sz="2200" b="1"/>
              <a:t>Ex: (disponíveis na biblioteca “string.h”)</a:t>
            </a:r>
          </a:p>
          <a:p>
            <a:pPr lvl="1" eaLnBrk="1" hangingPunct="1"/>
            <a:r>
              <a:rPr lang="en-GB" altLang="pt-BR" sz="1800" b="1"/>
              <a:t>gets</a:t>
            </a:r>
          </a:p>
          <a:p>
            <a:pPr lvl="1" eaLnBrk="1" hangingPunct="1"/>
            <a:r>
              <a:rPr lang="en-GB" altLang="pt-BR" sz="1800" b="1"/>
              <a:t>puts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234420127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C5B46CD8-66C9-45A0-84BF-2DAD3FBAB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6938" y="1428751"/>
            <a:ext cx="5072062" cy="5072063"/>
          </a:xfrm>
        </p:spPr>
        <p:txBody>
          <a:bodyPr>
            <a:normAutofit fontScale="77500" lnSpcReduction="20000"/>
          </a:bodyPr>
          <a:lstStyle/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r>
              <a:rPr lang="pt-BR" altLang="pt-BR" sz="1200"/>
              <a:t>#include "stdio.h"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//Programa Nomes e notas de alunos.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int  main ()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{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float notas[3];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char nome[50]; // Um vetor de caracteres ou “string”.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int cont;</a:t>
            </a:r>
          </a:p>
          <a:p>
            <a:pPr marL="323850">
              <a:spcBef>
                <a:spcPts val="600"/>
              </a:spcBef>
            </a:pPr>
            <a:r>
              <a:rPr lang="fr-FR" altLang="pt-BR" sz="1200"/>
              <a:t>for (cont = 0; cont &lt; 30; cont = cont + 1)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{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printf ("\n Digite o nome do aluno: \n");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gets(nome);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printf ("Digite as duas notas do aluno \n");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printf ("Primeira nota: ");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scanf ("%f", &amp;notas[0]);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printf ("Segunda nota: ");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scanf ("%f", &amp;notas[1]);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notas[2] = ( notas[0] + notas[1] ) / 2.0;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printf (" \n A média do aluno %s é %f: \n", nome, notas[2] 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/>
              <a:t>	}</a:t>
            </a:r>
          </a:p>
          <a:p>
            <a:pPr marL="323850">
              <a:spcBef>
                <a:spcPts val="600"/>
              </a:spcBef>
            </a:pPr>
            <a:r>
              <a:rPr lang="en-US" altLang="pt-BR" sz="1200">
                <a:cs typeface="Courier New" panose="02070309020205020404" pitchFamily="49" charset="0"/>
              </a:rPr>
              <a:t>}</a:t>
            </a:r>
            <a:endParaRPr lang="pt-BR" altLang="pt-BR" sz="1200">
              <a:cs typeface="Courier New" panose="02070309020205020404" pitchFamily="49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8CF7D141-DBD0-452F-84FD-90FF0F209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500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de Caracteres em Linguagem “C”</a:t>
            </a:r>
          </a:p>
        </p:txBody>
      </p:sp>
    </p:spTree>
    <p:extLst>
      <p:ext uri="{BB962C8B-B14F-4D97-AF65-F5344CB8AC3E}">
        <p14:creationId xmlns:p14="http://schemas.microsoft.com/office/powerpoint/2010/main" val="5151776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4299BC58-1209-49BF-9C44-B246774E3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Exercícios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ED8B12F-FE3C-41E1-8DA2-2B5EF4AD5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981076"/>
            <a:ext cx="8435975" cy="5616575"/>
          </a:xfrm>
        </p:spPr>
        <p:txBody>
          <a:bodyPr/>
          <a:lstStyle/>
          <a:p>
            <a:r>
              <a:rPr lang="en-GB" altLang="pt-BR" sz="2200" b="1"/>
              <a:t>1- </a:t>
            </a:r>
            <a:r>
              <a:rPr lang="pt-BR" altLang="pt-BR" sz="2400"/>
              <a:t>Elabore um programa para ler o nome e o sobrenome de dez pessoas, imprimindo-os no seguinte formato: </a:t>
            </a:r>
            <a:r>
              <a:rPr lang="pt-BR" altLang="pt-BR" sz="2400" i="1"/>
              <a:t>sobrenome, nome.</a:t>
            </a:r>
          </a:p>
          <a:p>
            <a:r>
              <a:rPr lang="en-US" altLang="pt-BR" sz="2400" b="1"/>
              <a:t>2- </a:t>
            </a:r>
            <a:r>
              <a:rPr lang="en-US" altLang="pt-BR" sz="2400"/>
              <a:t>Elabore um programa para ler as notas dos 22 alunos da turma, calcule a média da turma, e calcule também quantos alunos tiveram notas abaixo da média, e quantos tiveram notas acima da média.</a:t>
            </a: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38823186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058B411-D290-446D-8816-EC889AA31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 dirty="0" err="1"/>
              <a:t>Vetores</a:t>
            </a:r>
            <a:r>
              <a:rPr lang="en-GB" altLang="pt-BR" b="1" dirty="0"/>
              <a:t> </a:t>
            </a:r>
            <a:r>
              <a:rPr lang="en-GB" altLang="pt-BR" b="1" dirty="0" err="1"/>
              <a:t>em</a:t>
            </a:r>
            <a:r>
              <a:rPr lang="en-GB" altLang="pt-BR" b="1" dirty="0"/>
              <a:t> </a:t>
            </a:r>
            <a:r>
              <a:rPr lang="en-GB" altLang="pt-BR" b="1" dirty="0" err="1"/>
              <a:t>Linguagem</a:t>
            </a:r>
            <a:r>
              <a:rPr lang="en-GB" altLang="pt-BR" b="1" dirty="0"/>
              <a:t> “C”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47D9A7B-A746-496B-B1AC-3107DCE22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14438"/>
            <a:ext cx="8464550" cy="5383212"/>
          </a:xfrm>
        </p:spPr>
        <p:txBody>
          <a:bodyPr/>
          <a:lstStyle/>
          <a:p>
            <a:pPr>
              <a:spcBef>
                <a:spcPts val="550"/>
              </a:spcBef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/>
              <a:t>Vetores</a:t>
            </a:r>
            <a:r>
              <a:rPr lang="en-GB" sz="2400" dirty="0"/>
              <a:t> </a:t>
            </a:r>
            <a:r>
              <a:rPr lang="en-GB" sz="2400" dirty="0" err="1"/>
              <a:t>são</a:t>
            </a:r>
            <a:r>
              <a:rPr lang="en-GB" sz="2400" dirty="0"/>
              <a:t> </a:t>
            </a:r>
            <a:r>
              <a:rPr lang="en-GB" sz="2400" b="1" dirty="0" err="1"/>
              <a:t>Estruturas</a:t>
            </a:r>
            <a:r>
              <a:rPr lang="en-GB" sz="2400" b="1" dirty="0"/>
              <a:t> de Dados</a:t>
            </a:r>
            <a:r>
              <a:rPr lang="en-GB" sz="2400" dirty="0"/>
              <a:t> </a:t>
            </a:r>
            <a:r>
              <a:rPr lang="en-GB" sz="2400" b="1" dirty="0" err="1"/>
              <a:t>Homegêneas</a:t>
            </a:r>
            <a:r>
              <a:rPr lang="en-GB" sz="2400" b="1" dirty="0"/>
              <a:t>,</a:t>
            </a:r>
            <a:r>
              <a:rPr lang="en-GB" sz="2400" dirty="0"/>
              <a:t> </a:t>
            </a:r>
            <a:r>
              <a:rPr lang="en-GB" sz="2400" dirty="0" err="1"/>
              <a:t>isto</a:t>
            </a:r>
            <a:r>
              <a:rPr lang="en-GB" sz="2400" dirty="0"/>
              <a:t> é, </a:t>
            </a:r>
            <a:r>
              <a:rPr lang="en-GB" sz="2400" b="1" dirty="0"/>
              <a:t> </a:t>
            </a:r>
            <a:r>
              <a:rPr lang="en-GB" sz="2400" dirty="0" err="1"/>
              <a:t>capazes</a:t>
            </a:r>
            <a:r>
              <a:rPr lang="en-GB" sz="2400" dirty="0"/>
              <a:t> de </a:t>
            </a:r>
            <a:r>
              <a:rPr lang="en-GB" sz="2400" dirty="0" err="1"/>
              <a:t>armazenar</a:t>
            </a:r>
            <a:r>
              <a:rPr lang="en-GB" sz="2400" dirty="0"/>
              <a:t> </a:t>
            </a:r>
            <a:r>
              <a:rPr lang="en-GB" sz="2400" dirty="0" err="1"/>
              <a:t>uma</a:t>
            </a:r>
            <a:r>
              <a:rPr lang="en-GB" sz="2400" dirty="0"/>
              <a:t> </a:t>
            </a:r>
            <a:r>
              <a:rPr lang="en-GB" sz="2400" dirty="0" err="1"/>
              <a:t>quantidade</a:t>
            </a:r>
            <a:r>
              <a:rPr lang="en-GB" sz="2400" dirty="0"/>
              <a:t>  </a:t>
            </a:r>
            <a:r>
              <a:rPr lang="en-GB" sz="2400" b="1" i="1" dirty="0" err="1"/>
              <a:t>pré-definida</a:t>
            </a:r>
            <a:r>
              <a:rPr lang="en-GB" sz="2400" dirty="0"/>
              <a:t> de </a:t>
            </a:r>
            <a:r>
              <a:rPr lang="en-GB" sz="2400" dirty="0" err="1"/>
              <a:t>valores</a:t>
            </a:r>
            <a:r>
              <a:rPr lang="en-GB" sz="2400" dirty="0"/>
              <a:t> </a:t>
            </a:r>
            <a:r>
              <a:rPr lang="en-GB" sz="2400" b="1" i="1" dirty="0"/>
              <a:t>do </a:t>
            </a:r>
            <a:r>
              <a:rPr lang="en-GB" sz="2400" b="1" i="1" dirty="0" err="1"/>
              <a:t>mesmo</a:t>
            </a:r>
            <a:r>
              <a:rPr lang="en-GB" sz="2400" b="1" i="1" dirty="0"/>
              <a:t> </a:t>
            </a:r>
            <a:r>
              <a:rPr lang="en-GB" sz="2400" b="1" i="1" dirty="0" err="1"/>
              <a:t>tipo</a:t>
            </a:r>
            <a:endParaRPr lang="en-GB" sz="2400" b="1" i="1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400" dirty="0"/>
              <a:t>Necessitam de apenas um índice de acesso.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400" dirty="0"/>
              <a:t>Declaração: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pt-BR" sz="2400" b="1" dirty="0"/>
              <a:t>			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tipo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nomedovetor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[Tamanho];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dirty="0" err="1">
                <a:latin typeface="+mj-lt"/>
                <a:cs typeface="Times New Roman" pitchFamily="18" charset="0"/>
              </a:rPr>
              <a:t>Onde</a:t>
            </a:r>
            <a:r>
              <a:rPr lang="en-US" sz="2400" dirty="0">
                <a:latin typeface="+mj-lt"/>
                <a:cs typeface="Times New Roman" pitchFamily="18" charset="0"/>
              </a:rPr>
              <a:t>:</a:t>
            </a:r>
            <a:endParaRPr lang="pt-BR" sz="2400" dirty="0">
              <a:latin typeface="+mj-lt"/>
              <a:cs typeface="Times New Roman" pitchFamily="18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/>
              <a:t>tipo:um dos tipos primitivos de dados em C (</a:t>
            </a:r>
            <a:r>
              <a:rPr lang="pt-BR" sz="2000" dirty="0" err="1"/>
              <a:t>char</a:t>
            </a:r>
            <a:r>
              <a:rPr lang="pt-BR" sz="2000" dirty="0"/>
              <a:t>, </a:t>
            </a:r>
            <a:r>
              <a:rPr lang="pt-BR" sz="2000" dirty="0" err="1"/>
              <a:t>int</a:t>
            </a:r>
            <a:r>
              <a:rPr lang="pt-BR" sz="2000" dirty="0"/>
              <a:t>, </a:t>
            </a:r>
            <a:r>
              <a:rPr lang="pt-BR" sz="2000" dirty="0" err="1"/>
              <a:t>float</a:t>
            </a:r>
            <a:r>
              <a:rPr lang="pt-BR" sz="2000" dirty="0"/>
              <a:t>, </a:t>
            </a:r>
            <a:r>
              <a:rPr lang="pt-BR" sz="2000" dirty="0" err="1"/>
              <a:t>double</a:t>
            </a:r>
            <a:r>
              <a:rPr lang="pt-BR" sz="2000" dirty="0"/>
              <a:t>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 err="1"/>
              <a:t>nomedovetor</a:t>
            </a:r>
            <a:r>
              <a:rPr lang="pt-BR" sz="2000" dirty="0"/>
              <a:t>: segue as mesmas regras das variáveis básicas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/>
              <a:t>Tamanho:	define o número máximo de elementos do vetor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pt-BR" sz="2000" dirty="0"/>
              <a:t>				pode ser uma expressão constante inteira</a:t>
            </a:r>
          </a:p>
          <a:p>
            <a:pPr lvl="1" eaLnBrk="1" hangingPunct="1">
              <a:buFont typeface="Arial" charset="0"/>
              <a:buNone/>
              <a:defRPr/>
            </a:pPr>
            <a:endParaRPr lang="pt-BR" sz="2000" dirty="0"/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/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200" b="1" dirty="0"/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200" dirty="0"/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200" b="1" dirty="0"/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1573977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EC6545-9BBC-4E83-A156-A52C90218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em Linguagem “C”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3191028-ADD3-430E-8095-09E3A7DC8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14438"/>
            <a:ext cx="8464550" cy="5383212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Declaração: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 b="1" dirty="0"/>
              <a:t>	&lt;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tipo&gt; &lt;</a:t>
            </a: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nomedovetor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&gt;[&lt;Tamanho&gt;];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pt-BR" sz="2200" dirty="0"/>
          </a:p>
          <a:p>
            <a:pPr eaLnBrk="1" hangingPunct="1"/>
            <a:r>
              <a:rPr lang="pt-BR" altLang="pt-BR" sz="2000" b="1" dirty="0"/>
              <a:t>Os índices dos vetores </a:t>
            </a:r>
            <a:r>
              <a:rPr lang="pt-BR" altLang="pt-BR" sz="2000" b="1" dirty="0" err="1"/>
              <a:t>inciam</a:t>
            </a:r>
            <a:r>
              <a:rPr lang="pt-BR" altLang="pt-BR" sz="2000" b="1" dirty="0"/>
              <a:t> em </a:t>
            </a:r>
            <a:r>
              <a:rPr lang="pt-BR" altLang="pt-BR" b="1" dirty="0"/>
              <a:t>0 e vão até o Tamanho-1</a:t>
            </a:r>
            <a:endParaRPr lang="pt-BR" altLang="pt-BR" sz="2400" b="1" dirty="0"/>
          </a:p>
          <a:p>
            <a:pPr eaLnBrk="1" hangingPunct="1"/>
            <a:endParaRPr lang="pt-BR" altLang="pt-BR" sz="2400" dirty="0"/>
          </a:p>
          <a:p>
            <a:pPr>
              <a:spcBef>
                <a:spcPts val="550"/>
              </a:spcBef>
              <a:buNone/>
            </a:pPr>
            <a:endParaRPr lang="en-GB" altLang="pt-BR" sz="2200" b="1" dirty="0"/>
          </a:p>
          <a:p>
            <a:pPr>
              <a:spcBef>
                <a:spcPts val="550"/>
              </a:spcBef>
              <a:buNone/>
            </a:pPr>
            <a:endParaRPr lang="en-GB" altLang="pt-BR" sz="2200" dirty="0"/>
          </a:p>
          <a:p>
            <a:pPr>
              <a:spcBef>
                <a:spcPts val="550"/>
              </a:spcBef>
              <a:buNone/>
            </a:pPr>
            <a:endParaRPr lang="en-GB" altLang="pt-BR" sz="2200" b="1" dirty="0"/>
          </a:p>
          <a:p>
            <a:pPr>
              <a:spcBef>
                <a:spcPts val="550"/>
              </a:spcBef>
              <a:buNone/>
            </a:pPr>
            <a:endParaRPr lang="en-GB" alt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41267802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CD34635-9C4A-428F-B781-3F4051FA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9FA8F6-42D7-45C7-B8FA-4FD7DE59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200" dirty="0"/>
              <a:t>Exemplos de declarações:</a:t>
            </a:r>
          </a:p>
          <a:p>
            <a:pPr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NOTAS[100];</a:t>
            </a:r>
          </a:p>
          <a:p>
            <a:pPr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Conjunto[50];</a:t>
            </a:r>
          </a:p>
          <a:p>
            <a:pPr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char Nome[15];</a:t>
            </a:r>
          </a:p>
          <a:p>
            <a:r>
              <a:rPr lang="pt-BR" altLang="pt-BR" sz="3200" dirty="0"/>
              <a:t>Acesso:</a:t>
            </a:r>
          </a:p>
          <a:p>
            <a:pPr>
              <a:buNone/>
            </a:pPr>
            <a:r>
              <a:rPr lang="pt-BR" altLang="pt-BR" dirty="0"/>
              <a:t>	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(NOTAS[0] )== 10.0) {....}</a:t>
            </a:r>
          </a:p>
          <a:p>
            <a:pPr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(Conjunto[1] &gt; 10) {....}</a:t>
            </a:r>
          </a:p>
          <a:p>
            <a:pPr>
              <a:buNone/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Nome[14] = ‘ ‘;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03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CD63F1AE-6DE9-4800-B043-55865277E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em Linguagem “C”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FD816A7-3B06-4ACB-8CB3-F09F8C3AD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14438"/>
            <a:ext cx="8464550" cy="538321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altLang="pt-BR" b="1"/>
              <a:t>Vetores Numéricos</a:t>
            </a:r>
          </a:p>
          <a:p>
            <a:r>
              <a:rPr lang="pt-BR" altLang="pt-BR" sz="2400"/>
              <a:t>Recebem valores inteiros, de ponto flutuante (Precisão Simples) e de ponto flutuante (Precisão Dupla)</a:t>
            </a:r>
          </a:p>
          <a:p>
            <a:r>
              <a:rPr lang="pt-BR" altLang="pt-BR" sz="2400"/>
              <a:t>Declaração e Inicialização (feitas conjuntamente)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1800"/>
              <a:t>int Vet[4] = {0,0,0,0}; /* inicializa todos com 0*/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1800"/>
              <a:t>int Vet[4] = {-1,-1}; /* inicializa os dois primeiros elementos com -1*/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1800"/>
              <a:t>float V[3] = {1.0f, 1.1f, 1.5f}; /* inicializa todos com const. tipo float*/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sz="1800"/>
              <a:t>int A[ ] = {0,0,0,0,0,0,0,0}; /* a dimensão assume o tamanho da inic.*/</a:t>
            </a:r>
          </a:p>
          <a:p>
            <a:r>
              <a:rPr lang="pt-BR" altLang="pt-BR" sz="2400"/>
              <a:t>A declaração e inicialização conjuntas é útil para vetores de dimensão reduzida</a:t>
            </a:r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141818150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D91A82D-ECF9-47D9-9162-114C14331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em Linguagem “C”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988DF23-F36F-4AB1-8EB0-A46549BDC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214438"/>
            <a:ext cx="8464550" cy="5383212"/>
          </a:xfrm>
        </p:spPr>
        <p:txBody>
          <a:bodyPr/>
          <a:lstStyle/>
          <a:p>
            <a:pPr eaLnBrk="1" hangingPunct="1"/>
            <a:r>
              <a:rPr lang="en-US" altLang="pt-BR" b="1"/>
              <a:t>Exercício: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pt-BR" b="1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b="1"/>
              <a:t>Elabore um programa que receba informações de 30 alunos, sendo estas informações o nome e as duas notas de cada um. O programa deve ainda fornecer a média de notas de cada aluno apresentando seu nome.</a:t>
            </a:r>
            <a:r>
              <a:rPr lang="pt-BR" altLang="pt-BR" b="1" i="1"/>
              <a:t>(lembra algo???? :&gt;)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pt-BR" sz="2000" b="1" i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24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19155904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2339B2B-EDBC-42CA-ABD6-77DB2FEC5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em Linguagem “C”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ADE87B6-FCBC-4764-A54A-F11551076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6938" y="1500188"/>
            <a:ext cx="4043362" cy="4572000"/>
          </a:xfrm>
        </p:spPr>
        <p:txBody>
          <a:bodyPr>
            <a:normAutofit fontScale="77500" lnSpcReduction="20000"/>
          </a:bodyPr>
          <a:lstStyle/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endParaRPr lang="pt-BR" altLang="pt-BR" sz="1200">
              <a:cs typeface="Courier New" panose="02070309020205020404" pitchFamily="49" charset="0"/>
            </a:endParaRP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#include "stdio.h"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//Programa de Nomes e Notas de Alunos.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int main()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{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float notas[3];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int cont, cont2;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char nome[50]; // Um vetor de caracteres ou string.</a:t>
            </a:r>
          </a:p>
          <a:p>
            <a:pPr marL="323850">
              <a:spcBef>
                <a:spcPts val="600"/>
              </a:spcBef>
            </a:pPr>
            <a:r>
              <a:rPr lang="fr-FR" altLang="pt-BR" sz="1200">
                <a:cs typeface="Courier New" panose="02070309020205020404" pitchFamily="49" charset="0"/>
              </a:rPr>
              <a:t>for (cont = 0; cont &lt; 30; cont = cont + 1)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{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printf ("\n Digite o nome do aluno: ");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</a:t>
            </a:r>
            <a:r>
              <a:rPr lang="fr-FR" altLang="pt-BR" sz="1200">
                <a:cs typeface="Courier New" panose="02070309020205020404" pitchFamily="49" charset="0"/>
              </a:rPr>
              <a:t>for (cont2 = 0; cont2 &lt; 49; cont2 = cont2 + 1)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{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	scanf ( "%c", &amp;nome [cont2]);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	if (nome[cont2] == '\n‘)	{ break;}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}</a:t>
            </a:r>
          </a:p>
          <a:p>
            <a:pPr marL="323850">
              <a:spcBef>
                <a:spcPts val="600"/>
              </a:spcBef>
            </a:pPr>
            <a:r>
              <a:rPr lang="pt-BR" altLang="pt-BR" sz="1200">
                <a:cs typeface="Courier New" panose="02070309020205020404" pitchFamily="49" charset="0"/>
              </a:rPr>
              <a:t>	nome [cont2] = ‘\0’;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1800B-75AF-4F76-9762-6EF1623B1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438" y="1571625"/>
            <a:ext cx="4000500" cy="4751388"/>
          </a:xfrm>
        </p:spPr>
        <p:txBody>
          <a:bodyPr/>
          <a:lstStyle/>
          <a:p>
            <a:pPr marL="324000">
              <a:spcBef>
                <a:spcPts val="600"/>
              </a:spcBef>
              <a:defRPr/>
            </a:pPr>
            <a:r>
              <a:rPr lang="pt-BR" sz="1200" dirty="0">
                <a:cs typeface="Courier New" pitchFamily="49" charset="0"/>
              </a:rPr>
              <a:t>	</a:t>
            </a:r>
            <a:r>
              <a:rPr lang="pt-BR" sz="1200" dirty="0" err="1">
                <a:cs typeface="Courier New" pitchFamily="49" charset="0"/>
              </a:rPr>
              <a:t>printf</a:t>
            </a:r>
            <a:r>
              <a:rPr lang="pt-BR" sz="1200" dirty="0">
                <a:cs typeface="Courier New" pitchFamily="49" charset="0"/>
              </a:rPr>
              <a:t> ("Digite as duas notas do aluno \n");</a:t>
            </a:r>
          </a:p>
          <a:p>
            <a:pPr marL="324000">
              <a:spcBef>
                <a:spcPts val="600"/>
              </a:spcBef>
              <a:defRPr/>
            </a:pPr>
            <a:r>
              <a:rPr lang="pt-BR" sz="1200" dirty="0">
                <a:cs typeface="Courier New" pitchFamily="49" charset="0"/>
              </a:rPr>
              <a:t>	</a:t>
            </a:r>
            <a:r>
              <a:rPr lang="pt-BR" sz="1200" dirty="0" err="1">
                <a:cs typeface="Courier New" pitchFamily="49" charset="0"/>
              </a:rPr>
              <a:t>printf</a:t>
            </a:r>
            <a:r>
              <a:rPr lang="pt-BR" sz="1200" dirty="0">
                <a:cs typeface="Courier New" pitchFamily="49" charset="0"/>
              </a:rPr>
              <a:t> ("Primeira nota: ");</a:t>
            </a:r>
          </a:p>
          <a:p>
            <a:pPr marL="324000">
              <a:spcBef>
                <a:spcPts val="600"/>
              </a:spcBef>
              <a:defRPr/>
            </a:pPr>
            <a:r>
              <a:rPr lang="pt-BR" sz="1200" dirty="0">
                <a:cs typeface="Courier New" pitchFamily="49" charset="0"/>
              </a:rPr>
              <a:t>	</a:t>
            </a:r>
            <a:r>
              <a:rPr lang="pt-BR" sz="1200" dirty="0" err="1">
                <a:cs typeface="Courier New" pitchFamily="49" charset="0"/>
              </a:rPr>
              <a:t>scanf</a:t>
            </a:r>
            <a:r>
              <a:rPr lang="pt-BR" sz="1200" dirty="0">
                <a:cs typeface="Courier New" pitchFamily="49" charset="0"/>
              </a:rPr>
              <a:t> ("%f", &amp;notas[0]);</a:t>
            </a:r>
          </a:p>
          <a:p>
            <a:pPr marL="324000">
              <a:spcBef>
                <a:spcPts val="600"/>
              </a:spcBef>
              <a:defRPr/>
            </a:pPr>
            <a:r>
              <a:rPr lang="pt-BR" sz="1200" dirty="0">
                <a:cs typeface="Courier New" pitchFamily="49" charset="0"/>
              </a:rPr>
              <a:t>	</a:t>
            </a:r>
            <a:r>
              <a:rPr lang="pt-BR" sz="1200" dirty="0" err="1">
                <a:cs typeface="Courier New" pitchFamily="49" charset="0"/>
              </a:rPr>
              <a:t>printf</a:t>
            </a:r>
            <a:r>
              <a:rPr lang="pt-BR" sz="1200" dirty="0">
                <a:cs typeface="Courier New" pitchFamily="49" charset="0"/>
              </a:rPr>
              <a:t> ("Segunda nota: ");</a:t>
            </a:r>
          </a:p>
          <a:p>
            <a:pPr marL="324000">
              <a:spcBef>
                <a:spcPts val="600"/>
              </a:spcBef>
              <a:defRPr/>
            </a:pPr>
            <a:r>
              <a:rPr lang="pt-BR" sz="1200" dirty="0">
                <a:cs typeface="Courier New" pitchFamily="49" charset="0"/>
              </a:rPr>
              <a:t>	</a:t>
            </a:r>
            <a:r>
              <a:rPr lang="pt-BR" sz="1200" dirty="0" err="1">
                <a:cs typeface="Courier New" pitchFamily="49" charset="0"/>
              </a:rPr>
              <a:t>scanf</a:t>
            </a:r>
            <a:r>
              <a:rPr lang="pt-BR" sz="1200" dirty="0">
                <a:cs typeface="Courier New" pitchFamily="49" charset="0"/>
              </a:rPr>
              <a:t> ("%f", &amp;notas[1]);</a:t>
            </a:r>
          </a:p>
          <a:p>
            <a:pPr>
              <a:buFont typeface="Arial" charset="0"/>
              <a:buNone/>
              <a:defRPr/>
            </a:pPr>
            <a:r>
              <a:rPr lang="pt-BR" sz="1200" dirty="0">
                <a:cs typeface="Courier New" pitchFamily="49" charset="0"/>
              </a:rPr>
              <a:t>	notas[2] = ( notas[0] + notas[1] ) / 2.0;</a:t>
            </a:r>
            <a:r>
              <a:rPr lang="pt-BR" sz="1200" dirty="0"/>
              <a:t> 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	</a:t>
            </a:r>
            <a:r>
              <a:rPr lang="pt-BR" sz="1200" dirty="0" err="1"/>
              <a:t>printf</a:t>
            </a:r>
            <a:r>
              <a:rPr lang="pt-BR" sz="1200" dirty="0"/>
              <a:t> (" \n A média do aluno " );</a:t>
            </a:r>
          </a:p>
          <a:p>
            <a:pPr>
              <a:buFont typeface="Arial" charset="0"/>
              <a:buNone/>
              <a:defRPr/>
            </a:pPr>
            <a:r>
              <a:rPr lang="fr-FR" sz="1200" dirty="0"/>
              <a:t>	for (cont2 = 0; cont2 &lt; 150; cont2 = cont2 + 1)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	{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		</a:t>
            </a:r>
            <a:r>
              <a:rPr lang="pt-BR" sz="1200" dirty="0" err="1"/>
              <a:t>printf</a:t>
            </a:r>
            <a:r>
              <a:rPr lang="pt-BR" sz="1200" dirty="0"/>
              <a:t> ("%c", nome[cont2]);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		</a:t>
            </a:r>
            <a:r>
              <a:rPr lang="pt-BR" sz="1200" dirty="0" err="1"/>
              <a:t>if</a:t>
            </a:r>
            <a:r>
              <a:rPr lang="pt-BR" sz="1200" dirty="0"/>
              <a:t> ( '\0' == nome[cont2] ) { </a:t>
            </a:r>
            <a:r>
              <a:rPr lang="pt-BR" sz="1200" dirty="0" err="1"/>
              <a:t>break</a:t>
            </a:r>
            <a:r>
              <a:rPr lang="pt-BR" sz="1200" dirty="0"/>
              <a:t>; }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	</a:t>
            </a:r>
            <a:r>
              <a:rPr lang="pt-BR" sz="1200" dirty="0" err="1"/>
              <a:t>printf</a:t>
            </a:r>
            <a:r>
              <a:rPr lang="pt-BR" sz="1200" dirty="0"/>
              <a:t> ( " é %f: \n", notas[2] );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}</a:t>
            </a:r>
          </a:p>
          <a:p>
            <a:pPr>
              <a:buFont typeface="Arial" charset="0"/>
              <a:buNone/>
              <a:defRPr/>
            </a:pPr>
            <a:r>
              <a:rPr lang="pt-BR" sz="1200" dirty="0" err="1"/>
              <a:t>return</a:t>
            </a:r>
            <a:r>
              <a:rPr lang="pt-BR" sz="1200" dirty="0"/>
              <a:t> 0;</a:t>
            </a:r>
          </a:p>
          <a:p>
            <a:pPr>
              <a:buFont typeface="Arial" charset="0"/>
              <a:buNone/>
              <a:defRPr/>
            </a:pPr>
            <a:r>
              <a:rPr lang="pt-BR" sz="1200" dirty="0"/>
              <a:t>}</a:t>
            </a:r>
            <a:endParaRPr lang="en-GB" sz="12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2872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B4FFCCC1-C9C8-4D17-A6B4-C78BACE38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500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de Caracteres em Linguagem “C”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1A94C0F-8F96-457B-9913-C4B31E45C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2625" y="1857376"/>
            <a:ext cx="8464550" cy="4740275"/>
          </a:xfrm>
        </p:spPr>
        <p:txBody>
          <a:bodyPr/>
          <a:lstStyle/>
          <a:p>
            <a:pPr eaLnBrk="1" hangingPunct="1"/>
            <a:r>
              <a:rPr lang="en-US" altLang="pt-BR" sz="2400" b="1"/>
              <a:t>(Mas não haverá um modo mais fácil???)</a:t>
            </a:r>
            <a:endParaRPr lang="pt-BR" altLang="pt-BR" sz="2400" b="1"/>
          </a:p>
          <a:p>
            <a:pPr eaLnBrk="1" hangingPunct="1"/>
            <a:r>
              <a:rPr lang="pt-BR" altLang="pt-BR" sz="2400"/>
              <a:t>Vetores de caracteres podem ser encarados como </a:t>
            </a:r>
            <a:r>
              <a:rPr lang="pt-BR" altLang="pt-BR" sz="2400" b="1"/>
              <a:t>“especiais”</a:t>
            </a:r>
            <a:r>
              <a:rPr lang="pt-BR" altLang="pt-BR" sz="2400"/>
              <a:t>.</a:t>
            </a:r>
          </a:p>
          <a:p>
            <a:pPr eaLnBrk="1" hangingPunct="1"/>
            <a:r>
              <a:rPr lang="pt-BR" altLang="pt-BR" sz="2400"/>
              <a:t>Um vetor comporta uma ‘frase’, chamada no jargão da informática de </a:t>
            </a:r>
            <a:r>
              <a:rPr lang="pt-BR" altLang="pt-BR" sz="2400" i="1"/>
              <a:t>string.</a:t>
            </a:r>
          </a:p>
          <a:p>
            <a:pPr eaLnBrk="1" hangingPunct="1"/>
            <a:r>
              <a:rPr lang="pt-BR" altLang="pt-BR" sz="2400"/>
              <a:t>Na verdade, nesse jargão, o vetor de caracteres é chamado (ele mesmo) de </a:t>
            </a:r>
            <a:r>
              <a:rPr lang="pt-BR" altLang="pt-BR" sz="2400" i="1"/>
              <a:t>string.</a:t>
            </a:r>
          </a:p>
          <a:p>
            <a:pPr eaLnBrk="1" hangingPunct="1"/>
            <a:r>
              <a:rPr lang="en-US" altLang="pt-BR" sz="2400" b="1" i="1">
                <a:solidFill>
                  <a:srgbClr val="FF0000"/>
                </a:solidFill>
                <a:cs typeface="Courier New" panose="02070309020205020404" pitchFamily="49" charset="0"/>
              </a:rPr>
              <a:t>Detalhe: </a:t>
            </a:r>
            <a:r>
              <a:rPr lang="pt-BR" altLang="pt-BR" sz="2400" b="1"/>
              <a:t>Todo vetor de caracteres, para ser encarado como </a:t>
            </a:r>
            <a:r>
              <a:rPr lang="pt-BR" altLang="pt-BR" sz="2400" b="1" i="1"/>
              <a:t>string</a:t>
            </a:r>
            <a:r>
              <a:rPr lang="pt-BR" altLang="pt-BR" sz="2400" b="1"/>
              <a:t>, deve ser finalizado com um caractere ‘especial’, o caractere ‘\0’.</a:t>
            </a:r>
            <a:endParaRPr lang="pt-BR" altLang="pt-BR" sz="2400" b="1" i="1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eaLnBrk="1" hangingPunct="1"/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  <a:p>
            <a:pPr>
              <a:spcBef>
                <a:spcPts val="550"/>
              </a:spcBef>
              <a:buNone/>
            </a:pPr>
            <a:endParaRPr lang="en-GB" altLang="pt-BR" sz="2200" b="1"/>
          </a:p>
        </p:txBody>
      </p:sp>
    </p:spTree>
    <p:extLst>
      <p:ext uri="{BB962C8B-B14F-4D97-AF65-F5344CB8AC3E}">
        <p14:creationId xmlns:p14="http://schemas.microsoft.com/office/powerpoint/2010/main" val="1118646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0BF6D47-B259-4A0A-B89B-C80FF78C7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6938" y="1705971"/>
            <a:ext cx="6840584" cy="4794844"/>
          </a:xfrm>
        </p:spPr>
        <p:txBody>
          <a:bodyPr>
            <a:normAutofit fontScale="92500" lnSpcReduction="10000"/>
          </a:bodyPr>
          <a:lstStyle/>
          <a:p>
            <a:pPr marL="323850">
              <a:spcBef>
                <a:spcPts val="600"/>
              </a:spcBef>
            </a:pPr>
            <a:r>
              <a:rPr lang="pt-BR" altLang="pt-BR" sz="1600" dirty="0" err="1"/>
              <a:t>int</a:t>
            </a:r>
            <a:r>
              <a:rPr lang="pt-BR" altLang="pt-BR" sz="1600" dirty="0"/>
              <a:t>  </a:t>
            </a:r>
            <a:r>
              <a:rPr lang="pt-BR" altLang="pt-BR" sz="1600" dirty="0" err="1"/>
              <a:t>main</a:t>
            </a:r>
            <a:r>
              <a:rPr lang="pt-BR" altLang="pt-BR" sz="1600" dirty="0"/>
              <a:t> ()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{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 err="1"/>
              <a:t>float</a:t>
            </a:r>
            <a:r>
              <a:rPr lang="pt-BR" altLang="pt-BR" sz="1600" dirty="0"/>
              <a:t> notas[3];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char nome[50]; // Um vetor de caracteres ou “</a:t>
            </a:r>
            <a:r>
              <a:rPr lang="pt-BR" altLang="pt-BR" sz="1600" dirty="0" err="1"/>
              <a:t>string</a:t>
            </a:r>
            <a:r>
              <a:rPr lang="pt-BR" altLang="pt-BR" sz="1600" dirty="0"/>
              <a:t>”.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 err="1"/>
              <a:t>int</a:t>
            </a:r>
            <a:r>
              <a:rPr lang="pt-BR" altLang="pt-BR" sz="1600" dirty="0"/>
              <a:t> </a:t>
            </a:r>
            <a:r>
              <a:rPr lang="pt-BR" altLang="pt-BR" sz="1600" dirty="0" err="1"/>
              <a:t>cont</a:t>
            </a:r>
            <a:r>
              <a:rPr lang="pt-BR" altLang="pt-BR" sz="1600" dirty="0"/>
              <a:t>;</a:t>
            </a:r>
          </a:p>
          <a:p>
            <a:pPr marL="323850">
              <a:spcBef>
                <a:spcPts val="600"/>
              </a:spcBef>
            </a:pPr>
            <a:r>
              <a:rPr lang="fr-FR" altLang="pt-BR" sz="1600" dirty="0"/>
              <a:t>for (cont = 0; cont &lt; 30; cont = cont + 1)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{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 ("\n Digite o nome do aluno: \n");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scanf</a:t>
            </a:r>
            <a:r>
              <a:rPr lang="pt-BR" altLang="pt-BR" sz="1600" dirty="0"/>
              <a:t> ("%s", nome);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 ("Digite as duas notas do aluno \n");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 ("Primeira nota: ");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scanf</a:t>
            </a:r>
            <a:r>
              <a:rPr lang="pt-BR" altLang="pt-BR" sz="1600" dirty="0"/>
              <a:t> ("%f", &amp;notas[0]);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 ("Segunda nota: ");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scanf</a:t>
            </a:r>
            <a:r>
              <a:rPr lang="pt-BR" altLang="pt-BR" sz="1600" dirty="0"/>
              <a:t> ("%f", &amp;notas[1]);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notas[2] = ( notas[0] + notas[1] ) / 2.0;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</a:t>
            </a:r>
            <a:r>
              <a:rPr lang="pt-BR" altLang="pt-BR" sz="1600" dirty="0" err="1"/>
              <a:t>printf</a:t>
            </a:r>
            <a:r>
              <a:rPr lang="pt-BR" altLang="pt-BR" sz="1600" dirty="0"/>
              <a:t> (" \n A média do aluno %s é %f: \n", nome, notas[2] );</a:t>
            </a:r>
          </a:p>
          <a:p>
            <a:pPr marL="323850">
              <a:spcBef>
                <a:spcPts val="600"/>
              </a:spcBef>
            </a:pPr>
            <a:r>
              <a:rPr lang="pt-BR" altLang="pt-BR" sz="1600" dirty="0"/>
              <a:t>	}</a:t>
            </a:r>
          </a:p>
          <a:p>
            <a:pPr marL="323850">
              <a:spcBef>
                <a:spcPts val="600"/>
              </a:spcBef>
            </a:pPr>
            <a:r>
              <a:rPr lang="en-US" altLang="pt-BR" sz="1600" dirty="0">
                <a:cs typeface="Courier New" panose="02070309020205020404" pitchFamily="49" charset="0"/>
              </a:rPr>
              <a:t>}</a:t>
            </a:r>
            <a:endParaRPr lang="pt-BR" altLang="pt-BR" sz="1600" dirty="0">
              <a:cs typeface="Courier New" panose="02070309020205020404" pitchFamily="49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3A9EB22F-A625-407F-8015-3A7A3EF7F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500188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b="1"/>
              <a:t>Vetores de Caracteres em Linguagem “C”</a:t>
            </a:r>
          </a:p>
        </p:txBody>
      </p:sp>
    </p:spTree>
    <p:extLst>
      <p:ext uri="{BB962C8B-B14F-4D97-AF65-F5344CB8AC3E}">
        <p14:creationId xmlns:p14="http://schemas.microsoft.com/office/powerpoint/2010/main" val="428347513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599</Words>
  <Application>Microsoft Office PowerPoint</Application>
  <PresentationFormat>Widescreen</PresentationFormat>
  <Paragraphs>167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msmincho</vt:lpstr>
      <vt:lpstr>Times New Roman</vt:lpstr>
      <vt:lpstr>Tema do Office</vt:lpstr>
      <vt:lpstr>Vetores e matrizes</vt:lpstr>
      <vt:lpstr>Vetores em Linguagem “C”</vt:lpstr>
      <vt:lpstr>Vetores em Linguagem “C”</vt:lpstr>
      <vt:lpstr>Apresentação do PowerPoint</vt:lpstr>
      <vt:lpstr>Vetores em Linguagem “C”</vt:lpstr>
      <vt:lpstr>Vetores em Linguagem “C”</vt:lpstr>
      <vt:lpstr>Vetores em Linguagem “C”</vt:lpstr>
      <vt:lpstr>Vetores de Caracteres em Linguagem “C”</vt:lpstr>
      <vt:lpstr>Vetores de Caracteres em Linguagem “C”</vt:lpstr>
      <vt:lpstr>Vetores de Caracteres em Linguagem “C”</vt:lpstr>
      <vt:lpstr>Vetores de Caracteres em Linguagem “C”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 e matrizes</dc:title>
  <dc:creator>Jose Daniel Pereira Ribeiro Filho</dc:creator>
  <cp:lastModifiedBy>Jose Daniel Pereira Ribeiro Filho</cp:lastModifiedBy>
  <cp:revision>5</cp:revision>
  <dcterms:created xsi:type="dcterms:W3CDTF">2017-08-25T20:55:21Z</dcterms:created>
  <dcterms:modified xsi:type="dcterms:W3CDTF">2017-08-25T21:09:10Z</dcterms:modified>
</cp:coreProperties>
</file>