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8"/>
  </p:notesMasterIdLst>
  <p:sldIdLst>
    <p:sldId id="256" r:id="rId2"/>
    <p:sldId id="257" r:id="rId3"/>
    <p:sldId id="263" r:id="rId4"/>
    <p:sldId id="264" r:id="rId5"/>
    <p:sldId id="259" r:id="rId6"/>
    <p:sldId id="260" r:id="rId7"/>
    <p:sldId id="267" r:id="rId8"/>
    <p:sldId id="265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58" r:id="rId23"/>
    <p:sldId id="287" r:id="rId24"/>
    <p:sldId id="285" r:id="rId25"/>
    <p:sldId id="284" r:id="rId26"/>
    <p:sldId id="28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8A00C-6EED-4242-BDE0-8027D6F36F14}" type="datetimeFigureOut">
              <a:rPr lang="pt-BR" smtClean="0"/>
              <a:t>18/07/2016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DD736-C553-4F61-AB15-ACB65C4BD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100 vetores de 5 posições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DD736-C553-4F61-AB15-ACB65C4BD4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57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 vetores de 10 posições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DD736-C553-4F61-AB15-ACB65C4BD4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4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87B-19D1-43DC-85B7-70B2BF227255}" type="datetime1">
              <a:rPr lang="pt-BR" smtClean="0"/>
              <a:t>18/07/2016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26B9-8B30-4BB3-AF7C-CF095C421A14}" type="datetime1">
              <a:rPr lang="pt-BR" smtClean="0"/>
              <a:t>18/07/2016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58CB-F3C8-4566-917E-C7D80F89726D}" type="datetime1">
              <a:rPr lang="pt-BR" smtClean="0"/>
              <a:t>18/07/2016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6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F18-1478-4C8C-8EC2-CDAE7DCB98CC}" type="datetime1">
              <a:rPr lang="pt-BR" smtClean="0"/>
              <a:t>18/07/2016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2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C40-5200-4AF2-B65A-0E21C941A795}" type="datetime1">
              <a:rPr lang="pt-BR" smtClean="0"/>
              <a:t>18/07/2016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2720-EC41-4914-9B9D-8F288B26754E}" type="datetime1">
              <a:rPr lang="pt-BR" smtClean="0"/>
              <a:t>18/07/2016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7C1-39D6-4068-9452-71A55D81610D}" type="datetime1">
              <a:rPr lang="pt-BR" smtClean="0"/>
              <a:t>18/07/2016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4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18D5-B695-402B-944F-683D03B06A8B}" type="datetime1">
              <a:rPr lang="pt-BR" smtClean="0"/>
              <a:t>18/07/2016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8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811-317B-4F4C-9C60-DEE7C6E4484F}" type="datetime1">
              <a:rPr lang="pt-BR" smtClean="0"/>
              <a:t>18/07/2016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20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3D29-5ED9-4057-BE1C-EDBE5D6B97B4}" type="datetime1">
              <a:rPr lang="pt-BR" smtClean="0"/>
              <a:t>18/07/2016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9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B460-3AF4-410A-B2A4-20BD0074C345}" type="datetime1">
              <a:rPr lang="pt-BR" smtClean="0"/>
              <a:t>18/07/2016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657B-C47A-41ED-9430-5704F9F38166}" type="datetime1">
              <a:rPr lang="pt-BR" smtClean="0"/>
              <a:t>18/07/2016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3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Matrizes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homogênea</a:t>
            </a:r>
          </a:p>
          <a:p>
            <a:r>
              <a:rPr lang="pt-BR" dirty="0"/>
              <a:t>Algoritmos e Programação</a:t>
            </a:r>
          </a:p>
          <a:p>
            <a:r>
              <a:rPr lang="pt-BR" dirty="0"/>
              <a:t>prof. José Daniel Pereira Ribeiro Filho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37" y="323782"/>
            <a:ext cx="3414767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9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uma variável matriz bidimensional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declaração de uma matriz bidirecional feita da seguinte forma: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&lt;</a:t>
            </a:r>
            <a:r>
              <a:rPr lang="pt-BR" b="1" dirty="0" err="1">
                <a:solidFill>
                  <a:srgbClr val="FF0000"/>
                </a:solidFill>
              </a:rPr>
              <a:t>tipo_de_dados</a:t>
            </a:r>
            <a:r>
              <a:rPr lang="pt-BR" b="1" dirty="0">
                <a:solidFill>
                  <a:srgbClr val="FF0000"/>
                </a:solidFill>
              </a:rPr>
              <a:t>&gt; </a:t>
            </a:r>
            <a:r>
              <a:rPr lang="pt-BR" b="1" dirty="0">
                <a:solidFill>
                  <a:srgbClr val="002060"/>
                </a:solidFill>
              </a:rPr>
              <a:t>&lt;</a:t>
            </a:r>
            <a:r>
              <a:rPr lang="pt-BR" b="1" dirty="0" err="1">
                <a:solidFill>
                  <a:srgbClr val="002060"/>
                </a:solidFill>
              </a:rPr>
              <a:t>nome_da_matriz</a:t>
            </a:r>
            <a:r>
              <a:rPr lang="pt-BR" b="1" dirty="0">
                <a:solidFill>
                  <a:srgbClr val="002060"/>
                </a:solidFill>
              </a:rPr>
              <a:t>&gt; </a:t>
            </a:r>
            <a:r>
              <a:rPr lang="pt-BR" b="1" dirty="0"/>
              <a:t>[&lt;tamanho&gt;][&lt;tamanho&gt;];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Podemos armazenar as notas dos alunos utilizando uma matriz.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10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084310" y="607514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Alunos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81400" y="4207687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Disciplinas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7" name="Conector de Seta Reta 6"/>
          <p:cNvCxnSpPr>
            <a:stCxn id="4" idx="0"/>
          </p:cNvCxnSpPr>
          <p:nvPr/>
        </p:nvCxnSpPr>
        <p:spPr>
          <a:xfrm flipV="1">
            <a:off x="3817844" y="5715000"/>
            <a:ext cx="11206" cy="360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551377" y="4773412"/>
            <a:ext cx="1" cy="38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806443" y="5159738"/>
            <a:ext cx="3400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rgbClr val="FF0000"/>
                </a:solidFill>
              </a:rPr>
              <a:t>float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2060"/>
                </a:solidFill>
              </a:rPr>
              <a:t>notas</a:t>
            </a:r>
            <a:r>
              <a:rPr lang="pt-BR" sz="2800" dirty="0"/>
              <a:t> [ 30 ] [ 4 ]; </a:t>
            </a:r>
          </a:p>
        </p:txBody>
      </p:sp>
    </p:spTree>
    <p:extLst>
      <p:ext uri="{BB962C8B-B14F-4D97-AF65-F5344CB8AC3E}">
        <p14:creationId xmlns:p14="http://schemas.microsoft.com/office/powerpoint/2010/main" val="66914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>
            <a:normAutofit/>
          </a:bodyPr>
          <a:lstStyle/>
          <a:p>
            <a:r>
              <a:rPr lang="pt-BR" sz="3200" dirty="0"/>
              <a:t>O índice inicia em </a:t>
            </a:r>
            <a:r>
              <a:rPr lang="pt-BR" sz="3200" b="1" dirty="0"/>
              <a:t>0</a:t>
            </a:r>
            <a:r>
              <a:rPr lang="pt-BR" sz="3200" dirty="0"/>
              <a:t> e </a:t>
            </a:r>
            <a:r>
              <a:rPr lang="pt-BR" sz="2800" dirty="0"/>
              <a:t>termina em </a:t>
            </a:r>
            <a:r>
              <a:rPr lang="pt-BR" b="1" dirty="0"/>
              <a:t>t</a:t>
            </a:r>
            <a:r>
              <a:rPr lang="pt-BR" sz="2800" b="1" dirty="0"/>
              <a:t>amanho-1</a:t>
            </a:r>
            <a:r>
              <a:rPr lang="pt-BR" sz="2800" dirty="0"/>
              <a:t>; </a:t>
            </a:r>
          </a:p>
          <a:p>
            <a:endParaRPr lang="pt-BR" dirty="0"/>
          </a:p>
          <a:p>
            <a:r>
              <a:rPr lang="pt-BR" dirty="0"/>
              <a:t>Atribuição de valores:</a:t>
            </a:r>
          </a:p>
          <a:p>
            <a:pPr marL="457200" lvl="1" indent="0">
              <a:buNone/>
            </a:pPr>
            <a:r>
              <a:rPr lang="pt-BR" sz="2800" b="1" dirty="0"/>
              <a:t>notas[3][0] </a:t>
            </a:r>
            <a:r>
              <a:rPr lang="pt-BR" sz="2800" dirty="0"/>
              <a:t>= 10.0</a:t>
            </a:r>
            <a:r>
              <a:rPr lang="pt-BR" sz="2800" b="1" dirty="0"/>
              <a:t>;</a:t>
            </a:r>
            <a:endParaRPr lang="pt-BR" dirty="0"/>
          </a:p>
          <a:p>
            <a:r>
              <a:rPr lang="pt-BR" dirty="0"/>
              <a:t>Obtendo valores:</a:t>
            </a:r>
          </a:p>
          <a:p>
            <a:pPr marL="457200" lvl="1" indent="0">
              <a:buNone/>
            </a:pPr>
            <a:r>
              <a:rPr lang="pt-BR" sz="2800" dirty="0" err="1"/>
              <a:t>printf</a:t>
            </a:r>
            <a:r>
              <a:rPr lang="pt-BR" sz="2800" dirty="0"/>
              <a:t>(“%f”,</a:t>
            </a:r>
            <a:r>
              <a:rPr lang="pt-BR" sz="2800" b="1" dirty="0"/>
              <a:t> notas[3][0] </a:t>
            </a:r>
            <a:r>
              <a:rPr lang="pt-BR" sz="2800" dirty="0"/>
              <a:t>);</a:t>
            </a:r>
          </a:p>
          <a:p>
            <a:pPr marL="457200" lvl="1" indent="0">
              <a:buNone/>
            </a:pPr>
            <a:endParaRPr lang="pt-BR" sz="2800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11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79341"/>
              </p:ext>
            </p:extLst>
          </p:nvPr>
        </p:nvGraphicFramePr>
        <p:xfrm>
          <a:off x="6383215" y="1825625"/>
          <a:ext cx="5427785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 </a:t>
                      </a:r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10.0</a:t>
                      </a:r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4025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1774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8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833"/>
                  </a:ext>
                </a:extLst>
              </a:tr>
            </a:tbl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4325815" y="3786431"/>
            <a:ext cx="3235570" cy="5179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4958862" y="4586042"/>
            <a:ext cx="2602523" cy="1266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9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uma matriz bidimensional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Iremos utilizar </a:t>
            </a:r>
            <a:r>
              <a:rPr lang="pt-BR" b="1" dirty="0"/>
              <a:t>dois contadores </a:t>
            </a:r>
            <a:r>
              <a:rPr lang="pt-BR" dirty="0"/>
              <a:t>para ler todos os elementos na matriz bidimensional;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primeiro</a:t>
            </a:r>
            <a:r>
              <a:rPr lang="pt-BR" dirty="0"/>
              <a:t> contador determina o índice correspondente as </a:t>
            </a:r>
            <a:r>
              <a:rPr lang="pt-BR" b="1" dirty="0"/>
              <a:t>linhas</a:t>
            </a:r>
            <a:r>
              <a:rPr lang="pt-BR" dirty="0"/>
              <a:t> da matriz;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segundo</a:t>
            </a:r>
            <a:r>
              <a:rPr lang="pt-BR" dirty="0"/>
              <a:t> contador determina o índice correspondente as </a:t>
            </a:r>
            <a:r>
              <a:rPr lang="pt-BR" b="1" dirty="0"/>
              <a:t>colunas</a:t>
            </a:r>
            <a:r>
              <a:rPr lang="pt-BR" dirty="0"/>
              <a:t> da matriz.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6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média das notas dos alunos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13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" y="1342436"/>
            <a:ext cx="11459742" cy="4807436"/>
          </a:xfrm>
        </p:spPr>
      </p:pic>
    </p:spTree>
    <p:extLst>
      <p:ext uri="{BB962C8B-B14F-4D97-AF65-F5344CB8AC3E}">
        <p14:creationId xmlns:p14="http://schemas.microsoft.com/office/powerpoint/2010/main" val="374388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b="1" dirty="0"/>
              <a:t>media = 0,0 + 9,0 = </a:t>
            </a:r>
            <a:r>
              <a:rPr lang="pt-BR" b="1" dirty="0">
                <a:solidFill>
                  <a:srgbClr val="FF0000"/>
                </a:solidFill>
              </a:rPr>
              <a:t>9,0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86121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3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/>
              <a:t>media = </a:t>
            </a:r>
            <a:r>
              <a:rPr lang="pt-BR" dirty="0"/>
              <a:t> </a:t>
            </a:r>
            <a:r>
              <a:rPr lang="pt-BR" b="1" dirty="0"/>
              <a:t>9,0 + 7,8  = </a:t>
            </a:r>
            <a:r>
              <a:rPr lang="pt-BR" b="1" dirty="0">
                <a:solidFill>
                  <a:srgbClr val="FF0000"/>
                </a:solidFill>
              </a:rPr>
              <a:t>16,8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83838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7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2</a:t>
            </a:r>
          </a:p>
          <a:p>
            <a:r>
              <a:rPr lang="pt-BR" b="1" dirty="0"/>
              <a:t>media = </a:t>
            </a:r>
            <a:r>
              <a:rPr lang="pt-BR" dirty="0"/>
              <a:t> </a:t>
            </a:r>
            <a:r>
              <a:rPr lang="pt-BR" b="1" dirty="0"/>
              <a:t>16,8 + 6,9  = </a:t>
            </a:r>
            <a:r>
              <a:rPr lang="pt-BR" b="1" dirty="0">
                <a:solidFill>
                  <a:srgbClr val="FF0000"/>
                </a:solidFill>
              </a:rPr>
              <a:t>23,7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78493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1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3</a:t>
            </a:r>
          </a:p>
          <a:p>
            <a:r>
              <a:rPr lang="pt-BR" b="1" dirty="0"/>
              <a:t>media = </a:t>
            </a:r>
            <a:r>
              <a:rPr lang="pt-BR" dirty="0"/>
              <a:t> </a:t>
            </a:r>
            <a:r>
              <a:rPr lang="pt-BR" b="1" dirty="0"/>
              <a:t>23,7 + 8,5  = </a:t>
            </a:r>
            <a:r>
              <a:rPr lang="pt-BR" b="1" dirty="0">
                <a:solidFill>
                  <a:srgbClr val="FF0000"/>
                </a:solidFill>
              </a:rPr>
              <a:t>32,2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73023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b="1" dirty="0"/>
              <a:t>media = </a:t>
            </a:r>
            <a:r>
              <a:rPr lang="pt-BR" dirty="0"/>
              <a:t> </a:t>
            </a:r>
            <a:r>
              <a:rPr lang="pt-BR" b="1" dirty="0"/>
              <a:t>32,2 + 10,1  = </a:t>
            </a:r>
            <a:r>
              <a:rPr lang="pt-BR" b="1" dirty="0">
                <a:solidFill>
                  <a:srgbClr val="FF0000"/>
                </a:solidFill>
              </a:rPr>
              <a:t>42,3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06907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85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/>
              <a:t>media = 42,3 + 7,5  = </a:t>
            </a:r>
            <a:r>
              <a:rPr lang="pt-BR" b="1" dirty="0">
                <a:solidFill>
                  <a:srgbClr val="FF0000"/>
                </a:solidFill>
              </a:rPr>
              <a:t>49,8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19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0284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8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Definição de matriz;</a:t>
            </a:r>
          </a:p>
          <a:p>
            <a:pPr lvl="0"/>
            <a:r>
              <a:rPr lang="pt-BR" dirty="0"/>
              <a:t>Declarar matrizes;</a:t>
            </a:r>
          </a:p>
          <a:p>
            <a:pPr lvl="0"/>
            <a:r>
              <a:rPr lang="pt-BR" dirty="0"/>
              <a:t>Como manipular uma matriz bidimensional;</a:t>
            </a:r>
          </a:p>
          <a:p>
            <a:r>
              <a:rPr lang="pt-BR" dirty="0"/>
              <a:t>Como percorrer uma matriz bidimensional.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2</a:t>
            </a:r>
          </a:p>
          <a:p>
            <a:r>
              <a:rPr lang="pt-BR" b="1" dirty="0"/>
              <a:t>media = 42,3 + 7,5  = </a:t>
            </a:r>
            <a:r>
              <a:rPr lang="pt-BR" b="1" dirty="0">
                <a:solidFill>
                  <a:srgbClr val="FF0000"/>
                </a:solidFill>
              </a:rPr>
              <a:t>49,8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09155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8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uma 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/>
              <a:t>j = </a:t>
            </a:r>
            <a:r>
              <a:rPr lang="pt-BR" dirty="0">
                <a:solidFill>
                  <a:srgbClr val="FF0000"/>
                </a:solidFill>
              </a:rPr>
              <a:t>3</a:t>
            </a:r>
          </a:p>
          <a:p>
            <a:r>
              <a:rPr lang="pt-BR" b="1" dirty="0"/>
              <a:t>media = 49,8 + 8,2  = </a:t>
            </a:r>
            <a:r>
              <a:rPr lang="pt-BR" b="1" dirty="0">
                <a:solidFill>
                  <a:srgbClr val="FF0000"/>
                </a:solidFill>
              </a:rPr>
              <a:t>58,0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21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30632"/>
              </p:ext>
            </p:extLst>
          </p:nvPr>
        </p:nvGraphicFramePr>
        <p:xfrm>
          <a:off x="6488722" y="2843054"/>
          <a:ext cx="5427785" cy="2316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endParaRPr lang="pt-B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40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semana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Como calcular a média das notas dos alunos utilizado apenas </a:t>
            </a:r>
            <a:r>
              <a:rPr lang="pt-BR" b="1" dirty="0"/>
              <a:t>uma</a:t>
            </a:r>
            <a:r>
              <a:rPr lang="pt-BR" dirty="0"/>
              <a:t> estrutura de repetição?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Como calcular a média das notas dos alunos </a:t>
            </a:r>
            <a:r>
              <a:rPr lang="pt-BR" b="1" dirty="0"/>
              <a:t>sem utilizar estruturas de repetição</a:t>
            </a:r>
            <a:r>
              <a:rPr lang="pt-B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Deve ser entregue na próxima aula.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12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#</a:t>
            </a:r>
            <a:r>
              <a:rPr lang="pt-BR" b="1" dirty="0" err="1"/>
              <a:t>ficaadica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Dica 1: Podemos utilizar os operadores </a:t>
            </a:r>
            <a:r>
              <a:rPr lang="pt-BR" b="1" dirty="0"/>
              <a:t>%</a:t>
            </a:r>
            <a:r>
              <a:rPr lang="pt-BR" dirty="0"/>
              <a:t> e </a:t>
            </a:r>
            <a:r>
              <a:rPr lang="pt-BR" b="1" dirty="0"/>
              <a:t>/</a:t>
            </a:r>
            <a:r>
              <a:rPr lang="pt-BR" dirty="0"/>
              <a:t> para obter os índices do matriz.</a:t>
            </a:r>
          </a:p>
          <a:p>
            <a:pPr marL="0" indent="0">
              <a:buNone/>
            </a:pPr>
            <a:r>
              <a:rPr lang="pt-BR" dirty="0"/>
              <a:t>Dica 2: Uma matriz é armazenada de maneira sequencial na memória RAM. </a:t>
            </a:r>
          </a:p>
          <a:p>
            <a:pPr lvl="1"/>
            <a:r>
              <a:rPr lang="pt-BR" dirty="0"/>
              <a:t>Aritmética de ponteiros!</a:t>
            </a:r>
          </a:p>
          <a:p>
            <a:pPr marL="0" indent="0">
              <a:buNone/>
            </a:pPr>
            <a:r>
              <a:rPr lang="pt-BR" dirty="0"/>
              <a:t>Dica 3: Podemos utilizar recursão para calcular a média.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58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de dados heterogênea</a:t>
            </a:r>
          </a:p>
          <a:p>
            <a:r>
              <a:rPr lang="pt-BR" dirty="0"/>
              <a:t>Entender como funciona uma estrutura na linguagem C (</a:t>
            </a:r>
            <a:r>
              <a:rPr lang="pt-BR" dirty="0" err="1"/>
              <a:t>struct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3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E-mail: jdanielprf@gmail.com</a:t>
            </a:r>
          </a:p>
        </p:txBody>
      </p:sp>
      <p:pic>
        <p:nvPicPr>
          <p:cNvPr id="6146" name="Picture 2" descr="http://api.ning.com/files/oZ37sHtG0B*tpeNPkKs4stvaIH-NVcqCNU6lKNnvYl*ocgXIjYFnZO6glDrJTNv3UTXRdajQge7X7nicbCC09Xi5sOvIUTVw/17DUVIDASEMM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74" y="1825625"/>
            <a:ext cx="6000358" cy="452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2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FORBELLONE, A. L. V.; EBERSPÄCHER, H. F. Lógica de programação: A construção de algoritmos e estruturas de dados. Makron Books, 1999.</a:t>
            </a:r>
          </a:p>
          <a:p>
            <a:r>
              <a:rPr lang="pt-BR" dirty="0"/>
              <a:t>T.H. </a:t>
            </a:r>
            <a:r>
              <a:rPr lang="pt-BR" dirty="0" err="1"/>
              <a:t>Cormen</a:t>
            </a:r>
            <a:r>
              <a:rPr lang="pt-BR" dirty="0"/>
              <a:t>, C.E. </a:t>
            </a:r>
            <a:r>
              <a:rPr lang="pt-BR" dirty="0" err="1"/>
              <a:t>Leiserson</a:t>
            </a:r>
            <a:r>
              <a:rPr lang="pt-BR" dirty="0"/>
              <a:t>, R.L. </a:t>
            </a:r>
            <a:r>
              <a:rPr lang="pt-BR" dirty="0" err="1"/>
              <a:t>Rivest</a:t>
            </a:r>
            <a:r>
              <a:rPr lang="pt-BR" dirty="0"/>
              <a:t>, C. Stein, "Algoritmos - Teoria e Prática", Campus, 2002.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  <a:p>
            <a:pPr lvl="1"/>
            <a:r>
              <a:rPr lang="pt-BR" dirty="0"/>
              <a:t>Permite a declaração de variáveis que possam armazenar conjunto de valores;</a:t>
            </a:r>
          </a:p>
          <a:p>
            <a:pPr lvl="1"/>
            <a:r>
              <a:rPr lang="pt-BR" dirty="0"/>
              <a:t>Um vetor pode armazenar mais de um valor do mesmo tipo;</a:t>
            </a:r>
          </a:p>
          <a:p>
            <a:pPr lvl="1"/>
            <a:r>
              <a:rPr lang="pt-BR" dirty="0"/>
              <a:t>No ato da declaração da variável deve-se informar o tamanho do vetor.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188529"/>
              </p:ext>
            </p:extLst>
          </p:nvPr>
        </p:nvGraphicFramePr>
        <p:xfrm>
          <a:off x="838200" y="5368926"/>
          <a:ext cx="1051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360255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997152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4942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335792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433022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57721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188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7788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7685"/>
                  </a:ext>
                </a:extLst>
              </a:tr>
            </a:tbl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• Podemos utilizar vetores para armazenar as notas de um aluno em um semestre;</a:t>
            </a:r>
          </a:p>
          <a:p>
            <a:r>
              <a:rPr lang="pt-BR" dirty="0"/>
              <a:t>Para acessar cada posição do vetor deve-se usar o nome da variável e a sua posição ou índice (entre colchetes).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9047" y="3879096"/>
            <a:ext cx="3710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</a:rPr>
              <a:t>float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002060"/>
                </a:solidFill>
              </a:rPr>
              <a:t>notas</a:t>
            </a:r>
            <a:r>
              <a:rPr lang="pt-BR" sz="2800" b="1" dirty="0"/>
              <a:t>[7];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notas</a:t>
            </a:r>
            <a:r>
              <a:rPr lang="pt-BR" sz="2800" b="1" dirty="0"/>
              <a:t>[0] = 10.0;</a:t>
            </a:r>
          </a:p>
          <a:p>
            <a:r>
              <a:rPr lang="pt-BR" sz="2800" b="1" dirty="0" err="1"/>
              <a:t>printf</a:t>
            </a:r>
            <a:r>
              <a:rPr lang="pt-BR" sz="2800" b="1" dirty="0"/>
              <a:t>(“%.1f”, </a:t>
            </a:r>
            <a:r>
              <a:rPr lang="pt-BR" sz="2800" b="1" dirty="0">
                <a:solidFill>
                  <a:srgbClr val="002060"/>
                </a:solidFill>
              </a:rPr>
              <a:t>notas</a:t>
            </a:r>
            <a:r>
              <a:rPr lang="pt-BR" sz="2800" b="1" dirty="0"/>
              <a:t>[0]);</a:t>
            </a:r>
          </a:p>
        </p:txBody>
      </p:sp>
    </p:spTree>
    <p:extLst>
      <p:ext uri="{BB962C8B-B14F-4D97-AF65-F5344CB8AC3E}">
        <p14:creationId xmlns:p14="http://schemas.microsoft.com/office/powerpoint/2010/main" val="401405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Coordenador do curso quer saber a média aritmética das notas dos alunos no primeiro semestre de 2016; </a:t>
            </a:r>
          </a:p>
          <a:p>
            <a:r>
              <a:rPr lang="pt-BR" dirty="0"/>
              <a:t>Sabe-se que no semestre foram ofertadas 4 disciplinas e existem 30 alunos matriculados.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1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12246"/>
              </p:ext>
            </p:extLst>
          </p:nvPr>
        </p:nvGraphicFramePr>
        <p:xfrm>
          <a:off x="2591535" y="1328632"/>
          <a:ext cx="9401175" cy="501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235">
                  <a:extLst>
                    <a:ext uri="{9D8B030D-6E8A-4147-A177-3AD203B41FA5}">
                      <a16:colId xmlns:a16="http://schemas.microsoft.com/office/drawing/2014/main" val="2426041243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837614">
                <a:tc>
                  <a:txBody>
                    <a:bodyPr/>
                    <a:lstStyle/>
                    <a:p>
                      <a:r>
                        <a:rPr lang="pt-BR" sz="2400" b="1" dirty="0"/>
                        <a:t>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Cálculo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Engenharia de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Banco</a:t>
                      </a:r>
                      <a:r>
                        <a:rPr lang="pt-BR" sz="2400" b="1" baseline="0" dirty="0">
                          <a:solidFill>
                            <a:srgbClr val="002060"/>
                          </a:solidFill>
                        </a:rPr>
                        <a:t> de Dados</a:t>
                      </a:r>
                      <a:endParaRPr lang="pt-BR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Redes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Lucas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4025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Antônio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58092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17747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Carlos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10,0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99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José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84780"/>
                  </a:ext>
                </a:extLst>
              </a:tr>
              <a:tr h="465341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2060"/>
                          </a:solidFill>
                        </a:rPr>
                        <a:t>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armazenar as notas?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63471"/>
              </p:ext>
            </p:extLst>
          </p:nvPr>
        </p:nvGraphicFramePr>
        <p:xfrm>
          <a:off x="4167554" y="2062529"/>
          <a:ext cx="6482528" cy="455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632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620632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620632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620632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7,0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734025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8092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17747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10,0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95910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10,0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884780"/>
                  </a:ext>
                </a:extLst>
              </a:tr>
              <a:tr h="505761">
                <a:tc>
                  <a:txBody>
                    <a:bodyPr/>
                    <a:lstStyle/>
                    <a:p>
                      <a:r>
                        <a:rPr lang="pt-BR" sz="2400" b="1" dirty="0"/>
                        <a:t>8,7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01833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22479" y="3419380"/>
            <a:ext cx="2977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002060"/>
                </a:solidFill>
              </a:rPr>
              <a:t>float</a:t>
            </a:r>
            <a:r>
              <a:rPr lang="pt-BR" sz="2400" b="1" dirty="0"/>
              <a:t> aluno1[4];</a:t>
            </a:r>
          </a:p>
          <a:p>
            <a:r>
              <a:rPr lang="pt-BR" sz="2400" b="1" dirty="0" err="1">
                <a:solidFill>
                  <a:srgbClr val="002060"/>
                </a:solidFill>
              </a:rPr>
              <a:t>float</a:t>
            </a:r>
            <a:r>
              <a:rPr lang="pt-BR" sz="2400" b="1" dirty="0"/>
              <a:t> aluno2[4];</a:t>
            </a:r>
          </a:p>
          <a:p>
            <a:r>
              <a:rPr lang="pt-BR" sz="2400" b="1" dirty="0" err="1">
                <a:solidFill>
                  <a:srgbClr val="002060"/>
                </a:solidFill>
              </a:rPr>
              <a:t>float</a:t>
            </a:r>
            <a:r>
              <a:rPr lang="pt-BR" sz="2400" b="1" dirty="0"/>
              <a:t> aluno3[4];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 err="1">
                <a:solidFill>
                  <a:srgbClr val="002060"/>
                </a:solidFill>
              </a:rPr>
              <a:t>float</a:t>
            </a:r>
            <a:r>
              <a:rPr lang="pt-BR" sz="2400" b="1" dirty="0"/>
              <a:t> aluno28[4];</a:t>
            </a:r>
          </a:p>
          <a:p>
            <a:r>
              <a:rPr lang="pt-BR" sz="2400" b="1" dirty="0" err="1">
                <a:solidFill>
                  <a:srgbClr val="002060"/>
                </a:solidFill>
              </a:rPr>
              <a:t>float</a:t>
            </a:r>
            <a:r>
              <a:rPr lang="pt-BR" sz="2400" b="1" dirty="0"/>
              <a:t> aluno29[4];</a:t>
            </a:r>
          </a:p>
          <a:p>
            <a:r>
              <a:rPr lang="pt-BR" sz="2400" b="1" dirty="0" err="1">
                <a:solidFill>
                  <a:srgbClr val="002060"/>
                </a:solidFill>
              </a:rPr>
              <a:t>float</a:t>
            </a:r>
            <a:r>
              <a:rPr lang="pt-BR" sz="2400" b="1" dirty="0"/>
              <a:t> aluno30[4];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1814052" y="1998159"/>
            <a:ext cx="2001643" cy="4957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aluno1</a:t>
            </a:r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1814052" y="2630948"/>
            <a:ext cx="2001643" cy="4957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aluno2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8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armazenar as notas?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20001"/>
              </p:ext>
            </p:extLst>
          </p:nvPr>
        </p:nvGraphicFramePr>
        <p:xfrm>
          <a:off x="4396702" y="2277026"/>
          <a:ext cx="6496592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48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624148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624148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624148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1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7,0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10,1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3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9,2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10,0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7,5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9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400" b="1" dirty="0"/>
                        <a:t>10,0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8,2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8,7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9,3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0183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2672861"/>
            <a:ext cx="2558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float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002060"/>
                </a:solidFill>
              </a:rPr>
              <a:t>disp1</a:t>
            </a:r>
            <a:r>
              <a:rPr lang="pt-BR" sz="2400" b="1" dirty="0"/>
              <a:t>[30];</a:t>
            </a:r>
          </a:p>
          <a:p>
            <a:r>
              <a:rPr lang="pt-BR" sz="2400" b="1" dirty="0" err="1">
                <a:solidFill>
                  <a:srgbClr val="FF0000"/>
                </a:solidFill>
              </a:rPr>
              <a:t>float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002060"/>
                </a:solidFill>
              </a:rPr>
              <a:t>disp2</a:t>
            </a:r>
            <a:r>
              <a:rPr lang="pt-BR" sz="2400" b="1" dirty="0"/>
              <a:t>[30];</a:t>
            </a:r>
          </a:p>
          <a:p>
            <a:r>
              <a:rPr lang="pt-BR" sz="2400" b="1" dirty="0" err="1">
                <a:solidFill>
                  <a:srgbClr val="FF0000"/>
                </a:solidFill>
              </a:rPr>
              <a:t>float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002060"/>
                </a:solidFill>
              </a:rPr>
              <a:t>disp3</a:t>
            </a:r>
            <a:r>
              <a:rPr lang="pt-BR" sz="2400" b="1" dirty="0"/>
              <a:t>[30];</a:t>
            </a:r>
          </a:p>
          <a:p>
            <a:r>
              <a:rPr lang="pt-BR" sz="2400" b="1" dirty="0" err="1">
                <a:solidFill>
                  <a:srgbClr val="FF0000"/>
                </a:solidFill>
              </a:rPr>
              <a:t>float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002060"/>
                </a:solidFill>
              </a:rPr>
              <a:t>disp4</a:t>
            </a:r>
            <a:r>
              <a:rPr lang="pt-BR" sz="2400" b="1" dirty="0"/>
              <a:t>[30];</a:t>
            </a:r>
          </a:p>
        </p:txBody>
      </p:sp>
      <p:sp>
        <p:nvSpPr>
          <p:cNvPr id="10" name="Seta para a Direita 9"/>
          <p:cNvSpPr/>
          <p:nvPr/>
        </p:nvSpPr>
        <p:spPr>
          <a:xfrm rot="5400000">
            <a:off x="4845106" y="1805036"/>
            <a:ext cx="577195" cy="31963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6502456" y="1805036"/>
            <a:ext cx="577195" cy="31963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8131970" y="1805036"/>
            <a:ext cx="577195" cy="31963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5400000">
            <a:off x="9783627" y="1805036"/>
            <a:ext cx="577195" cy="31963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715894" y="125364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disp1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02087" y="125364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disp2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985992" y="125364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disp3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669896" y="125364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disp4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6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Matrizes são estruturas de dados homogêneas Multidimensional;</a:t>
            </a:r>
          </a:p>
          <a:p>
            <a:r>
              <a:rPr lang="pt-BR" dirty="0"/>
              <a:t>São estruturas indexadas utilizadas para armazenar dados de um mesmo tipo.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867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1175</Words>
  <Application>Microsoft Office PowerPoint</Application>
  <PresentationFormat>Widescreen</PresentationFormat>
  <Paragraphs>476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Matrizes</vt:lpstr>
      <vt:lpstr>Conteúdo</vt:lpstr>
      <vt:lpstr>Relembrando</vt:lpstr>
      <vt:lpstr>Relembrando</vt:lpstr>
      <vt:lpstr>Problema</vt:lpstr>
      <vt:lpstr>Notas</vt:lpstr>
      <vt:lpstr>Como armazenar as notas?</vt:lpstr>
      <vt:lpstr>Como armazenar as notas?</vt:lpstr>
      <vt:lpstr>Matriz</vt:lpstr>
      <vt:lpstr>Declaração de uma variável matriz bidimensional</vt:lpstr>
      <vt:lpstr>Manipulando uma matriz </vt:lpstr>
      <vt:lpstr>Percorrendo uma matriz bidimensional</vt:lpstr>
      <vt:lpstr>Cálculo da média das notas dos alunos</vt:lpstr>
      <vt:lpstr>Manipulando uma matriz </vt:lpstr>
      <vt:lpstr>Manipulando uma matriz </vt:lpstr>
      <vt:lpstr>Manipulando uma matriz </vt:lpstr>
      <vt:lpstr>Manipulando uma matriz </vt:lpstr>
      <vt:lpstr>Manipulando uma matriz </vt:lpstr>
      <vt:lpstr>Manipulando uma matriz </vt:lpstr>
      <vt:lpstr>Manipulando uma matriz </vt:lpstr>
      <vt:lpstr>Manipulando uma matriz </vt:lpstr>
      <vt:lpstr>Desafios da semana</vt:lpstr>
      <vt:lpstr>#ficaadica</vt:lpstr>
      <vt:lpstr>Próxima aula</vt:lpstr>
      <vt:lpstr>Dúvidas?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 (Vetores Bidimensionais)</dc:title>
  <dc:creator>tupi</dc:creator>
  <cp:lastModifiedBy>tupi</cp:lastModifiedBy>
  <cp:revision>63</cp:revision>
  <dcterms:created xsi:type="dcterms:W3CDTF">2016-07-15T22:28:42Z</dcterms:created>
  <dcterms:modified xsi:type="dcterms:W3CDTF">2016-07-18T21:49:37Z</dcterms:modified>
</cp:coreProperties>
</file>