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4"/>
  </p:notesMasterIdLst>
  <p:sldIdLst>
    <p:sldId id="256" r:id="rId2"/>
    <p:sldId id="257" r:id="rId3"/>
    <p:sldId id="290" r:id="rId4"/>
    <p:sldId id="295" r:id="rId5"/>
    <p:sldId id="296" r:id="rId6"/>
    <p:sldId id="294" r:id="rId7"/>
    <p:sldId id="263" r:id="rId8"/>
    <p:sldId id="264" r:id="rId9"/>
    <p:sldId id="288" r:id="rId10"/>
    <p:sldId id="289" r:id="rId11"/>
    <p:sldId id="273" r:id="rId12"/>
    <p:sldId id="292" r:id="rId13"/>
    <p:sldId id="291" r:id="rId14"/>
    <p:sldId id="293" r:id="rId15"/>
    <p:sldId id="274" r:id="rId16"/>
    <p:sldId id="275" r:id="rId17"/>
    <p:sldId id="276" r:id="rId18"/>
    <p:sldId id="277" r:id="rId19"/>
    <p:sldId id="258" r:id="rId20"/>
    <p:sldId id="285" r:id="rId21"/>
    <p:sldId id="284" r:id="rId22"/>
    <p:sldId id="28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8A00C-6EED-4242-BDE0-8027D6F36F14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DD736-C553-4F61-AB15-ACB65C4BD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DD736-C553-4F61-AB15-ACB65C4BD4E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12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987B-19D1-43DC-85B7-70B2BF227255}" type="datetime1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7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26B9-8B30-4BB3-AF7C-CF095C421A14}" type="datetime1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4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58CB-F3C8-4566-917E-C7D80F89726D}" type="datetime1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6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7F18-1478-4C8C-8EC2-CDAE7DCB98CC}" type="datetime1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32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C40-5200-4AF2-B65A-0E21C941A795}" type="datetime1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12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2720-EC41-4914-9B9D-8F288B26754E}" type="datetime1">
              <a:rPr lang="pt-BR" smtClean="0"/>
              <a:t>28/09/2017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7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77C1-39D6-4068-9452-71A55D81610D}" type="datetime1">
              <a:rPr lang="pt-BR" smtClean="0"/>
              <a:t>28/09/2017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14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18D5-B695-402B-944F-683D03B06A8B}" type="datetime1">
              <a:rPr lang="pt-BR" smtClean="0"/>
              <a:t>28/09/2017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48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811-317B-4F4C-9C60-DEE7C6E4484F}" type="datetime1">
              <a:rPr lang="pt-BR" smtClean="0"/>
              <a:t>28/09/2017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20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3D29-5ED9-4057-BE1C-EDBE5D6B97B4}" type="datetime1">
              <a:rPr lang="pt-BR" smtClean="0"/>
              <a:t>28/09/2017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9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B460-3AF4-410A-B2A4-20BD0074C345}" type="datetime1">
              <a:rPr lang="pt-BR" smtClean="0"/>
              <a:t>28/09/2017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6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657B-C47A-41ED-9430-5704F9F38166}" type="datetime1">
              <a:rPr lang="pt-BR" smtClean="0"/>
              <a:t>28/09/2017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155E-22EF-4531-A900-855F31FD19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33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homogênea</a:t>
            </a:r>
          </a:p>
          <a:p>
            <a:r>
              <a:rPr lang="pt-BR" dirty="0"/>
              <a:t>Algoritmos e Programação</a:t>
            </a:r>
          </a:p>
          <a:p>
            <a:r>
              <a:rPr lang="pt-BR" dirty="0"/>
              <a:t>prof. José Daniel Pereira Ribeiro Filho</a:t>
            </a:r>
          </a:p>
        </p:txBody>
      </p:sp>
    </p:spTree>
    <p:extLst>
      <p:ext uri="{BB962C8B-B14F-4D97-AF65-F5344CB8AC3E}">
        <p14:creationId xmlns:p14="http://schemas.microsoft.com/office/powerpoint/2010/main" val="308219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Contador com FOR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" y="1873567"/>
            <a:ext cx="6209714" cy="3745941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80" y="2112717"/>
            <a:ext cx="5280284" cy="28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2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Leituras de valores em um vetor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58" y="3178993"/>
            <a:ext cx="8636468" cy="1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Índices de um vetor: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índice pode ser uma variável: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vetor[ i ]</a:t>
            </a:r>
          </a:p>
          <a:p>
            <a:r>
              <a:rPr lang="pt-BR" dirty="0"/>
              <a:t>O valor armazenado é do tipo declarado (ex. </a:t>
            </a:r>
            <a:r>
              <a:rPr lang="pt-BR" dirty="0" err="1"/>
              <a:t>double</a:t>
            </a:r>
            <a:r>
              <a:rPr lang="pt-BR" dirty="0"/>
              <a:t> ), mas o índice tem que ser INTEIRO:</a:t>
            </a:r>
          </a:p>
          <a:p>
            <a:pPr lvl="1"/>
            <a:r>
              <a:rPr lang="pt-BR" dirty="0"/>
              <a:t>O índice do vetor NÃO pode ser um </a:t>
            </a:r>
            <a:r>
              <a:rPr lang="pt-BR" dirty="0" err="1"/>
              <a:t>float</a:t>
            </a:r>
            <a:r>
              <a:rPr lang="pt-BR" dirty="0"/>
              <a:t> ou </a:t>
            </a:r>
            <a:r>
              <a:rPr lang="pt-BR" dirty="0" err="1"/>
              <a:t>double</a:t>
            </a:r>
            <a:r>
              <a:rPr lang="pt-BR" dirty="0"/>
              <a:t>!</a:t>
            </a:r>
          </a:p>
          <a:p>
            <a:r>
              <a:rPr lang="pt-BR" dirty="0"/>
              <a:t>Os índices SEMPRE começam em ZERO: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vetor[ 0 ] .</a:t>
            </a:r>
          </a:p>
          <a:p>
            <a:r>
              <a:rPr lang="pt-BR" dirty="0"/>
              <a:t>Nunca deve ser igual ou superior ao tamanho do vetor: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vetor[ Tamanho -1 ]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6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“C” não controla se usarmos um índice INVALIDO!</a:t>
            </a:r>
          </a:p>
          <a:p>
            <a:r>
              <a:rPr lang="pt-BR" dirty="0"/>
              <a:t>Causa um “estouro de memória”; </a:t>
            </a:r>
          </a:p>
          <a:p>
            <a:r>
              <a:rPr lang="pt-BR" dirty="0"/>
              <a:t>Acessar uma área de memória invalida.</a:t>
            </a:r>
          </a:p>
          <a:p>
            <a:r>
              <a:rPr lang="pt-BR" dirty="0"/>
              <a:t>Exemplo: vetor com 10 posições;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b="49527"/>
          <a:stretch/>
        </p:blipFill>
        <p:spPr>
          <a:xfrm>
            <a:off x="1806527" y="4231944"/>
            <a:ext cx="8636468" cy="852524"/>
          </a:xfrm>
          <a:prstGeom prst="rect">
            <a:avLst/>
          </a:prstGeom>
        </p:spPr>
      </p:pic>
      <p:sp>
        <p:nvSpPr>
          <p:cNvPr id="9" name="Seta: para Baixo 8"/>
          <p:cNvSpPr/>
          <p:nvPr/>
        </p:nvSpPr>
        <p:spPr>
          <a:xfrm rot="10800000">
            <a:off x="10727867" y="5084468"/>
            <a:ext cx="562707" cy="7596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607119" y="4344486"/>
            <a:ext cx="683455" cy="627440"/>
          </a:xfrm>
          <a:prstGeom prst="rect">
            <a:avLst/>
          </a:prstGeom>
          <a:solidFill>
            <a:srgbClr val="CCEC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Seta: para Baixo 10"/>
          <p:cNvSpPr/>
          <p:nvPr/>
        </p:nvSpPr>
        <p:spPr>
          <a:xfrm rot="10800000">
            <a:off x="958948" y="5084468"/>
            <a:ext cx="562707" cy="7596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38200" y="4344486"/>
            <a:ext cx="683455" cy="627440"/>
          </a:xfrm>
          <a:prstGeom prst="rect">
            <a:avLst/>
          </a:prstGeom>
          <a:solidFill>
            <a:srgbClr val="CCEC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89867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440" y="1996751"/>
            <a:ext cx="8376010" cy="39142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Ler notas utilizando vetor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14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623527" y="2424841"/>
            <a:ext cx="2415073" cy="37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205134" y="3763585"/>
            <a:ext cx="3654489" cy="39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59" y="1946805"/>
            <a:ext cx="4459332" cy="35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valores em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0;</a:t>
            </a:r>
          </a:p>
          <a:p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scanf</a:t>
            </a:r>
            <a:r>
              <a:rPr lang="pt-BR" b="1" dirty="0"/>
              <a:t>(“%f”, &amp;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nota</a:t>
            </a:r>
            <a:r>
              <a:rPr lang="pt-BR" b="1" dirty="0"/>
              <a:t>[ i ] );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marL="0" indent="0" algn="r">
              <a:buNone/>
            </a:pPr>
            <a:r>
              <a:rPr lang="pt-BR" b="1" dirty="0"/>
              <a:t>Valor: </a:t>
            </a:r>
            <a:r>
              <a:rPr lang="pt-BR" b="1" dirty="0">
                <a:solidFill>
                  <a:srgbClr val="FF0000"/>
                </a:solidFill>
              </a:rPr>
              <a:t>9,0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82792"/>
              </p:ext>
            </p:extLst>
          </p:nvPr>
        </p:nvGraphicFramePr>
        <p:xfrm>
          <a:off x="6488722" y="2843054"/>
          <a:ext cx="4342228" cy="103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03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valores em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1</a:t>
            </a:r>
          </a:p>
          <a:p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scanf</a:t>
            </a:r>
            <a:r>
              <a:rPr lang="pt-BR" b="1" dirty="0"/>
              <a:t>(“%f”, &amp;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nota</a:t>
            </a:r>
            <a:r>
              <a:rPr lang="pt-BR" b="1" dirty="0"/>
              <a:t>[ i ] );</a:t>
            </a:r>
            <a:endParaRPr lang="pt-BR" dirty="0">
              <a:solidFill>
                <a:srgbClr val="FF0000"/>
              </a:solidFill>
            </a:endParaRP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marL="0" indent="0" algn="r">
              <a:buNone/>
            </a:pPr>
            <a:r>
              <a:rPr lang="pt-BR" b="1" dirty="0"/>
              <a:t>Valor: </a:t>
            </a:r>
            <a:r>
              <a:rPr lang="pt-BR" b="1" dirty="0">
                <a:solidFill>
                  <a:srgbClr val="FF0000"/>
                </a:solidFill>
              </a:rPr>
              <a:t>7,8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16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35472"/>
              </p:ext>
            </p:extLst>
          </p:nvPr>
        </p:nvGraphicFramePr>
        <p:xfrm>
          <a:off x="6488722" y="2843054"/>
          <a:ext cx="4342228" cy="103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7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valores em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2</a:t>
            </a:r>
          </a:p>
          <a:p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scanf</a:t>
            </a:r>
            <a:r>
              <a:rPr lang="pt-BR" b="1" dirty="0"/>
              <a:t>(“%f”, &amp;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nota</a:t>
            </a:r>
            <a:r>
              <a:rPr lang="pt-BR" b="1" dirty="0"/>
              <a:t>[ i ] );</a:t>
            </a:r>
            <a:endParaRPr lang="pt-BR" dirty="0">
              <a:solidFill>
                <a:srgbClr val="FF0000"/>
              </a:solidFill>
            </a:endParaRP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 algn="r">
              <a:buNone/>
            </a:pPr>
            <a:r>
              <a:rPr lang="pt-BR" b="1" dirty="0"/>
              <a:t>Valor: </a:t>
            </a:r>
            <a:r>
              <a:rPr lang="pt-BR" b="1" dirty="0">
                <a:solidFill>
                  <a:srgbClr val="FF0000"/>
                </a:solidFill>
              </a:rPr>
              <a:t>6,9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17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47236"/>
              </p:ext>
            </p:extLst>
          </p:nvPr>
        </p:nvGraphicFramePr>
        <p:xfrm>
          <a:off x="6488722" y="2843054"/>
          <a:ext cx="4342228" cy="103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11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valores em um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 = </a:t>
            </a:r>
            <a:r>
              <a:rPr lang="pt-BR" dirty="0">
                <a:solidFill>
                  <a:srgbClr val="FF0000"/>
                </a:solidFill>
              </a:rPr>
              <a:t>3</a:t>
            </a:r>
          </a:p>
          <a:p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scanf</a:t>
            </a:r>
            <a:r>
              <a:rPr lang="pt-BR" b="1" dirty="0"/>
              <a:t>(“%f”, &amp;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nota</a:t>
            </a:r>
            <a:r>
              <a:rPr lang="pt-BR" b="1" dirty="0"/>
              <a:t>[ i ] );</a:t>
            </a:r>
            <a:endParaRPr lang="pt-BR" dirty="0">
              <a:solidFill>
                <a:srgbClr val="FF0000"/>
              </a:solidFill>
            </a:endParaRP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marL="0" indent="0" algn="r">
              <a:buNone/>
            </a:pPr>
            <a:r>
              <a:rPr lang="pt-BR" b="1" dirty="0"/>
              <a:t>Valor: </a:t>
            </a:r>
            <a:r>
              <a:rPr lang="pt-BR" b="1" dirty="0">
                <a:solidFill>
                  <a:srgbClr val="FF0000"/>
                </a:solidFill>
              </a:rPr>
              <a:t>8,5</a:t>
            </a:r>
            <a:r>
              <a:rPr lang="pt-BR" dirty="0"/>
              <a:t>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18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72055"/>
              </p:ext>
            </p:extLst>
          </p:nvPr>
        </p:nvGraphicFramePr>
        <p:xfrm>
          <a:off x="6488722" y="2843054"/>
          <a:ext cx="4342228" cy="103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85557">
                  <a:extLst>
                    <a:ext uri="{9D8B030D-6E8A-4147-A177-3AD203B41FA5}">
                      <a16:colId xmlns:a16="http://schemas.microsoft.com/office/drawing/2014/main" val="2972904889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327940435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972789625"/>
                    </a:ext>
                  </a:extLst>
                </a:gridCol>
                <a:gridCol w="1085557">
                  <a:extLst>
                    <a:ext uri="{9D8B030D-6E8A-4147-A177-3AD203B41FA5}">
                      <a16:colId xmlns:a16="http://schemas.microsoft.com/office/drawing/2014/main" val="219882342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69327"/>
                  </a:ext>
                </a:extLst>
              </a:tr>
              <a:tr h="450606">
                <a:tc>
                  <a:txBody>
                    <a:bodyPr/>
                    <a:lstStyle/>
                    <a:p>
                      <a:r>
                        <a:rPr lang="pt-BR" sz="2400" b="1" dirty="0"/>
                        <a:t>9,0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6,9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91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10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da semana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Ler as notas de todas as disciplinas cursas por um aluno(15 disciplinas).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Mostrar o valor da menor nota.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Mostrar a média das notas.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05" y="3415003"/>
            <a:ext cx="4436989" cy="23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2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Definição de vetor;</a:t>
            </a:r>
          </a:p>
          <a:p>
            <a:pPr lvl="0"/>
            <a:r>
              <a:rPr lang="pt-BR" dirty="0"/>
              <a:t>Declarar vetores;</a:t>
            </a:r>
          </a:p>
          <a:p>
            <a:pPr lvl="0"/>
            <a:r>
              <a:rPr lang="pt-BR" dirty="0"/>
              <a:t>Índices de vetores;</a:t>
            </a:r>
          </a:p>
          <a:p>
            <a:pPr lvl="0"/>
            <a:r>
              <a:rPr lang="pt-BR" dirty="0"/>
              <a:t>Manipular elementos em um vetores;</a:t>
            </a:r>
          </a:p>
          <a:p>
            <a:r>
              <a:rPr lang="pt-BR" dirty="0"/>
              <a:t>Exercícios.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Exercícios com vetores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434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E-mail: jdanielprf@gmail.com</a:t>
            </a:r>
          </a:p>
        </p:txBody>
      </p:sp>
      <p:pic>
        <p:nvPicPr>
          <p:cNvPr id="6146" name="Picture 2" descr="http://api.ning.com/files/oZ37sHtG0B*tpeNPkKs4stvaIH-NVcqCNU6lKNnvYl*ocgXIjYFnZO6glDrJTNv3UTXRdajQge7X7nicbCC09Xi5sOvIUTVw/17DUVIDASEMM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74" y="1825625"/>
            <a:ext cx="6000358" cy="452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6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T.H. </a:t>
            </a:r>
            <a:r>
              <a:rPr lang="pt-BR" dirty="0" err="1"/>
              <a:t>Cormen</a:t>
            </a:r>
            <a:r>
              <a:rPr lang="pt-BR" dirty="0"/>
              <a:t>, C.E. </a:t>
            </a:r>
            <a:r>
              <a:rPr lang="pt-BR" dirty="0" err="1"/>
              <a:t>Leiserson</a:t>
            </a:r>
            <a:r>
              <a:rPr lang="pt-BR" dirty="0"/>
              <a:t>, R.L. </a:t>
            </a:r>
            <a:r>
              <a:rPr lang="pt-BR" dirty="0" err="1"/>
              <a:t>Rivest</a:t>
            </a:r>
            <a:r>
              <a:rPr lang="pt-BR" dirty="0"/>
              <a:t>, C. Stein, "Algoritmos - Teoria e Prática", Campus, 2002.</a:t>
            </a:r>
          </a:p>
          <a:p>
            <a:pPr lvl="0"/>
            <a:r>
              <a:rPr lang="pt-BR" dirty="0"/>
              <a:t>FORBELLONE, A. L. V. &amp; EBERSPÄCHER, H. F. Lógica de programação - a construção de algoritmos e estruturas de dados. São Paulo, Makron Books, 2a Ed., 2000.</a:t>
            </a:r>
          </a:p>
          <a:p>
            <a:r>
              <a:rPr lang="pt-BR" dirty="0"/>
              <a:t>MANZANO, J. A. N. G. &amp; OLIVEIRA, J. F. Algoritmos: lógica para desenvolvimento de programação. São Paulo: Érica, 8a Ed., 2000.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5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Preciso declarar 10 notas em um programa?</a:t>
            </a:r>
          </a:p>
          <a:p>
            <a:r>
              <a:rPr lang="pt-BR" dirty="0"/>
              <a:t>Vou ter que criar 10 variáveis!</a:t>
            </a:r>
          </a:p>
          <a:p>
            <a:endParaRPr lang="pt-BR" dirty="0"/>
          </a:p>
          <a:p>
            <a:r>
              <a:rPr lang="pt-BR" sz="3200" b="1" dirty="0" err="1">
                <a:solidFill>
                  <a:srgbClr val="FF0000"/>
                </a:solidFill>
              </a:rPr>
              <a:t>float</a:t>
            </a:r>
            <a:r>
              <a:rPr lang="pt-BR" sz="3200" dirty="0"/>
              <a:t> nota1, nota2, nota3, nota4, nota5, nota6, nota7, nota8, nota9, nota10;</a:t>
            </a:r>
          </a:p>
          <a:p>
            <a:endParaRPr lang="pt-BR" sz="3200" dirty="0"/>
          </a:p>
          <a:p>
            <a:r>
              <a:rPr lang="pt-BR" sz="3200" dirty="0"/>
              <a:t>media= (nota1 + nota2 + nota3 + nota4 + nota5 + nota6 + nota7 + nota8 + nota9 + nota10) / 10;</a:t>
            </a:r>
          </a:p>
          <a:p>
            <a:endParaRPr lang="pt-BR" sz="3200" dirty="0"/>
          </a:p>
          <a:p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422" y="1027906"/>
            <a:ext cx="1995378" cy="22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7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 se forem 100 notas a serem armazenadas em um programa?</a:t>
            </a:r>
          </a:p>
          <a:p>
            <a:r>
              <a:rPr lang="pt-BR" dirty="0"/>
              <a:t>OK! Vou declarar cem variáveis.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 nota1, nota2, nota3, nota4, nota5, nota6, nota7, nota8, nota9, nota10, ..., nota98, nota99, nota100 ;</a:t>
            </a:r>
          </a:p>
          <a:p>
            <a:endParaRPr lang="pt-BR" dirty="0"/>
          </a:p>
          <a:p>
            <a:r>
              <a:rPr lang="pt-BR" dirty="0"/>
              <a:t>media= (nota1 + nota2 + nota3 + nota4 + nota5 + nota6 + nota7 + ... + nota8 + nota99 + nota100) / </a:t>
            </a:r>
            <a:r>
              <a:rPr lang="pt-BR" b="1" dirty="0"/>
              <a:t>100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Que trabalho!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27" y="0"/>
            <a:ext cx="1667237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428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forem 1000 notas a serem armazenadas em um programa?</a:t>
            </a:r>
          </a:p>
          <a:p>
            <a:r>
              <a:rPr lang="pt-BR" dirty="0"/>
              <a:t>Declarar mil variáveis diferentes!!!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 nota1, nota2, nota3, nota4, nota5, nota6, nota7, nota8, nota9, nota10, ..., nota998, nota999, nota1000 ;</a:t>
            </a:r>
          </a:p>
          <a:p>
            <a:endParaRPr lang="pt-BR" dirty="0"/>
          </a:p>
          <a:p>
            <a:r>
              <a:rPr lang="pt-BR" dirty="0"/>
              <a:t>media= (nota1 + nota2 + nota3 + nota4 + nota5 + nota6 + nota7 + ... + nota8 + nota999 + nota1000) / </a:t>
            </a:r>
            <a:r>
              <a:rPr lang="pt-BR" b="1" dirty="0"/>
              <a:t>1000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UFA!!!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497" y="27813"/>
            <a:ext cx="2271503" cy="20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geometria analítica, um vetor é uma classe de equipolência de segmentos de reta orientados, que possuem todos a mesma intensidade (denominada norma ou módulo), mesma direção e mesmo sentido.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6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32" y="3433665"/>
            <a:ext cx="4789025" cy="22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em linguagem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dados que permitem a declaração de variáveis que possam armazenar conjunto de valores;</a:t>
            </a:r>
          </a:p>
          <a:p>
            <a:r>
              <a:rPr lang="pt-BR" dirty="0"/>
              <a:t>Um vetor pode armazenar mais de um valor do mesmo tipo;</a:t>
            </a:r>
          </a:p>
          <a:p>
            <a:r>
              <a:rPr lang="pt-BR" dirty="0"/>
              <a:t>No ato da declaração da variável deve-se informar o tamanho do vetor;</a:t>
            </a:r>
          </a:p>
          <a:p>
            <a:r>
              <a:rPr lang="pt-BR" dirty="0"/>
              <a:t>Para acessar elemento dentro de um vetor usa-se índices:</a:t>
            </a:r>
          </a:p>
          <a:p>
            <a:pPr lvl="1"/>
            <a:r>
              <a:rPr lang="pt-BR" dirty="0"/>
              <a:t>Determina a posição de um valor dentro do vetor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3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de vetor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778817"/>
              </p:ext>
            </p:extLst>
          </p:nvPr>
        </p:nvGraphicFramePr>
        <p:xfrm>
          <a:off x="1685252" y="5443478"/>
          <a:ext cx="92011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78360255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997152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854942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335792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433022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057721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761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Índice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Valor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/>
                        <a:t>9.1</a:t>
                      </a:r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7685"/>
                  </a:ext>
                </a:extLst>
              </a:tr>
            </a:tbl>
          </a:graphicData>
        </a:graphic>
      </p:graphicFrame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• Podemos utilizar vetores para armazenar as notas de um aluno em um semestre;</a:t>
            </a:r>
          </a:p>
          <a:p>
            <a:r>
              <a:rPr lang="pt-BR" dirty="0"/>
              <a:t>Para acessar cada posição do vetor deve-se usar o nome da variável e a sua posição ou índice (entre colchetes).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9047" y="3879096"/>
            <a:ext cx="38735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</a:rPr>
              <a:t>float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rgbClr val="002060"/>
                </a:solidFill>
              </a:rPr>
              <a:t>notas</a:t>
            </a:r>
            <a:r>
              <a:rPr lang="pt-BR" sz="2800" b="1" dirty="0"/>
              <a:t>[6];</a:t>
            </a:r>
          </a:p>
          <a:p>
            <a:r>
              <a:rPr lang="pt-BR" sz="2800" b="1" dirty="0">
                <a:solidFill>
                  <a:srgbClr val="002060"/>
                </a:solidFill>
              </a:rPr>
              <a:t>notas</a:t>
            </a:r>
            <a:r>
              <a:rPr lang="pt-BR" sz="2800" b="1" dirty="0"/>
              <a:t>[ </a:t>
            </a:r>
            <a:r>
              <a:rPr lang="pt-BR" sz="2800" b="1" dirty="0">
                <a:solidFill>
                  <a:srgbClr val="FF0000"/>
                </a:solidFill>
              </a:rPr>
              <a:t>0</a:t>
            </a:r>
            <a:r>
              <a:rPr lang="pt-BR" sz="2800" b="1" dirty="0"/>
              <a:t> ] = 10.0;</a:t>
            </a:r>
          </a:p>
          <a:p>
            <a:r>
              <a:rPr lang="pt-BR" sz="2800" b="1" dirty="0" err="1"/>
              <a:t>printf</a:t>
            </a:r>
            <a:r>
              <a:rPr lang="pt-BR" sz="2800" b="1" dirty="0"/>
              <a:t>(“%.1f”, </a:t>
            </a:r>
            <a:r>
              <a:rPr lang="pt-BR" sz="2800" b="1" dirty="0">
                <a:solidFill>
                  <a:srgbClr val="002060"/>
                </a:solidFill>
              </a:rPr>
              <a:t>notas</a:t>
            </a:r>
            <a:r>
              <a:rPr lang="pt-BR" sz="2800" b="1" dirty="0"/>
              <a:t>[ </a:t>
            </a:r>
            <a:r>
              <a:rPr lang="pt-BR" sz="2800" b="1" dirty="0">
                <a:solidFill>
                  <a:srgbClr val="FF0000"/>
                </a:solidFill>
              </a:rPr>
              <a:t>0</a:t>
            </a:r>
            <a:r>
              <a:rPr lang="pt-BR" sz="2800" b="1" dirty="0"/>
              <a:t> ]);</a:t>
            </a:r>
          </a:p>
        </p:txBody>
      </p:sp>
    </p:spTree>
    <p:extLst>
      <p:ext uri="{BB962C8B-B14F-4D97-AF65-F5344CB8AC3E}">
        <p14:creationId xmlns:p14="http://schemas.microsoft.com/office/powerpoint/2010/main" val="401405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Comando de Repetição: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740705" cy="188824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for</a:t>
            </a:r>
            <a:r>
              <a:rPr lang="pt-BR" dirty="0"/>
              <a:t> (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pré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cmd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; </a:t>
            </a:r>
            <a:r>
              <a:rPr lang="pt-BR" dirty="0">
                <a:solidFill>
                  <a:srgbClr val="00B050"/>
                </a:solidFill>
              </a:rPr>
              <a:t>&lt;teste condição&gt;</a:t>
            </a:r>
            <a:r>
              <a:rPr lang="pt-BR" dirty="0"/>
              <a:t> ;</a:t>
            </a:r>
            <a:r>
              <a:rPr lang="pt-BR" dirty="0">
                <a:solidFill>
                  <a:srgbClr val="00B0F0"/>
                </a:solidFill>
              </a:rPr>
              <a:t> &lt;</a:t>
            </a:r>
            <a:r>
              <a:rPr lang="pt-BR" dirty="0" err="1">
                <a:solidFill>
                  <a:srgbClr val="00B0F0"/>
                </a:solidFill>
              </a:rPr>
              <a:t>pós_cmd</a:t>
            </a:r>
            <a:r>
              <a:rPr lang="pt-BR" dirty="0">
                <a:solidFill>
                  <a:srgbClr val="00B0F0"/>
                </a:solidFill>
              </a:rPr>
              <a:t>&gt;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	comandos;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José Daniel Pereira Ribeiro Filho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155E-22EF-4531-A900-855F31FD1983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83213" y="415794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pt-BR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52" y="2554981"/>
            <a:ext cx="3733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1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1008</Words>
  <Application>Microsoft Office PowerPoint</Application>
  <PresentationFormat>Widescreen</PresentationFormat>
  <Paragraphs>199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Vetores</vt:lpstr>
      <vt:lpstr>Conteúdo</vt:lpstr>
      <vt:lpstr>Introdução</vt:lpstr>
      <vt:lpstr>Introdução</vt:lpstr>
      <vt:lpstr>Introdução</vt:lpstr>
      <vt:lpstr>Vetor</vt:lpstr>
      <vt:lpstr>Vetores em linguagem de programação</vt:lpstr>
      <vt:lpstr>Exemplo de uso de vetor</vt:lpstr>
      <vt:lpstr>Comando de Repetição: FOR</vt:lpstr>
      <vt:lpstr>Contador com FOR</vt:lpstr>
      <vt:lpstr>Leituras de valores em um vetor</vt:lpstr>
      <vt:lpstr>Índices de um vetor:</vt:lpstr>
      <vt:lpstr>Atenção</vt:lpstr>
      <vt:lpstr>Ler notas utilizando vetor</vt:lpstr>
      <vt:lpstr>Leitura de valores em um vetor</vt:lpstr>
      <vt:lpstr>Leitura de valores em um vetor</vt:lpstr>
      <vt:lpstr>Leitura de valores em um vetor</vt:lpstr>
      <vt:lpstr>Leitura de valores em um vetor</vt:lpstr>
      <vt:lpstr>Desafios da semana</vt:lpstr>
      <vt:lpstr>Próxima aula</vt:lpstr>
      <vt:lpstr>Dúvidas?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Matrizes (Vetores Bidimensionais)</dc:title>
  <dc:creator>tupi</dc:creator>
  <cp:lastModifiedBy>Jose Daniel Pereira Ribeiro Filho</cp:lastModifiedBy>
  <cp:revision>88</cp:revision>
  <dcterms:created xsi:type="dcterms:W3CDTF">2016-07-15T22:28:42Z</dcterms:created>
  <dcterms:modified xsi:type="dcterms:W3CDTF">2017-09-28T19:36:05Z</dcterms:modified>
</cp:coreProperties>
</file>