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DF5B-57B9-4694-95C9-F3CB289CC785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470F-AF65-440B-BC96-F7D5ADF96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A5CDE13F-B882-47D7-89EA-73234622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56829DD-C702-410E-9A80-00DDADAF8F7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05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F929C19-03FA-4A99-8C69-58C240A9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56061FE-63FC-4CE5-A166-B0CFC9737EF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8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73378F95-49D4-4725-B7A4-A806050A6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D10655-7C2D-46C6-A2CE-54769C8E60E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9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88A4BD5-34E5-4F62-A8C9-F3CB579C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D4E0B81-0E82-4434-B879-FF1DF976B91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0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B345D4EB-1EFE-481B-855A-0231B6B1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B4D71B-D262-4763-AC9D-7A2A0910BC6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0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13214B74-6C13-4587-B81C-9AD9CF73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238802E-0B3C-488A-A5F9-26CCE5164D5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8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13FA4B64-1C36-42C6-9960-0DC559595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103EABA-ADF8-442C-A842-389B30D694B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51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C0AEA4F8-FEA1-42DE-A65A-83DECDD36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7BD13F4-8E8D-433C-9810-73FDCC223C2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67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5B0D0D04-25CE-44C4-9E07-B4D7874B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99C7088-D503-42EA-B554-08B614DFDC4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1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10EC2D70-4BB5-4A4B-A8AE-1A95AF34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1E8820F-71B8-423E-849A-C02ABFB1F54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3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12507A8B-8E49-47A7-B97B-046372C9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7C3ED9A-1789-482F-957C-D7B9F867CC0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3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4FC58764-6D9C-4BD0-B3BC-F38288F6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331F77A-FD99-4350-B7A0-29D2D61385F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91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D14613E0-1D29-436F-9E4C-42628B625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6C2CEC-FE5A-4F7F-B4D5-1A543E82B2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8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82DA35EC-94B4-44F8-A20D-AEB69D03D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5BEE9B9-B93E-434F-8DBC-1AE991EE446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9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F1DEB0DE-4EDF-4292-BC91-A5E9015F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5C1C9FF-8877-4EFC-B2D8-A14A60E075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467E7925-513D-4D3A-8476-EE73CEE3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D1D30C2-E5AF-468E-B5C1-7FF2928E4CF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56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45CD8BCE-D223-491B-AD45-2555C1EF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2F4159C-11BA-4693-ADAF-2DB807C0421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0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6DF6F8A2-3329-4124-B455-F824BA1D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8608C77-D742-4311-8650-FB5C1B22CEE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D3E0946F-A135-4361-94AF-CDF7322E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64E6415-5E32-4A4A-B14B-5188AD8A474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F20048E1-1BF2-4013-8EF0-895109AA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19CD69-98CB-405B-802F-34CAFD9D1A1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9741DB12-507A-4F42-97B3-63C41A7C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EBC708E-F09F-476F-A807-9663A0E50C1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2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977AB320-211A-4C6F-8430-1210F97E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6B6C1AA-53AF-4435-97D1-D1477796ED9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6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9A67EF1F-EBEE-422F-866F-A1A216EF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ED0A76E-DF64-4527-9B7D-FA9A8573A73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3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D7BB070-2EAC-49E5-A9EA-C32485B9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E4815EF-2EE6-4696-9B70-2BB93EE411D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0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A525-01F2-45C1-82CF-037BBE63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2885D-A522-4479-A5D6-8E171EF1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4AE7F-1671-4BA8-82C7-7C58F297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F2580-2D40-4A36-9373-5606658D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C8540-9ED2-4231-BE0E-44E4F6C4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62E9-DB21-4733-B9C5-D533D684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63D3C-FC55-483F-B882-81763D8F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E40DD-9A12-41CA-BC86-8822595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BD5DB-91D6-46BD-ABC0-3A22FA34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22B62-0EBE-4C75-BBBD-3D37BAE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91C29-7709-450D-9A36-9DF269F7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3B7DAD-A771-4047-9C8C-F4918EB6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C6811-D1F6-4939-BEAA-16CB432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F052B-0688-4BFA-8419-84649CCB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B10BE-3D91-48B2-BC18-3CE6E24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45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10964333" cy="1433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F71D559-EB10-4AEE-9807-26CA872716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7B04F-2694-4C36-B7B8-2C1561F9EF3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19968F-D944-4461-B4B7-0B782561F44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CCFF-7A7B-4430-8575-497B2E56945D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27896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10964333" cy="1433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0567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0201"/>
            <a:ext cx="5380567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F96A51-CAD6-4038-A825-640CEB8D43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160CCE-564C-4CAF-AF12-2956E4E7E3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BA818-30B6-46AD-8609-EE7F2F3FF4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48A99-D669-48D7-BC77-51CC0499BC36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8896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D276-3530-4117-95D2-B8E94B24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44236-A150-4424-AA96-D7684616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DB0AF-A0D0-4011-B368-CD907E51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6536-4451-41EA-A3E6-C163459F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5623D-2308-4948-AC1E-F34BA561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5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F09C9-2629-41D2-AA00-23AF29B6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5D13E-9619-4617-9F85-EA333B3C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401C3-4D1E-452A-8603-88A259A1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AFEFF-5CC2-46D1-8500-CDA0EC1F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DBB79-96C8-425D-8203-9DA43BD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B1D0-84D9-45D8-A67A-59173858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2BC04-747D-45CD-A702-A4B29DEE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8FD791-C76D-4B02-99D0-F2186379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44F130-A3BC-43F5-A147-E59B0BF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7B617-7391-41DC-AFE9-31CCE97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090CC-9A58-45FF-95DA-699AD8C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4651-32A5-478B-859D-73153D49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7FF6F-FA47-4871-B139-19457715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47DFE6-B9AA-4DF6-81FE-DE3200A9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2B66E-9DFC-4E12-BA70-CBD9395D8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F65233-9588-40F2-9061-CD2C2C540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DF72D6-CF7B-4648-9F2E-CCAB1F2F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103E6A-0140-4572-AD94-98E9CE7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4BDC54-DF53-41D6-A2A5-079AC916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2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8139-D5A5-4DF8-A70A-1A4A375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456DC-8011-4FAB-BC2C-956B607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88E2C1-EB27-4800-987B-BA2589C7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E2AD6B-C853-4978-8B47-5131C52F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4E4DB-4F3C-4652-AA0A-5E766576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D44139-FDF1-4EDF-9B31-3521CF86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9EBD50-734C-478C-AFB0-2FDCD50C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8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036D-5060-4BD3-AA9C-046F55CC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C1B-C1E1-44B8-9BE7-35C39A6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C94FE-83B6-4F27-91C2-2E374733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23998-4AF8-4142-BE52-950A71E9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D05A84-C7C4-4810-8397-B642D1C2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86838-8FD6-498B-92B2-A701AD84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AD089-A71C-423B-8AEA-F15D436C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047656-3513-4D91-9A94-30E15783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97056-F563-4070-8F75-1A5243E9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6AD77-81BD-41D5-931F-A94AB74D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61C7D-5938-418F-9B92-8BABD6D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380AB-C5CE-4112-B505-0D8378C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7B313F-AE57-4A2F-A617-F50A099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57AD2-07EB-452B-8977-3FC6E123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1AC20-F543-46F3-82AC-90F89BBA7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F06A-B8A0-41F6-87DA-391EDE098D22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E61ED-2A2C-404A-8468-4854D66A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0F80C-64F1-4FE1-8F48-057382F0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0C09-913F-4E3D-9C69-F6B952AE3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3293AD7-D153-4D95-9717-F9EFFCCFC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Linguagem C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07AD6E3-F3C9-458C-B62A-90B2792EE64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marL="0" indent="0" algn="ctr"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67201911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1910272-DF2F-4617-A0B2-D93153363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8F8E52E-A94C-4F8D-BF4B-7BAAED813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000" b="1"/>
              <a:t>Com o retorno da função fat(), começa a ficar interessante….</a:t>
            </a:r>
            <a:endParaRPr lang="en-GB" altLang="pt-BR" sz="12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fat()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for(i=2;i&lt;=n;i++)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return(fatorial);</a:t>
            </a:r>
            <a:endParaRPr lang="en-US" altLang="pt-BR" sz="1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fat()</a:t>
            </a: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0771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99DBB770-E288-4F16-9C64-8EBF729AB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EA8D6B0-A676-4843-9420-C1EC7E60F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000" b="1"/>
              <a:t>E se, ao invés de utilizar sempre a variável “n” como “parâmetro”, se pudéssemos variar….</a:t>
            </a:r>
            <a:endParaRPr lang="en-GB" altLang="pt-BR" sz="1200"/>
          </a:p>
        </p:txBody>
      </p:sp>
    </p:spTree>
    <p:extLst>
      <p:ext uri="{BB962C8B-B14F-4D97-AF65-F5344CB8AC3E}">
        <p14:creationId xmlns:p14="http://schemas.microsoft.com/office/powerpoint/2010/main" val="307111810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614ADBB4-3E59-4D90-904C-11A85B2EF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17975AF-B3C2-4DC4-ADC1-597B80617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000" b="1"/>
              <a:t>Função fat recebendo um número como parâmetro(por valor!)</a:t>
            </a:r>
            <a:endParaRPr lang="en-GB" altLang="pt-BR" sz="12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fat(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numero</a:t>
            </a: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for(i=2;i&lt;=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return(fatorial);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fat(n)</a:t>
            </a: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470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0214A7E-D97B-413A-A12D-4EC632B1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1A589EE-A00B-4549-8045-C898EDFAE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000" b="1"/>
              <a:t>Agora o programa principal-função main- não precisa mais “conhecer” as variáveis i e fatorial. Portanto estas podem ser variáveis “locais” à função “fat”.</a:t>
            </a:r>
            <a:endParaRPr lang="en-GB" altLang="pt-BR" sz="1200"/>
          </a:p>
        </p:txBody>
      </p:sp>
    </p:spTree>
    <p:extLst>
      <p:ext uri="{BB962C8B-B14F-4D97-AF65-F5344CB8AC3E}">
        <p14:creationId xmlns:p14="http://schemas.microsoft.com/office/powerpoint/2010/main" val="27744468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FA6F2F1-2E9B-4A6F-A2FE-4106E0C68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62868A7-D38E-4CCB-A8DE-E66852C5C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000" b="1"/>
              <a:t>Variáveis “locais” às funções “fat” e “main”.</a:t>
            </a:r>
            <a:endParaRPr lang="en-GB" altLang="pt-BR" sz="1200"/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fat(int numero)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for(i=2;i&lt;=numero;i++)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return(fatorial);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fat(n)</a:t>
            </a:r>
            <a:r>
              <a:rPr lang="en-US" altLang="pt-BR" sz="1100" b="1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893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52874546-15A5-476D-B48C-00213E5A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0948963-15B6-4198-BC03-000E51483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1800" b="1"/>
              <a:t>Parece que ficou mais complicado????Então vamos fazer o seguinte programa:</a:t>
            </a:r>
          </a:p>
          <a:p>
            <a:pPr lvl="1"/>
            <a:r>
              <a:rPr lang="pt-BR" altLang="pt-BR" sz="1600" b="1"/>
              <a:t>Como calcular a combinação de N elementos P a P????</a:t>
            </a:r>
          </a:p>
          <a:p>
            <a:pPr lvl="1"/>
            <a:r>
              <a:rPr lang="en-US" altLang="pt-BR" sz="1600" b="1"/>
              <a:t>Simples: Basta calcular pela fórmula:</a:t>
            </a:r>
          </a:p>
          <a:p>
            <a:pPr lvl="2"/>
            <a:endParaRPr lang="en-GB" altLang="pt-BR" sz="1200"/>
          </a:p>
          <a:p>
            <a:pPr lvl="2"/>
            <a:endParaRPr lang="en-GB" altLang="pt-BR" sz="1200"/>
          </a:p>
          <a:p>
            <a:pPr lvl="2"/>
            <a:endParaRPr lang="en-GB" altLang="pt-BR" sz="1200"/>
          </a:p>
          <a:p>
            <a:pPr lvl="2"/>
            <a:endParaRPr lang="en-GB" altLang="pt-BR" sz="1200"/>
          </a:p>
          <a:p>
            <a:pPr lvl="2"/>
            <a:endParaRPr lang="en-GB" altLang="pt-BR" sz="1200"/>
          </a:p>
          <a:p>
            <a:pPr lvl="2"/>
            <a:endParaRPr lang="en-GB" altLang="pt-BR" sz="1200"/>
          </a:p>
          <a:p>
            <a:pPr lvl="1"/>
            <a:r>
              <a:rPr lang="en-GB" altLang="pt-BR" sz="1600" b="1"/>
              <a:t>Então, vamos lá!!!!</a:t>
            </a:r>
          </a:p>
          <a:p>
            <a:pPr lvl="1"/>
            <a:r>
              <a:rPr lang="en-GB" altLang="pt-BR" sz="1600" b="1"/>
              <a:t>Primeiro, sem funções!!!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701AEAA7-AA42-42E4-8EFB-BDFE5353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71751"/>
            <a:ext cx="2438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60847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F94B751-D6F8-40EA-AB48-5FA9629F9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Combinação sem Funções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BCDDD14-F465-41D8-A123-58D38135C8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1600201"/>
            <a:ext cx="3328988" cy="4519613"/>
          </a:xfrm>
        </p:spPr>
        <p:txBody>
          <a:bodyPr/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N,P,i;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Fat1, Fat2, Fat3;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printf("Digite o numero N:");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scanf("%d”, &amp;N);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printf("Digite o numero P:");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scanf("%d", &amp;P);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if(N&lt;0 || P&lt;0)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printf("Não existe combinação  		negativa.\n");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system("PAUSE");	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		return 0;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Espaço Reservado para Conteúdo 3">
            <a:extLst>
              <a:ext uri="{FF2B5EF4-FFF2-40B4-BE49-F238E27FC236}">
                <a16:creationId xmlns:a16="http://schemas.microsoft.com/office/drawing/2014/main" id="{DAFD1C48-4465-4C0C-8732-FC02074D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3064" y="1600201"/>
            <a:ext cx="4751387" cy="4519613"/>
          </a:xfrm>
        </p:spPr>
        <p:txBody>
          <a:bodyPr>
            <a:normAutofit lnSpcReduction="10000"/>
          </a:bodyPr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{ // Iniciou o else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Fat1 = 1;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for(i=2;i&lt;=N;i++)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	{ Fat1 = Fat1 * i; 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Fat2 = 1;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for(i=2;i&lt;=P;i++)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	{ Fat2 = Fat2 * i; 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Fat3 = 1;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for(i=2;i&lt;=(N-P);i++)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	{ Fat3 = Fat3 * i; 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printf("A combinação de %d numeros %d a %d   		vale %d.\n", N,P,P, Fat1/(Fat2*Fat3));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system("PAUSE");	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		 return 0;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} // Acabou o else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}// Acabou a função main</a:t>
            </a:r>
            <a:endParaRPr lang="en-GB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182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2B055F3F-8994-487A-A741-16560ED51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Combinação com Funções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27E940-F48A-47F9-8A9A-832B99D6A8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1600201"/>
            <a:ext cx="3328988" cy="4519613"/>
          </a:xfrm>
        </p:spPr>
        <p:txBody>
          <a:bodyPr/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fat(int numero)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i,fatorial;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for(i=2;i&lt;=numero;i++)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return(fatorial);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8" name="Espaço Reservado para Conteúdo 3">
            <a:extLst>
              <a:ext uri="{FF2B5EF4-FFF2-40B4-BE49-F238E27FC236}">
                <a16:creationId xmlns:a16="http://schemas.microsoft.com/office/drawing/2014/main" id="{1BA57227-C470-49AF-A37C-A83A0F57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0" y="1600201"/>
            <a:ext cx="5429250" cy="4519613"/>
          </a:xfrm>
        </p:spPr>
        <p:txBody>
          <a:bodyPr>
            <a:normAutofit lnSpcReduction="10000"/>
          </a:bodyPr>
          <a:lstStyle/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N,P;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printf("Digite o numero N:");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scanf("%d”, &amp;N);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printf("Digite o numero P:");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scanf("%d", &amp;P);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if(N&lt;0 || P&lt;0)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printf("Não existe combinação negativa\n");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		 printf("A combinação de %d numeros %d a %d   		vale %d.\n", N,P,P,fat(N)/(fat(P)*fat(N-P));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540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0B56B8D6-6C01-46BF-89A3-9C5A0DFD3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Aspectos Importantes sobre Funções em Linguagem “C”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2DA34BA-1346-45CF-B70D-8EC317D30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500188"/>
            <a:ext cx="8464550" cy="5097462"/>
          </a:xfrm>
        </p:spPr>
        <p:txBody>
          <a:bodyPr/>
          <a:lstStyle/>
          <a:p>
            <a:pPr lvl="1"/>
            <a:r>
              <a:rPr lang="en-US" altLang="pt-BR"/>
              <a:t>Funções permitem que cada “parte”(função) do programa possua suas próprias variáveis locais, evitando “confusões” em programas grandes (será que alguém já usou a variável "i“???)</a:t>
            </a:r>
          </a:p>
          <a:p>
            <a:pPr lvl="1"/>
            <a:r>
              <a:rPr lang="en-US" altLang="pt-BR"/>
              <a:t>Usualmente existe um arquivo (.h) onde são definidos os “protótipos” das funções(os cabeçalhos). A partir daí é possível saber como utilizar as funções (quantos parâmetros as funções possuem, qual a sua ordem e quais os seus tipos).</a:t>
            </a:r>
            <a:endParaRPr lang="pt-BR" altLang="pt-BR"/>
          </a:p>
          <a:p>
            <a:pPr>
              <a:spcBef>
                <a:spcPts val="550"/>
              </a:spcBef>
              <a:buNone/>
            </a:pPr>
            <a:endParaRPr lang="en-GB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GB" altLang="pt-BR" sz="2200"/>
              <a:t> 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351233024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F441AC2-B694-4925-8E0D-D9CB44051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“Recursivas”         em Linguagem “C”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A3DDE90-A04F-4D8C-A6AA-29872A9D0E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809750" y="1600201"/>
            <a:ext cx="4643438" cy="4519613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</a:t>
            </a:r>
            <a:r>
              <a:rPr lang="pt-BR" altLang="pt-BR" sz="1400">
                <a:cs typeface="Courier New" panose="02070309020205020404" pitchFamily="49" charset="0"/>
              </a:rPr>
              <a:t>#include&lt;stdio.h&gt;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#include&lt;stdlib.h&gt;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long int fatorial(int); /* prototipo da funcao fatorial */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int main(void)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{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int N; /* declaracao da variavel local N*/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long int F; /* declaracao da variavel local F */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printf(“Entre com um valor inteiro: “);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scanf(“%d”,&amp;N);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F = fatorial( N);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if (F != -1)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printf(“O fatorial de %d e´ %ld \n”,N,F);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else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{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printf(“Não existe fatorial de numero negativo \n”);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system(“pause”);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return(0);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endParaRPr lang="en-GB" altLang="pt-BR" sz="1400"/>
          </a:p>
          <a:p>
            <a:pPr>
              <a:spcBef>
                <a:spcPts val="550"/>
              </a:spcBef>
              <a:buNone/>
            </a:pPr>
            <a:endParaRPr lang="en-GB" altLang="pt-BR" sz="1400"/>
          </a:p>
        </p:txBody>
      </p:sp>
      <p:sp>
        <p:nvSpPr>
          <p:cNvPr id="18436" name="Espaço Reservado para Conteúdo 3">
            <a:extLst>
              <a:ext uri="{FF2B5EF4-FFF2-40B4-BE49-F238E27FC236}">
                <a16:creationId xmlns:a16="http://schemas.microsoft.com/office/drawing/2014/main" id="{181C1DE6-1FE4-4BEF-956A-37C38B8A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4625" y="1714501"/>
            <a:ext cx="3822700" cy="4519613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long int fatorial(int N)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{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long int Fat;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if(N==0 )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return(1); /* definição de fatorial de 0*/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	}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else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{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if(N&gt;0)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	Fat = N*fatorial(N-1);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			return(Fat);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		else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 	  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	return(-1);/* Indica que não há fatorial */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400">
                <a:cs typeface="Courier New" panose="02070309020205020404" pitchFamily="49" charset="0"/>
              </a:rPr>
              <a:t>	  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	}</a:t>
            </a:r>
            <a:endParaRPr lang="pt-BR" altLang="pt-BR" sz="14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400">
                <a:cs typeface="Courier New" panose="02070309020205020404" pitchFamily="49" charset="0"/>
              </a:rPr>
              <a:t>}</a:t>
            </a:r>
            <a:endParaRPr lang="en-GB" altLang="pt-BR" sz="140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45627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0D6395A-FAEE-4DF6-A341-10BF6CB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4D15ABD-90F7-4C00-A9C0-C92021F59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/>
          <a:lstStyle/>
          <a:p>
            <a:r>
              <a:rPr lang="pt-BR" altLang="pt-BR" sz="2400" b="1"/>
              <a:t>O que são “Funções”?</a:t>
            </a:r>
            <a:r>
              <a:rPr lang="pt-BR" altLang="pt-BR" sz="2400"/>
              <a:t> (ou subprogramas ou subrotinas)</a:t>
            </a:r>
            <a:endParaRPr lang="pt-BR" altLang="pt-BR" sz="2400" b="1"/>
          </a:p>
          <a:p>
            <a:pPr lvl="1"/>
            <a:r>
              <a:rPr lang="en-US" altLang="pt-BR"/>
              <a:t>São trechos de código fonte agrupados sob um nome, que podem ser chamados sempre que for necessário executar uma determinada ação programada neste trecho;</a:t>
            </a:r>
            <a:r>
              <a:rPr lang="pt-BR" altLang="pt-BR"/>
              <a:t> </a:t>
            </a:r>
          </a:p>
          <a:p>
            <a:pPr lvl="1"/>
            <a:endParaRPr lang="pt-BR" altLang="pt-BR"/>
          </a:p>
          <a:p>
            <a:r>
              <a:rPr lang="en-US" altLang="pt-BR" sz="2400" b="1"/>
              <a:t>Como usar funções?</a:t>
            </a:r>
            <a:endParaRPr lang="pt-BR" altLang="pt-BR" sz="2400" b="1"/>
          </a:p>
          <a:p>
            <a:pPr lvl="1"/>
            <a:r>
              <a:rPr lang="pt-BR" altLang="pt-BR"/>
              <a:t>Atribui-se um nome à uma seqüência de comandos, e faz-se referência a este nome nos vários lugares do programa onde a seqüência em questão deveria ser repetida.</a:t>
            </a:r>
          </a:p>
          <a:p>
            <a:pPr eaLnBrk="1" hangingPunct="1"/>
            <a:endParaRPr lang="pt-BR" altLang="pt-BR" sz="24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367117400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782413DD-24AD-42DB-A14E-C306A194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 Vetores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8305DB4-5A55-4EA8-85D8-5E6E11EC69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809751" y="1714501"/>
            <a:ext cx="3286125" cy="4405313"/>
          </a:xfrm>
        </p:spPr>
        <p:txBody>
          <a:bodyPr/>
          <a:lstStyle/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#include &lt;</a:t>
            </a:r>
            <a:r>
              <a:rPr lang="en-GB" sz="1400" dirty="0" err="1">
                <a:latin typeface="+mj-lt"/>
              </a:rPr>
              <a:t>stdio.h</a:t>
            </a:r>
            <a:r>
              <a:rPr lang="en-GB" sz="14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#include &lt;</a:t>
            </a:r>
            <a:r>
              <a:rPr lang="en-GB" sz="1400" dirty="0" err="1">
                <a:latin typeface="+mj-lt"/>
              </a:rPr>
              <a:t>stdlib.h</a:t>
            </a:r>
            <a:r>
              <a:rPr lang="en-GB" sz="14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#define NUM_ALUNOS 3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float media ( float </a:t>
            </a:r>
            <a:r>
              <a:rPr lang="en-GB" sz="1400" dirty="0" err="1">
                <a:latin typeface="+mj-lt"/>
              </a:rPr>
              <a:t>notas</a:t>
            </a:r>
            <a:r>
              <a:rPr lang="en-GB" sz="1400" dirty="0">
                <a:latin typeface="+mj-lt"/>
              </a:rPr>
              <a:t>[], </a:t>
            </a:r>
            <a:r>
              <a:rPr lang="en-GB" sz="1400" dirty="0" err="1">
                <a:latin typeface="+mj-lt"/>
              </a:rPr>
              <a:t>int</a:t>
            </a:r>
            <a:r>
              <a:rPr lang="en-GB" sz="1400" dirty="0">
                <a:latin typeface="+mj-lt"/>
              </a:rPr>
              <a:t> n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</a:t>
            </a:r>
            <a:r>
              <a:rPr lang="en-GB" sz="1400" dirty="0" err="1">
                <a:latin typeface="+mj-lt"/>
              </a:rPr>
              <a:t>int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i</a:t>
            </a:r>
            <a:r>
              <a:rPr lang="en-GB" sz="1400" dirty="0">
                <a:latin typeface="+mj-lt"/>
              </a:rPr>
              <a:t> = 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>
                <a:latin typeface="+mj-lt"/>
              </a:rPr>
              <a:t>	float </a:t>
            </a:r>
            <a:r>
              <a:rPr lang="en-GB" sz="1400" dirty="0">
                <a:latin typeface="+mj-lt"/>
              </a:rPr>
              <a:t>m = 0.0;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for ( </a:t>
            </a:r>
            <a:r>
              <a:rPr lang="en-GB" sz="1400" dirty="0" err="1">
                <a:latin typeface="+mj-lt"/>
              </a:rPr>
              <a:t>i</a:t>
            </a:r>
            <a:r>
              <a:rPr lang="en-GB" sz="1400" dirty="0">
                <a:latin typeface="+mj-lt"/>
              </a:rPr>
              <a:t> = 0; </a:t>
            </a:r>
            <a:r>
              <a:rPr lang="en-GB" sz="1400" dirty="0" err="1">
                <a:latin typeface="+mj-lt"/>
              </a:rPr>
              <a:t>i</a:t>
            </a:r>
            <a:r>
              <a:rPr lang="en-GB" sz="1400" dirty="0">
                <a:latin typeface="+mj-lt"/>
              </a:rPr>
              <a:t> &lt; n; </a:t>
            </a:r>
            <a:r>
              <a:rPr lang="en-GB" sz="1400" dirty="0" err="1">
                <a:latin typeface="+mj-lt"/>
              </a:rPr>
              <a:t>i</a:t>
            </a:r>
            <a:r>
              <a:rPr lang="en-GB" sz="1400" dirty="0">
                <a:latin typeface="+mj-lt"/>
              </a:rPr>
              <a:t>++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	m = m + ( </a:t>
            </a:r>
            <a:r>
              <a:rPr lang="en-GB" sz="1400" dirty="0" err="1">
                <a:latin typeface="+mj-lt"/>
              </a:rPr>
              <a:t>notas</a:t>
            </a:r>
            <a:r>
              <a:rPr lang="en-GB" sz="1400" dirty="0">
                <a:latin typeface="+mj-lt"/>
              </a:rPr>
              <a:t>[</a:t>
            </a:r>
            <a:r>
              <a:rPr lang="en-GB" sz="1400" dirty="0" err="1">
                <a:latin typeface="+mj-lt"/>
              </a:rPr>
              <a:t>i</a:t>
            </a:r>
            <a:r>
              <a:rPr lang="en-GB" sz="1400" dirty="0">
                <a:latin typeface="+mj-lt"/>
              </a:rPr>
              <a:t>] / n 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	return m;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400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400" dirty="0">
              <a:latin typeface="+mj-lt"/>
            </a:endParaRPr>
          </a:p>
        </p:txBody>
      </p:sp>
      <p:sp>
        <p:nvSpPr>
          <p:cNvPr id="19460" name="Espaço Reservado para Conteúdo 3">
            <a:extLst>
              <a:ext uri="{FF2B5EF4-FFF2-40B4-BE49-F238E27FC236}">
                <a16:creationId xmlns:a16="http://schemas.microsoft.com/office/drawing/2014/main" id="{F12C5AB9-AA7A-40E8-91F2-17C1BE66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1625" y="1714501"/>
            <a:ext cx="4965700" cy="4519613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int main( 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float notas [NUM_ALUNOS];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float media_turma;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int i;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pt-BR" sz="14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for ( i = 0; i &lt; NUM_ALUNOS; i++ 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do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  {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   printf ("Digite a nota do %d o. aluno: ", i+1);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   scanf ("%f", &amp;notas[i]);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   } while ( ( notas[i] &lt; 0.0 ) || ( notas[i] &gt; 10.0 ) 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}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media_turma = media ( notas, NUM_ALUNOS 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pt-BR" sz="140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printf ("A media da turma eh %.2f \n", media_turma);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system ("Pause");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    return 0;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140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166237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5B1001E8-DBDB-478F-B289-73383B75F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CFDF67B-FD92-43D7-A44D-861EF3ACE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0"/>
            <a:ext cx="8464550" cy="5740400"/>
          </a:xfrm>
        </p:spPr>
        <p:txBody>
          <a:bodyPr/>
          <a:lstStyle/>
          <a:p>
            <a:r>
              <a:rPr lang="en-US" altLang="pt-BR" sz="2400" b="1"/>
              <a:t>Exercício 1:</a:t>
            </a:r>
          </a:p>
          <a:p>
            <a:pPr lvl="1"/>
            <a:r>
              <a:rPr lang="en-US" altLang="pt-BR" sz="1800"/>
              <a:t>Fazer um programa capaz de calcular a área de um quadrado, um retângulo ou um triângulo retângulo. </a:t>
            </a:r>
          </a:p>
          <a:p>
            <a:pPr lvl="1"/>
            <a:r>
              <a:rPr lang="en-US" altLang="pt-BR" sz="1800"/>
              <a:t>O programa deve perguntar qual a figura geométrica, e então pedir para o usuário digitar os tamanhos dos lados. </a:t>
            </a:r>
          </a:p>
          <a:p>
            <a:pPr lvl="1"/>
            <a:r>
              <a:rPr lang="en-US" altLang="pt-BR" sz="1800"/>
              <a:t>Um quadrado só tem um tamanho de lado, o retângulo tem dois, e o triângulo retângulo também tem dois lados(mais a hipotenusa, mas neste caso não é necessário digitar este valor).</a:t>
            </a:r>
          </a:p>
          <a:p>
            <a:pPr lvl="1"/>
            <a:r>
              <a:rPr lang="en-US" altLang="pt-BR" sz="1800"/>
              <a:t>Após a digitação, o programa deve calcular a área e apresentar ao usuário.</a:t>
            </a:r>
          </a:p>
          <a:p>
            <a:pPr lvl="1"/>
            <a:r>
              <a:rPr lang="en-US" altLang="pt-BR" sz="1800"/>
              <a:t>Utilizar uma função para a leitura dos lados (verificando se não é digitado um valor negativo para o lado), e uma função para o cálculo de cada área. As fórmulas são</a:t>
            </a:r>
          </a:p>
          <a:p>
            <a:pPr lvl="2"/>
            <a:r>
              <a:rPr lang="en-US" altLang="pt-BR" sz="1600"/>
              <a:t>Área_quadrado = lado * lado</a:t>
            </a:r>
          </a:p>
          <a:p>
            <a:pPr lvl="2"/>
            <a:r>
              <a:rPr lang="en-US" altLang="pt-BR" sz="1600"/>
              <a:t>Área_retângulo = lado1 * lado2</a:t>
            </a:r>
          </a:p>
          <a:p>
            <a:pPr lvl="2"/>
            <a:r>
              <a:rPr lang="en-US" altLang="pt-BR" sz="1600"/>
              <a:t>Área_triângulo = (lado 1 * lado 2)/2</a:t>
            </a:r>
          </a:p>
          <a:p>
            <a:pPr lvl="1"/>
            <a:endParaRPr lang="pt-BR" altLang="pt-BR"/>
          </a:p>
          <a:p>
            <a:pPr>
              <a:spcBef>
                <a:spcPts val="550"/>
              </a:spcBef>
              <a:buNone/>
            </a:pPr>
            <a:endParaRPr lang="en-GB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GB" altLang="pt-BR" sz="2200"/>
              <a:t> 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6059511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CC260F8-B13E-4D76-BE16-F2FDC258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36BC93-E875-4352-BFE0-80EE305C9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0"/>
            <a:ext cx="8464550" cy="5740400"/>
          </a:xfrm>
        </p:spPr>
        <p:txBody>
          <a:bodyPr/>
          <a:lstStyle/>
          <a:p>
            <a:r>
              <a:rPr lang="en-US" altLang="pt-BR" sz="2400" b="1"/>
              <a:t>Exercício 2:</a:t>
            </a:r>
          </a:p>
          <a:p>
            <a:pPr lvl="1"/>
            <a:r>
              <a:rPr lang="en-US" altLang="pt-BR"/>
              <a:t>Criar um programa capaz de calcular o tempo entre dois horários quaisquer de um determinado dia.</a:t>
            </a:r>
          </a:p>
          <a:p>
            <a:pPr lvl="1"/>
            <a:r>
              <a:rPr lang="en-US" altLang="pt-BR"/>
              <a:t>O programa deve ler dois horários, compostos por três números inteiros, representando horas, minutos e segundos. O programa deve verificar se o horário é válido(horas entre 0 e 23, minutos entre 0 e 59, e segundos entre 00 e 59).</a:t>
            </a:r>
          </a:p>
          <a:p>
            <a:pPr lvl="1"/>
            <a:r>
              <a:rPr lang="en-US" altLang="pt-BR"/>
              <a:t>O programa deve ter uma função para calcular a quantidade de segundos em um horário, e outra função para calcular e imprimir a quantidade de horas, minutos e segundos em uma quantidade de segundos;</a:t>
            </a:r>
            <a:endParaRPr lang="pt-BR" altLang="pt-BR"/>
          </a:p>
          <a:p>
            <a:pPr>
              <a:spcBef>
                <a:spcPts val="550"/>
              </a:spcBef>
              <a:buNone/>
            </a:pPr>
            <a:endParaRPr lang="en-GB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GB" altLang="pt-BR" sz="2200"/>
              <a:t> 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364572914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C6E7C45B-1EDE-49EB-9321-9B2AE697C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353BB37-6080-4F2B-96CF-1C1628BFD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0"/>
            <a:ext cx="8464550" cy="5740400"/>
          </a:xfrm>
        </p:spPr>
        <p:txBody>
          <a:bodyPr/>
          <a:lstStyle/>
          <a:p>
            <a:r>
              <a:rPr lang="en-US" altLang="pt-BR" sz="2400" b="1"/>
              <a:t>Exercício 3:</a:t>
            </a:r>
          </a:p>
          <a:p>
            <a:pPr lvl="1"/>
            <a:r>
              <a:rPr lang="en-US" altLang="pt-BR"/>
              <a:t>Criar um programa capaz de ler duas notas de cada um dos 10 alunos de uma turma, calculando a média geral da primeira e da segunda prova. Em seguida, informe quantos alunos tiraram notas acima da média, tanto na primeira como na segunda prova.</a:t>
            </a:r>
            <a:endParaRPr lang="en-GB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GB" altLang="pt-BR" sz="2200"/>
              <a:t> 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41052148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4C66131D-BEE2-412C-BE93-DC491D22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480C516-064E-4B20-9B10-DE4D4F10E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0"/>
            <a:ext cx="8464550" cy="5740400"/>
          </a:xfrm>
        </p:spPr>
        <p:txBody>
          <a:bodyPr>
            <a:normAutofit lnSpcReduction="10000"/>
          </a:bodyPr>
          <a:lstStyle/>
          <a:p>
            <a:r>
              <a:rPr lang="en-US" altLang="pt-BR" sz="2400"/>
              <a:t>Exercício Desafio:</a:t>
            </a:r>
            <a:r>
              <a:rPr lang="en-US" altLang="pt-BR" sz="2000"/>
              <a:t>Fazer um programa para ler 2 matrizes 2x2 e imprimir na tela as matrizes, e sua soma.</a:t>
            </a:r>
            <a:endParaRPr lang="pt-BR" altLang="pt-BR" sz="2400"/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Digite os 4 valores da matriz: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[0][0] = 1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[0][1] = 2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[1][0] = 3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[1][1] = 4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Digite os 4 valores da matriz: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[0][0] = 1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[0][1] = 2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[1][0] = 3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Valor [1][1] = 4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A primeira matriz eh: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1 2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A segunda matriz eh: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1 2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A soma das duas matrizes eh: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2 4</a:t>
            </a:r>
          </a:p>
          <a:p>
            <a:pPr>
              <a:spcBef>
                <a:spcPts val="550"/>
              </a:spcBef>
              <a:buNone/>
            </a:pPr>
            <a:r>
              <a:rPr lang="en-GB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6 8</a:t>
            </a:r>
          </a:p>
          <a:p>
            <a:pPr>
              <a:spcBef>
                <a:spcPts val="550"/>
              </a:spcBef>
              <a:buNone/>
            </a:pPr>
            <a:endParaRPr lang="en-GB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50"/>
              </a:spcBef>
              <a:buNone/>
            </a:pPr>
            <a:r>
              <a:rPr lang="en-GB" altLang="pt-BR" sz="2200"/>
              <a:t> 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35745655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351ED76-8B61-417A-9DA7-5EC451DFD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3E2363A-AB3D-426B-B7E2-C4A57A433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/>
          <a:lstStyle/>
          <a:p>
            <a:r>
              <a:rPr lang="pt-BR" altLang="pt-BR" sz="2400" b="1"/>
              <a:t>Por que usar funções?</a:t>
            </a:r>
          </a:p>
          <a:p>
            <a:pPr lvl="1"/>
            <a:r>
              <a:rPr lang="pt-BR" altLang="pt-BR" sz="2000"/>
              <a:t>Evita escrita repetida de código (uma certa seqüência de comandos deve ser repetida em vários lugares de um programa).</a:t>
            </a:r>
          </a:p>
          <a:p>
            <a:pPr lvl="2"/>
            <a:r>
              <a:rPr lang="pt-BR" altLang="pt-BR" sz="1800"/>
              <a:t>Economiza o tempo gasto com o trabalho de copiar estas seqüências;</a:t>
            </a:r>
          </a:p>
          <a:p>
            <a:pPr lvl="2"/>
            <a:r>
              <a:rPr lang="en-US" altLang="pt-BR" sz="1800"/>
              <a:t>Evitar a necessidade de mudar em múltiplos lugares caso deseje alterar o seu funcionamento;</a:t>
            </a:r>
            <a:endParaRPr lang="pt-BR" altLang="pt-BR" sz="1600"/>
          </a:p>
          <a:p>
            <a:pPr lvl="1"/>
            <a:r>
              <a:rPr lang="pt-BR" altLang="pt-BR" sz="2000"/>
              <a:t>Dividir grandes tarefas de computação em tarefas menores:</a:t>
            </a:r>
          </a:p>
          <a:p>
            <a:pPr lvl="2"/>
            <a:r>
              <a:rPr lang="pt-BR" altLang="pt-BR" sz="1800"/>
              <a:t>Facilita o gerenciamento de grandes sistemas e </a:t>
            </a:r>
          </a:p>
          <a:p>
            <a:pPr lvl="2"/>
            <a:r>
              <a:rPr lang="pt-BR" altLang="pt-BR" sz="1800"/>
              <a:t>Aumenta a confiabilidade dos mesmos. </a:t>
            </a:r>
          </a:p>
          <a:p>
            <a:pPr lvl="2"/>
            <a:endParaRPr lang="pt-BR" altLang="pt-BR" sz="1800"/>
          </a:p>
          <a:p>
            <a:r>
              <a:rPr lang="pt-BR" altLang="pt-BR" sz="2400" b="1"/>
              <a:t>Resumo: Principais motivações para uso das funções!</a:t>
            </a:r>
          </a:p>
          <a:p>
            <a:pPr lvl="1"/>
            <a:r>
              <a:rPr lang="pt-BR" altLang="pt-BR"/>
              <a:t>Evitar repetição de código</a:t>
            </a:r>
          </a:p>
          <a:p>
            <a:pPr lvl="1"/>
            <a:r>
              <a:rPr lang="pt-BR" altLang="pt-BR"/>
              <a:t>Modularização</a:t>
            </a:r>
          </a:p>
          <a:p>
            <a:pPr eaLnBrk="1" hangingPunct="1"/>
            <a:endParaRPr lang="pt-BR" altLang="pt-BR" sz="24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30227874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53C861DB-3CF8-45AF-80F1-E839D90D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1D3E004-41D7-43AF-BF3D-69872ADD0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071564"/>
            <a:ext cx="8464550" cy="5526087"/>
          </a:xfrm>
        </p:spPr>
        <p:txBody>
          <a:bodyPr/>
          <a:lstStyle/>
          <a:p>
            <a:r>
              <a:rPr lang="pt-BR" altLang="pt-BR" sz="2400" b="1"/>
              <a:t>Funções em “C"</a:t>
            </a:r>
          </a:p>
          <a:p>
            <a:pPr lvl="1"/>
            <a:r>
              <a:rPr lang="pt-BR" altLang="pt-BR" sz="2000"/>
              <a:t>Em “C”, todo programa é composto por funções;</a:t>
            </a:r>
          </a:p>
          <a:p>
            <a:pPr lvl="1"/>
            <a:r>
              <a:rPr lang="en-US" altLang="pt-BR" sz="2000"/>
              <a:t>Já utilizamos muitas funções, mesmo sem saber que eram funções(printf, scanf, sqrt, e até a famosa função “main”…)</a:t>
            </a:r>
            <a:endParaRPr lang="pt-BR" altLang="pt-BR" sz="2000"/>
          </a:p>
          <a:p>
            <a:r>
              <a:rPr lang="pt-BR" altLang="pt-BR" sz="2400" b="1"/>
              <a:t>Formato de declaração de funções 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1600" i="1">
                <a:cs typeface="Courier New" panose="02070309020205020404" pitchFamily="49" charset="0"/>
              </a:rPr>
              <a:t>tipo_de_retorno nome_da_função (tipo1 param1, tipo2 </a:t>
            </a:r>
            <a:r>
              <a:rPr lang="pt-BR" altLang="pt-BR" sz="1600">
                <a:cs typeface="Courier New" panose="02070309020205020404" pitchFamily="49" charset="0"/>
              </a:rPr>
              <a:t>param2,..., </a:t>
            </a:r>
            <a:r>
              <a:rPr lang="pt-BR" altLang="pt-BR" sz="1600" i="1">
                <a:cs typeface="Courier New" panose="02070309020205020404" pitchFamily="49" charset="0"/>
              </a:rPr>
              <a:t>tipoN paramN)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1600">
                <a:cs typeface="Courier New" panose="02070309020205020404" pitchFamily="49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1600">
                <a:cs typeface="Courier New" panose="02070309020205020404" pitchFamily="49" charset="0"/>
              </a:rPr>
              <a:t>	/* corpo da função */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1600" b="1">
                <a:cs typeface="Courier New" panose="02070309020205020404" pitchFamily="49" charset="0"/>
              </a:rPr>
              <a:t>	</a:t>
            </a:r>
            <a:r>
              <a:rPr lang="pt-BR" altLang="pt-BR" sz="1600">
                <a:cs typeface="Courier New" panose="02070309020205020404" pitchFamily="49" charset="0"/>
              </a:rPr>
              <a:t>return </a:t>
            </a:r>
            <a:r>
              <a:rPr lang="pt-BR" altLang="pt-BR" sz="1600" i="1">
                <a:cs typeface="Courier New" panose="02070309020205020404" pitchFamily="49" charset="0"/>
              </a:rPr>
              <a:t>valor_de_retorno;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1600">
                <a:cs typeface="Courier New" panose="02070309020205020404" pitchFamily="49" charset="0"/>
              </a:rPr>
              <a:t>} /* fim da função */</a:t>
            </a:r>
          </a:p>
          <a:p>
            <a:pPr lvl="1"/>
            <a:r>
              <a:rPr lang="pt-BR" altLang="pt-BR" sz="2000" b="1" i="1"/>
              <a:t>tipo_de_retorno</a:t>
            </a:r>
            <a:r>
              <a:rPr lang="pt-BR" altLang="pt-BR" sz="2000" i="1"/>
              <a:t> </a:t>
            </a:r>
            <a:r>
              <a:rPr lang="pt-BR" altLang="pt-BR" sz="2000"/>
              <a:t>especifica o tipo do valor que será retornado para quem chamou a função (int, float, double, char, </a:t>
            </a:r>
            <a:r>
              <a:rPr lang="pt-BR" altLang="pt-BR" sz="2000" b="1"/>
              <a:t>void</a:t>
            </a:r>
            <a:r>
              <a:rPr lang="pt-BR" altLang="pt-BR" sz="2000"/>
              <a:t>).</a:t>
            </a:r>
          </a:p>
          <a:p>
            <a:pPr lvl="1"/>
            <a:r>
              <a:rPr lang="pt-BR" altLang="pt-BR" sz="2000"/>
              <a:t>Se o tipo_de_retorno for </a:t>
            </a:r>
            <a:r>
              <a:rPr lang="pt-BR" altLang="pt-BR" sz="2000" b="1"/>
              <a:t>void </a:t>
            </a:r>
            <a:r>
              <a:rPr lang="pt-BR" altLang="pt-BR" sz="2000"/>
              <a:t>significa que se trata de uma função que se comporta como uma subrotina; ou seja, a função não necessita retornar nenhum valor</a:t>
            </a:r>
            <a:r>
              <a:rPr lang="en-US" altLang="pt-BR" sz="2000"/>
              <a:t> (exemplo: printf)</a:t>
            </a:r>
            <a:endParaRPr lang="en-GB" altLang="pt-BR" sz="18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390392812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D307194-7B6A-40A2-B8FF-D9EF6E9CC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069B55D-9120-44C6-9419-B2FD75BC0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400" b="1"/>
              <a:t>Exemplo: </a:t>
            </a:r>
            <a:r>
              <a:rPr lang="en-US" altLang="pt-BR" sz="2000"/>
              <a:t>Calcular o fatorial de um número n(sem função):</a:t>
            </a:r>
            <a:endParaRPr lang="en-GB" altLang="pt-BR" sz="14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i,n,fatorial; 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	printf(“Digite o número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for(i=2;i&lt;=n;i++)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		fatorial = fatorial * i;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 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{printf(“O fatorial de N = %d vale %d.\n”, n, fatorial);}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321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7D7EB72-6095-4241-9D55-10ECFF67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06DDF29-3269-4379-BB6F-2A4CF6DD1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400" b="1"/>
              <a:t>Exemplo: </a:t>
            </a:r>
            <a:r>
              <a:rPr lang="en-US" altLang="pt-BR" sz="2000"/>
              <a:t>Calcular o fatorial de um número n (com função):</a:t>
            </a:r>
            <a:endParaRPr lang="en-GB" altLang="pt-BR" sz="14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fat()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for(i=2;i&lt;=n;i++)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fat();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fatorial);}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282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F064905B-F147-41CA-AD00-C20D1CF238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1EC160B-3560-4387-B239-ED74D25D17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400" b="1"/>
              <a:t>Exemplo: </a:t>
            </a:r>
            <a:r>
              <a:rPr lang="en-US" altLang="pt-BR" sz="2000"/>
              <a:t>Calcular o fatorial de um número n (com função):</a:t>
            </a:r>
            <a:endParaRPr lang="en-GB" altLang="pt-BR" sz="14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fat()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for(i=2;i&lt;=n;i++)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fat();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fatorial);}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67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16E77232-12D8-48D3-97CD-964B6C1D52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3126615-332F-44D1-AC19-9010156617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400" b="1"/>
              <a:t>Exemplo: </a:t>
            </a:r>
            <a:r>
              <a:rPr lang="en-US" altLang="pt-BR" sz="2000"/>
              <a:t>Calcular o fatorial de um número n (com função):</a:t>
            </a:r>
            <a:endParaRPr lang="en-GB" altLang="pt-BR" sz="1400"/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fat()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fatorial = 1;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for(i=2;i&lt;=n;i++)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fatorial = fatorial * i; 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int i,n,fatorial;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printf(“Digite o numero N:”);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&amp;n);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fat();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if(n&gt;=0){printf(“O fatorial de N = %d vale %d.\n”, n, fatorial);}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else    {printf(“Não existe fatorial de numero negativo\n”);}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550"/>
              </a:spcBef>
              <a:buNone/>
            </a:pP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43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D49F4D7-854E-44CC-8F98-511C1C0A6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Funções em Linguagem “C”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DFB58A9-6A3A-47BA-8595-431E10D52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857251"/>
            <a:ext cx="8464550" cy="5857875"/>
          </a:xfrm>
        </p:spPr>
        <p:txBody>
          <a:bodyPr/>
          <a:lstStyle/>
          <a:p>
            <a:r>
              <a:rPr lang="en-US" altLang="pt-BR" sz="2400" b="1"/>
              <a:t>Até agora, nenhuma vantagem…….mas e se a função “retornar o valor do fatorial”????</a:t>
            </a:r>
            <a:endParaRPr lang="en-GB" altLang="pt-BR" sz="1400"/>
          </a:p>
        </p:txBody>
      </p:sp>
    </p:spTree>
    <p:extLst>
      <p:ext uri="{BB962C8B-B14F-4D97-AF65-F5344CB8AC3E}">
        <p14:creationId xmlns:p14="http://schemas.microsoft.com/office/powerpoint/2010/main" val="22507392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Widescreen</PresentationFormat>
  <Paragraphs>408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msmincho</vt:lpstr>
      <vt:lpstr>Times New Roman</vt:lpstr>
      <vt:lpstr>Tema do Office</vt:lpstr>
      <vt:lpstr>Linguagem C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Funções em Linguagem “C”</vt:lpstr>
      <vt:lpstr>Combinação sem Funções</vt:lpstr>
      <vt:lpstr>Combinação com Funções</vt:lpstr>
      <vt:lpstr>Aspectos Importantes sobre Funções em Linguagem “C”</vt:lpstr>
      <vt:lpstr>Funções “Recursivas”         em Linguagem “C”</vt:lpstr>
      <vt:lpstr>Funções e Vetores</vt:lpstr>
      <vt:lpstr>Funções em Linguagem “C”</vt:lpstr>
      <vt:lpstr>Funções em Linguagem “C”</vt:lpstr>
      <vt:lpstr>Funções em Linguagem “C”</vt:lpstr>
      <vt:lpstr>Funções em Linguagem “C”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C</dc:title>
  <dc:creator>Jose Daniel Pereira Ribeiro Filho</dc:creator>
  <cp:lastModifiedBy>Jose Daniel Pereira Ribeiro Filho</cp:lastModifiedBy>
  <cp:revision>1</cp:revision>
  <dcterms:created xsi:type="dcterms:W3CDTF">2017-08-25T21:08:23Z</dcterms:created>
  <dcterms:modified xsi:type="dcterms:W3CDTF">2017-08-25T21:09:17Z</dcterms:modified>
</cp:coreProperties>
</file>