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2.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3.xml" ContentType="application/vnd.openxmlformats-officedocument.presentationml.comments+xml"/>
  <Override PartName="/ppt/notesSlides/notesSlide15.xml" ContentType="application/vnd.openxmlformats-officedocument.presentationml.notesSlide+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 id="2147483670"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5143500" type="screen16x9"/>
  <p:notesSz cx="6858000" cy="9144000"/>
  <p:embeddedFontLst>
    <p:embeddedFont>
      <p:font typeface="Raleway" panose="020B0503030101060003" pitchFamily="34" charset="77"/>
      <p:regular r:id="rId19"/>
      <p:bold r:id="rId20"/>
      <p:italic r:id="rId21"/>
      <p:boldItalic r:id="rId22"/>
    </p:embeddedFont>
    <p:embeddedFont>
      <p:font typeface="Raleway ExtraBold" panose="020B0903030101060003" pitchFamily="34" charset="77"/>
      <p:bold r:id="rId23"/>
      <p:boldItalic r:id="rId24"/>
    </p:embeddedFont>
    <p:embeddedFont>
      <p:font typeface="Lato" panose="020F0502020204030203" pitchFamily="34" charset="77"/>
      <p:regular r:id="rId25"/>
      <p:bold r:id="rId26"/>
      <p:italic r:id="rId27"/>
      <p:boldItalic r:id="rId28"/>
    </p:embeddedFont>
    <p:embeddedFont>
      <p:font typeface="Raleway Light" panose="020B0503030101060003" pitchFamily="34" charset="77"/>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rdan L Daniels" initials="" lastIdx="1" clrIdx="0"/>
  <p:cmAuthor id="1" name="o.kaiisan" initials="" lastIdx="3"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5"/>
    <p:restoredTop sz="94746"/>
  </p:normalViewPr>
  <p:slideViewPr>
    <p:cSldViewPr snapToGrid="0" snapToObjects="1">
      <p:cViewPr varScale="1">
        <p:scale>
          <a:sx n="123" d="100"/>
          <a:sy n="123" d="100"/>
        </p:scale>
        <p:origin x="104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04-12T06:01:47.072" idx="1">
    <p:pos x="6000" y="0"/>
    <p:text>Please feel free to change anything if it doesn't make sense. Will print out tomorrow morning!</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8-04-12T04:30:41.066" idx="1">
    <p:pos x="6000" y="0"/>
    <p:text>Dav, I want to talk about how category score is made here, so don't put too many things in this slide.
Just one example of service code sentence with the highlighting keywords is fine.</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18-04-12T03:54:11.887" idx="2">
    <p:pos x="6000" y="0"/>
    <p:text>Dav, put worst distribution and variance for each, please
Kayi</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18-04-12T04:16:06.464" idx="3">
    <p:pos x="6000" y="0"/>
    <p:text>Dav, modify the factors and percentage?? in the box in the slide based on what you got as the best distribution.
Kayi</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6e2808337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6e280833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50">
                <a:solidFill>
                  <a:srgbClr val="222222"/>
                </a:solidFill>
              </a:rPr>
              <a:t>############# Competitiveness' part starts ##############   </a:t>
            </a:r>
            <a:endParaRPr sz="1050">
              <a:solidFill>
                <a:srgbClr val="222222"/>
              </a:solidFill>
            </a:endParaRPr>
          </a:p>
          <a:p>
            <a:pPr marL="0" lvl="0" indent="0" algn="l" rtl="0">
              <a:spcBef>
                <a:spcPts val="0"/>
              </a:spcBef>
              <a:spcAft>
                <a:spcPts val="0"/>
              </a:spcAft>
              <a:buClr>
                <a:schemeClr val="dk1"/>
              </a:buClr>
              <a:buSzPts val="1100"/>
              <a:buFont typeface="Arial"/>
              <a:buNone/>
            </a:pPr>
            <a:r>
              <a:rPr lang="en" sz="1050">
                <a:solidFill>
                  <a:srgbClr val="222222"/>
                </a:solidFill>
              </a:rPr>
              <a:t>  output$distPlot.competitive &lt;- renderPlot({</a:t>
            </a:r>
            <a:endParaRPr sz="1050">
              <a:solidFill>
                <a:srgbClr val="222222"/>
              </a:solidFill>
            </a:endParaRPr>
          </a:p>
          <a:p>
            <a:pPr marL="0" lvl="0" indent="0" algn="l" rtl="0">
              <a:spcBef>
                <a:spcPts val="0"/>
              </a:spcBef>
              <a:spcAft>
                <a:spcPts val="0"/>
              </a:spcAft>
              <a:buClr>
                <a:schemeClr val="dk1"/>
              </a:buClr>
              <a:buSzPts val="1100"/>
              <a:buFont typeface="Arial"/>
              <a:buNone/>
            </a:pPr>
            <a:r>
              <a:rPr lang="en" sz="1050">
                <a:solidFill>
                  <a:srgbClr val="222222"/>
                </a:solidFill>
              </a:rPr>
              <a:t>    </a:t>
            </a:r>
            <a:endParaRPr sz="1050">
              <a:solidFill>
                <a:srgbClr val="222222"/>
              </a:solidFill>
            </a:endParaRPr>
          </a:p>
          <a:p>
            <a:pPr marL="0" lvl="0" indent="0" algn="l" rtl="0">
              <a:spcBef>
                <a:spcPts val="0"/>
              </a:spcBef>
              <a:spcAft>
                <a:spcPts val="0"/>
              </a:spcAft>
              <a:buClr>
                <a:schemeClr val="dk1"/>
              </a:buClr>
              <a:buSzPts val="1100"/>
              <a:buFont typeface="Arial"/>
              <a:buNone/>
            </a:pPr>
            <a:r>
              <a:rPr lang="en" sz="1050">
                <a:solidFill>
                  <a:srgbClr val="222222"/>
                </a:solidFill>
              </a:rPr>
              <a:t>    if(input$select4==1){</a:t>
            </a:r>
            <a:endParaRPr sz="1050">
              <a:solidFill>
                <a:srgbClr val="222222"/>
              </a:solidFill>
            </a:endParaRPr>
          </a:p>
          <a:p>
            <a:pPr marL="0" lvl="0" indent="0" algn="l" rtl="0">
              <a:spcBef>
                <a:spcPts val="0"/>
              </a:spcBef>
              <a:spcAft>
                <a:spcPts val="0"/>
              </a:spcAft>
              <a:buClr>
                <a:schemeClr val="dk1"/>
              </a:buClr>
              <a:buSzPts val="1100"/>
              <a:buFont typeface="Arial"/>
              <a:buNone/>
            </a:pPr>
            <a:r>
              <a:rPr lang="en" sz="1050">
                <a:solidFill>
                  <a:srgbClr val="222222"/>
                </a:solidFill>
              </a:rPr>
              <a:t>      idx = (cbp$numberofoffersreceived &lt;= input$offer)</a:t>
            </a:r>
            <a:endParaRPr sz="1050">
              <a:solidFill>
                <a:srgbClr val="222222"/>
              </a:solidFill>
            </a:endParaRPr>
          </a:p>
          <a:p>
            <a:pPr marL="0" lvl="0" indent="0" algn="l" rtl="0">
              <a:spcBef>
                <a:spcPts val="0"/>
              </a:spcBef>
              <a:spcAft>
                <a:spcPts val="0"/>
              </a:spcAft>
              <a:buClr>
                <a:schemeClr val="dk1"/>
              </a:buClr>
              <a:buSzPts val="1100"/>
              <a:buFont typeface="Arial"/>
              <a:buNone/>
            </a:pPr>
            <a:r>
              <a:rPr lang="en" sz="1050">
                <a:solidFill>
                  <a:srgbClr val="222222"/>
                </a:solidFill>
              </a:rPr>
              <a:t>      cbp %&gt;%</a:t>
            </a:r>
            <a:endParaRPr sz="1050">
              <a:solidFill>
                <a:srgbClr val="222222"/>
              </a:solidFill>
            </a:endParaRPr>
          </a:p>
          <a:p>
            <a:pPr marL="0" lvl="0" indent="0" algn="l" rtl="0">
              <a:spcBef>
                <a:spcPts val="0"/>
              </a:spcBef>
              <a:spcAft>
                <a:spcPts val="0"/>
              </a:spcAft>
              <a:buClr>
                <a:schemeClr val="dk1"/>
              </a:buClr>
              <a:buSzPts val="1100"/>
              <a:buFont typeface="Arial"/>
              <a:buNone/>
            </a:pPr>
            <a:r>
              <a:rPr lang="en" sz="1050">
                <a:solidFill>
                  <a:srgbClr val="222222"/>
                </a:solidFill>
              </a:rPr>
              <a:t>        filter(idx) %&gt;%</a:t>
            </a:r>
            <a:endParaRPr sz="1050">
              <a:solidFill>
                <a:srgbClr val="222222"/>
              </a:solidFill>
            </a:endParaRPr>
          </a:p>
          <a:p>
            <a:pPr marL="0" lvl="0" indent="0" algn="l" rtl="0">
              <a:spcBef>
                <a:spcPts val="0"/>
              </a:spcBef>
              <a:spcAft>
                <a:spcPts val="0"/>
              </a:spcAft>
              <a:buClr>
                <a:schemeClr val="dk1"/>
              </a:buClr>
              <a:buSzPts val="1100"/>
              <a:buFont typeface="Arial"/>
              <a:buNone/>
            </a:pPr>
            <a:r>
              <a:rPr lang="en" sz="1050">
                <a:solidFill>
                  <a:srgbClr val="222222"/>
                </a:solidFill>
              </a:rPr>
              <a:t>        ggplot(aes(x=numberofoffersreceived)) + geom_histogram(fill="green") +</a:t>
            </a:r>
            <a:endParaRPr sz="1050">
              <a:solidFill>
                <a:srgbClr val="222222"/>
              </a:solidFill>
            </a:endParaRPr>
          </a:p>
          <a:p>
            <a:pPr marL="0" lvl="0" indent="0" algn="l" rtl="0">
              <a:spcBef>
                <a:spcPts val="0"/>
              </a:spcBef>
              <a:spcAft>
                <a:spcPts val="0"/>
              </a:spcAft>
              <a:buClr>
                <a:schemeClr val="dk1"/>
              </a:buClr>
              <a:buSzPts val="1100"/>
              <a:buFont typeface="Arial"/>
              <a:buNone/>
            </a:pPr>
            <a:r>
              <a:rPr lang="en" sz="1050">
                <a:solidFill>
                  <a:srgbClr val="222222"/>
                </a:solidFill>
              </a:rPr>
              <a:t>        theme(axis.title.x = element_text(size = 20)) +</a:t>
            </a:r>
            <a:endParaRPr sz="1050">
              <a:solidFill>
                <a:srgbClr val="222222"/>
              </a:solidFill>
            </a:endParaRPr>
          </a:p>
          <a:p>
            <a:pPr marL="0" lvl="0" indent="0" algn="l" rtl="0">
              <a:spcBef>
                <a:spcPts val="0"/>
              </a:spcBef>
              <a:spcAft>
                <a:spcPts val="0"/>
              </a:spcAft>
              <a:buClr>
                <a:schemeClr val="dk1"/>
              </a:buClr>
              <a:buSzPts val="1100"/>
              <a:buFont typeface="Arial"/>
              <a:buNone/>
            </a:pPr>
            <a:r>
              <a:rPr lang="en" sz="1050">
                <a:solidFill>
                  <a:srgbClr val="222222"/>
                </a:solidFill>
              </a:rPr>
              <a:t>        theme(axis.title.y = element_text(size = 20)) +</a:t>
            </a:r>
            <a:endParaRPr sz="1050">
              <a:solidFill>
                <a:srgbClr val="222222"/>
              </a:solidFill>
            </a:endParaRPr>
          </a:p>
          <a:p>
            <a:pPr marL="0" lvl="0" indent="0" algn="l" rtl="0">
              <a:spcBef>
                <a:spcPts val="0"/>
              </a:spcBef>
              <a:spcAft>
                <a:spcPts val="0"/>
              </a:spcAft>
              <a:buClr>
                <a:schemeClr val="dk1"/>
              </a:buClr>
              <a:buSzPts val="1100"/>
              <a:buFont typeface="Arial"/>
              <a:buNone/>
            </a:pPr>
            <a:r>
              <a:rPr lang="en" sz="1050">
                <a:solidFill>
                  <a:srgbClr val="222222"/>
                </a:solidFill>
              </a:rPr>
              <a:t>        theme(plot.title = element_text(size = 20, face = "bold")) +</a:t>
            </a:r>
            <a:endParaRPr sz="1050">
              <a:solidFill>
                <a:srgbClr val="222222"/>
              </a:solidFill>
            </a:endParaRPr>
          </a:p>
          <a:p>
            <a:pPr marL="0" lvl="0" indent="0" algn="l" rtl="0">
              <a:spcBef>
                <a:spcPts val="0"/>
              </a:spcBef>
              <a:spcAft>
                <a:spcPts val="0"/>
              </a:spcAft>
              <a:buClr>
                <a:schemeClr val="dk1"/>
              </a:buClr>
              <a:buSzPts val="1100"/>
              <a:buFont typeface="Arial"/>
              <a:buNone/>
            </a:pPr>
            <a:r>
              <a:rPr lang="en" sz="1050">
                <a:solidFill>
                  <a:srgbClr val="222222"/>
                </a:solidFill>
              </a:rPr>
              <a:t>        ggtitle("Number of contracts based on bids") +</a:t>
            </a:r>
            <a:endParaRPr sz="1050">
              <a:solidFill>
                <a:srgbClr val="222222"/>
              </a:solidFill>
            </a:endParaRPr>
          </a:p>
          <a:p>
            <a:pPr marL="0" lvl="0" indent="0" algn="l" rtl="0">
              <a:spcBef>
                <a:spcPts val="0"/>
              </a:spcBef>
              <a:spcAft>
                <a:spcPts val="0"/>
              </a:spcAft>
              <a:buClr>
                <a:schemeClr val="dk1"/>
              </a:buClr>
              <a:buSzPts val="1100"/>
              <a:buFont typeface="Arial"/>
              <a:buNone/>
            </a:pPr>
            <a:r>
              <a:rPr lang="en" sz="1050">
                <a:solidFill>
                  <a:srgbClr val="222222"/>
                </a:solidFill>
              </a:rPr>
              <a:t>        labs(x="Number of bids", y="Count")</a:t>
            </a:r>
            <a:endParaRPr sz="1050">
              <a:solidFill>
                <a:srgbClr val="222222"/>
              </a:solidFill>
            </a:endParaRPr>
          </a:p>
          <a:p>
            <a:pPr marL="0" lvl="0" indent="0" algn="l" rtl="0">
              <a:spcBef>
                <a:spcPts val="0"/>
              </a:spcBef>
              <a:spcAft>
                <a:spcPts val="0"/>
              </a:spcAft>
              <a:buClr>
                <a:schemeClr val="dk1"/>
              </a:buClr>
              <a:buSzPts val="1100"/>
              <a:buFont typeface="Arial"/>
              <a:buNone/>
            </a:pPr>
            <a:r>
              <a:rPr lang="en" sz="1050">
                <a:solidFill>
                  <a:srgbClr val="222222"/>
                </a:solidFill>
              </a:rPr>
              <a:t>      </a:t>
            </a:r>
            <a:endParaRPr sz="1050">
              <a:solidFill>
                <a:srgbClr val="222222"/>
              </a:solidFill>
            </a:endParaRPr>
          </a:p>
          <a:p>
            <a:pPr marL="0" lvl="0" indent="0" algn="l" rtl="0">
              <a:spcBef>
                <a:spcPts val="0"/>
              </a:spcBef>
              <a:spcAft>
                <a:spcPts val="0"/>
              </a:spcAft>
              <a:buClr>
                <a:schemeClr val="dk1"/>
              </a:buClr>
              <a:buSzPts val="1100"/>
              <a:buFont typeface="Arial"/>
              <a:buNone/>
            </a:pPr>
            <a:r>
              <a:rPr lang="en" sz="1050">
                <a:solidFill>
                  <a:srgbClr val="222222"/>
                </a:solidFill>
              </a:rPr>
              <a:t>    }else if(input$select4==2){</a:t>
            </a:r>
            <a:endParaRPr sz="1050">
              <a:solidFill>
                <a:srgbClr val="222222"/>
              </a:solidFill>
            </a:endParaRPr>
          </a:p>
          <a:p>
            <a:pPr marL="0" lvl="0" indent="0" algn="l" rtl="0">
              <a:spcBef>
                <a:spcPts val="0"/>
              </a:spcBef>
              <a:spcAft>
                <a:spcPts val="0"/>
              </a:spcAft>
              <a:buClr>
                <a:schemeClr val="dk1"/>
              </a:buClr>
              <a:buSzPts val="1100"/>
              <a:buFont typeface="Arial"/>
              <a:buNone/>
            </a:pPr>
            <a:r>
              <a:rPr lang="en" sz="1050">
                <a:solidFill>
                  <a:srgbClr val="222222"/>
                </a:solidFill>
              </a:rPr>
              <a:t>      idx = (cbp$vender.revenue &lt;= input$revenue)</a:t>
            </a:r>
            <a:endParaRPr sz="1050">
              <a:solidFill>
                <a:srgbClr val="222222"/>
              </a:solidFill>
            </a:endParaRPr>
          </a:p>
          <a:p>
            <a:pPr marL="0" lvl="0" indent="0" algn="l" rtl="0">
              <a:spcBef>
                <a:spcPts val="0"/>
              </a:spcBef>
              <a:spcAft>
                <a:spcPts val="0"/>
              </a:spcAft>
              <a:buClr>
                <a:schemeClr val="dk1"/>
              </a:buClr>
              <a:buSzPts val="1100"/>
              <a:buFont typeface="Arial"/>
              <a:buNone/>
            </a:pPr>
            <a:r>
              <a:rPr lang="en" sz="1050">
                <a:solidFill>
                  <a:srgbClr val="222222"/>
                </a:solidFill>
              </a:rPr>
              <a:t>      cbp %&gt;%</a:t>
            </a:r>
            <a:endParaRPr sz="1050">
              <a:solidFill>
                <a:srgbClr val="222222"/>
              </a:solidFill>
            </a:endParaRPr>
          </a:p>
          <a:p>
            <a:pPr marL="0" lvl="0" indent="0" algn="l" rtl="0">
              <a:spcBef>
                <a:spcPts val="0"/>
              </a:spcBef>
              <a:spcAft>
                <a:spcPts val="0"/>
              </a:spcAft>
              <a:buClr>
                <a:schemeClr val="dk1"/>
              </a:buClr>
              <a:buSzPts val="1100"/>
              <a:buFont typeface="Arial"/>
              <a:buNone/>
            </a:pPr>
            <a:r>
              <a:rPr lang="en" sz="1050">
                <a:solidFill>
                  <a:srgbClr val="222222"/>
                </a:solidFill>
              </a:rPr>
              <a:t>        filter(idx) %&gt;%</a:t>
            </a:r>
            <a:endParaRPr sz="1050">
              <a:solidFill>
                <a:srgbClr val="222222"/>
              </a:solidFill>
            </a:endParaRPr>
          </a:p>
          <a:p>
            <a:pPr marL="0" lvl="0" indent="0" algn="l" rtl="0">
              <a:spcBef>
                <a:spcPts val="0"/>
              </a:spcBef>
              <a:spcAft>
                <a:spcPts val="0"/>
              </a:spcAft>
              <a:buClr>
                <a:schemeClr val="dk1"/>
              </a:buClr>
              <a:buSzPts val="1100"/>
              <a:buFont typeface="Arial"/>
              <a:buNone/>
            </a:pPr>
            <a:r>
              <a:rPr lang="en" sz="1050">
                <a:solidFill>
                  <a:srgbClr val="222222"/>
                </a:solidFill>
              </a:rPr>
              <a:t>        ggplot(aes(x=vender.revenue)) + geom_histogram(fill="red") +</a:t>
            </a:r>
            <a:endParaRPr sz="1050">
              <a:solidFill>
                <a:srgbClr val="222222"/>
              </a:solidFill>
            </a:endParaRPr>
          </a:p>
          <a:p>
            <a:pPr marL="0" lvl="0" indent="0" algn="l" rtl="0">
              <a:spcBef>
                <a:spcPts val="0"/>
              </a:spcBef>
              <a:spcAft>
                <a:spcPts val="0"/>
              </a:spcAft>
              <a:buClr>
                <a:schemeClr val="dk1"/>
              </a:buClr>
              <a:buSzPts val="1100"/>
              <a:buFont typeface="Arial"/>
              <a:buNone/>
            </a:pPr>
            <a:r>
              <a:rPr lang="en" sz="1050">
                <a:solidFill>
                  <a:srgbClr val="222222"/>
                </a:solidFill>
              </a:rPr>
              <a:t>        theme(axis.title.x = element_text(size = 20)) +</a:t>
            </a:r>
            <a:endParaRPr sz="1050">
              <a:solidFill>
                <a:srgbClr val="222222"/>
              </a:solidFill>
            </a:endParaRPr>
          </a:p>
          <a:p>
            <a:pPr marL="0" lvl="0" indent="0" algn="l" rtl="0">
              <a:spcBef>
                <a:spcPts val="0"/>
              </a:spcBef>
              <a:spcAft>
                <a:spcPts val="0"/>
              </a:spcAft>
              <a:buClr>
                <a:schemeClr val="dk1"/>
              </a:buClr>
              <a:buSzPts val="1100"/>
              <a:buFont typeface="Arial"/>
              <a:buNone/>
            </a:pPr>
            <a:r>
              <a:rPr lang="en" sz="1050">
                <a:solidFill>
                  <a:srgbClr val="222222"/>
                </a:solidFill>
              </a:rPr>
              <a:t>        theme(axis.title.y = element_text(size = 20)) +</a:t>
            </a:r>
            <a:endParaRPr sz="1050">
              <a:solidFill>
                <a:srgbClr val="222222"/>
              </a:solidFill>
            </a:endParaRPr>
          </a:p>
          <a:p>
            <a:pPr marL="0" lvl="0" indent="0" algn="l" rtl="0">
              <a:spcBef>
                <a:spcPts val="0"/>
              </a:spcBef>
              <a:spcAft>
                <a:spcPts val="0"/>
              </a:spcAft>
              <a:buClr>
                <a:schemeClr val="dk1"/>
              </a:buClr>
              <a:buSzPts val="1100"/>
              <a:buFont typeface="Arial"/>
              <a:buNone/>
            </a:pPr>
            <a:r>
              <a:rPr lang="en" sz="1050">
                <a:solidFill>
                  <a:srgbClr val="222222"/>
                </a:solidFill>
              </a:rPr>
              <a:t>        theme(plot.title = element_text(size = 20, face = "bold")) +</a:t>
            </a:r>
            <a:endParaRPr sz="1050">
              <a:solidFill>
                <a:srgbClr val="222222"/>
              </a:solidFill>
            </a:endParaRPr>
          </a:p>
          <a:p>
            <a:pPr marL="0" lvl="0" indent="0" algn="l" rtl="0">
              <a:spcBef>
                <a:spcPts val="0"/>
              </a:spcBef>
              <a:spcAft>
                <a:spcPts val="0"/>
              </a:spcAft>
              <a:buClr>
                <a:schemeClr val="dk1"/>
              </a:buClr>
              <a:buSzPts val="1100"/>
              <a:buFont typeface="Arial"/>
              <a:buNone/>
            </a:pPr>
            <a:r>
              <a:rPr lang="en" sz="1050">
                <a:solidFill>
                  <a:srgbClr val="222222"/>
                </a:solidFill>
              </a:rPr>
              <a:t>        ggtitle("Number of contracts based on vender revenue") +</a:t>
            </a:r>
            <a:endParaRPr sz="1050">
              <a:solidFill>
                <a:srgbClr val="222222"/>
              </a:solidFill>
            </a:endParaRPr>
          </a:p>
          <a:p>
            <a:pPr marL="0" lvl="0" indent="0" algn="l" rtl="0">
              <a:spcBef>
                <a:spcPts val="0"/>
              </a:spcBef>
              <a:spcAft>
                <a:spcPts val="0"/>
              </a:spcAft>
              <a:buClr>
                <a:schemeClr val="dk1"/>
              </a:buClr>
              <a:buSzPts val="1100"/>
              <a:buFont typeface="Arial"/>
              <a:buNone/>
            </a:pPr>
            <a:r>
              <a:rPr lang="en" sz="1050">
                <a:solidFill>
                  <a:srgbClr val="222222"/>
                </a:solidFill>
              </a:rPr>
              <a:t>        labs(x="Vender revenue", y="Count")</a:t>
            </a:r>
            <a:endParaRPr sz="1050">
              <a:solidFill>
                <a:srgbClr val="222222"/>
              </a:solidFill>
            </a:endParaRPr>
          </a:p>
          <a:p>
            <a:pPr marL="0" lvl="0" indent="0" algn="l" rtl="0">
              <a:spcBef>
                <a:spcPts val="0"/>
              </a:spcBef>
              <a:spcAft>
                <a:spcPts val="0"/>
              </a:spcAft>
              <a:buClr>
                <a:schemeClr val="dk1"/>
              </a:buClr>
              <a:buSzPts val="1100"/>
              <a:buFont typeface="Arial"/>
              <a:buNone/>
            </a:pPr>
            <a:r>
              <a:rPr lang="en" sz="1050">
                <a:solidFill>
                  <a:srgbClr val="222222"/>
                </a:solidFill>
              </a:rPr>
              <a:t>      </a:t>
            </a:r>
            <a:endParaRPr sz="1050">
              <a:solidFill>
                <a:srgbClr val="222222"/>
              </a:solidFill>
            </a:endParaRPr>
          </a:p>
          <a:p>
            <a:pPr marL="0" lvl="0" indent="0" algn="l" rtl="0">
              <a:spcBef>
                <a:spcPts val="0"/>
              </a:spcBef>
              <a:spcAft>
                <a:spcPts val="0"/>
              </a:spcAft>
              <a:buClr>
                <a:schemeClr val="dk1"/>
              </a:buClr>
              <a:buSzPts val="1100"/>
              <a:buFont typeface="Arial"/>
              <a:buNone/>
            </a:pPr>
            <a:r>
              <a:rPr lang="en" sz="1050">
                <a:solidFill>
                  <a:srgbClr val="222222"/>
                </a:solidFill>
              </a:rPr>
              <a:t>    }else {</a:t>
            </a:r>
            <a:endParaRPr sz="1050">
              <a:solidFill>
                <a:srgbClr val="222222"/>
              </a:solidFill>
            </a:endParaRPr>
          </a:p>
          <a:p>
            <a:pPr marL="0" lvl="0" indent="0" algn="l" rtl="0">
              <a:spcBef>
                <a:spcPts val="0"/>
              </a:spcBef>
              <a:spcAft>
                <a:spcPts val="0"/>
              </a:spcAft>
              <a:buClr>
                <a:schemeClr val="dk1"/>
              </a:buClr>
              <a:buSzPts val="1100"/>
              <a:buFont typeface="Arial"/>
              <a:buNone/>
            </a:pPr>
            <a:r>
              <a:rPr lang="en" sz="1050">
                <a:solidFill>
                  <a:srgbClr val="222222"/>
                </a:solidFill>
              </a:rPr>
              <a:t>      idx = (cbp$numberofemployee &lt;= input$employee)</a:t>
            </a:r>
            <a:endParaRPr sz="1050">
              <a:solidFill>
                <a:srgbClr val="222222"/>
              </a:solidFill>
            </a:endParaRPr>
          </a:p>
          <a:p>
            <a:pPr marL="0" lvl="0" indent="0" algn="l" rtl="0">
              <a:spcBef>
                <a:spcPts val="0"/>
              </a:spcBef>
              <a:spcAft>
                <a:spcPts val="0"/>
              </a:spcAft>
              <a:buClr>
                <a:schemeClr val="dk1"/>
              </a:buClr>
              <a:buSzPts val="1100"/>
              <a:buFont typeface="Arial"/>
              <a:buNone/>
            </a:pPr>
            <a:r>
              <a:rPr lang="en" sz="1050">
                <a:solidFill>
                  <a:srgbClr val="222222"/>
                </a:solidFill>
              </a:rPr>
              <a:t>      cbp %&gt;%</a:t>
            </a:r>
            <a:endParaRPr sz="1050">
              <a:solidFill>
                <a:srgbClr val="222222"/>
              </a:solidFill>
            </a:endParaRPr>
          </a:p>
          <a:p>
            <a:pPr marL="0" lvl="0" indent="0" algn="l" rtl="0">
              <a:spcBef>
                <a:spcPts val="0"/>
              </a:spcBef>
              <a:spcAft>
                <a:spcPts val="0"/>
              </a:spcAft>
              <a:buClr>
                <a:schemeClr val="dk1"/>
              </a:buClr>
              <a:buSzPts val="1100"/>
              <a:buFont typeface="Arial"/>
              <a:buNone/>
            </a:pPr>
            <a:r>
              <a:rPr lang="en" sz="1050">
                <a:solidFill>
                  <a:srgbClr val="222222"/>
                </a:solidFill>
              </a:rPr>
              <a:t>        filter(idx) %&gt;%</a:t>
            </a:r>
            <a:endParaRPr sz="1050">
              <a:solidFill>
                <a:srgbClr val="222222"/>
              </a:solidFill>
            </a:endParaRPr>
          </a:p>
          <a:p>
            <a:pPr marL="0" lvl="0" indent="0" algn="l" rtl="0">
              <a:spcBef>
                <a:spcPts val="0"/>
              </a:spcBef>
              <a:spcAft>
                <a:spcPts val="0"/>
              </a:spcAft>
              <a:buClr>
                <a:schemeClr val="dk1"/>
              </a:buClr>
              <a:buSzPts val="1100"/>
              <a:buFont typeface="Arial"/>
              <a:buNone/>
            </a:pPr>
            <a:r>
              <a:rPr lang="en" sz="1050">
                <a:solidFill>
                  <a:srgbClr val="222222"/>
                </a:solidFill>
              </a:rPr>
              <a:t>        ggplot(aes(x=numberofemployee)) + geom_histogram(fill="blue") +</a:t>
            </a:r>
            <a:endParaRPr sz="1050">
              <a:solidFill>
                <a:srgbClr val="222222"/>
              </a:solidFill>
            </a:endParaRPr>
          </a:p>
          <a:p>
            <a:pPr marL="0" lvl="0" indent="0" algn="l" rtl="0">
              <a:spcBef>
                <a:spcPts val="0"/>
              </a:spcBef>
              <a:spcAft>
                <a:spcPts val="0"/>
              </a:spcAft>
              <a:buClr>
                <a:schemeClr val="dk1"/>
              </a:buClr>
              <a:buSzPts val="1100"/>
              <a:buFont typeface="Arial"/>
              <a:buNone/>
            </a:pPr>
            <a:r>
              <a:rPr lang="en" sz="1050">
                <a:solidFill>
                  <a:srgbClr val="222222"/>
                </a:solidFill>
              </a:rPr>
              <a:t>        theme(axis.title.x = element_text(size = 20)) +</a:t>
            </a:r>
            <a:endParaRPr sz="1050">
              <a:solidFill>
                <a:srgbClr val="222222"/>
              </a:solidFill>
            </a:endParaRPr>
          </a:p>
          <a:p>
            <a:pPr marL="0" lvl="0" indent="0" algn="l" rtl="0">
              <a:spcBef>
                <a:spcPts val="0"/>
              </a:spcBef>
              <a:spcAft>
                <a:spcPts val="0"/>
              </a:spcAft>
              <a:buClr>
                <a:schemeClr val="dk1"/>
              </a:buClr>
              <a:buSzPts val="1100"/>
              <a:buFont typeface="Arial"/>
              <a:buNone/>
            </a:pPr>
            <a:r>
              <a:rPr lang="en" sz="1050">
                <a:solidFill>
                  <a:srgbClr val="222222"/>
                </a:solidFill>
              </a:rPr>
              <a:t>        theme(axis.title.y = element_text(size = 20)) +</a:t>
            </a:r>
            <a:endParaRPr sz="1050">
              <a:solidFill>
                <a:srgbClr val="222222"/>
              </a:solidFill>
            </a:endParaRPr>
          </a:p>
          <a:p>
            <a:pPr marL="0" lvl="0" indent="0" algn="l" rtl="0">
              <a:spcBef>
                <a:spcPts val="0"/>
              </a:spcBef>
              <a:spcAft>
                <a:spcPts val="0"/>
              </a:spcAft>
              <a:buClr>
                <a:schemeClr val="dk1"/>
              </a:buClr>
              <a:buSzPts val="1100"/>
              <a:buFont typeface="Arial"/>
              <a:buNone/>
            </a:pPr>
            <a:r>
              <a:rPr lang="en" sz="1050">
                <a:solidFill>
                  <a:srgbClr val="222222"/>
                </a:solidFill>
              </a:rPr>
              <a:t>        theme(plot.title = element_text(size = 20, face = "bold")) +</a:t>
            </a:r>
            <a:endParaRPr sz="1050">
              <a:solidFill>
                <a:srgbClr val="222222"/>
              </a:solidFill>
            </a:endParaRPr>
          </a:p>
          <a:p>
            <a:pPr marL="0" lvl="0" indent="0" algn="l" rtl="0">
              <a:spcBef>
                <a:spcPts val="0"/>
              </a:spcBef>
              <a:spcAft>
                <a:spcPts val="0"/>
              </a:spcAft>
              <a:buClr>
                <a:schemeClr val="dk1"/>
              </a:buClr>
              <a:buSzPts val="1100"/>
              <a:buFont typeface="Arial"/>
              <a:buNone/>
            </a:pPr>
            <a:r>
              <a:rPr lang="en" sz="1050">
                <a:solidFill>
                  <a:srgbClr val="222222"/>
                </a:solidFill>
              </a:rPr>
              <a:t>        ggtitle("Number of contracts based on vender's employees") +</a:t>
            </a:r>
            <a:endParaRPr sz="1050">
              <a:solidFill>
                <a:srgbClr val="222222"/>
              </a:solidFill>
            </a:endParaRPr>
          </a:p>
          <a:p>
            <a:pPr marL="0" lvl="0" indent="0" algn="l" rtl="0">
              <a:spcBef>
                <a:spcPts val="0"/>
              </a:spcBef>
              <a:spcAft>
                <a:spcPts val="0"/>
              </a:spcAft>
              <a:buClr>
                <a:schemeClr val="dk1"/>
              </a:buClr>
              <a:buSzPts val="1100"/>
              <a:buFont typeface="Arial"/>
              <a:buNone/>
            </a:pPr>
            <a:r>
              <a:rPr lang="en" sz="1050">
                <a:solidFill>
                  <a:srgbClr val="222222"/>
                </a:solidFill>
              </a:rPr>
              <a:t>        labs(x="Number of vender's employees", y="Count")</a:t>
            </a:r>
            <a:endParaRPr sz="1050">
              <a:solidFill>
                <a:srgbClr val="222222"/>
              </a:solidFill>
            </a:endParaRPr>
          </a:p>
          <a:p>
            <a:pPr marL="0" lvl="0" indent="0" algn="l" rtl="0">
              <a:spcBef>
                <a:spcPts val="0"/>
              </a:spcBef>
              <a:spcAft>
                <a:spcPts val="0"/>
              </a:spcAft>
              <a:buClr>
                <a:schemeClr val="dk1"/>
              </a:buClr>
              <a:buSzPts val="1100"/>
              <a:buFont typeface="Arial"/>
              <a:buNone/>
            </a:pPr>
            <a:r>
              <a:rPr lang="en" sz="1050">
                <a:solidFill>
                  <a:srgbClr val="222222"/>
                </a:solidFill>
              </a:rPr>
              <a:t>      </a:t>
            </a:r>
            <a:endParaRPr sz="1050">
              <a:solidFill>
                <a:srgbClr val="222222"/>
              </a:solidFill>
            </a:endParaRPr>
          </a:p>
          <a:p>
            <a:pPr marL="0" lvl="0" indent="0" algn="l" rtl="0">
              <a:spcBef>
                <a:spcPts val="0"/>
              </a:spcBef>
              <a:spcAft>
                <a:spcPts val="0"/>
              </a:spcAft>
              <a:buClr>
                <a:schemeClr val="dk1"/>
              </a:buClr>
              <a:buSzPts val="1100"/>
              <a:buFont typeface="Arial"/>
              <a:buNone/>
            </a:pPr>
            <a:r>
              <a:rPr lang="en" sz="1050">
                <a:solidFill>
                  <a:srgbClr val="222222"/>
                </a:solidFill>
              </a:rPr>
              <a:t>    }</a:t>
            </a:r>
            <a:endParaRPr sz="1050">
              <a:solidFill>
                <a:srgbClr val="222222"/>
              </a:solidFill>
            </a:endParaRPr>
          </a:p>
          <a:p>
            <a:pPr marL="0" lvl="0" indent="0" algn="l" rtl="0">
              <a:spcBef>
                <a:spcPts val="0"/>
              </a:spcBef>
              <a:spcAft>
                <a:spcPts val="0"/>
              </a:spcAft>
              <a:buClr>
                <a:schemeClr val="dk1"/>
              </a:buClr>
              <a:buSzPts val="1100"/>
              <a:buFont typeface="Arial"/>
              <a:buNone/>
            </a:pPr>
            <a:r>
              <a:rPr lang="en" sz="1050">
                <a:solidFill>
                  <a:srgbClr val="222222"/>
                </a:solidFill>
              </a:rPr>
              <a:t>    </a:t>
            </a:r>
            <a:endParaRPr sz="1050">
              <a:solidFill>
                <a:srgbClr val="222222"/>
              </a:solidFill>
            </a:endParaRPr>
          </a:p>
          <a:p>
            <a:pPr marL="0" lvl="0" indent="0" algn="l" rtl="0">
              <a:spcBef>
                <a:spcPts val="0"/>
              </a:spcBef>
              <a:spcAft>
                <a:spcPts val="0"/>
              </a:spcAft>
              <a:buClr>
                <a:schemeClr val="dk1"/>
              </a:buClr>
              <a:buSzPts val="1100"/>
              <a:buFont typeface="Arial"/>
              <a:buNone/>
            </a:pPr>
            <a:r>
              <a:rPr lang="en" sz="1050">
                <a:solidFill>
                  <a:srgbClr val="222222"/>
                </a:solidFill>
              </a:rPr>
              <a:t>  }) ## Competitiveness part ends</a:t>
            </a:r>
            <a:endParaRPr sz="1050">
              <a:solidFill>
                <a:srgbClr val="222222"/>
              </a:solidFill>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83e3731bc_0_7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83e3731bc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the greater the number of employees the lower the score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6e2808337_0_35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36e2808337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84a2cbaf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384a2cba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36e2808337_0_42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36e2808337_0_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6e2808337_0_48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6e2808337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best and worst distributions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812fea9c2_0_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812fea9c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best and worst distributions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6e2808337_0_5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6e2808337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determine the federal contracts that are most important to you?</a:t>
            </a: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6e2808337_0_12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6e2808337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2400" b="1">
                <a:solidFill>
                  <a:schemeClr val="dk2"/>
                </a:solidFill>
                <a:latin typeface="Raleway Light"/>
                <a:ea typeface="Raleway Light"/>
                <a:cs typeface="Raleway Light"/>
                <a:sym typeface="Raleway Light"/>
              </a:rPr>
              <a:t>The budget associated with each contract.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83e3731bc_0_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83e3731b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- 3 types of dollar amounts </a:t>
            </a: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6e2808337_0_23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6e2808337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- 3 types of dollar amounts </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6e2808337_0_62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6e2808337_0_6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latin typeface="Lato"/>
                <a:ea typeface="Lato"/>
                <a:cs typeface="Lato"/>
                <a:sym typeface="Lato"/>
              </a:rPr>
              <a:t>- Function: (1 - (X/Maximum Score))*100</a:t>
            </a:r>
            <a:endParaRPr sz="1200">
              <a:latin typeface="Lato"/>
              <a:ea typeface="Lato"/>
              <a:cs typeface="Lato"/>
              <a:sym typeface="Lato"/>
            </a:endParaRPr>
          </a:p>
          <a:p>
            <a:pPr marL="0" lvl="0" indent="0" algn="l" rtl="0">
              <a:lnSpc>
                <a:spcPct val="100000"/>
              </a:lnSpc>
              <a:spcBef>
                <a:spcPts val="0"/>
              </a:spcBef>
              <a:spcAft>
                <a:spcPts val="0"/>
              </a:spcAft>
              <a:buNone/>
            </a:pPr>
            <a:r>
              <a:rPr lang="en" sz="1200">
                <a:latin typeface="Lato"/>
                <a:ea typeface="Lato"/>
                <a:cs typeface="Lato"/>
                <a:sym typeface="Lato"/>
              </a:rPr>
              <a:t>- </a:t>
            </a:r>
            <a:endParaRPr sz="1200">
              <a:latin typeface="Lato"/>
              <a:ea typeface="Lato"/>
              <a:cs typeface="Lato"/>
              <a:sym typeface="La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6e2808337_0_29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36e2808337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latin typeface="Lato"/>
                <a:ea typeface="Lato"/>
                <a:cs typeface="Lato"/>
                <a:sym typeface="Lato"/>
              </a:rPr>
              <a:t>- Function: (1 - (X/Maximum Score))*100</a:t>
            </a:r>
            <a:endParaRPr sz="1200">
              <a:latin typeface="Lato"/>
              <a:ea typeface="Lato"/>
              <a:cs typeface="Lato"/>
              <a:sym typeface="Lato"/>
            </a:endParaRPr>
          </a:p>
          <a:p>
            <a:pPr marL="0" lvl="0" indent="0" algn="l" rtl="0">
              <a:lnSpc>
                <a:spcPct val="100000"/>
              </a:lnSpc>
              <a:spcBef>
                <a:spcPts val="0"/>
              </a:spcBef>
              <a:spcAft>
                <a:spcPts val="0"/>
              </a:spcAft>
              <a:buNone/>
            </a:pPr>
            <a:r>
              <a:rPr lang="en" sz="1200">
                <a:latin typeface="Lato"/>
                <a:ea typeface="Lato"/>
                <a:cs typeface="Lato"/>
                <a:sym typeface="Lato"/>
              </a:rPr>
              <a:t>- </a:t>
            </a:r>
            <a:endParaRPr sz="1200">
              <a:latin typeface="Lato"/>
              <a:ea typeface="Lato"/>
              <a:cs typeface="Lato"/>
              <a:sym typeface="La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83e3731bc_0_2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83e3731b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the more bids a contract received, the smaller its score</a:t>
            </a:r>
            <a:endParaRPr/>
          </a:p>
          <a:p>
            <a:pPr marL="0" lvl="0" indent="0" algn="l" rtl="0">
              <a:spcBef>
                <a:spcPts val="0"/>
              </a:spcBef>
              <a:spcAft>
                <a:spcPts val="0"/>
              </a:spcAft>
              <a:buNone/>
            </a:pPr>
            <a:r>
              <a:rPr lang="en"/>
              <a:t>- the least competitive contracts have the highest score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83e3731bc_0_4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383e3731bc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Very few contracts belong to companies with more than 100,000 in annual revenue</a:t>
            </a:r>
            <a:endParaRPr/>
          </a:p>
          <a:p>
            <a:pPr marL="0" lvl="0" indent="0" algn="l" rtl="0">
              <a:spcBef>
                <a:spcPts val="0"/>
              </a:spcBef>
              <a:spcAft>
                <a:spcPts val="0"/>
              </a:spcAft>
              <a:buNone/>
            </a:pPr>
            <a:r>
              <a:rPr lang="en"/>
              <a:t>- </a:t>
            </a:r>
            <a:r>
              <a:rPr lang="en" sz="1200">
                <a:solidFill>
                  <a:schemeClr val="dk1"/>
                </a:solidFill>
                <a:latin typeface="Lato"/>
                <a:ea typeface="Lato"/>
                <a:cs typeface="Lato"/>
                <a:sym typeface="Lato"/>
              </a:rPr>
              <a:t>Function: (1 - (X/Maximum Score))*100</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FFB600"/>
        </a:solidFill>
        <a:effectLst/>
      </p:bgPr>
    </p:bg>
    <p:spTree>
      <p:nvGrpSpPr>
        <p:cNvPr id="1" name="Shape 54"/>
        <p:cNvGrpSpPr/>
        <p:nvPr/>
      </p:nvGrpSpPr>
      <p:grpSpPr>
        <a:xfrm>
          <a:off x="0" y="0"/>
          <a:ext cx="0" cy="0"/>
          <a:chOff x="0" y="0"/>
          <a:chExt cx="0" cy="0"/>
        </a:xfrm>
      </p:grpSpPr>
      <p:sp>
        <p:nvSpPr>
          <p:cNvPr id="55" name="Google Shape;55;p14"/>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4"/>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lstStyle>
            <a:lvl1pPr lvl="0" rtl="0">
              <a:spcBef>
                <a:spcPts val="0"/>
              </a:spcBef>
              <a:spcAft>
                <a:spcPts val="0"/>
              </a:spcAft>
              <a:buClr>
                <a:srgbClr val="FFFFFF"/>
              </a:buClr>
              <a:buSzPts val="6000"/>
              <a:buNone/>
              <a:defRPr sz="6000">
                <a:solidFill>
                  <a:srgbClr val="FFFFFF"/>
                </a:solidFill>
              </a:defRPr>
            </a:lvl1pPr>
            <a:lvl2pPr lvl="1" rtl="0">
              <a:spcBef>
                <a:spcPts val="0"/>
              </a:spcBef>
              <a:spcAft>
                <a:spcPts val="0"/>
              </a:spcAft>
              <a:buClr>
                <a:srgbClr val="FFFFFF"/>
              </a:buClr>
              <a:buSzPts val="6000"/>
              <a:buNone/>
              <a:defRPr sz="6000">
                <a:solidFill>
                  <a:srgbClr val="FFFFFF"/>
                </a:solidFill>
              </a:defRPr>
            </a:lvl2pPr>
            <a:lvl3pPr lvl="2" rtl="0">
              <a:spcBef>
                <a:spcPts val="0"/>
              </a:spcBef>
              <a:spcAft>
                <a:spcPts val="0"/>
              </a:spcAft>
              <a:buClr>
                <a:srgbClr val="FFFFFF"/>
              </a:buClr>
              <a:buSzPts val="6000"/>
              <a:buNone/>
              <a:defRPr sz="6000">
                <a:solidFill>
                  <a:srgbClr val="FFFFFF"/>
                </a:solidFill>
              </a:defRPr>
            </a:lvl3pPr>
            <a:lvl4pPr lvl="3" rtl="0">
              <a:spcBef>
                <a:spcPts val="0"/>
              </a:spcBef>
              <a:spcAft>
                <a:spcPts val="0"/>
              </a:spcAft>
              <a:buClr>
                <a:srgbClr val="FFFFFF"/>
              </a:buClr>
              <a:buSzPts val="6000"/>
              <a:buNone/>
              <a:defRPr sz="6000">
                <a:solidFill>
                  <a:srgbClr val="FFFFFF"/>
                </a:solidFill>
              </a:defRPr>
            </a:lvl4pPr>
            <a:lvl5pPr lvl="4" rtl="0">
              <a:spcBef>
                <a:spcPts val="0"/>
              </a:spcBef>
              <a:spcAft>
                <a:spcPts val="0"/>
              </a:spcAft>
              <a:buClr>
                <a:srgbClr val="FFFFFF"/>
              </a:buClr>
              <a:buSzPts val="6000"/>
              <a:buNone/>
              <a:defRPr sz="6000">
                <a:solidFill>
                  <a:srgbClr val="FFFFFF"/>
                </a:solidFill>
              </a:defRPr>
            </a:lvl5pPr>
            <a:lvl6pPr lvl="5" rtl="0">
              <a:spcBef>
                <a:spcPts val="0"/>
              </a:spcBef>
              <a:spcAft>
                <a:spcPts val="0"/>
              </a:spcAft>
              <a:buClr>
                <a:srgbClr val="FFFFFF"/>
              </a:buClr>
              <a:buSzPts val="6000"/>
              <a:buNone/>
              <a:defRPr sz="6000">
                <a:solidFill>
                  <a:srgbClr val="FFFFFF"/>
                </a:solidFill>
              </a:defRPr>
            </a:lvl6pPr>
            <a:lvl7pPr lvl="6" rtl="0">
              <a:spcBef>
                <a:spcPts val="0"/>
              </a:spcBef>
              <a:spcAft>
                <a:spcPts val="0"/>
              </a:spcAft>
              <a:buClr>
                <a:srgbClr val="FFFFFF"/>
              </a:buClr>
              <a:buSzPts val="6000"/>
              <a:buNone/>
              <a:defRPr sz="6000">
                <a:solidFill>
                  <a:srgbClr val="FFFFFF"/>
                </a:solidFill>
              </a:defRPr>
            </a:lvl7pPr>
            <a:lvl8pPr lvl="7" rtl="0">
              <a:spcBef>
                <a:spcPts val="0"/>
              </a:spcBef>
              <a:spcAft>
                <a:spcPts val="0"/>
              </a:spcAft>
              <a:buClr>
                <a:srgbClr val="FFFFFF"/>
              </a:buClr>
              <a:buSzPts val="6000"/>
              <a:buNone/>
              <a:defRPr sz="6000">
                <a:solidFill>
                  <a:srgbClr val="FFFFFF"/>
                </a:solidFill>
              </a:defRPr>
            </a:lvl8pPr>
            <a:lvl9pPr lvl="8" rtl="0">
              <a:spcBef>
                <a:spcPts val="0"/>
              </a:spcBef>
              <a:spcAft>
                <a:spcPts val="0"/>
              </a:spcAft>
              <a:buClr>
                <a:srgbClr val="FFFFFF"/>
              </a:buClr>
              <a:buSzPts val="6000"/>
              <a:buNone/>
              <a:defRPr sz="6000">
                <a:solidFill>
                  <a:srgbClr val="FFFFFF"/>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FFB600"/>
        </a:solidFill>
        <a:effectLst/>
      </p:bgPr>
    </p:bg>
    <p:spTree>
      <p:nvGrpSpPr>
        <p:cNvPr id="1" name="Shape 57"/>
        <p:cNvGrpSpPr/>
        <p:nvPr/>
      </p:nvGrpSpPr>
      <p:grpSpPr>
        <a:xfrm>
          <a:off x="0" y="0"/>
          <a:ext cx="0" cy="0"/>
          <a:chOff x="0" y="0"/>
          <a:chExt cx="0" cy="0"/>
        </a:xfrm>
      </p:grpSpPr>
      <p:sp>
        <p:nvSpPr>
          <p:cNvPr id="58" name="Google Shape;58;p1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60" name="Google Shape;60;p15"/>
          <p:cNvSpPr txBox="1">
            <a:spLocks noGrp="1"/>
          </p:cNvSpPr>
          <p:nvPr>
            <p:ph type="subTitle" idx="1"/>
          </p:nvPr>
        </p:nvSpPr>
        <p:spPr>
          <a:xfrm>
            <a:off x="685800" y="3830653"/>
            <a:ext cx="7772400" cy="784800"/>
          </a:xfrm>
          <a:prstGeom prst="rect">
            <a:avLst/>
          </a:prstGeom>
        </p:spPr>
        <p:txBody>
          <a:bodyPr spcFirstLastPara="1" wrap="square" lIns="91425" tIns="91425" rIns="91425" bIns="91425" anchor="t" anchorCtr="0"/>
          <a:lstStyle>
            <a:lvl1pPr lvl="0" rtl="0">
              <a:spcBef>
                <a:spcPts val="0"/>
              </a:spcBef>
              <a:spcAft>
                <a:spcPts val="0"/>
              </a:spcAft>
              <a:buClr>
                <a:srgbClr val="FFFFFF"/>
              </a:buClr>
              <a:buSzPts val="18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TITLE_1_1">
    <p:bg>
      <p:bgPr>
        <a:solidFill>
          <a:srgbClr val="FFB600"/>
        </a:solidFill>
        <a:effectLst/>
      </p:bgPr>
    </p:bg>
    <p:spTree>
      <p:nvGrpSpPr>
        <p:cNvPr id="1" name="Shape 61"/>
        <p:cNvGrpSpPr/>
        <p:nvPr/>
      </p:nvGrpSpPr>
      <p:grpSpPr>
        <a:xfrm>
          <a:off x="0" y="0"/>
          <a:ext cx="0" cy="0"/>
          <a:chOff x="0" y="0"/>
          <a:chExt cx="0" cy="0"/>
        </a:xfrm>
      </p:grpSpPr>
      <p:sp>
        <p:nvSpPr>
          <p:cNvPr id="62" name="Google Shape;62;p16"/>
          <p:cNvSpPr/>
          <p:nvPr/>
        </p:nvSpPr>
        <p:spPr>
          <a:xfrm flipH="1">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6"/>
          <p:cNvSpPr txBox="1">
            <a:spLocks noGrp="1"/>
          </p:cNvSpPr>
          <p:nvPr>
            <p:ph type="body" idx="1"/>
          </p:nvPr>
        </p:nvSpPr>
        <p:spPr>
          <a:xfrm>
            <a:off x="1757200" y="2161800"/>
            <a:ext cx="5629800" cy="819900"/>
          </a:xfrm>
          <a:prstGeom prst="rect">
            <a:avLst/>
          </a:prstGeom>
        </p:spPr>
        <p:txBody>
          <a:bodyPr spcFirstLastPara="1" wrap="square" lIns="91425" tIns="91425" rIns="91425" bIns="91425" anchor="ctr" anchorCtr="0"/>
          <a:lstStyle>
            <a:lvl1pPr marL="457200" lvl="0" indent="-419100" algn="ctr" rtl="0">
              <a:spcBef>
                <a:spcPts val="600"/>
              </a:spcBef>
              <a:spcAft>
                <a:spcPts val="0"/>
              </a:spcAft>
              <a:buClr>
                <a:srgbClr val="434343"/>
              </a:buClr>
              <a:buSzPts val="3000"/>
              <a:buChar char="●"/>
              <a:defRPr sz="3000" i="1">
                <a:solidFill>
                  <a:srgbClr val="434343"/>
                </a:solidFill>
              </a:defRPr>
            </a:lvl1pPr>
            <a:lvl2pPr marL="914400" lvl="1" indent="-419100" algn="ctr" rtl="0">
              <a:spcBef>
                <a:spcPts val="0"/>
              </a:spcBef>
              <a:spcAft>
                <a:spcPts val="0"/>
              </a:spcAft>
              <a:buClr>
                <a:srgbClr val="434343"/>
              </a:buClr>
              <a:buSzPts val="3000"/>
              <a:buChar char="○"/>
              <a:defRPr sz="3000" i="1">
                <a:solidFill>
                  <a:srgbClr val="434343"/>
                </a:solidFill>
              </a:defRPr>
            </a:lvl2pPr>
            <a:lvl3pPr marL="1371600" lvl="2" indent="-419100" algn="ctr" rtl="0">
              <a:spcBef>
                <a:spcPts val="0"/>
              </a:spcBef>
              <a:spcAft>
                <a:spcPts val="0"/>
              </a:spcAft>
              <a:buClr>
                <a:srgbClr val="434343"/>
              </a:buClr>
              <a:buSzPts val="3000"/>
              <a:buChar char="■"/>
              <a:defRPr sz="3000" i="1">
                <a:solidFill>
                  <a:srgbClr val="434343"/>
                </a:solidFill>
              </a:defRPr>
            </a:lvl3pPr>
            <a:lvl4pPr marL="1828800" lvl="3" indent="-419100" algn="ctr" rtl="0">
              <a:spcBef>
                <a:spcPts val="0"/>
              </a:spcBef>
              <a:spcAft>
                <a:spcPts val="0"/>
              </a:spcAft>
              <a:buClr>
                <a:srgbClr val="434343"/>
              </a:buClr>
              <a:buSzPts val="3000"/>
              <a:buChar char="●"/>
              <a:defRPr sz="3000" i="1">
                <a:solidFill>
                  <a:srgbClr val="434343"/>
                </a:solidFill>
              </a:defRPr>
            </a:lvl4pPr>
            <a:lvl5pPr marL="2286000" lvl="4" indent="-419100" algn="ctr" rtl="0">
              <a:spcBef>
                <a:spcPts val="0"/>
              </a:spcBef>
              <a:spcAft>
                <a:spcPts val="0"/>
              </a:spcAft>
              <a:buClr>
                <a:srgbClr val="434343"/>
              </a:buClr>
              <a:buSzPts val="3000"/>
              <a:buChar char="○"/>
              <a:defRPr sz="3000" i="1">
                <a:solidFill>
                  <a:srgbClr val="434343"/>
                </a:solidFill>
              </a:defRPr>
            </a:lvl5pPr>
            <a:lvl6pPr marL="2743200" lvl="5" indent="-419100" algn="ctr" rtl="0">
              <a:spcBef>
                <a:spcPts val="0"/>
              </a:spcBef>
              <a:spcAft>
                <a:spcPts val="0"/>
              </a:spcAft>
              <a:buClr>
                <a:srgbClr val="434343"/>
              </a:buClr>
              <a:buSzPts val="3000"/>
              <a:buChar char="■"/>
              <a:defRPr sz="3000" i="1">
                <a:solidFill>
                  <a:srgbClr val="434343"/>
                </a:solidFill>
              </a:defRPr>
            </a:lvl6pPr>
            <a:lvl7pPr marL="3200400" lvl="6" indent="-419100" algn="ctr" rtl="0">
              <a:spcBef>
                <a:spcPts val="0"/>
              </a:spcBef>
              <a:spcAft>
                <a:spcPts val="0"/>
              </a:spcAft>
              <a:buClr>
                <a:srgbClr val="434343"/>
              </a:buClr>
              <a:buSzPts val="3000"/>
              <a:buChar char="●"/>
              <a:defRPr sz="3000" i="1">
                <a:solidFill>
                  <a:srgbClr val="434343"/>
                </a:solidFill>
              </a:defRPr>
            </a:lvl7pPr>
            <a:lvl8pPr marL="3657600" lvl="7" indent="-419100" algn="ctr" rtl="0">
              <a:spcBef>
                <a:spcPts val="0"/>
              </a:spcBef>
              <a:spcAft>
                <a:spcPts val="0"/>
              </a:spcAft>
              <a:buClr>
                <a:srgbClr val="434343"/>
              </a:buClr>
              <a:buSzPts val="3000"/>
              <a:buChar char="○"/>
              <a:defRPr sz="3000" i="1">
                <a:solidFill>
                  <a:srgbClr val="434343"/>
                </a:solidFill>
              </a:defRPr>
            </a:lvl8pPr>
            <a:lvl9pPr marL="4114800" lvl="8" indent="-419100" algn="ctr" rtl="0">
              <a:spcBef>
                <a:spcPts val="0"/>
              </a:spcBef>
              <a:spcAft>
                <a:spcPts val="0"/>
              </a:spcAft>
              <a:buClr>
                <a:srgbClr val="434343"/>
              </a:buClr>
              <a:buSzPts val="3000"/>
              <a:buChar char="■"/>
              <a:defRPr sz="3000" i="1">
                <a:solidFill>
                  <a:srgbClr val="434343"/>
                </a:solidFill>
              </a:defRPr>
            </a:lvl9pPr>
          </a:lstStyle>
          <a:p>
            <a:endParaRPr/>
          </a:p>
        </p:txBody>
      </p:sp>
      <p:sp>
        <p:nvSpPr>
          <p:cNvPr id="64" name="Google Shape;64;p16"/>
          <p:cNvSpPr txBox="1"/>
          <p:nvPr/>
        </p:nvSpPr>
        <p:spPr>
          <a:xfrm>
            <a:off x="205550" y="75075"/>
            <a:ext cx="799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b="1">
                <a:solidFill>
                  <a:srgbClr val="434343"/>
                </a:solidFill>
                <a:latin typeface="Raleway"/>
                <a:ea typeface="Raleway"/>
                <a:cs typeface="Raleway"/>
                <a:sym typeface="Raleway"/>
              </a:rPr>
              <a:t>“</a:t>
            </a:r>
            <a:endParaRPr sz="12000" b="1">
              <a:solidFill>
                <a:srgbClr val="434343"/>
              </a:solidFill>
              <a:latin typeface="Raleway"/>
              <a:ea typeface="Raleway"/>
              <a:cs typeface="Raleway"/>
              <a:sym typeface="Raleway"/>
            </a:endParaRPr>
          </a:p>
        </p:txBody>
      </p:sp>
      <p:sp>
        <p:nvSpPr>
          <p:cNvPr id="65" name="Google Shape;65;p1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6"/>
        <p:cNvGrpSpPr/>
        <p:nvPr/>
      </p:nvGrpSpPr>
      <p:grpSpPr>
        <a:xfrm>
          <a:off x="0" y="0"/>
          <a:ext cx="0" cy="0"/>
          <a:chOff x="0" y="0"/>
          <a:chExt cx="0" cy="0"/>
        </a:xfrm>
      </p:grpSpPr>
      <p:sp>
        <p:nvSpPr>
          <p:cNvPr id="67" name="Google Shape;67;p17"/>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7"/>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a:endParaRPr/>
          </a:p>
        </p:txBody>
      </p:sp>
      <p:sp>
        <p:nvSpPr>
          <p:cNvPr id="69" name="Google Shape;69;p17"/>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lstStyle>
            <a:lvl1pPr marL="457200" lvl="0" indent="-342900" rtl="0">
              <a:spcBef>
                <a:spcPts val="600"/>
              </a:spcBef>
              <a:spcAft>
                <a:spcPts val="0"/>
              </a:spcAft>
              <a:buClr>
                <a:srgbClr val="FFB600"/>
              </a:buClr>
              <a:buSzPts val="1800"/>
              <a:buChar char="●"/>
              <a:defRPr/>
            </a:lvl1pPr>
            <a:lvl2pPr marL="914400" lvl="1" indent="-342900" rtl="0">
              <a:spcBef>
                <a:spcPts val="0"/>
              </a:spcBef>
              <a:spcAft>
                <a:spcPts val="0"/>
              </a:spcAft>
              <a:buClr>
                <a:srgbClr val="FFB600"/>
              </a:buClr>
              <a:buSzPts val="1800"/>
              <a:buChar char="○"/>
              <a:defRPr/>
            </a:lvl2pPr>
            <a:lvl3pPr marL="1371600" lvl="2" indent="-342900" rtl="0">
              <a:spcBef>
                <a:spcPts val="0"/>
              </a:spcBef>
              <a:spcAft>
                <a:spcPts val="0"/>
              </a:spcAft>
              <a:buClr>
                <a:srgbClr val="FFB600"/>
              </a:buClr>
              <a:buSzPts val="18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70" name="Google Shape;70;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rtl="0">
              <a:buNone/>
              <a:defRPr>
                <a:solidFill>
                  <a:srgbClr val="FFB600"/>
                </a:solidFill>
              </a:defRPr>
            </a:lvl1pPr>
            <a:lvl2pPr lvl="1" rtl="0">
              <a:buNone/>
              <a:defRPr>
                <a:solidFill>
                  <a:srgbClr val="FFB600"/>
                </a:solidFill>
              </a:defRPr>
            </a:lvl2pPr>
            <a:lvl3pPr lvl="2" rtl="0">
              <a:buNone/>
              <a:defRPr>
                <a:solidFill>
                  <a:srgbClr val="FFB600"/>
                </a:solidFill>
              </a:defRPr>
            </a:lvl3pPr>
            <a:lvl4pPr lvl="3" rtl="0">
              <a:buNone/>
              <a:defRPr>
                <a:solidFill>
                  <a:srgbClr val="FFB600"/>
                </a:solidFill>
              </a:defRPr>
            </a:lvl4pPr>
            <a:lvl5pPr lvl="4" rtl="0">
              <a:buNone/>
              <a:defRPr>
                <a:solidFill>
                  <a:srgbClr val="FFB600"/>
                </a:solidFill>
              </a:defRPr>
            </a:lvl5pPr>
            <a:lvl6pPr lvl="5" rtl="0">
              <a:buNone/>
              <a:defRPr>
                <a:solidFill>
                  <a:srgbClr val="FFB600"/>
                </a:solidFill>
              </a:defRPr>
            </a:lvl6pPr>
            <a:lvl7pPr lvl="6" rtl="0">
              <a:buNone/>
              <a:defRPr>
                <a:solidFill>
                  <a:srgbClr val="FFB600"/>
                </a:solidFill>
              </a:defRPr>
            </a:lvl7pPr>
            <a:lvl8pPr lvl="7" rtl="0">
              <a:buNone/>
              <a:defRPr>
                <a:solidFill>
                  <a:srgbClr val="FFB600"/>
                </a:solidFill>
              </a:defRPr>
            </a:lvl8pPr>
            <a:lvl9pPr lvl="8" rtl="0">
              <a:buNone/>
              <a:defRPr>
                <a:solidFill>
                  <a:srgbClr val="FFB600"/>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1"/>
        <p:cNvGrpSpPr/>
        <p:nvPr/>
      </p:nvGrpSpPr>
      <p:grpSpPr>
        <a:xfrm>
          <a:off x="0" y="0"/>
          <a:ext cx="0" cy="0"/>
          <a:chOff x="0" y="0"/>
          <a:chExt cx="0" cy="0"/>
        </a:xfrm>
      </p:grpSpPr>
      <p:sp>
        <p:nvSpPr>
          <p:cNvPr id="72" name="Google Shape;72;p18"/>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8"/>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a:endParaRPr/>
          </a:p>
        </p:txBody>
      </p:sp>
      <p:sp>
        <p:nvSpPr>
          <p:cNvPr id="74" name="Google Shape;74;p18"/>
          <p:cNvSpPr txBox="1">
            <a:spLocks noGrp="1"/>
          </p:cNvSpPr>
          <p:nvPr>
            <p:ph type="body" idx="1"/>
          </p:nvPr>
        </p:nvSpPr>
        <p:spPr>
          <a:xfrm>
            <a:off x="922000" y="1887378"/>
            <a:ext cx="3543300" cy="30276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a:lvl1pPr>
            <a:lvl2pPr marL="914400" lvl="1" indent="-342900" rtl="0">
              <a:spcBef>
                <a:spcPts val="0"/>
              </a:spcBef>
              <a:spcAft>
                <a:spcPts val="0"/>
              </a:spcAft>
              <a:buSzPts val="1800"/>
              <a:buChar char="○"/>
              <a:defRPr/>
            </a:lvl2pPr>
            <a:lvl3pPr marL="1371600" lvl="2" indent="-342900" rtl="0">
              <a:spcBef>
                <a:spcPts val="0"/>
              </a:spcBef>
              <a:spcAft>
                <a:spcPts val="0"/>
              </a:spcAft>
              <a:buSzPts val="18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75" name="Google Shape;75;p18"/>
          <p:cNvSpPr txBox="1">
            <a:spLocks noGrp="1"/>
          </p:cNvSpPr>
          <p:nvPr>
            <p:ph type="body" idx="2"/>
          </p:nvPr>
        </p:nvSpPr>
        <p:spPr>
          <a:xfrm>
            <a:off x="4678687" y="1887378"/>
            <a:ext cx="3543300" cy="30276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a:lvl1pPr>
            <a:lvl2pPr marL="914400" lvl="1" indent="-342900" rtl="0">
              <a:spcBef>
                <a:spcPts val="0"/>
              </a:spcBef>
              <a:spcAft>
                <a:spcPts val="0"/>
              </a:spcAft>
              <a:buSzPts val="1800"/>
              <a:buChar char="○"/>
              <a:defRPr/>
            </a:lvl2pPr>
            <a:lvl3pPr marL="1371600" lvl="2" indent="-342900" rtl="0">
              <a:spcBef>
                <a:spcPts val="0"/>
              </a:spcBef>
              <a:spcAft>
                <a:spcPts val="0"/>
              </a:spcAft>
              <a:buSzPts val="18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76" name="Google Shape;76;p1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77"/>
        <p:cNvGrpSpPr/>
        <p:nvPr/>
      </p:nvGrpSpPr>
      <p:grpSpPr>
        <a:xfrm>
          <a:off x="0" y="0"/>
          <a:ext cx="0" cy="0"/>
          <a:chOff x="0" y="0"/>
          <a:chExt cx="0" cy="0"/>
        </a:xfrm>
      </p:grpSpPr>
      <p:sp>
        <p:nvSpPr>
          <p:cNvPr id="78" name="Google Shape;78;p19"/>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9"/>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a:endParaRPr/>
          </a:p>
        </p:txBody>
      </p:sp>
      <p:sp>
        <p:nvSpPr>
          <p:cNvPr id="80" name="Google Shape;80;p19"/>
          <p:cNvSpPr txBox="1">
            <a:spLocks noGrp="1"/>
          </p:cNvSpPr>
          <p:nvPr>
            <p:ph type="body" idx="1"/>
          </p:nvPr>
        </p:nvSpPr>
        <p:spPr>
          <a:xfrm>
            <a:off x="922000"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81" name="Google Shape;81;p19"/>
          <p:cNvSpPr txBox="1">
            <a:spLocks noGrp="1"/>
          </p:cNvSpPr>
          <p:nvPr>
            <p:ph type="body" idx="2"/>
          </p:nvPr>
        </p:nvSpPr>
        <p:spPr>
          <a:xfrm>
            <a:off x="3373778"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82" name="Google Shape;82;p19"/>
          <p:cNvSpPr txBox="1">
            <a:spLocks noGrp="1"/>
          </p:cNvSpPr>
          <p:nvPr>
            <p:ph type="body" idx="3"/>
          </p:nvPr>
        </p:nvSpPr>
        <p:spPr>
          <a:xfrm>
            <a:off x="5825557"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83" name="Google Shape;83;p1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4"/>
        <p:cNvGrpSpPr/>
        <p:nvPr/>
      </p:nvGrpSpPr>
      <p:grpSpPr>
        <a:xfrm>
          <a:off x="0" y="0"/>
          <a:ext cx="0" cy="0"/>
          <a:chOff x="0" y="0"/>
          <a:chExt cx="0" cy="0"/>
        </a:xfrm>
      </p:grpSpPr>
      <p:sp>
        <p:nvSpPr>
          <p:cNvPr id="85" name="Google Shape;85;p20"/>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0"/>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a:endParaRPr/>
          </a:p>
        </p:txBody>
      </p:sp>
      <p:sp>
        <p:nvSpPr>
          <p:cNvPr id="87" name="Google Shape;87;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8"/>
        <p:cNvGrpSpPr/>
        <p:nvPr/>
      </p:nvGrpSpPr>
      <p:grpSpPr>
        <a:xfrm>
          <a:off x="0" y="0"/>
          <a:ext cx="0" cy="0"/>
          <a:chOff x="0" y="0"/>
          <a:chExt cx="0" cy="0"/>
        </a:xfrm>
      </p:grpSpPr>
      <p:sp>
        <p:nvSpPr>
          <p:cNvPr id="89" name="Google Shape;89;p21"/>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1"/>
          <p:cNvSpPr txBox="1">
            <a:spLocks noGrp="1"/>
          </p:cNvSpPr>
          <p:nvPr>
            <p:ph type="body" idx="1"/>
          </p:nvPr>
        </p:nvSpPr>
        <p:spPr>
          <a:xfrm>
            <a:off x="457200" y="4253909"/>
            <a:ext cx="8229600" cy="519600"/>
          </a:xfrm>
          <a:prstGeom prst="rect">
            <a:avLst/>
          </a:prstGeom>
        </p:spPr>
        <p:txBody>
          <a:bodyPr spcFirstLastPara="1" wrap="square" lIns="91425" tIns="91425" rIns="91425" bIns="91425" anchor="t" anchorCtr="0"/>
          <a:lstStyle>
            <a:lvl1pPr marL="457200" lvl="0" indent="-228600" algn="ctr" rtl="0">
              <a:spcBef>
                <a:spcPts val="360"/>
              </a:spcBef>
              <a:spcAft>
                <a:spcPts val="0"/>
              </a:spcAft>
              <a:buSzPts val="1400"/>
              <a:buNone/>
              <a:defRPr sz="1400"/>
            </a:lvl1pPr>
          </a:lstStyle>
          <a:p>
            <a:endParaRPr/>
          </a:p>
        </p:txBody>
      </p:sp>
      <p:sp>
        <p:nvSpPr>
          <p:cNvPr id="91" name="Google Shape;91;p2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
        <p:nvSpPr>
          <p:cNvPr id="93" name="Google Shape;93;p22"/>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94" name="Google Shape;94;p22"/>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colored">
  <p:cSld name="BLANK_1">
    <p:bg>
      <p:bgPr>
        <a:solidFill>
          <a:srgbClr val="FFB600"/>
        </a:solidFill>
        <a:effectLst/>
      </p:bgPr>
    </p:bg>
    <p:spTree>
      <p:nvGrpSpPr>
        <p:cNvPr id="1" name="Shape 95"/>
        <p:cNvGrpSpPr/>
        <p:nvPr/>
      </p:nvGrpSpPr>
      <p:grpSpPr>
        <a:xfrm>
          <a:off x="0" y="0"/>
          <a:ext cx="0" cy="0"/>
          <a:chOff x="0" y="0"/>
          <a:chExt cx="0" cy="0"/>
        </a:xfrm>
      </p:grpSpPr>
      <p:sp>
        <p:nvSpPr>
          <p:cNvPr id="96" name="Google Shape;96;p2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97" name="Google Shape;97;p23"/>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922000" y="891775"/>
            <a:ext cx="6866100" cy="857400"/>
          </a:xfrm>
          <a:prstGeom prst="rect">
            <a:avLst/>
          </a:prstGeom>
          <a:noFill/>
          <a:ln>
            <a:noFill/>
          </a:ln>
        </p:spPr>
        <p:txBody>
          <a:bodyPr spcFirstLastPara="1" wrap="square" lIns="91425" tIns="91425" rIns="91425" bIns="91425" anchor="t" anchorCtr="0"/>
          <a:lstStyle>
            <a:lvl1pPr lvl="0" rt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1pPr>
            <a:lvl2pPr lvl="1" rt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rt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rt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rt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rt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rt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rt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rt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a:endParaRPr/>
          </a:p>
        </p:txBody>
      </p:sp>
      <p:sp>
        <p:nvSpPr>
          <p:cNvPr id="52" name="Google Shape;52;p13"/>
          <p:cNvSpPr txBox="1">
            <a:spLocks noGrp="1"/>
          </p:cNvSpPr>
          <p:nvPr>
            <p:ph type="body" idx="1"/>
          </p:nvPr>
        </p:nvSpPr>
        <p:spPr>
          <a:xfrm>
            <a:off x="922000" y="1885951"/>
            <a:ext cx="6866100" cy="2366100"/>
          </a:xfrm>
          <a:prstGeom prst="rect">
            <a:avLst/>
          </a:prstGeom>
          <a:noFill/>
          <a:ln>
            <a:noFill/>
          </a:ln>
        </p:spPr>
        <p:txBody>
          <a:bodyPr spcFirstLastPara="1" wrap="square" lIns="91425" tIns="91425" rIns="91425" bIns="91425" anchor="t" anchorCtr="0"/>
          <a:lstStyle>
            <a:lvl1pPr marL="457200" lvl="0" indent="-342900" rtl="0">
              <a:spcBef>
                <a:spcPts val="60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1pPr>
            <a:lvl2pPr marL="914400" lvl="1" indent="-342900" rtl="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2pPr>
            <a:lvl3pPr marL="1371600" lvl="2" indent="-342900" rtl="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3pPr>
            <a:lvl4pPr marL="1828800" lvl="3" indent="-342900" rtl="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4pPr>
            <a:lvl5pPr marL="2286000" lvl="4" indent="-342900" rtl="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5pPr>
            <a:lvl6pPr marL="2743200" lvl="5" indent="-342900" rtl="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6pPr>
            <a:lvl7pPr marL="3200400" lvl="6" indent="-342900" rtl="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7pPr>
            <a:lvl8pPr marL="3657600" lvl="7" indent="-342900" rtl="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8pPr>
            <a:lvl9pPr marL="4114800" lvl="8" indent="-342900" rtl="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9pPr>
          </a:lstStyle>
          <a:p>
            <a:endParaRPr/>
          </a:p>
        </p:txBody>
      </p:sp>
      <p:sp>
        <p:nvSpPr>
          <p:cNvPr id="53" name="Google Shape;53;p13"/>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lvl="0" algn="ctr" rtl="0">
              <a:buNone/>
              <a:defRPr sz="1300">
                <a:solidFill>
                  <a:srgbClr val="FFB600"/>
                </a:solidFill>
                <a:latin typeface="Raleway ExtraBold"/>
                <a:ea typeface="Raleway ExtraBold"/>
                <a:cs typeface="Raleway ExtraBold"/>
                <a:sym typeface="Raleway ExtraBold"/>
              </a:defRPr>
            </a:lvl1pPr>
            <a:lvl2pPr lvl="1" algn="ctr" rtl="0">
              <a:buNone/>
              <a:defRPr sz="1300">
                <a:solidFill>
                  <a:srgbClr val="FFB600"/>
                </a:solidFill>
                <a:latin typeface="Raleway ExtraBold"/>
                <a:ea typeface="Raleway ExtraBold"/>
                <a:cs typeface="Raleway ExtraBold"/>
                <a:sym typeface="Raleway ExtraBold"/>
              </a:defRPr>
            </a:lvl2pPr>
            <a:lvl3pPr lvl="2" algn="ctr" rtl="0">
              <a:buNone/>
              <a:defRPr sz="1300">
                <a:solidFill>
                  <a:srgbClr val="FFB600"/>
                </a:solidFill>
                <a:latin typeface="Raleway ExtraBold"/>
                <a:ea typeface="Raleway ExtraBold"/>
                <a:cs typeface="Raleway ExtraBold"/>
                <a:sym typeface="Raleway ExtraBold"/>
              </a:defRPr>
            </a:lvl3pPr>
            <a:lvl4pPr lvl="3" algn="ctr" rtl="0">
              <a:buNone/>
              <a:defRPr sz="1300">
                <a:solidFill>
                  <a:srgbClr val="FFB600"/>
                </a:solidFill>
                <a:latin typeface="Raleway ExtraBold"/>
                <a:ea typeface="Raleway ExtraBold"/>
                <a:cs typeface="Raleway ExtraBold"/>
                <a:sym typeface="Raleway ExtraBold"/>
              </a:defRPr>
            </a:lvl4pPr>
            <a:lvl5pPr lvl="4" algn="ctr" rtl="0">
              <a:buNone/>
              <a:defRPr sz="1300">
                <a:solidFill>
                  <a:srgbClr val="FFB600"/>
                </a:solidFill>
                <a:latin typeface="Raleway ExtraBold"/>
                <a:ea typeface="Raleway ExtraBold"/>
                <a:cs typeface="Raleway ExtraBold"/>
                <a:sym typeface="Raleway ExtraBold"/>
              </a:defRPr>
            </a:lvl5pPr>
            <a:lvl6pPr lvl="5" algn="ctr" rtl="0">
              <a:buNone/>
              <a:defRPr sz="1300">
                <a:solidFill>
                  <a:srgbClr val="FFB600"/>
                </a:solidFill>
                <a:latin typeface="Raleway ExtraBold"/>
                <a:ea typeface="Raleway ExtraBold"/>
                <a:cs typeface="Raleway ExtraBold"/>
                <a:sym typeface="Raleway ExtraBold"/>
              </a:defRPr>
            </a:lvl6pPr>
            <a:lvl7pPr lvl="6" algn="ctr" rtl="0">
              <a:buNone/>
              <a:defRPr sz="1300">
                <a:solidFill>
                  <a:srgbClr val="FFB600"/>
                </a:solidFill>
                <a:latin typeface="Raleway ExtraBold"/>
                <a:ea typeface="Raleway ExtraBold"/>
                <a:cs typeface="Raleway ExtraBold"/>
                <a:sym typeface="Raleway ExtraBold"/>
              </a:defRPr>
            </a:lvl7pPr>
            <a:lvl8pPr lvl="7" algn="ctr" rtl="0">
              <a:buNone/>
              <a:defRPr sz="1300">
                <a:solidFill>
                  <a:srgbClr val="FFB600"/>
                </a:solidFill>
                <a:latin typeface="Raleway ExtraBold"/>
                <a:ea typeface="Raleway ExtraBold"/>
                <a:cs typeface="Raleway ExtraBold"/>
                <a:sym typeface="Raleway ExtraBold"/>
              </a:defRPr>
            </a:lvl8pPr>
            <a:lvl9pPr lvl="8" algn="ctr" rtl="0">
              <a:buNone/>
              <a:defRPr sz="1300">
                <a:solidFill>
                  <a:srgbClr val="FFB600"/>
                </a:solidFill>
                <a:latin typeface="Raleway ExtraBold"/>
                <a:ea typeface="Raleway ExtraBold"/>
                <a:cs typeface="Raleway ExtraBold"/>
                <a:sym typeface="Raleway ExtraBold"/>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comments" Target="../comments/commen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1.xml"/><Relationship Id="rId5" Type="http://schemas.openxmlformats.org/officeDocument/2006/relationships/comments" Target="../comments/comment3.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1.xml"/><Relationship Id="rId5" Type="http://schemas.openxmlformats.org/officeDocument/2006/relationships/comments" Target="../comments/commen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4"/>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434343"/>
                </a:solidFill>
              </a:rPr>
              <a:t>ICF 4:</a:t>
            </a:r>
            <a:endParaRPr>
              <a:solidFill>
                <a:srgbClr val="434343"/>
              </a:solidFill>
            </a:endParaRPr>
          </a:p>
          <a:p>
            <a:pPr marL="0" lvl="0" indent="0" algn="l" rtl="0">
              <a:spcBef>
                <a:spcPts val="0"/>
              </a:spcBef>
              <a:spcAft>
                <a:spcPts val="0"/>
              </a:spcAft>
              <a:buNone/>
            </a:pPr>
            <a:r>
              <a:rPr lang="en">
                <a:solidFill>
                  <a:srgbClr val="434343"/>
                </a:solidFill>
              </a:rPr>
              <a:t>Scoring Federal Contracts</a:t>
            </a:r>
            <a:r>
              <a:rPr lang="en"/>
              <a:t> </a:t>
            </a:r>
            <a:endParaRPr/>
          </a:p>
        </p:txBody>
      </p:sp>
      <p:grpSp>
        <p:nvGrpSpPr>
          <p:cNvPr id="103" name="Google Shape;103;p24"/>
          <p:cNvGrpSpPr/>
          <p:nvPr/>
        </p:nvGrpSpPr>
        <p:grpSpPr>
          <a:xfrm>
            <a:off x="7864658" y="371176"/>
            <a:ext cx="896264" cy="896314"/>
            <a:chOff x="570875" y="4322250"/>
            <a:chExt cx="443300" cy="443325"/>
          </a:xfrm>
        </p:grpSpPr>
        <p:sp>
          <p:nvSpPr>
            <p:cNvPr id="104" name="Google Shape;104;p24"/>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4"/>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4"/>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4"/>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3"/>
          <p:cNvSpPr txBox="1">
            <a:spLocks noGrp="1"/>
          </p:cNvSpPr>
          <p:nvPr>
            <p:ph type="ctrTitle" idx="4294967295"/>
          </p:nvPr>
        </p:nvSpPr>
        <p:spPr>
          <a:xfrm>
            <a:off x="640375" y="507967"/>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666666"/>
                </a:solidFill>
              </a:rPr>
              <a:t>Competitiveness</a:t>
            </a:r>
            <a:endParaRPr sz="3600">
              <a:solidFill>
                <a:srgbClr val="666666"/>
              </a:solidFill>
            </a:endParaRPr>
          </a:p>
        </p:txBody>
      </p:sp>
      <p:sp>
        <p:nvSpPr>
          <p:cNvPr id="249" name="Google Shape;249;p33"/>
          <p:cNvSpPr txBox="1">
            <a:spLocks noGrp="1"/>
          </p:cNvSpPr>
          <p:nvPr>
            <p:ph type="subTitle" idx="4294967295"/>
          </p:nvPr>
        </p:nvSpPr>
        <p:spPr>
          <a:xfrm>
            <a:off x="488225" y="1090151"/>
            <a:ext cx="6559500" cy="628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a:latin typeface="Raleway"/>
                <a:ea typeface="Raleway"/>
                <a:cs typeface="Raleway"/>
                <a:sym typeface="Raleway"/>
              </a:rPr>
              <a:t>3）</a:t>
            </a:r>
            <a:r>
              <a:rPr lang="en" sz="2400" b="1">
                <a:solidFill>
                  <a:schemeClr val="dk2"/>
                </a:solidFill>
                <a:latin typeface="Raleway"/>
                <a:ea typeface="Raleway"/>
                <a:cs typeface="Raleway"/>
                <a:sym typeface="Raleway"/>
              </a:rPr>
              <a:t>Number of Employees</a:t>
            </a:r>
            <a:endParaRPr/>
          </a:p>
        </p:txBody>
      </p:sp>
      <p:sp>
        <p:nvSpPr>
          <p:cNvPr id="250" name="Google Shape;250;p3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251" name="Google Shape;251;p33"/>
          <p:cNvSpPr txBox="1"/>
          <p:nvPr/>
        </p:nvSpPr>
        <p:spPr>
          <a:xfrm rot="-5400000">
            <a:off x="-619825" y="2924226"/>
            <a:ext cx="2623800" cy="40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Number of contracts</a:t>
            </a:r>
            <a:endParaRPr sz="1800" b="1"/>
          </a:p>
        </p:txBody>
      </p:sp>
      <p:sp>
        <p:nvSpPr>
          <p:cNvPr id="252" name="Google Shape;252;p33"/>
          <p:cNvSpPr txBox="1"/>
          <p:nvPr/>
        </p:nvSpPr>
        <p:spPr>
          <a:xfrm>
            <a:off x="3527550" y="4414950"/>
            <a:ext cx="3460500" cy="40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b="1">
                <a:solidFill>
                  <a:schemeClr val="dk1"/>
                </a:solidFill>
              </a:rPr>
              <a:t>Number of employees</a:t>
            </a:r>
            <a:endParaRPr sz="1800" b="1"/>
          </a:p>
        </p:txBody>
      </p:sp>
      <p:pic>
        <p:nvPicPr>
          <p:cNvPr id="253" name="Google Shape;253;p33"/>
          <p:cNvPicPr preferRelativeResize="0"/>
          <p:nvPr/>
        </p:nvPicPr>
        <p:blipFill rotWithShape="1">
          <a:blip r:embed="rId3">
            <a:alphaModFix/>
          </a:blip>
          <a:srcRect l="2695" t="6457" b="5203"/>
          <a:stretch/>
        </p:blipFill>
        <p:spPr>
          <a:xfrm>
            <a:off x="965175" y="1622225"/>
            <a:ext cx="6941450" cy="2817750"/>
          </a:xfrm>
          <a:prstGeom prst="rect">
            <a:avLst/>
          </a:prstGeom>
          <a:noFill/>
          <a:ln>
            <a:noFill/>
          </a:ln>
        </p:spPr>
      </p:pic>
      <p:grpSp>
        <p:nvGrpSpPr>
          <p:cNvPr id="254" name="Google Shape;254;p33"/>
          <p:cNvGrpSpPr/>
          <p:nvPr/>
        </p:nvGrpSpPr>
        <p:grpSpPr>
          <a:xfrm>
            <a:off x="5880044" y="638542"/>
            <a:ext cx="362562" cy="728737"/>
            <a:chOff x="3386850" y="2264625"/>
            <a:chExt cx="203950" cy="509250"/>
          </a:xfrm>
        </p:grpSpPr>
        <p:sp>
          <p:nvSpPr>
            <p:cNvPr id="255" name="Google Shape;255;p33"/>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3"/>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 name="Google Shape;257;p33"/>
          <p:cNvGrpSpPr/>
          <p:nvPr/>
        </p:nvGrpSpPr>
        <p:grpSpPr>
          <a:xfrm>
            <a:off x="6326496" y="650159"/>
            <a:ext cx="288829" cy="705520"/>
            <a:chOff x="4076175" y="2267050"/>
            <a:chExt cx="173450" cy="504375"/>
          </a:xfrm>
        </p:grpSpPr>
        <p:sp>
          <p:nvSpPr>
            <p:cNvPr id="258" name="Google Shape;258;p33"/>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3"/>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33"/>
          <p:cNvGrpSpPr/>
          <p:nvPr/>
        </p:nvGrpSpPr>
        <p:grpSpPr>
          <a:xfrm>
            <a:off x="6699221" y="650146"/>
            <a:ext cx="288829" cy="705520"/>
            <a:chOff x="4076175" y="2267050"/>
            <a:chExt cx="173450" cy="504375"/>
          </a:xfrm>
        </p:grpSpPr>
        <p:sp>
          <p:nvSpPr>
            <p:cNvPr id="261" name="Google Shape;261;p33"/>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3"/>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33"/>
          <p:cNvGrpSpPr/>
          <p:nvPr/>
        </p:nvGrpSpPr>
        <p:grpSpPr>
          <a:xfrm>
            <a:off x="5001209" y="645763"/>
            <a:ext cx="513187" cy="714289"/>
            <a:chOff x="584925" y="922575"/>
            <a:chExt cx="415200" cy="502525"/>
          </a:xfrm>
        </p:grpSpPr>
        <p:sp>
          <p:nvSpPr>
            <p:cNvPr id="264" name="Google Shape;264;p33"/>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3"/>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3"/>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71" name="Google Shape;271;p34"/>
          <p:cNvPicPr preferRelativeResize="0"/>
          <p:nvPr/>
        </p:nvPicPr>
        <p:blipFill rotWithShape="1">
          <a:blip r:embed="rId3">
            <a:alphaModFix/>
          </a:blip>
          <a:srcRect l="2978" b="52056"/>
          <a:stretch/>
        </p:blipFill>
        <p:spPr>
          <a:xfrm>
            <a:off x="643950" y="2660600"/>
            <a:ext cx="3787699" cy="1824599"/>
          </a:xfrm>
          <a:prstGeom prst="rect">
            <a:avLst/>
          </a:prstGeom>
          <a:noFill/>
          <a:ln>
            <a:noFill/>
          </a:ln>
        </p:spPr>
      </p:pic>
      <p:sp>
        <p:nvSpPr>
          <p:cNvPr id="272" name="Google Shape;272;p34"/>
          <p:cNvSpPr txBox="1">
            <a:spLocks noGrp="1"/>
          </p:cNvSpPr>
          <p:nvPr>
            <p:ph type="title"/>
          </p:nvPr>
        </p:nvSpPr>
        <p:spPr>
          <a:xfrm>
            <a:off x="580775" y="365925"/>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666666"/>
                </a:solidFill>
              </a:rPr>
              <a:t>Category Match</a:t>
            </a:r>
            <a:endParaRPr sz="3600">
              <a:solidFill>
                <a:srgbClr val="666666"/>
              </a:solidFill>
            </a:endParaRPr>
          </a:p>
        </p:txBody>
      </p:sp>
      <p:sp>
        <p:nvSpPr>
          <p:cNvPr id="273" name="Google Shape;273;p3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grpSp>
        <p:nvGrpSpPr>
          <p:cNvPr id="274" name="Google Shape;274;p34"/>
          <p:cNvGrpSpPr/>
          <p:nvPr/>
        </p:nvGrpSpPr>
        <p:grpSpPr>
          <a:xfrm>
            <a:off x="8141220" y="272403"/>
            <a:ext cx="732652" cy="586413"/>
            <a:chOff x="5255200" y="3006475"/>
            <a:chExt cx="511700" cy="378575"/>
          </a:xfrm>
        </p:grpSpPr>
        <p:sp>
          <p:nvSpPr>
            <p:cNvPr id="275" name="Google Shape;275;p34"/>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 name="Google Shape;277;p34"/>
          <p:cNvSpPr txBox="1"/>
          <p:nvPr/>
        </p:nvSpPr>
        <p:spPr>
          <a:xfrm>
            <a:off x="1138850" y="1292025"/>
            <a:ext cx="3090000" cy="1077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rgbClr val="595959"/>
                </a:solidFill>
              </a:rPr>
              <a:t>Category match is defined by keywords appearing in the contracts description.</a:t>
            </a:r>
            <a:endParaRPr sz="2400">
              <a:solidFill>
                <a:srgbClr val="595959"/>
              </a:solidFill>
            </a:endParaRPr>
          </a:p>
        </p:txBody>
      </p:sp>
      <p:sp>
        <p:nvSpPr>
          <p:cNvPr id="278" name="Google Shape;278;p34"/>
          <p:cNvSpPr/>
          <p:nvPr/>
        </p:nvSpPr>
        <p:spPr>
          <a:xfrm>
            <a:off x="2693175" y="3125275"/>
            <a:ext cx="732600" cy="324300"/>
          </a:xfrm>
          <a:prstGeom prst="wedgeRoundRectCallout">
            <a:avLst>
              <a:gd name="adj1" fmla="val -10940"/>
              <a:gd name="adj2" fmla="val 148566"/>
              <a:gd name="adj3" fmla="val 0"/>
            </a:avLst>
          </a:prstGeom>
          <a:solidFill>
            <a:srgbClr val="F3F3F3"/>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Office</a:t>
            </a:r>
            <a:endParaRPr/>
          </a:p>
        </p:txBody>
      </p:sp>
      <p:sp>
        <p:nvSpPr>
          <p:cNvPr id="279" name="Google Shape;279;p34"/>
          <p:cNvSpPr/>
          <p:nvPr/>
        </p:nvSpPr>
        <p:spPr>
          <a:xfrm>
            <a:off x="7613225" y="1406992"/>
            <a:ext cx="509100" cy="1443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txBox="1"/>
          <p:nvPr/>
        </p:nvSpPr>
        <p:spPr>
          <a:xfrm>
            <a:off x="4486425" y="1094517"/>
            <a:ext cx="3904200" cy="182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595959"/>
                </a:solidFill>
              </a:rPr>
              <a:t>ex) Description A:</a:t>
            </a:r>
            <a:endParaRPr sz="1800">
              <a:solidFill>
                <a:srgbClr val="595959"/>
              </a:solidFill>
            </a:endParaRPr>
          </a:p>
          <a:p>
            <a:pPr marL="0" lvl="0" indent="0" algn="l" rtl="0">
              <a:spcBef>
                <a:spcPts val="0"/>
              </a:spcBef>
              <a:spcAft>
                <a:spcPts val="0"/>
              </a:spcAft>
              <a:buNone/>
            </a:pPr>
            <a:endParaRPr sz="1200">
              <a:solidFill>
                <a:srgbClr val="595959"/>
              </a:solidFill>
            </a:endParaRPr>
          </a:p>
          <a:p>
            <a:pPr marL="0" lvl="0" indent="0" algn="l" rtl="0">
              <a:spcBef>
                <a:spcPts val="0"/>
              </a:spcBef>
              <a:spcAft>
                <a:spcPts val="0"/>
              </a:spcAft>
              <a:buNone/>
            </a:pPr>
            <a:endParaRPr sz="1200">
              <a:solidFill>
                <a:srgbClr val="595959"/>
              </a:solidFill>
            </a:endParaRPr>
          </a:p>
          <a:p>
            <a:pPr marL="0" lvl="0" indent="0" algn="l" rtl="0">
              <a:spcBef>
                <a:spcPts val="0"/>
              </a:spcBef>
              <a:spcAft>
                <a:spcPts val="0"/>
              </a:spcAft>
              <a:buNone/>
            </a:pPr>
            <a:endParaRPr sz="1200">
              <a:solidFill>
                <a:srgbClr val="595959"/>
              </a:solidFill>
            </a:endParaRPr>
          </a:p>
          <a:p>
            <a:pPr marL="0" lvl="0" indent="0" algn="l" rtl="0">
              <a:spcBef>
                <a:spcPts val="0"/>
              </a:spcBef>
              <a:spcAft>
                <a:spcPts val="0"/>
              </a:spcAft>
              <a:buNone/>
            </a:pPr>
            <a:endParaRPr sz="1200">
              <a:solidFill>
                <a:srgbClr val="595959"/>
              </a:solidFill>
            </a:endParaRPr>
          </a:p>
          <a:p>
            <a:pPr marL="0" lvl="0" indent="0" algn="l" rtl="0">
              <a:spcBef>
                <a:spcPts val="0"/>
              </a:spcBef>
              <a:spcAft>
                <a:spcPts val="0"/>
              </a:spcAft>
              <a:buNone/>
            </a:pPr>
            <a:endParaRPr sz="1200">
              <a:solidFill>
                <a:srgbClr val="595959"/>
              </a:solidFill>
            </a:endParaRPr>
          </a:p>
          <a:p>
            <a:pPr marL="0" lvl="0" indent="0" algn="l" rtl="0">
              <a:spcBef>
                <a:spcPts val="0"/>
              </a:spcBef>
              <a:spcAft>
                <a:spcPts val="0"/>
              </a:spcAft>
              <a:buNone/>
            </a:pPr>
            <a:r>
              <a:rPr lang="en" sz="1800">
                <a:solidFill>
                  <a:srgbClr val="595959"/>
                </a:solidFill>
              </a:rPr>
              <a:t>     Description B:</a:t>
            </a:r>
            <a:endParaRPr sz="1800">
              <a:solidFill>
                <a:srgbClr val="595959"/>
              </a:solidFill>
            </a:endParaRPr>
          </a:p>
          <a:p>
            <a:pPr marL="0" lvl="0" indent="0" algn="l" rtl="0">
              <a:spcBef>
                <a:spcPts val="0"/>
              </a:spcBef>
              <a:spcAft>
                <a:spcPts val="0"/>
              </a:spcAft>
              <a:buNone/>
            </a:pPr>
            <a:endParaRPr sz="1800">
              <a:solidFill>
                <a:srgbClr val="595959"/>
              </a:solidFill>
            </a:endParaRPr>
          </a:p>
          <a:p>
            <a:pPr marL="0" lvl="0" indent="0" algn="l" rtl="0">
              <a:spcBef>
                <a:spcPts val="0"/>
              </a:spcBef>
              <a:spcAft>
                <a:spcPts val="0"/>
              </a:spcAft>
              <a:buNone/>
            </a:pPr>
            <a:endParaRPr sz="1800">
              <a:solidFill>
                <a:srgbClr val="595959"/>
              </a:solidFill>
            </a:endParaRPr>
          </a:p>
        </p:txBody>
      </p:sp>
      <p:sp>
        <p:nvSpPr>
          <p:cNvPr id="281" name="Google Shape;281;p34"/>
          <p:cNvSpPr/>
          <p:nvPr/>
        </p:nvSpPr>
        <p:spPr>
          <a:xfrm>
            <a:off x="4748975" y="1346200"/>
            <a:ext cx="3540300" cy="324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50">
                <a:solidFill>
                  <a:srgbClr val="222222"/>
                </a:solidFill>
                <a:highlight>
                  <a:srgbClr val="FFFFFF"/>
                </a:highlight>
              </a:rPr>
              <a:t>7520: </a:t>
            </a:r>
            <a:r>
              <a:rPr lang="en" sz="1050" b="1">
                <a:solidFill>
                  <a:srgbClr val="FF0000"/>
                </a:solidFill>
                <a:highlight>
                  <a:srgbClr val="FFFFFF"/>
                </a:highlight>
              </a:rPr>
              <a:t>OFFICE</a:t>
            </a:r>
            <a:r>
              <a:rPr lang="en" sz="1050">
                <a:solidFill>
                  <a:srgbClr val="222222"/>
                </a:solidFill>
                <a:highlight>
                  <a:srgbClr val="FFFFFF"/>
                </a:highlight>
              </a:rPr>
              <a:t> DEVICES AND ACCESSORIES</a:t>
            </a:r>
            <a:endParaRPr/>
          </a:p>
        </p:txBody>
      </p:sp>
      <p:sp>
        <p:nvSpPr>
          <p:cNvPr id="282" name="Google Shape;282;p34"/>
          <p:cNvSpPr/>
          <p:nvPr/>
        </p:nvSpPr>
        <p:spPr>
          <a:xfrm>
            <a:off x="4748975" y="2493425"/>
            <a:ext cx="3540300" cy="40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50">
                <a:solidFill>
                  <a:srgbClr val="222222"/>
                </a:solidFill>
                <a:highlight>
                  <a:srgbClr val="FFFFFF"/>
                </a:highlight>
              </a:rPr>
              <a:t>D399: </a:t>
            </a:r>
            <a:r>
              <a:rPr lang="en" sz="1050" b="1">
                <a:solidFill>
                  <a:srgbClr val="FF0000"/>
                </a:solidFill>
                <a:highlight>
                  <a:srgbClr val="FFFFFF"/>
                </a:highlight>
              </a:rPr>
              <a:t>IT</a:t>
            </a:r>
            <a:r>
              <a:rPr lang="en" sz="1050">
                <a:solidFill>
                  <a:srgbClr val="222222"/>
                </a:solidFill>
                <a:highlight>
                  <a:srgbClr val="FFFFFF"/>
                </a:highlight>
              </a:rPr>
              <a:t> AND </a:t>
            </a:r>
            <a:r>
              <a:rPr lang="en" sz="1050">
                <a:highlight>
                  <a:srgbClr val="FFFFFF"/>
                </a:highlight>
              </a:rPr>
              <a:t>TELECOM</a:t>
            </a:r>
            <a:r>
              <a:rPr lang="en" sz="1050">
                <a:solidFill>
                  <a:srgbClr val="222222"/>
                </a:solidFill>
                <a:highlight>
                  <a:srgbClr val="FFFFFF"/>
                </a:highlight>
              </a:rPr>
              <a:t>- OTHER IT AND </a:t>
            </a:r>
            <a:r>
              <a:rPr lang="en" sz="1050" b="1">
                <a:solidFill>
                  <a:srgbClr val="FF0000"/>
                </a:solidFill>
                <a:highlight>
                  <a:srgbClr val="FFFFFF"/>
                </a:highlight>
              </a:rPr>
              <a:t>TELECOMMUNICATIONS</a:t>
            </a:r>
            <a:endParaRPr b="1">
              <a:solidFill>
                <a:srgbClr val="FF0000"/>
              </a:solidFill>
            </a:endParaRPr>
          </a:p>
        </p:txBody>
      </p:sp>
      <p:sp>
        <p:nvSpPr>
          <p:cNvPr id="283" name="Google Shape;283;p34"/>
          <p:cNvSpPr/>
          <p:nvPr/>
        </p:nvSpPr>
        <p:spPr>
          <a:xfrm>
            <a:off x="3627900" y="2919125"/>
            <a:ext cx="965700" cy="324300"/>
          </a:xfrm>
          <a:prstGeom prst="wedgeRoundRectCallout">
            <a:avLst>
              <a:gd name="adj1" fmla="val -26473"/>
              <a:gd name="adj2" fmla="val 128908"/>
              <a:gd name="adj3" fmla="val 0"/>
            </a:avLst>
          </a:prstGeom>
          <a:solidFill>
            <a:srgbClr val="F3F3F3"/>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Telecom</a:t>
            </a:r>
            <a:endParaRPr/>
          </a:p>
        </p:txBody>
      </p:sp>
      <p:sp>
        <p:nvSpPr>
          <p:cNvPr id="284" name="Google Shape;284;p34"/>
          <p:cNvSpPr/>
          <p:nvPr/>
        </p:nvSpPr>
        <p:spPr>
          <a:xfrm>
            <a:off x="1459600" y="2800975"/>
            <a:ext cx="450600" cy="324300"/>
          </a:xfrm>
          <a:prstGeom prst="wedgeRoundRectCallout">
            <a:avLst>
              <a:gd name="adj1" fmla="val 35747"/>
              <a:gd name="adj2" fmla="val 134721"/>
              <a:gd name="adj3" fmla="val 0"/>
            </a:avLst>
          </a:prstGeom>
          <a:solidFill>
            <a:srgbClr val="F3F3F3"/>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IT</a:t>
            </a:r>
            <a:endParaRPr/>
          </a:p>
        </p:txBody>
      </p:sp>
      <p:sp>
        <p:nvSpPr>
          <p:cNvPr id="285" name="Google Shape;285;p34"/>
          <p:cNvSpPr/>
          <p:nvPr/>
        </p:nvSpPr>
        <p:spPr>
          <a:xfrm>
            <a:off x="5924275" y="3125275"/>
            <a:ext cx="1170600" cy="4767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txBox="1"/>
          <p:nvPr/>
        </p:nvSpPr>
        <p:spPr>
          <a:xfrm>
            <a:off x="5253225" y="3663075"/>
            <a:ext cx="2532900" cy="85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t>Category Score:</a:t>
            </a:r>
            <a:endParaRPr sz="2400"/>
          </a:p>
          <a:p>
            <a:pPr marL="0" lvl="0" indent="0" algn="ctr" rtl="0">
              <a:spcBef>
                <a:spcPts val="0"/>
              </a:spcBef>
              <a:spcAft>
                <a:spcPts val="0"/>
              </a:spcAft>
              <a:buNone/>
            </a:pPr>
            <a:r>
              <a:rPr lang="en" sz="2400"/>
              <a:t> B &gt; A</a:t>
            </a:r>
            <a:endParaRPr sz="2400"/>
          </a:p>
        </p:txBody>
      </p:sp>
      <p:sp>
        <p:nvSpPr>
          <p:cNvPr id="287" name="Google Shape;287;p34"/>
          <p:cNvSpPr txBox="1"/>
          <p:nvPr/>
        </p:nvSpPr>
        <p:spPr>
          <a:xfrm rot="-5400000">
            <a:off x="136858" y="3233814"/>
            <a:ext cx="906300" cy="40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Count</a:t>
            </a:r>
            <a:endParaRPr/>
          </a:p>
        </p:txBody>
      </p:sp>
      <p:sp>
        <p:nvSpPr>
          <p:cNvPr id="288" name="Google Shape;288;p34"/>
          <p:cNvSpPr txBox="1"/>
          <p:nvPr/>
        </p:nvSpPr>
        <p:spPr>
          <a:xfrm>
            <a:off x="1820475" y="4474025"/>
            <a:ext cx="1492500" cy="40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 x: Category</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cxnSp>
        <p:nvCxnSpPr>
          <p:cNvPr id="293" name="Google Shape;293;p35"/>
          <p:cNvCxnSpPr>
            <a:stCxn id="294" idx="2"/>
            <a:endCxn id="294" idx="2"/>
          </p:cNvCxnSpPr>
          <p:nvPr/>
        </p:nvCxnSpPr>
        <p:spPr>
          <a:xfrm>
            <a:off x="2206325" y="1252575"/>
            <a:ext cx="0" cy="0"/>
          </a:xfrm>
          <a:prstGeom prst="straightConnector1">
            <a:avLst/>
          </a:prstGeom>
          <a:noFill/>
          <a:ln w="9525" cap="flat" cmpd="sng">
            <a:solidFill>
              <a:schemeClr val="dk2"/>
            </a:solidFill>
            <a:prstDash val="solid"/>
            <a:round/>
            <a:headEnd type="none" w="med" len="med"/>
            <a:tailEnd type="none" w="med" len="med"/>
          </a:ln>
        </p:spPr>
      </p:cxnSp>
      <p:sp>
        <p:nvSpPr>
          <p:cNvPr id="295" name="Google Shape;295;p35"/>
          <p:cNvSpPr txBox="1"/>
          <p:nvPr/>
        </p:nvSpPr>
        <p:spPr>
          <a:xfrm>
            <a:off x="468425" y="1144675"/>
            <a:ext cx="519900" cy="61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rgbClr val="434343"/>
                </a:solidFill>
                <a:latin typeface="Raleway ExtraBold"/>
                <a:ea typeface="Raleway ExtraBold"/>
                <a:cs typeface="Raleway ExtraBold"/>
                <a:sym typeface="Raleway ExtraBold"/>
              </a:rPr>
              <a:t>1</a:t>
            </a:r>
            <a:endParaRPr sz="6000">
              <a:solidFill>
                <a:srgbClr val="434343"/>
              </a:solidFill>
              <a:latin typeface="Raleway ExtraBold"/>
              <a:ea typeface="Raleway ExtraBold"/>
              <a:cs typeface="Raleway ExtraBold"/>
              <a:sym typeface="Raleway ExtraBold"/>
            </a:endParaRPr>
          </a:p>
        </p:txBody>
      </p:sp>
      <p:sp>
        <p:nvSpPr>
          <p:cNvPr id="296" name="Google Shape;296;p35"/>
          <p:cNvSpPr txBox="1">
            <a:spLocks noGrp="1"/>
          </p:cNvSpPr>
          <p:nvPr>
            <p:ph type="body" idx="4294967295"/>
          </p:nvPr>
        </p:nvSpPr>
        <p:spPr>
          <a:xfrm>
            <a:off x="4810500" y="3149525"/>
            <a:ext cx="4144200" cy="1159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a:latin typeface="Raleway"/>
                <a:ea typeface="Raleway"/>
                <a:cs typeface="Raleway"/>
                <a:sym typeface="Raleway"/>
              </a:rPr>
              <a:t>Contract Score</a:t>
            </a:r>
            <a:r>
              <a:rPr lang="en" b="1"/>
              <a:t> =</a:t>
            </a:r>
            <a:endParaRPr b="1"/>
          </a:p>
          <a:p>
            <a:pPr marL="0" lvl="0" indent="0" algn="l" rtl="0">
              <a:spcBef>
                <a:spcPts val="600"/>
              </a:spcBef>
              <a:spcAft>
                <a:spcPts val="0"/>
              </a:spcAft>
              <a:buNone/>
            </a:pPr>
            <a:r>
              <a:rPr lang="en" b="1">
                <a:latin typeface="Raleway"/>
                <a:ea typeface="Raleway"/>
                <a:cs typeface="Raleway"/>
                <a:sym typeface="Raleway"/>
              </a:rPr>
              <a:t>50%</a:t>
            </a:r>
            <a:r>
              <a:rPr lang="en" b="1"/>
              <a:t> *</a:t>
            </a:r>
            <a:r>
              <a:rPr lang="en" b="1">
                <a:solidFill>
                  <a:srgbClr val="FF0000"/>
                </a:solidFill>
              </a:rPr>
              <a:t>50</a:t>
            </a:r>
            <a:r>
              <a:rPr lang="en" b="1"/>
              <a:t> (</a:t>
            </a:r>
            <a:r>
              <a:rPr lang="en" b="1">
                <a:solidFill>
                  <a:schemeClr val="dk2"/>
                </a:solidFill>
                <a:latin typeface="Raleway"/>
                <a:ea typeface="Raleway"/>
                <a:cs typeface="Raleway"/>
                <a:sym typeface="Raleway"/>
              </a:rPr>
              <a:t>Dollar Amount sore</a:t>
            </a:r>
            <a:r>
              <a:rPr lang="en" b="1"/>
              <a:t>)  </a:t>
            </a:r>
            <a:endParaRPr b="1"/>
          </a:p>
          <a:p>
            <a:pPr marL="0" lvl="0" indent="0" algn="l" rtl="0">
              <a:spcBef>
                <a:spcPts val="600"/>
              </a:spcBef>
              <a:spcAft>
                <a:spcPts val="0"/>
              </a:spcAft>
              <a:buNone/>
            </a:pPr>
            <a:r>
              <a:rPr lang="en" b="1"/>
              <a:t>+ </a:t>
            </a:r>
            <a:r>
              <a:rPr lang="en" b="1">
                <a:latin typeface="Raleway"/>
                <a:ea typeface="Raleway"/>
                <a:cs typeface="Raleway"/>
                <a:sym typeface="Raleway"/>
              </a:rPr>
              <a:t>30%</a:t>
            </a:r>
            <a:r>
              <a:rPr lang="en" b="1"/>
              <a:t>*</a:t>
            </a:r>
            <a:r>
              <a:rPr lang="en" b="1">
                <a:solidFill>
                  <a:srgbClr val="FF0000"/>
                </a:solidFill>
              </a:rPr>
              <a:t>68 </a:t>
            </a:r>
            <a:r>
              <a:rPr lang="en" b="1"/>
              <a:t>(</a:t>
            </a:r>
            <a:r>
              <a:rPr lang="en" b="1">
                <a:solidFill>
                  <a:schemeClr val="dk2"/>
                </a:solidFill>
                <a:latin typeface="Raleway"/>
                <a:ea typeface="Raleway"/>
                <a:cs typeface="Raleway"/>
                <a:sym typeface="Raleway"/>
              </a:rPr>
              <a:t>Competitiveness score</a:t>
            </a:r>
            <a:r>
              <a:rPr lang="en" b="1"/>
              <a:t>)</a:t>
            </a:r>
            <a:endParaRPr b="1"/>
          </a:p>
          <a:p>
            <a:pPr marL="0" lvl="0" indent="0" algn="l" rtl="0">
              <a:spcBef>
                <a:spcPts val="600"/>
              </a:spcBef>
              <a:spcAft>
                <a:spcPts val="0"/>
              </a:spcAft>
              <a:buNone/>
            </a:pPr>
            <a:r>
              <a:rPr lang="en" b="1"/>
              <a:t>+ </a:t>
            </a:r>
            <a:r>
              <a:rPr lang="en" b="1">
                <a:latin typeface="Raleway"/>
                <a:ea typeface="Raleway"/>
                <a:cs typeface="Raleway"/>
                <a:sym typeface="Raleway"/>
              </a:rPr>
              <a:t>20 %</a:t>
            </a:r>
            <a:r>
              <a:rPr lang="en" b="1"/>
              <a:t> *</a:t>
            </a:r>
            <a:r>
              <a:rPr lang="en" b="1">
                <a:solidFill>
                  <a:srgbClr val="FF0000"/>
                </a:solidFill>
              </a:rPr>
              <a:t>33.3</a:t>
            </a:r>
            <a:r>
              <a:rPr lang="en" b="1"/>
              <a:t>(</a:t>
            </a:r>
            <a:r>
              <a:rPr lang="en" b="1">
                <a:solidFill>
                  <a:schemeClr val="dk2"/>
                </a:solidFill>
                <a:latin typeface="Raleway"/>
                <a:ea typeface="Raleway"/>
                <a:cs typeface="Raleway"/>
                <a:sym typeface="Raleway"/>
              </a:rPr>
              <a:t>Category score</a:t>
            </a:r>
            <a:r>
              <a:rPr lang="en" b="1"/>
              <a:t>)</a:t>
            </a:r>
            <a:endParaRPr b="1">
              <a:latin typeface="Raleway"/>
              <a:ea typeface="Raleway"/>
              <a:cs typeface="Raleway"/>
              <a:sym typeface="Raleway"/>
            </a:endParaRPr>
          </a:p>
        </p:txBody>
      </p:sp>
      <p:pic>
        <p:nvPicPr>
          <p:cNvPr id="297" name="Google Shape;297;p35"/>
          <p:cNvPicPr preferRelativeResize="0"/>
          <p:nvPr/>
        </p:nvPicPr>
        <p:blipFill>
          <a:blip r:embed="rId3">
            <a:alphaModFix/>
          </a:blip>
          <a:stretch>
            <a:fillRect/>
          </a:stretch>
        </p:blipFill>
        <p:spPr>
          <a:xfrm>
            <a:off x="401800" y="1177400"/>
            <a:ext cx="8438649" cy="2082825"/>
          </a:xfrm>
          <a:prstGeom prst="rect">
            <a:avLst/>
          </a:prstGeom>
          <a:noFill/>
          <a:ln>
            <a:noFill/>
          </a:ln>
        </p:spPr>
      </p:pic>
      <p:sp>
        <p:nvSpPr>
          <p:cNvPr id="298" name="Google Shape;298;p35"/>
          <p:cNvSpPr txBox="1">
            <a:spLocks noGrp="1"/>
          </p:cNvSpPr>
          <p:nvPr>
            <p:ph type="ctrTitle" idx="4294967295"/>
          </p:nvPr>
        </p:nvSpPr>
        <p:spPr>
          <a:xfrm>
            <a:off x="648875" y="36159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666666"/>
                </a:solidFill>
              </a:rPr>
              <a:t>Example of calculation process</a:t>
            </a:r>
            <a:endParaRPr sz="3600">
              <a:solidFill>
                <a:srgbClr val="666666"/>
              </a:solidFill>
            </a:endParaRPr>
          </a:p>
        </p:txBody>
      </p:sp>
      <p:sp>
        <p:nvSpPr>
          <p:cNvPr id="299" name="Google Shape;299;p35"/>
          <p:cNvSpPr txBox="1">
            <a:spLocks noGrp="1"/>
          </p:cNvSpPr>
          <p:nvPr>
            <p:ph type="body" idx="4294967295"/>
          </p:nvPr>
        </p:nvSpPr>
        <p:spPr>
          <a:xfrm>
            <a:off x="630400" y="3184025"/>
            <a:ext cx="3577500" cy="1504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a:latin typeface="Raleway"/>
                <a:ea typeface="Raleway"/>
                <a:cs typeface="Raleway"/>
                <a:sym typeface="Raleway"/>
              </a:rPr>
              <a:t>Weight</a:t>
            </a:r>
            <a:endParaRPr sz="2400" b="1">
              <a:latin typeface="Raleway"/>
              <a:ea typeface="Raleway"/>
              <a:cs typeface="Raleway"/>
              <a:sym typeface="Raleway"/>
            </a:endParaRPr>
          </a:p>
          <a:p>
            <a:pPr marL="0" lvl="0" indent="0" algn="l" rtl="0">
              <a:spcBef>
                <a:spcPts val="600"/>
              </a:spcBef>
              <a:spcAft>
                <a:spcPts val="0"/>
              </a:spcAft>
              <a:buNone/>
            </a:pPr>
            <a:r>
              <a:rPr lang="en" b="1">
                <a:latin typeface="Raleway"/>
                <a:ea typeface="Raleway"/>
                <a:cs typeface="Raleway"/>
                <a:sym typeface="Raleway"/>
              </a:rPr>
              <a:t>50%</a:t>
            </a:r>
            <a:r>
              <a:rPr lang="en" b="1"/>
              <a:t> of Dollar Amount score </a:t>
            </a:r>
            <a:endParaRPr b="1"/>
          </a:p>
          <a:p>
            <a:pPr marL="0" lvl="0" indent="0" algn="l" rtl="0">
              <a:spcBef>
                <a:spcPts val="600"/>
              </a:spcBef>
              <a:spcAft>
                <a:spcPts val="0"/>
              </a:spcAft>
              <a:buNone/>
            </a:pPr>
            <a:r>
              <a:rPr lang="en" b="1">
                <a:latin typeface="Raleway"/>
                <a:ea typeface="Raleway"/>
                <a:cs typeface="Raleway"/>
                <a:sym typeface="Raleway"/>
              </a:rPr>
              <a:t>30 % </a:t>
            </a:r>
            <a:r>
              <a:rPr lang="en" b="1"/>
              <a:t>of Competitiveness score </a:t>
            </a:r>
            <a:endParaRPr b="1"/>
          </a:p>
          <a:p>
            <a:pPr marL="0" lvl="0" indent="0" algn="l" rtl="0">
              <a:spcBef>
                <a:spcPts val="600"/>
              </a:spcBef>
              <a:spcAft>
                <a:spcPts val="0"/>
              </a:spcAft>
              <a:buNone/>
            </a:pPr>
            <a:r>
              <a:rPr lang="en" b="1">
                <a:latin typeface="Raleway"/>
                <a:ea typeface="Raleway"/>
                <a:cs typeface="Raleway"/>
                <a:sym typeface="Raleway"/>
              </a:rPr>
              <a:t>20 %</a:t>
            </a:r>
            <a:r>
              <a:rPr lang="en" b="1"/>
              <a:t> of Category score</a:t>
            </a:r>
            <a:endParaRPr b="1">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6"/>
          <p:cNvSpPr txBox="1">
            <a:spLocks noGrp="1"/>
          </p:cNvSpPr>
          <p:nvPr>
            <p:ph type="ctrTitle" idx="4294967295"/>
          </p:nvPr>
        </p:nvSpPr>
        <p:spPr>
          <a:xfrm>
            <a:off x="519875" y="630867"/>
            <a:ext cx="77724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solidFill>
                  <a:schemeClr val="dk2"/>
                </a:solidFill>
              </a:rPr>
              <a:t>Which of the three factors should be weighed the most?</a:t>
            </a:r>
            <a:endParaRPr sz="3600">
              <a:solidFill>
                <a:schemeClr val="dk2"/>
              </a:solidFill>
            </a:endParaRPr>
          </a:p>
        </p:txBody>
      </p:sp>
      <p:sp>
        <p:nvSpPr>
          <p:cNvPr id="305" name="Google Shape;305;p3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grpSp>
        <p:nvGrpSpPr>
          <p:cNvPr id="306" name="Google Shape;306;p36"/>
          <p:cNvGrpSpPr/>
          <p:nvPr/>
        </p:nvGrpSpPr>
        <p:grpSpPr>
          <a:xfrm>
            <a:off x="8255690" y="347486"/>
            <a:ext cx="673602" cy="519859"/>
            <a:chOff x="5255200" y="3006475"/>
            <a:chExt cx="511700" cy="378575"/>
          </a:xfrm>
        </p:grpSpPr>
        <p:sp>
          <p:nvSpPr>
            <p:cNvPr id="307" name="Google Shape;307;p36"/>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6"/>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 name="Google Shape;309;p36"/>
          <p:cNvSpPr txBox="1">
            <a:spLocks noGrp="1"/>
          </p:cNvSpPr>
          <p:nvPr>
            <p:ph type="subTitle" idx="4294967295"/>
          </p:nvPr>
        </p:nvSpPr>
        <p:spPr>
          <a:xfrm>
            <a:off x="407075" y="2048900"/>
            <a:ext cx="2230200" cy="735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We define ... </a:t>
            </a:r>
            <a:endParaRPr sz="2400"/>
          </a:p>
        </p:txBody>
      </p:sp>
      <p:sp>
        <p:nvSpPr>
          <p:cNvPr id="310" name="Google Shape;310;p36"/>
          <p:cNvSpPr/>
          <p:nvPr/>
        </p:nvSpPr>
        <p:spPr>
          <a:xfrm>
            <a:off x="4022550" y="3152425"/>
            <a:ext cx="920100" cy="564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6"/>
          <p:cNvSpPr/>
          <p:nvPr/>
        </p:nvSpPr>
        <p:spPr>
          <a:xfrm>
            <a:off x="583475" y="2908075"/>
            <a:ext cx="3239100" cy="1159800"/>
          </a:xfrm>
          <a:prstGeom prst="round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6"/>
          <p:cNvSpPr txBox="1">
            <a:spLocks noGrp="1"/>
          </p:cNvSpPr>
          <p:nvPr>
            <p:ph type="subTitle" idx="4294967295"/>
          </p:nvPr>
        </p:nvSpPr>
        <p:spPr>
          <a:xfrm>
            <a:off x="519875" y="2884975"/>
            <a:ext cx="3366300" cy="10536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400" b="1">
                <a:latin typeface="Raleway"/>
                <a:ea typeface="Raleway"/>
                <a:cs typeface="Raleway"/>
                <a:sym typeface="Raleway"/>
              </a:rPr>
              <a:t>the best way to prioritize the factors </a:t>
            </a:r>
            <a:endParaRPr sz="2400" b="1">
              <a:latin typeface="Raleway"/>
              <a:ea typeface="Raleway"/>
              <a:cs typeface="Raleway"/>
              <a:sym typeface="Raleway"/>
            </a:endParaRPr>
          </a:p>
        </p:txBody>
      </p:sp>
      <p:sp>
        <p:nvSpPr>
          <p:cNvPr id="313" name="Google Shape;313;p36"/>
          <p:cNvSpPr/>
          <p:nvPr/>
        </p:nvSpPr>
        <p:spPr>
          <a:xfrm>
            <a:off x="5142625" y="2854975"/>
            <a:ext cx="3366300" cy="1159800"/>
          </a:xfrm>
          <a:prstGeom prst="round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6"/>
          <p:cNvSpPr txBox="1">
            <a:spLocks noGrp="1"/>
          </p:cNvSpPr>
          <p:nvPr>
            <p:ph type="subTitle" idx="4294967295"/>
          </p:nvPr>
        </p:nvSpPr>
        <p:spPr>
          <a:xfrm>
            <a:off x="5242813" y="2908075"/>
            <a:ext cx="3165900" cy="10536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400" b="1">
                <a:latin typeface="Raleway"/>
                <a:ea typeface="Raleway"/>
                <a:cs typeface="Raleway"/>
                <a:sym typeface="Raleway"/>
              </a:rPr>
              <a:t>the best distribution of scores</a:t>
            </a:r>
            <a:endParaRPr sz="2400" b="1">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7"/>
          <p:cNvSpPr txBox="1">
            <a:spLocks noGrp="1"/>
          </p:cNvSpPr>
          <p:nvPr>
            <p:ph type="title" idx="4294967295"/>
          </p:nvPr>
        </p:nvSpPr>
        <p:spPr>
          <a:xfrm>
            <a:off x="488350" y="452200"/>
            <a:ext cx="74325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Distribution of the Score</a:t>
            </a:r>
            <a:endParaRPr sz="3600"/>
          </a:p>
        </p:txBody>
      </p:sp>
      <p:sp>
        <p:nvSpPr>
          <p:cNvPr id="320" name="Google Shape;320;p3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FFFFFF"/>
                </a:solidFill>
              </a:rPr>
              <a:t>14</a:t>
            </a:fld>
            <a:endParaRPr>
              <a:solidFill>
                <a:srgbClr val="FFFFFF"/>
              </a:solidFill>
            </a:endParaRPr>
          </a:p>
        </p:txBody>
      </p:sp>
      <p:pic>
        <p:nvPicPr>
          <p:cNvPr id="321" name="Google Shape;321;p37"/>
          <p:cNvPicPr preferRelativeResize="0"/>
          <p:nvPr/>
        </p:nvPicPr>
        <p:blipFill rotWithShape="1">
          <a:blip r:embed="rId3">
            <a:alphaModFix/>
          </a:blip>
          <a:srcRect l="7689" b="8147"/>
          <a:stretch/>
        </p:blipFill>
        <p:spPr>
          <a:xfrm>
            <a:off x="5036098" y="2164275"/>
            <a:ext cx="3950051" cy="2602575"/>
          </a:xfrm>
          <a:prstGeom prst="rect">
            <a:avLst/>
          </a:prstGeom>
          <a:noFill/>
          <a:ln>
            <a:noFill/>
          </a:ln>
        </p:spPr>
      </p:pic>
      <p:grpSp>
        <p:nvGrpSpPr>
          <p:cNvPr id="322" name="Google Shape;322;p37"/>
          <p:cNvGrpSpPr/>
          <p:nvPr/>
        </p:nvGrpSpPr>
        <p:grpSpPr>
          <a:xfrm>
            <a:off x="8094028" y="267716"/>
            <a:ext cx="726776" cy="720210"/>
            <a:chOff x="5970800" y="1619250"/>
            <a:chExt cx="428650" cy="456725"/>
          </a:xfrm>
        </p:grpSpPr>
        <p:sp>
          <p:nvSpPr>
            <p:cNvPr id="323" name="Google Shape;323;p37"/>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7"/>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7"/>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7"/>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7"/>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37"/>
          <p:cNvSpPr txBox="1">
            <a:spLocks noGrp="1"/>
          </p:cNvSpPr>
          <p:nvPr>
            <p:ph type="body" idx="4294967295"/>
          </p:nvPr>
        </p:nvSpPr>
        <p:spPr>
          <a:xfrm>
            <a:off x="4966775" y="1147400"/>
            <a:ext cx="3319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t>Best distribution</a:t>
            </a:r>
            <a:endParaRPr sz="2400" b="1"/>
          </a:p>
          <a:p>
            <a:pPr marL="0" lvl="0" indent="0" algn="l" rtl="0">
              <a:spcBef>
                <a:spcPts val="0"/>
              </a:spcBef>
              <a:spcAft>
                <a:spcPts val="0"/>
              </a:spcAft>
              <a:buNone/>
            </a:pPr>
            <a:r>
              <a:rPr lang="en" sz="2400" b="1"/>
              <a:t>(Variance: 200.7)</a:t>
            </a:r>
            <a:endParaRPr sz="2400" b="1"/>
          </a:p>
        </p:txBody>
      </p:sp>
      <p:sp>
        <p:nvSpPr>
          <p:cNvPr id="329" name="Google Shape;329;p37"/>
          <p:cNvSpPr txBox="1"/>
          <p:nvPr/>
        </p:nvSpPr>
        <p:spPr>
          <a:xfrm rot="-5400000">
            <a:off x="-334675" y="2865750"/>
            <a:ext cx="1340700" cy="4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Density</a:t>
            </a:r>
            <a:endParaRPr sz="2400"/>
          </a:p>
        </p:txBody>
      </p:sp>
      <p:sp>
        <p:nvSpPr>
          <p:cNvPr id="330" name="Google Shape;330;p37"/>
          <p:cNvSpPr txBox="1"/>
          <p:nvPr/>
        </p:nvSpPr>
        <p:spPr>
          <a:xfrm flipH="1">
            <a:off x="6517775" y="4666300"/>
            <a:ext cx="1340700" cy="4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score</a:t>
            </a:r>
            <a:endParaRPr sz="2400"/>
          </a:p>
        </p:txBody>
      </p:sp>
      <p:sp>
        <p:nvSpPr>
          <p:cNvPr id="331" name="Google Shape;331;p37"/>
          <p:cNvSpPr txBox="1"/>
          <p:nvPr/>
        </p:nvSpPr>
        <p:spPr>
          <a:xfrm flipH="1">
            <a:off x="1684050" y="4666300"/>
            <a:ext cx="1340700" cy="4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score</a:t>
            </a:r>
            <a:endParaRPr sz="2400"/>
          </a:p>
        </p:txBody>
      </p:sp>
      <p:sp>
        <p:nvSpPr>
          <p:cNvPr id="332" name="Google Shape;332;p37"/>
          <p:cNvSpPr txBox="1">
            <a:spLocks noGrp="1"/>
          </p:cNvSpPr>
          <p:nvPr>
            <p:ph type="body" idx="4294967295"/>
          </p:nvPr>
        </p:nvSpPr>
        <p:spPr>
          <a:xfrm>
            <a:off x="647175" y="1147400"/>
            <a:ext cx="3319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t>Worst distribution</a:t>
            </a:r>
            <a:endParaRPr sz="2400" b="1"/>
          </a:p>
          <a:p>
            <a:pPr marL="0" lvl="0" indent="0" algn="l" rtl="0">
              <a:spcBef>
                <a:spcPts val="0"/>
              </a:spcBef>
              <a:spcAft>
                <a:spcPts val="0"/>
              </a:spcAft>
              <a:buNone/>
            </a:pPr>
            <a:r>
              <a:rPr lang="en" sz="2400" b="1"/>
              <a:t>(Variance: 70.4)</a:t>
            </a:r>
            <a:endParaRPr sz="2400" b="1"/>
          </a:p>
        </p:txBody>
      </p:sp>
      <p:pic>
        <p:nvPicPr>
          <p:cNvPr id="333" name="Google Shape;333;p37"/>
          <p:cNvPicPr preferRelativeResize="0"/>
          <p:nvPr/>
        </p:nvPicPr>
        <p:blipFill rotWithShape="1">
          <a:blip r:embed="rId4">
            <a:alphaModFix/>
          </a:blip>
          <a:srcRect l="6942" b="9329"/>
          <a:stretch/>
        </p:blipFill>
        <p:spPr>
          <a:xfrm>
            <a:off x="647175" y="2164275"/>
            <a:ext cx="3950051" cy="260354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8"/>
          <p:cNvSpPr txBox="1">
            <a:spLocks noGrp="1"/>
          </p:cNvSpPr>
          <p:nvPr>
            <p:ph type="title" idx="4294967295"/>
          </p:nvPr>
        </p:nvSpPr>
        <p:spPr>
          <a:xfrm>
            <a:off x="488350" y="452200"/>
            <a:ext cx="74325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a:t>Conclusion</a:t>
            </a:r>
            <a:endParaRPr sz="4800"/>
          </a:p>
        </p:txBody>
      </p:sp>
      <p:sp>
        <p:nvSpPr>
          <p:cNvPr id="339" name="Google Shape;339;p3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FFFFFF"/>
                </a:solidFill>
              </a:rPr>
              <a:t>15</a:t>
            </a:fld>
            <a:endParaRPr>
              <a:solidFill>
                <a:srgbClr val="FFFFFF"/>
              </a:solidFill>
            </a:endParaRPr>
          </a:p>
        </p:txBody>
      </p:sp>
      <p:sp>
        <p:nvSpPr>
          <p:cNvPr id="340" name="Google Shape;340;p38"/>
          <p:cNvSpPr txBox="1">
            <a:spLocks noGrp="1"/>
          </p:cNvSpPr>
          <p:nvPr>
            <p:ph type="body" idx="4294967295"/>
          </p:nvPr>
        </p:nvSpPr>
        <p:spPr>
          <a:xfrm>
            <a:off x="965050" y="1447600"/>
            <a:ext cx="7509300" cy="10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a:t>We conclude that </a:t>
            </a:r>
            <a:r>
              <a:rPr lang="en" sz="2400">
                <a:solidFill>
                  <a:schemeClr val="dk2"/>
                </a:solidFill>
                <a:latin typeface="Raleway"/>
                <a:ea typeface="Raleway"/>
                <a:cs typeface="Raleway"/>
                <a:sym typeface="Raleway"/>
              </a:rPr>
              <a:t>contracts of</a:t>
            </a:r>
            <a:r>
              <a:rPr lang="en" sz="2400" b="1"/>
              <a:t> </a:t>
            </a:r>
            <a:r>
              <a:rPr lang="en" sz="2400" b="1">
                <a:latin typeface="Raleway"/>
                <a:ea typeface="Raleway"/>
                <a:cs typeface="Raleway"/>
                <a:sym typeface="Raleway"/>
              </a:rPr>
              <a:t>higher score</a:t>
            </a:r>
            <a:r>
              <a:rPr lang="en" sz="2400" b="1"/>
              <a:t> based on the following calculation are </a:t>
            </a:r>
            <a:r>
              <a:rPr lang="en" sz="2400" b="1">
                <a:latin typeface="Raleway"/>
                <a:ea typeface="Raleway"/>
                <a:cs typeface="Raleway"/>
                <a:sym typeface="Raleway"/>
              </a:rPr>
              <a:t>more important</a:t>
            </a:r>
            <a:r>
              <a:rPr lang="en" sz="2400" b="1"/>
              <a:t>. </a:t>
            </a:r>
            <a:endParaRPr sz="2400" b="1"/>
          </a:p>
        </p:txBody>
      </p:sp>
      <p:grpSp>
        <p:nvGrpSpPr>
          <p:cNvPr id="341" name="Google Shape;341;p38"/>
          <p:cNvGrpSpPr/>
          <p:nvPr/>
        </p:nvGrpSpPr>
        <p:grpSpPr>
          <a:xfrm>
            <a:off x="8250673" y="206803"/>
            <a:ext cx="583304" cy="851459"/>
            <a:chOff x="6730350" y="2315900"/>
            <a:chExt cx="257700" cy="420100"/>
          </a:xfrm>
        </p:grpSpPr>
        <p:sp>
          <p:nvSpPr>
            <p:cNvPr id="342" name="Google Shape;342;p3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38"/>
          <p:cNvSpPr/>
          <p:nvPr/>
        </p:nvSpPr>
        <p:spPr>
          <a:xfrm>
            <a:off x="1724600" y="2592400"/>
            <a:ext cx="5273100" cy="20361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txBox="1">
            <a:spLocks noGrp="1"/>
          </p:cNvSpPr>
          <p:nvPr>
            <p:ph type="body" idx="4294967295"/>
          </p:nvPr>
        </p:nvSpPr>
        <p:spPr>
          <a:xfrm>
            <a:off x="2065425" y="2606800"/>
            <a:ext cx="4896300" cy="1983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a:t>Contract Score =</a:t>
            </a:r>
            <a:endParaRPr sz="2400" b="1"/>
          </a:p>
          <a:p>
            <a:pPr marL="0" lvl="0" indent="0" algn="l" rtl="0">
              <a:spcBef>
                <a:spcPts val="600"/>
              </a:spcBef>
              <a:spcAft>
                <a:spcPts val="0"/>
              </a:spcAft>
              <a:buNone/>
            </a:pPr>
            <a:r>
              <a:rPr lang="en" sz="2400" b="1">
                <a:latin typeface="Raleway"/>
                <a:ea typeface="Raleway"/>
                <a:cs typeface="Raleway"/>
                <a:sym typeface="Raleway"/>
              </a:rPr>
              <a:t>20%</a:t>
            </a:r>
            <a:r>
              <a:rPr lang="en" sz="2400" b="1"/>
              <a:t> of Dollar Amount sore +</a:t>
            </a:r>
            <a:endParaRPr sz="2400" b="1"/>
          </a:p>
          <a:p>
            <a:pPr marL="0" lvl="0" indent="0" algn="l" rtl="0">
              <a:spcBef>
                <a:spcPts val="600"/>
              </a:spcBef>
              <a:spcAft>
                <a:spcPts val="0"/>
              </a:spcAft>
              <a:buNone/>
            </a:pPr>
            <a:r>
              <a:rPr lang="en" sz="2400" b="1">
                <a:latin typeface="Raleway"/>
                <a:ea typeface="Raleway"/>
                <a:cs typeface="Raleway"/>
                <a:sym typeface="Raleway"/>
              </a:rPr>
              <a:t>50 % </a:t>
            </a:r>
            <a:r>
              <a:rPr lang="en" sz="2400" b="1"/>
              <a:t>of Competitiveness sore +</a:t>
            </a:r>
            <a:endParaRPr sz="2400" b="1"/>
          </a:p>
          <a:p>
            <a:pPr marL="0" lvl="0" indent="0" algn="l" rtl="0">
              <a:spcBef>
                <a:spcPts val="600"/>
              </a:spcBef>
              <a:spcAft>
                <a:spcPts val="0"/>
              </a:spcAft>
              <a:buNone/>
            </a:pPr>
            <a:r>
              <a:rPr lang="en" sz="2400" b="1">
                <a:latin typeface="Raleway"/>
                <a:ea typeface="Raleway"/>
                <a:cs typeface="Raleway"/>
                <a:sym typeface="Raleway"/>
              </a:rPr>
              <a:t>30 %</a:t>
            </a:r>
            <a:r>
              <a:rPr lang="en" sz="2400" b="1"/>
              <a:t> of Category score</a:t>
            </a:r>
            <a:endParaRPr sz="2400" b="1">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5"/>
          <p:cNvSpPr txBox="1">
            <a:spLocks noGrp="1"/>
          </p:cNvSpPr>
          <p:nvPr>
            <p:ph type="ctrTitle" idx="4294967295"/>
          </p:nvPr>
        </p:nvSpPr>
        <p:spPr>
          <a:xfrm>
            <a:off x="1220575" y="585538"/>
            <a:ext cx="3441000" cy="166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solidFill>
                  <a:srgbClr val="FFB600"/>
                </a:solidFill>
              </a:rPr>
              <a:t>Research Question</a:t>
            </a:r>
            <a:endParaRPr sz="4800">
              <a:solidFill>
                <a:srgbClr val="FFB600"/>
              </a:solidFill>
            </a:endParaRPr>
          </a:p>
        </p:txBody>
      </p:sp>
      <p:sp>
        <p:nvSpPr>
          <p:cNvPr id="113" name="Google Shape;113;p25"/>
          <p:cNvSpPr txBox="1">
            <a:spLocks noGrp="1"/>
          </p:cNvSpPr>
          <p:nvPr>
            <p:ph type="subTitle" idx="4294967295"/>
          </p:nvPr>
        </p:nvSpPr>
        <p:spPr>
          <a:xfrm>
            <a:off x="696300" y="2597500"/>
            <a:ext cx="7751400" cy="16674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4800" b="1">
                <a:latin typeface="Raleway"/>
                <a:ea typeface="Raleway"/>
                <a:cs typeface="Raleway"/>
                <a:sym typeface="Raleway"/>
              </a:rPr>
              <a:t>Which federal contracts </a:t>
            </a:r>
            <a:endParaRPr sz="4800" b="1">
              <a:latin typeface="Raleway"/>
              <a:ea typeface="Raleway"/>
              <a:cs typeface="Raleway"/>
              <a:sym typeface="Raleway"/>
            </a:endParaRPr>
          </a:p>
          <a:p>
            <a:pPr marL="0" lvl="0" indent="0" algn="ctr" rtl="0">
              <a:spcBef>
                <a:spcPts val="600"/>
              </a:spcBef>
              <a:spcAft>
                <a:spcPts val="0"/>
              </a:spcAft>
              <a:buNone/>
            </a:pPr>
            <a:r>
              <a:rPr lang="en" sz="4800" b="1">
                <a:latin typeface="Raleway"/>
                <a:ea typeface="Raleway"/>
                <a:cs typeface="Raleway"/>
                <a:sym typeface="Raleway"/>
              </a:rPr>
              <a:t>are most important? </a:t>
            </a:r>
            <a:endParaRPr sz="4800" b="1">
              <a:latin typeface="Raleway"/>
              <a:ea typeface="Raleway"/>
              <a:cs typeface="Raleway"/>
              <a:sym typeface="Raleway"/>
            </a:endParaRPr>
          </a:p>
          <a:p>
            <a:pPr marL="0" lvl="0" indent="0" algn="ctr" rtl="0">
              <a:spcBef>
                <a:spcPts val="600"/>
              </a:spcBef>
              <a:spcAft>
                <a:spcPts val="0"/>
              </a:spcAft>
              <a:buNone/>
            </a:pPr>
            <a:endParaRPr/>
          </a:p>
        </p:txBody>
      </p:sp>
      <p:sp>
        <p:nvSpPr>
          <p:cNvPr id="114" name="Google Shape;114;p25"/>
          <p:cNvSpPr/>
          <p:nvPr/>
        </p:nvSpPr>
        <p:spPr>
          <a:xfrm rot="2466717">
            <a:off x="6020959" y="1025895"/>
            <a:ext cx="416526" cy="3977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5"/>
          <p:cNvSpPr/>
          <p:nvPr/>
        </p:nvSpPr>
        <p:spPr>
          <a:xfrm rot="-446783">
            <a:off x="6656147" y="1466941"/>
            <a:ext cx="299729" cy="28619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5"/>
          <p:cNvSpPr/>
          <p:nvPr/>
        </p:nvSpPr>
        <p:spPr>
          <a:xfrm rot="2926063">
            <a:off x="8246537" y="1502870"/>
            <a:ext cx="224479" cy="2143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5"/>
          <p:cNvSpPr/>
          <p:nvPr/>
        </p:nvSpPr>
        <p:spPr>
          <a:xfrm rot="6595852">
            <a:off x="8202227" y="284729"/>
            <a:ext cx="202247" cy="19311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grpSp>
        <p:nvGrpSpPr>
          <p:cNvPr id="119" name="Google Shape;119;p25"/>
          <p:cNvGrpSpPr/>
          <p:nvPr/>
        </p:nvGrpSpPr>
        <p:grpSpPr>
          <a:xfrm>
            <a:off x="6954730" y="655495"/>
            <a:ext cx="811606" cy="799502"/>
            <a:chOff x="3955900" y="2984500"/>
            <a:chExt cx="414000" cy="422525"/>
          </a:xfrm>
        </p:grpSpPr>
        <p:sp>
          <p:nvSpPr>
            <p:cNvPr id="120" name="Google Shape;120;p25"/>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5"/>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5"/>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25"/>
          <p:cNvSpPr/>
          <p:nvPr/>
        </p:nvSpPr>
        <p:spPr>
          <a:xfrm rot="1071215">
            <a:off x="8100814" y="840928"/>
            <a:ext cx="299708" cy="28619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6"/>
          <p:cNvSpPr txBox="1">
            <a:spLocks noGrp="1"/>
          </p:cNvSpPr>
          <p:nvPr>
            <p:ph type="body" idx="1"/>
          </p:nvPr>
        </p:nvSpPr>
        <p:spPr>
          <a:xfrm>
            <a:off x="876575" y="985200"/>
            <a:ext cx="7502100" cy="796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a:t>We build a scoring system using 3 factors:</a:t>
            </a:r>
            <a:endParaRPr sz="2400" b="1"/>
          </a:p>
        </p:txBody>
      </p:sp>
      <p:sp>
        <p:nvSpPr>
          <p:cNvPr id="129" name="Google Shape;129;p26"/>
          <p:cNvSpPr txBox="1">
            <a:spLocks noGrp="1"/>
          </p:cNvSpPr>
          <p:nvPr>
            <p:ph type="title"/>
          </p:nvPr>
        </p:nvSpPr>
        <p:spPr>
          <a:xfrm>
            <a:off x="876575" y="421450"/>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Method</a:t>
            </a:r>
            <a:endParaRPr sz="3600"/>
          </a:p>
        </p:txBody>
      </p:sp>
      <p:sp>
        <p:nvSpPr>
          <p:cNvPr id="130" name="Google Shape;130;p2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131" name="Google Shape;131;p26"/>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6"/>
          <p:cNvSpPr txBox="1"/>
          <p:nvPr/>
        </p:nvSpPr>
        <p:spPr>
          <a:xfrm>
            <a:off x="1199325" y="4466275"/>
            <a:ext cx="4278600" cy="682800"/>
          </a:xfrm>
          <a:prstGeom prst="rect">
            <a:avLst/>
          </a:prstGeom>
          <a:noFill/>
          <a:ln>
            <a:noFill/>
          </a:ln>
          <a:effectLst>
            <a:reflection dist="38100" dir="5400000" fadeDir="5400012" sy="-100000" algn="bl" rotWithShape="0"/>
          </a:effectLst>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sz="2400"/>
          </a:p>
        </p:txBody>
      </p:sp>
      <p:sp>
        <p:nvSpPr>
          <p:cNvPr id="133" name="Google Shape;133;p26"/>
          <p:cNvSpPr/>
          <p:nvPr/>
        </p:nvSpPr>
        <p:spPr>
          <a:xfrm>
            <a:off x="2432700" y="1705675"/>
            <a:ext cx="4278600" cy="553200"/>
          </a:xfrm>
          <a:prstGeom prst="round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600"/>
              </a:spcBef>
              <a:spcAft>
                <a:spcPts val="0"/>
              </a:spcAft>
              <a:buNone/>
            </a:pPr>
            <a:r>
              <a:rPr lang="en" sz="2400" b="1">
                <a:solidFill>
                  <a:schemeClr val="dk2"/>
                </a:solidFill>
                <a:latin typeface="Raleway"/>
                <a:ea typeface="Raleway"/>
                <a:cs typeface="Raleway"/>
                <a:sym typeface="Raleway"/>
              </a:rPr>
              <a:t>Contract Score =  1) + 2) + 3)</a:t>
            </a:r>
            <a:endParaRPr b="1"/>
          </a:p>
        </p:txBody>
      </p:sp>
      <p:sp>
        <p:nvSpPr>
          <p:cNvPr id="134" name="Google Shape;134;p26"/>
          <p:cNvSpPr txBox="1">
            <a:spLocks noGrp="1"/>
          </p:cNvSpPr>
          <p:nvPr>
            <p:ph type="body" idx="1"/>
          </p:nvPr>
        </p:nvSpPr>
        <p:spPr>
          <a:xfrm>
            <a:off x="477200" y="2414975"/>
            <a:ext cx="8443200" cy="2416200"/>
          </a:xfrm>
          <a:prstGeom prst="rect">
            <a:avLst/>
          </a:prstGeom>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Clr>
                <a:srgbClr val="666666"/>
              </a:buClr>
              <a:buSzPts val="2400"/>
              <a:buAutoNum type="arabicParenR"/>
            </a:pPr>
            <a:r>
              <a:rPr lang="en" sz="2400" b="1">
                <a:latin typeface="Raleway"/>
                <a:ea typeface="Raleway"/>
                <a:cs typeface="Raleway"/>
                <a:sym typeface="Raleway"/>
              </a:rPr>
              <a:t>Dollar Amount</a:t>
            </a:r>
            <a:r>
              <a:rPr lang="en" sz="2400" b="1"/>
              <a:t> … the bigger contract size, </a:t>
            </a:r>
            <a:endParaRPr sz="2400" b="1"/>
          </a:p>
          <a:p>
            <a:pPr marL="0" lvl="0" indent="0" algn="l" rtl="0">
              <a:lnSpc>
                <a:spcPct val="115000"/>
              </a:lnSpc>
              <a:spcBef>
                <a:spcPts val="0"/>
              </a:spcBef>
              <a:spcAft>
                <a:spcPts val="0"/>
              </a:spcAft>
              <a:buNone/>
            </a:pPr>
            <a:r>
              <a:rPr lang="en" sz="2400" b="1"/>
              <a:t>                                     the higher score</a:t>
            </a:r>
            <a:endParaRPr sz="2400" b="1"/>
          </a:p>
          <a:p>
            <a:pPr marL="457200" lvl="0" indent="-381000" algn="l" rtl="0">
              <a:lnSpc>
                <a:spcPct val="115000"/>
              </a:lnSpc>
              <a:spcBef>
                <a:spcPts val="0"/>
              </a:spcBef>
              <a:spcAft>
                <a:spcPts val="0"/>
              </a:spcAft>
              <a:buClr>
                <a:srgbClr val="666666"/>
              </a:buClr>
              <a:buSzPts val="2400"/>
              <a:buAutoNum type="arabicParenR"/>
            </a:pPr>
            <a:r>
              <a:rPr lang="en" sz="2400" b="1">
                <a:latin typeface="Raleway"/>
                <a:ea typeface="Raleway"/>
                <a:cs typeface="Raleway"/>
                <a:sym typeface="Raleway"/>
              </a:rPr>
              <a:t>Competitiveness</a:t>
            </a:r>
            <a:r>
              <a:rPr lang="en" sz="2400" b="1"/>
              <a:t> … the less competitive, </a:t>
            </a:r>
            <a:endParaRPr sz="2400" b="1"/>
          </a:p>
          <a:p>
            <a:pPr marL="0" lvl="0" indent="0" algn="l" rtl="0">
              <a:lnSpc>
                <a:spcPct val="115000"/>
              </a:lnSpc>
              <a:spcBef>
                <a:spcPts val="0"/>
              </a:spcBef>
              <a:spcAft>
                <a:spcPts val="0"/>
              </a:spcAft>
              <a:buNone/>
            </a:pPr>
            <a:r>
              <a:rPr lang="en" sz="2400" b="1"/>
              <a:t>                                         the higher score</a:t>
            </a:r>
            <a:endParaRPr sz="2400" b="1"/>
          </a:p>
          <a:p>
            <a:pPr marL="457200" lvl="0" indent="-381000" algn="l" rtl="0">
              <a:lnSpc>
                <a:spcPct val="115000"/>
              </a:lnSpc>
              <a:spcBef>
                <a:spcPts val="0"/>
              </a:spcBef>
              <a:spcAft>
                <a:spcPts val="0"/>
              </a:spcAft>
              <a:buClr>
                <a:srgbClr val="666666"/>
              </a:buClr>
              <a:buSzPts val="2400"/>
              <a:buAutoNum type="arabicParenR"/>
            </a:pPr>
            <a:r>
              <a:rPr lang="en" sz="2400" b="1">
                <a:latin typeface="Raleway"/>
                <a:ea typeface="Raleway"/>
                <a:cs typeface="Raleway"/>
                <a:sym typeface="Raleway"/>
              </a:rPr>
              <a:t>Category Match</a:t>
            </a:r>
            <a:r>
              <a:rPr lang="en" sz="2400" b="1"/>
              <a:t> … the more matches, the higher score</a:t>
            </a:r>
            <a:endParaRPr sz="24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title" idx="4294967295"/>
          </p:nvPr>
        </p:nvSpPr>
        <p:spPr>
          <a:xfrm>
            <a:off x="464800" y="434575"/>
            <a:ext cx="70446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Dollar Amount ( Contract size )</a:t>
            </a:r>
            <a:endParaRPr sz="3600"/>
          </a:p>
        </p:txBody>
      </p:sp>
      <p:sp>
        <p:nvSpPr>
          <p:cNvPr id="140" name="Google Shape;140;p27"/>
          <p:cNvSpPr txBox="1">
            <a:spLocks noGrp="1"/>
          </p:cNvSpPr>
          <p:nvPr>
            <p:ph type="sldNum" idx="12"/>
          </p:nvPr>
        </p:nvSpPr>
        <p:spPr>
          <a:xfrm>
            <a:off x="8604400" y="47427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FFFFFF"/>
                </a:solidFill>
              </a:rPr>
              <a:t>4</a:t>
            </a:fld>
            <a:endParaRPr>
              <a:solidFill>
                <a:srgbClr val="FFFFFF"/>
              </a:solidFill>
            </a:endParaRPr>
          </a:p>
        </p:txBody>
      </p:sp>
      <p:pic>
        <p:nvPicPr>
          <p:cNvPr id="141" name="Google Shape;141;p27"/>
          <p:cNvPicPr preferRelativeResize="0"/>
          <p:nvPr/>
        </p:nvPicPr>
        <p:blipFill rotWithShape="1">
          <a:blip r:embed="rId3">
            <a:alphaModFix/>
          </a:blip>
          <a:srcRect b="37648"/>
          <a:stretch/>
        </p:blipFill>
        <p:spPr>
          <a:xfrm>
            <a:off x="1357000" y="1397225"/>
            <a:ext cx="6485400" cy="3345475"/>
          </a:xfrm>
          <a:prstGeom prst="rect">
            <a:avLst/>
          </a:prstGeom>
          <a:noFill/>
          <a:ln>
            <a:noFill/>
          </a:ln>
        </p:spPr>
      </p:pic>
      <p:sp>
        <p:nvSpPr>
          <p:cNvPr id="142" name="Google Shape;142;p27"/>
          <p:cNvSpPr/>
          <p:nvPr/>
        </p:nvSpPr>
        <p:spPr>
          <a:xfrm>
            <a:off x="1319675" y="1988325"/>
            <a:ext cx="6522600" cy="3267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7"/>
          <p:cNvSpPr/>
          <p:nvPr/>
        </p:nvSpPr>
        <p:spPr>
          <a:xfrm>
            <a:off x="1319675" y="4350025"/>
            <a:ext cx="6522600" cy="3267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7"/>
          <p:cNvSpPr txBox="1"/>
          <p:nvPr/>
        </p:nvSpPr>
        <p:spPr>
          <a:xfrm>
            <a:off x="402075" y="4346228"/>
            <a:ext cx="961200" cy="40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Case B:</a:t>
            </a:r>
            <a:endParaRPr b="1"/>
          </a:p>
        </p:txBody>
      </p:sp>
      <p:grpSp>
        <p:nvGrpSpPr>
          <p:cNvPr id="145" name="Google Shape;145;p27"/>
          <p:cNvGrpSpPr/>
          <p:nvPr/>
        </p:nvGrpSpPr>
        <p:grpSpPr>
          <a:xfrm>
            <a:off x="8198195" y="308103"/>
            <a:ext cx="772513" cy="588033"/>
            <a:chOff x="1926350" y="995225"/>
            <a:chExt cx="428650" cy="356600"/>
          </a:xfrm>
        </p:grpSpPr>
        <p:sp>
          <p:nvSpPr>
            <p:cNvPr id="146" name="Google Shape;146;p27"/>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7"/>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7"/>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7"/>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27"/>
          <p:cNvSpPr txBox="1"/>
          <p:nvPr/>
        </p:nvSpPr>
        <p:spPr>
          <a:xfrm>
            <a:off x="413265" y="1969907"/>
            <a:ext cx="861300" cy="40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Case A:</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title" idx="4294967295"/>
          </p:nvPr>
        </p:nvSpPr>
        <p:spPr>
          <a:xfrm>
            <a:off x="464800" y="434575"/>
            <a:ext cx="70446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Dollar Amount ( Contract size )</a:t>
            </a:r>
            <a:endParaRPr sz="3600"/>
          </a:p>
        </p:txBody>
      </p:sp>
      <p:sp>
        <p:nvSpPr>
          <p:cNvPr id="156" name="Google Shape;156;p28"/>
          <p:cNvSpPr txBox="1">
            <a:spLocks noGrp="1"/>
          </p:cNvSpPr>
          <p:nvPr>
            <p:ph type="sldNum" idx="12"/>
          </p:nvPr>
        </p:nvSpPr>
        <p:spPr>
          <a:xfrm>
            <a:off x="8604400" y="47427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FFFFFF"/>
                </a:solidFill>
              </a:rPr>
              <a:t>5</a:t>
            </a:fld>
            <a:endParaRPr>
              <a:solidFill>
                <a:srgbClr val="FFFFFF"/>
              </a:solidFill>
            </a:endParaRPr>
          </a:p>
        </p:txBody>
      </p:sp>
      <p:sp>
        <p:nvSpPr>
          <p:cNvPr id="157" name="Google Shape;157;p28"/>
          <p:cNvSpPr txBox="1">
            <a:spLocks noGrp="1"/>
          </p:cNvSpPr>
          <p:nvPr>
            <p:ph type="body" idx="4294967295"/>
          </p:nvPr>
        </p:nvSpPr>
        <p:spPr>
          <a:xfrm>
            <a:off x="536500" y="1095500"/>
            <a:ext cx="7044600" cy="55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a:t>We use </a:t>
            </a:r>
            <a:r>
              <a:rPr lang="en" sz="2400" b="1">
                <a:solidFill>
                  <a:srgbClr val="000000"/>
                </a:solidFill>
                <a:latin typeface="Raleway"/>
                <a:ea typeface="Raleway"/>
                <a:cs typeface="Raleway"/>
                <a:sym typeface="Raleway"/>
              </a:rPr>
              <a:t>max value</a:t>
            </a:r>
            <a:r>
              <a:rPr lang="en" sz="2400" b="1"/>
              <a:t> of potential contract sizes (dollarsobligated, base1, base2).</a:t>
            </a:r>
            <a:endParaRPr sz="2400" b="1"/>
          </a:p>
        </p:txBody>
      </p:sp>
      <p:grpSp>
        <p:nvGrpSpPr>
          <p:cNvPr id="158" name="Google Shape;158;p28"/>
          <p:cNvGrpSpPr/>
          <p:nvPr/>
        </p:nvGrpSpPr>
        <p:grpSpPr>
          <a:xfrm>
            <a:off x="8111770" y="321327"/>
            <a:ext cx="744728" cy="689521"/>
            <a:chOff x="5241175" y="4959100"/>
            <a:chExt cx="539775" cy="517775"/>
          </a:xfrm>
        </p:grpSpPr>
        <p:sp>
          <p:nvSpPr>
            <p:cNvPr id="159" name="Google Shape;159;p2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28"/>
          <p:cNvSpPr txBox="1">
            <a:spLocks noGrp="1"/>
          </p:cNvSpPr>
          <p:nvPr>
            <p:ph type="body" idx="4294967295"/>
          </p:nvPr>
        </p:nvSpPr>
        <p:spPr>
          <a:xfrm>
            <a:off x="3681704" y="2848737"/>
            <a:ext cx="1847100" cy="689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a:t>Amount 2</a:t>
            </a:r>
            <a:endParaRPr sz="2400" b="1"/>
          </a:p>
        </p:txBody>
      </p:sp>
      <p:sp>
        <p:nvSpPr>
          <p:cNvPr id="166" name="Google Shape;166;p28"/>
          <p:cNvSpPr txBox="1"/>
          <p:nvPr/>
        </p:nvSpPr>
        <p:spPr>
          <a:xfrm rot="-5400000">
            <a:off x="379325" y="2974125"/>
            <a:ext cx="1978800" cy="43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Dollar Amount</a:t>
            </a:r>
            <a:endParaRPr sz="1800" b="1"/>
          </a:p>
        </p:txBody>
      </p:sp>
      <p:sp>
        <p:nvSpPr>
          <p:cNvPr id="167" name="Google Shape;167;p28"/>
          <p:cNvSpPr txBox="1"/>
          <p:nvPr/>
        </p:nvSpPr>
        <p:spPr>
          <a:xfrm>
            <a:off x="3785225" y="4460550"/>
            <a:ext cx="2063100" cy="36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Contract ID</a:t>
            </a:r>
            <a:endParaRPr sz="1800" b="1"/>
          </a:p>
        </p:txBody>
      </p:sp>
      <p:pic>
        <p:nvPicPr>
          <p:cNvPr id="168" name="Google Shape;168;p28"/>
          <p:cNvPicPr preferRelativeResize="0"/>
          <p:nvPr/>
        </p:nvPicPr>
        <p:blipFill rotWithShape="1">
          <a:blip r:embed="rId3">
            <a:alphaModFix/>
          </a:blip>
          <a:srcRect l="35968" t="23236" r="7566" b="30868"/>
          <a:stretch/>
        </p:blipFill>
        <p:spPr>
          <a:xfrm>
            <a:off x="1664225" y="2018063"/>
            <a:ext cx="5471800" cy="2500525"/>
          </a:xfrm>
          <a:prstGeom prst="rect">
            <a:avLst/>
          </a:prstGeom>
          <a:noFill/>
          <a:ln>
            <a:noFill/>
          </a:ln>
        </p:spPr>
      </p:pic>
      <p:pic>
        <p:nvPicPr>
          <p:cNvPr id="169" name="Google Shape;169;p28"/>
          <p:cNvPicPr preferRelativeResize="0"/>
          <p:nvPr/>
        </p:nvPicPr>
        <p:blipFill rotWithShape="1">
          <a:blip r:embed="rId4">
            <a:alphaModFix/>
          </a:blip>
          <a:srcRect l="90765" t="40888" r="2490" b="49674"/>
          <a:stretch/>
        </p:blipFill>
        <p:spPr>
          <a:xfrm>
            <a:off x="7287125" y="2848736"/>
            <a:ext cx="1214623" cy="95562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9"/>
          <p:cNvSpPr txBox="1">
            <a:spLocks noGrp="1"/>
          </p:cNvSpPr>
          <p:nvPr>
            <p:ph type="ctrTitle" idx="4294967295"/>
          </p:nvPr>
        </p:nvSpPr>
        <p:spPr>
          <a:xfrm>
            <a:off x="648875" y="36159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666666"/>
                </a:solidFill>
              </a:rPr>
              <a:t>Competitiveness</a:t>
            </a:r>
            <a:endParaRPr sz="3600">
              <a:solidFill>
                <a:srgbClr val="666666"/>
              </a:solidFill>
            </a:endParaRPr>
          </a:p>
        </p:txBody>
      </p:sp>
      <p:sp>
        <p:nvSpPr>
          <p:cNvPr id="175" name="Google Shape;175;p29"/>
          <p:cNvSpPr txBox="1">
            <a:spLocks noGrp="1"/>
          </p:cNvSpPr>
          <p:nvPr>
            <p:ph type="subTitle" idx="4294967295"/>
          </p:nvPr>
        </p:nvSpPr>
        <p:spPr>
          <a:xfrm>
            <a:off x="3365025" y="2992600"/>
            <a:ext cx="2798400" cy="13230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Clr>
                <a:schemeClr val="dk1"/>
              </a:buClr>
              <a:buSzPts val="1100"/>
              <a:buFont typeface="Arial"/>
              <a:buNone/>
            </a:pPr>
            <a:r>
              <a:rPr lang="en" b="1">
                <a:solidFill>
                  <a:schemeClr val="dk2"/>
                </a:solidFill>
                <a:latin typeface="Raleway"/>
                <a:ea typeface="Raleway"/>
                <a:cs typeface="Raleway"/>
                <a:sym typeface="Raleway"/>
              </a:rPr>
              <a:t>Company Revenue, </a:t>
            </a:r>
            <a:r>
              <a:rPr lang="en">
                <a:solidFill>
                  <a:schemeClr val="dk2"/>
                </a:solidFill>
              </a:rPr>
              <a:t>how much revenue a company receives annually </a:t>
            </a:r>
            <a:endParaRPr>
              <a:solidFill>
                <a:schemeClr val="dk1"/>
              </a:solidFill>
              <a:latin typeface="Arial"/>
              <a:ea typeface="Arial"/>
              <a:cs typeface="Arial"/>
              <a:sym typeface="Arial"/>
            </a:endParaRPr>
          </a:p>
          <a:p>
            <a:pPr marL="0" lvl="0" indent="0" algn="l" rtl="0">
              <a:spcBef>
                <a:spcPts val="600"/>
              </a:spcBef>
              <a:spcAft>
                <a:spcPts val="0"/>
              </a:spcAft>
              <a:buNone/>
            </a:pPr>
            <a:endParaRPr sz="2400"/>
          </a:p>
          <a:p>
            <a:pPr marL="0" lvl="0" indent="0" algn="l" rtl="0">
              <a:lnSpc>
                <a:spcPct val="115000"/>
              </a:lnSpc>
              <a:spcBef>
                <a:spcPts val="0"/>
              </a:spcBef>
              <a:spcAft>
                <a:spcPts val="0"/>
              </a:spcAft>
              <a:buNone/>
            </a:pPr>
            <a:endParaRPr sz="2400" b="1">
              <a:solidFill>
                <a:srgbClr val="000000"/>
              </a:solidFill>
              <a:latin typeface="Arial"/>
              <a:ea typeface="Arial"/>
              <a:cs typeface="Arial"/>
              <a:sym typeface="Arial"/>
            </a:endParaRPr>
          </a:p>
          <a:p>
            <a:pPr marL="0" lvl="0" indent="0" algn="l" rtl="0">
              <a:spcBef>
                <a:spcPts val="600"/>
              </a:spcBef>
              <a:spcAft>
                <a:spcPts val="0"/>
              </a:spcAft>
              <a:buNone/>
            </a:pPr>
            <a:endParaRPr/>
          </a:p>
        </p:txBody>
      </p:sp>
      <p:sp>
        <p:nvSpPr>
          <p:cNvPr id="176" name="Google Shape;176;p2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177" name="Google Shape;177;p29"/>
          <p:cNvGrpSpPr/>
          <p:nvPr/>
        </p:nvGrpSpPr>
        <p:grpSpPr>
          <a:xfrm>
            <a:off x="8171777" y="361594"/>
            <a:ext cx="633035" cy="611774"/>
            <a:chOff x="5297950" y="1632050"/>
            <a:chExt cx="426200" cy="431100"/>
          </a:xfrm>
        </p:grpSpPr>
        <p:sp>
          <p:nvSpPr>
            <p:cNvPr id="178" name="Google Shape;178;p29"/>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 name="Google Shape;180;p29"/>
          <p:cNvSpPr txBox="1"/>
          <p:nvPr/>
        </p:nvSpPr>
        <p:spPr>
          <a:xfrm>
            <a:off x="753500" y="2222850"/>
            <a:ext cx="2267400" cy="1527300"/>
          </a:xfrm>
          <a:prstGeom prst="rect">
            <a:avLst/>
          </a:prstGeom>
          <a:noFill/>
          <a:ln>
            <a:noFill/>
          </a:ln>
        </p:spPr>
        <p:txBody>
          <a:bodyPr spcFirstLastPara="1" wrap="square" lIns="91425" tIns="91425" rIns="91425" bIns="91425" anchor="ctr" anchorCtr="0">
            <a:noAutofit/>
          </a:bodyPr>
          <a:lstStyle/>
          <a:p>
            <a:pPr marL="0" lvl="0" indent="0" algn="ctr" rtl="0">
              <a:spcBef>
                <a:spcPts val="600"/>
              </a:spcBef>
              <a:spcAft>
                <a:spcPts val="0"/>
              </a:spcAft>
              <a:buNone/>
            </a:pPr>
            <a:r>
              <a:rPr lang="en" sz="1800" b="1">
                <a:solidFill>
                  <a:schemeClr val="dk2"/>
                </a:solidFill>
                <a:latin typeface="Raleway"/>
                <a:ea typeface="Raleway"/>
                <a:cs typeface="Raleway"/>
                <a:sym typeface="Raleway"/>
              </a:rPr>
              <a:t>Number of Bids </a:t>
            </a:r>
            <a:r>
              <a:rPr lang="en" sz="1800">
                <a:solidFill>
                  <a:schemeClr val="dk2"/>
                </a:solidFill>
                <a:latin typeface="Raleway Light"/>
                <a:ea typeface="Raleway Light"/>
                <a:cs typeface="Raleway Light"/>
                <a:sym typeface="Raleway Light"/>
              </a:rPr>
              <a:t>a contract receives </a:t>
            </a:r>
            <a:endParaRPr sz="1800"/>
          </a:p>
        </p:txBody>
      </p:sp>
      <p:sp>
        <p:nvSpPr>
          <p:cNvPr id="181" name="Google Shape;181;p29"/>
          <p:cNvSpPr/>
          <p:nvPr/>
        </p:nvSpPr>
        <p:spPr>
          <a:xfrm>
            <a:off x="763250" y="2223300"/>
            <a:ext cx="2247900" cy="152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3261975" y="2992600"/>
            <a:ext cx="3004500" cy="152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6507550" y="2223300"/>
            <a:ext cx="2116200" cy="152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600"/>
              </a:spcBef>
              <a:spcAft>
                <a:spcPts val="0"/>
              </a:spcAft>
              <a:buClr>
                <a:schemeClr val="dk1"/>
              </a:buClr>
              <a:buSzPts val="1100"/>
              <a:buFont typeface="Arial"/>
              <a:buNone/>
            </a:pPr>
            <a:r>
              <a:rPr lang="en" sz="1800" b="1">
                <a:solidFill>
                  <a:schemeClr val="dk2"/>
                </a:solidFill>
                <a:latin typeface="Raleway"/>
                <a:ea typeface="Raleway"/>
                <a:cs typeface="Raleway"/>
                <a:sym typeface="Raleway"/>
              </a:rPr>
              <a:t>Number of Employees </a:t>
            </a:r>
            <a:r>
              <a:rPr lang="en" sz="1800">
                <a:solidFill>
                  <a:schemeClr val="dk2"/>
                </a:solidFill>
                <a:latin typeface="Raleway Light"/>
                <a:ea typeface="Raleway Light"/>
                <a:cs typeface="Raleway Light"/>
                <a:sym typeface="Raleway Light"/>
              </a:rPr>
              <a:t>within a company</a:t>
            </a:r>
            <a:endParaRPr sz="1800">
              <a:solidFill>
                <a:schemeClr val="dk1"/>
              </a:solidFill>
            </a:endParaRPr>
          </a:p>
        </p:txBody>
      </p:sp>
      <p:sp>
        <p:nvSpPr>
          <p:cNvPr id="184" name="Google Shape;184;p29"/>
          <p:cNvSpPr txBox="1"/>
          <p:nvPr/>
        </p:nvSpPr>
        <p:spPr>
          <a:xfrm>
            <a:off x="6266475" y="3348250"/>
            <a:ext cx="1289700" cy="10185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7200"/>
          </a:p>
        </p:txBody>
      </p:sp>
      <p:sp>
        <p:nvSpPr>
          <p:cNvPr id="185" name="Google Shape;185;p29"/>
          <p:cNvSpPr/>
          <p:nvPr/>
        </p:nvSpPr>
        <p:spPr>
          <a:xfrm rot="10800000">
            <a:off x="3650344" y="1758725"/>
            <a:ext cx="1614300" cy="8118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5176675" y="1874950"/>
            <a:ext cx="342900" cy="8682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rot="10800000" flipH="1">
            <a:off x="5447925" y="1758725"/>
            <a:ext cx="934500" cy="8118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657000" y="1321738"/>
            <a:ext cx="7830000" cy="553200"/>
          </a:xfrm>
          <a:prstGeom prst="round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600"/>
              </a:spcBef>
              <a:spcAft>
                <a:spcPts val="0"/>
              </a:spcAft>
              <a:buNone/>
            </a:pPr>
            <a:r>
              <a:rPr lang="en" sz="1800" b="1">
                <a:solidFill>
                  <a:schemeClr val="dk2"/>
                </a:solidFill>
                <a:latin typeface="Raleway"/>
                <a:ea typeface="Raleway"/>
                <a:cs typeface="Raleway"/>
                <a:sym typeface="Raleway"/>
              </a:rPr>
              <a:t>Contract Score = Dollar Amount + </a:t>
            </a:r>
            <a:r>
              <a:rPr lang="en" sz="1800" b="1" u="sng">
                <a:solidFill>
                  <a:schemeClr val="dk2"/>
                </a:solidFill>
                <a:latin typeface="Raleway"/>
                <a:ea typeface="Raleway"/>
                <a:cs typeface="Raleway"/>
                <a:sym typeface="Raleway"/>
              </a:rPr>
              <a:t>Competitiveness</a:t>
            </a:r>
            <a:r>
              <a:rPr lang="en" sz="1800" b="1">
                <a:solidFill>
                  <a:schemeClr val="dk2"/>
                </a:solidFill>
                <a:latin typeface="Raleway"/>
                <a:ea typeface="Raleway"/>
                <a:cs typeface="Raleway"/>
                <a:sym typeface="Raleway"/>
              </a:rPr>
              <a:t> + Category Match  </a:t>
            </a:r>
            <a:endParaRPr sz="18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ctrTitle" idx="4294967295"/>
          </p:nvPr>
        </p:nvSpPr>
        <p:spPr>
          <a:xfrm>
            <a:off x="648875" y="36159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666666"/>
                </a:solidFill>
              </a:rPr>
              <a:t>Competitiveness</a:t>
            </a:r>
            <a:endParaRPr sz="3600">
              <a:solidFill>
                <a:srgbClr val="666666"/>
              </a:solidFill>
            </a:endParaRPr>
          </a:p>
        </p:txBody>
      </p:sp>
      <p:sp>
        <p:nvSpPr>
          <p:cNvPr id="194" name="Google Shape;194;p30"/>
          <p:cNvSpPr txBox="1">
            <a:spLocks noGrp="1"/>
          </p:cNvSpPr>
          <p:nvPr>
            <p:ph type="subTitle" idx="4294967295"/>
          </p:nvPr>
        </p:nvSpPr>
        <p:spPr>
          <a:xfrm>
            <a:off x="1692375" y="1117200"/>
            <a:ext cx="7212000" cy="357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A contract is less competitive if …</a:t>
            </a:r>
            <a:endParaRPr sz="2400"/>
          </a:p>
          <a:p>
            <a:pPr marL="0" lvl="0" indent="0" algn="l" rtl="0">
              <a:spcBef>
                <a:spcPts val="600"/>
              </a:spcBef>
              <a:spcAft>
                <a:spcPts val="0"/>
              </a:spcAft>
              <a:buNone/>
            </a:pPr>
            <a:endParaRPr sz="2400"/>
          </a:p>
          <a:p>
            <a:pPr marL="457200" lvl="0" indent="-381000" algn="l" rtl="0">
              <a:spcBef>
                <a:spcPts val="600"/>
              </a:spcBef>
              <a:spcAft>
                <a:spcPts val="0"/>
              </a:spcAft>
              <a:buClr>
                <a:srgbClr val="666666"/>
              </a:buClr>
              <a:buSzPts val="2400"/>
              <a:buAutoNum type="arabicParenR"/>
            </a:pPr>
            <a:r>
              <a:rPr lang="en" sz="2400" b="1">
                <a:solidFill>
                  <a:schemeClr val="dk2"/>
                </a:solidFill>
                <a:latin typeface="Raleway"/>
                <a:ea typeface="Raleway"/>
                <a:cs typeface="Raleway"/>
                <a:sym typeface="Raleway"/>
              </a:rPr>
              <a:t>Number of Bids</a:t>
            </a:r>
            <a:r>
              <a:rPr lang="en" sz="2400">
                <a:solidFill>
                  <a:schemeClr val="dk2"/>
                </a:solidFill>
              </a:rPr>
              <a:t> is small</a:t>
            </a:r>
            <a:endParaRPr sz="2400">
              <a:solidFill>
                <a:schemeClr val="dk2"/>
              </a:solidFill>
            </a:endParaRPr>
          </a:p>
          <a:p>
            <a:pPr marL="0" lvl="0" indent="0" algn="l" rtl="0">
              <a:spcBef>
                <a:spcPts val="600"/>
              </a:spcBef>
              <a:spcAft>
                <a:spcPts val="0"/>
              </a:spcAft>
              <a:buNone/>
            </a:pPr>
            <a:endParaRPr sz="2400">
              <a:solidFill>
                <a:schemeClr val="dk2"/>
              </a:solidFill>
            </a:endParaRPr>
          </a:p>
          <a:p>
            <a:pPr marL="457200" lvl="0" indent="-381000" algn="l" rtl="0">
              <a:spcBef>
                <a:spcPts val="600"/>
              </a:spcBef>
              <a:spcAft>
                <a:spcPts val="0"/>
              </a:spcAft>
              <a:buClr>
                <a:srgbClr val="666666"/>
              </a:buClr>
              <a:buSzPts val="2400"/>
              <a:buAutoNum type="arabicParenR"/>
            </a:pPr>
            <a:r>
              <a:rPr lang="en" sz="2400" b="1">
                <a:latin typeface="Raleway"/>
                <a:ea typeface="Raleway"/>
                <a:cs typeface="Raleway"/>
                <a:sym typeface="Raleway"/>
              </a:rPr>
              <a:t>Company Annual Revenue</a:t>
            </a:r>
            <a:r>
              <a:rPr lang="en" sz="2400"/>
              <a:t> is small</a:t>
            </a:r>
            <a:endParaRPr sz="2400"/>
          </a:p>
          <a:p>
            <a:pPr marL="0" lvl="0" indent="0" algn="l" rtl="0">
              <a:spcBef>
                <a:spcPts val="600"/>
              </a:spcBef>
              <a:spcAft>
                <a:spcPts val="0"/>
              </a:spcAft>
              <a:buNone/>
            </a:pPr>
            <a:endParaRPr sz="2400"/>
          </a:p>
          <a:p>
            <a:pPr marL="457200" lvl="0" indent="-381000" algn="l" rtl="0">
              <a:spcBef>
                <a:spcPts val="600"/>
              </a:spcBef>
              <a:spcAft>
                <a:spcPts val="0"/>
              </a:spcAft>
              <a:buClr>
                <a:srgbClr val="666666"/>
              </a:buClr>
              <a:buSzPts val="2400"/>
              <a:buAutoNum type="arabicParenR"/>
            </a:pPr>
            <a:r>
              <a:rPr lang="en" sz="2400" b="1">
                <a:latin typeface="Raleway"/>
                <a:ea typeface="Raleway"/>
                <a:cs typeface="Raleway"/>
                <a:sym typeface="Raleway"/>
              </a:rPr>
              <a:t>Number of Employees</a:t>
            </a:r>
            <a:r>
              <a:rPr lang="en" sz="2400"/>
              <a:t> is small</a:t>
            </a:r>
            <a:endParaRPr sz="2400"/>
          </a:p>
          <a:p>
            <a:pPr marL="0" lvl="0" indent="0" algn="l" rtl="0">
              <a:lnSpc>
                <a:spcPct val="115000"/>
              </a:lnSpc>
              <a:spcBef>
                <a:spcPts val="0"/>
              </a:spcBef>
              <a:spcAft>
                <a:spcPts val="0"/>
              </a:spcAft>
              <a:buNone/>
            </a:pPr>
            <a:endParaRPr sz="2400" b="1">
              <a:solidFill>
                <a:srgbClr val="000000"/>
              </a:solidFill>
              <a:latin typeface="Arial"/>
              <a:ea typeface="Arial"/>
              <a:cs typeface="Arial"/>
              <a:sym typeface="Arial"/>
            </a:endParaRPr>
          </a:p>
          <a:p>
            <a:pPr marL="0" lvl="0" indent="0" algn="l" rtl="0">
              <a:spcBef>
                <a:spcPts val="600"/>
              </a:spcBef>
              <a:spcAft>
                <a:spcPts val="0"/>
              </a:spcAft>
              <a:buNone/>
            </a:pPr>
            <a:endParaRPr/>
          </a:p>
        </p:txBody>
      </p:sp>
      <p:sp>
        <p:nvSpPr>
          <p:cNvPr id="195" name="Google Shape;195;p3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grpSp>
        <p:nvGrpSpPr>
          <p:cNvPr id="196" name="Google Shape;196;p30"/>
          <p:cNvGrpSpPr/>
          <p:nvPr/>
        </p:nvGrpSpPr>
        <p:grpSpPr>
          <a:xfrm>
            <a:off x="8171777" y="361594"/>
            <a:ext cx="633035" cy="611774"/>
            <a:chOff x="5297950" y="1632050"/>
            <a:chExt cx="426200" cy="431100"/>
          </a:xfrm>
        </p:grpSpPr>
        <p:sp>
          <p:nvSpPr>
            <p:cNvPr id="197" name="Google Shape;197;p30"/>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0"/>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30"/>
          <p:cNvSpPr/>
          <p:nvPr/>
        </p:nvSpPr>
        <p:spPr>
          <a:xfrm>
            <a:off x="657000" y="1321738"/>
            <a:ext cx="7830000" cy="553200"/>
          </a:xfrm>
          <a:prstGeom prst="round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600"/>
              </a:spcBef>
              <a:spcAft>
                <a:spcPts val="0"/>
              </a:spcAft>
              <a:buNone/>
            </a:pPr>
            <a:r>
              <a:rPr lang="en" sz="1800" b="1">
                <a:solidFill>
                  <a:schemeClr val="dk2"/>
                </a:solidFill>
                <a:latin typeface="Raleway"/>
                <a:ea typeface="Raleway"/>
                <a:cs typeface="Raleway"/>
                <a:sym typeface="Raleway"/>
              </a:rPr>
              <a:t>Contract Score = Dollar Amount + </a:t>
            </a:r>
            <a:r>
              <a:rPr lang="en" sz="1800" b="1" u="sng">
                <a:solidFill>
                  <a:schemeClr val="dk2"/>
                </a:solidFill>
                <a:latin typeface="Raleway"/>
                <a:ea typeface="Raleway"/>
                <a:cs typeface="Raleway"/>
                <a:sym typeface="Raleway"/>
              </a:rPr>
              <a:t>Competitiveness</a:t>
            </a:r>
            <a:r>
              <a:rPr lang="en" sz="1800" b="1">
                <a:solidFill>
                  <a:schemeClr val="dk2"/>
                </a:solidFill>
                <a:latin typeface="Raleway"/>
                <a:ea typeface="Raleway"/>
                <a:cs typeface="Raleway"/>
                <a:sym typeface="Raleway"/>
              </a:rPr>
              <a:t> + Category Match  </a:t>
            </a:r>
            <a:endParaRPr sz="18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ctrTitle" idx="4294967295"/>
          </p:nvPr>
        </p:nvSpPr>
        <p:spPr>
          <a:xfrm>
            <a:off x="640375" y="507967"/>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666666"/>
                </a:solidFill>
              </a:rPr>
              <a:t>Competitiveness</a:t>
            </a:r>
            <a:endParaRPr sz="3600">
              <a:solidFill>
                <a:srgbClr val="666666"/>
              </a:solidFill>
            </a:endParaRPr>
          </a:p>
        </p:txBody>
      </p:sp>
      <p:sp>
        <p:nvSpPr>
          <p:cNvPr id="205" name="Google Shape;205;p31"/>
          <p:cNvSpPr txBox="1">
            <a:spLocks noGrp="1"/>
          </p:cNvSpPr>
          <p:nvPr>
            <p:ph type="subTitle" idx="4294967295"/>
          </p:nvPr>
        </p:nvSpPr>
        <p:spPr>
          <a:xfrm>
            <a:off x="488225" y="1090152"/>
            <a:ext cx="8655900" cy="3970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a:solidFill>
                  <a:schemeClr val="dk2"/>
                </a:solidFill>
                <a:latin typeface="Raleway"/>
                <a:ea typeface="Raleway"/>
                <a:cs typeface="Raleway"/>
                <a:sym typeface="Raleway"/>
              </a:rPr>
              <a:t>1）Number of Bids</a:t>
            </a:r>
            <a:r>
              <a:rPr lang="en" sz="2400">
                <a:solidFill>
                  <a:schemeClr val="dk2"/>
                </a:solidFill>
              </a:rPr>
              <a:t> </a:t>
            </a:r>
            <a:endParaRPr/>
          </a:p>
        </p:txBody>
      </p:sp>
      <p:sp>
        <p:nvSpPr>
          <p:cNvPr id="206" name="Google Shape;206;p3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pic>
        <p:nvPicPr>
          <p:cNvPr id="207" name="Google Shape;207;p31"/>
          <p:cNvPicPr preferRelativeResize="0"/>
          <p:nvPr/>
        </p:nvPicPr>
        <p:blipFill rotWithShape="1">
          <a:blip r:embed="rId3">
            <a:alphaModFix/>
          </a:blip>
          <a:srcRect l="2591" t="6582" b="4701"/>
          <a:stretch/>
        </p:blipFill>
        <p:spPr>
          <a:xfrm>
            <a:off x="1359875" y="1766049"/>
            <a:ext cx="6333401" cy="2619000"/>
          </a:xfrm>
          <a:prstGeom prst="rect">
            <a:avLst/>
          </a:prstGeom>
          <a:noFill/>
          <a:ln>
            <a:noFill/>
          </a:ln>
        </p:spPr>
      </p:pic>
      <p:sp>
        <p:nvSpPr>
          <p:cNvPr id="208" name="Google Shape;208;p31"/>
          <p:cNvSpPr txBox="1"/>
          <p:nvPr/>
        </p:nvSpPr>
        <p:spPr>
          <a:xfrm rot="-5400000">
            <a:off x="-250625" y="2948144"/>
            <a:ext cx="2331900" cy="40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Number of contract</a:t>
            </a:r>
            <a:endParaRPr sz="1800" b="1"/>
          </a:p>
        </p:txBody>
      </p:sp>
      <p:sp>
        <p:nvSpPr>
          <p:cNvPr id="209" name="Google Shape;209;p31"/>
          <p:cNvSpPr txBox="1"/>
          <p:nvPr/>
        </p:nvSpPr>
        <p:spPr>
          <a:xfrm>
            <a:off x="3723375" y="4308850"/>
            <a:ext cx="2465700" cy="40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 </a:t>
            </a:r>
            <a:r>
              <a:rPr lang="en" sz="1800" b="1"/>
              <a:t>Number of bids</a:t>
            </a:r>
            <a:endParaRPr sz="1800" b="1"/>
          </a:p>
        </p:txBody>
      </p:sp>
      <p:grpSp>
        <p:nvGrpSpPr>
          <p:cNvPr id="210" name="Google Shape;210;p31"/>
          <p:cNvGrpSpPr/>
          <p:nvPr/>
        </p:nvGrpSpPr>
        <p:grpSpPr>
          <a:xfrm>
            <a:off x="5034634" y="730738"/>
            <a:ext cx="513187" cy="714289"/>
            <a:chOff x="584925" y="922575"/>
            <a:chExt cx="415200" cy="502525"/>
          </a:xfrm>
        </p:grpSpPr>
        <p:sp>
          <p:nvSpPr>
            <p:cNvPr id="211" name="Google Shape;211;p31"/>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1"/>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1"/>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 name="Google Shape;214;p31"/>
          <p:cNvSpPr/>
          <p:nvPr/>
        </p:nvSpPr>
        <p:spPr>
          <a:xfrm>
            <a:off x="6189081" y="1167905"/>
            <a:ext cx="407708" cy="407715"/>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1"/>
          <p:cNvSpPr/>
          <p:nvPr/>
        </p:nvSpPr>
        <p:spPr>
          <a:xfrm>
            <a:off x="5935855" y="730740"/>
            <a:ext cx="407708" cy="368181"/>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1"/>
          <p:cNvSpPr/>
          <p:nvPr/>
        </p:nvSpPr>
        <p:spPr>
          <a:xfrm>
            <a:off x="6495081" y="710980"/>
            <a:ext cx="407708" cy="407715"/>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1"/>
          <p:cNvSpPr/>
          <p:nvPr/>
        </p:nvSpPr>
        <p:spPr>
          <a:xfrm>
            <a:off x="6706056" y="1167905"/>
            <a:ext cx="407708" cy="407715"/>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1"/>
          <p:cNvSpPr/>
          <p:nvPr/>
        </p:nvSpPr>
        <p:spPr>
          <a:xfrm>
            <a:off x="7089394" y="710980"/>
            <a:ext cx="407708" cy="407715"/>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2"/>
          <p:cNvSpPr txBox="1">
            <a:spLocks noGrp="1"/>
          </p:cNvSpPr>
          <p:nvPr>
            <p:ph type="ctrTitle" idx="4294967295"/>
          </p:nvPr>
        </p:nvSpPr>
        <p:spPr>
          <a:xfrm>
            <a:off x="640375" y="507967"/>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666666"/>
                </a:solidFill>
              </a:rPr>
              <a:t>Competitiveness</a:t>
            </a:r>
            <a:endParaRPr sz="3600">
              <a:solidFill>
                <a:srgbClr val="666666"/>
              </a:solidFill>
            </a:endParaRPr>
          </a:p>
        </p:txBody>
      </p:sp>
      <p:sp>
        <p:nvSpPr>
          <p:cNvPr id="224" name="Google Shape;224;p32"/>
          <p:cNvSpPr txBox="1">
            <a:spLocks noGrp="1"/>
          </p:cNvSpPr>
          <p:nvPr>
            <p:ph type="subTitle" idx="4294967295"/>
          </p:nvPr>
        </p:nvSpPr>
        <p:spPr>
          <a:xfrm>
            <a:off x="488225" y="1090151"/>
            <a:ext cx="6559500" cy="628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a:latin typeface="Raleway"/>
                <a:ea typeface="Raleway"/>
                <a:cs typeface="Raleway"/>
                <a:sym typeface="Raleway"/>
              </a:rPr>
              <a:t>2）Company Annual Revenue</a:t>
            </a:r>
            <a:endParaRPr/>
          </a:p>
        </p:txBody>
      </p:sp>
      <p:sp>
        <p:nvSpPr>
          <p:cNvPr id="225" name="Google Shape;225;p32"/>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pic>
        <p:nvPicPr>
          <p:cNvPr id="226" name="Google Shape;226;p32"/>
          <p:cNvPicPr preferRelativeResize="0"/>
          <p:nvPr/>
        </p:nvPicPr>
        <p:blipFill rotWithShape="1">
          <a:blip r:embed="rId3">
            <a:alphaModFix/>
          </a:blip>
          <a:srcRect l="2780" t="6145" b="5304"/>
          <a:stretch/>
        </p:blipFill>
        <p:spPr>
          <a:xfrm>
            <a:off x="1189063" y="1718639"/>
            <a:ext cx="6765873" cy="2797825"/>
          </a:xfrm>
          <a:prstGeom prst="rect">
            <a:avLst/>
          </a:prstGeom>
          <a:noFill/>
          <a:ln>
            <a:noFill/>
          </a:ln>
        </p:spPr>
      </p:pic>
      <p:sp>
        <p:nvSpPr>
          <p:cNvPr id="227" name="Google Shape;227;p32"/>
          <p:cNvSpPr txBox="1"/>
          <p:nvPr/>
        </p:nvSpPr>
        <p:spPr>
          <a:xfrm rot="-5400000">
            <a:off x="-473875" y="3070169"/>
            <a:ext cx="2331900" cy="40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Number of contract</a:t>
            </a:r>
            <a:endParaRPr sz="1800" b="1"/>
          </a:p>
        </p:txBody>
      </p:sp>
      <p:sp>
        <p:nvSpPr>
          <p:cNvPr id="228" name="Google Shape;228;p32"/>
          <p:cNvSpPr txBox="1"/>
          <p:nvPr/>
        </p:nvSpPr>
        <p:spPr>
          <a:xfrm>
            <a:off x="3527550" y="4414950"/>
            <a:ext cx="3460500" cy="40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Company Revenue</a:t>
            </a:r>
            <a:endParaRPr sz="1800" b="1"/>
          </a:p>
        </p:txBody>
      </p:sp>
      <p:grpSp>
        <p:nvGrpSpPr>
          <p:cNvPr id="229" name="Google Shape;229;p32"/>
          <p:cNvGrpSpPr/>
          <p:nvPr/>
        </p:nvGrpSpPr>
        <p:grpSpPr>
          <a:xfrm>
            <a:off x="5301094" y="833877"/>
            <a:ext cx="600356" cy="507982"/>
            <a:chOff x="1241275" y="3718400"/>
            <a:chExt cx="450650" cy="302875"/>
          </a:xfrm>
        </p:grpSpPr>
        <p:sp>
          <p:nvSpPr>
            <p:cNvPr id="230" name="Google Shape;230;p32"/>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2"/>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2"/>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2"/>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32"/>
          <p:cNvGrpSpPr/>
          <p:nvPr/>
        </p:nvGrpSpPr>
        <p:grpSpPr>
          <a:xfrm>
            <a:off x="6064419" y="833865"/>
            <a:ext cx="600356" cy="507982"/>
            <a:chOff x="1241275" y="3718400"/>
            <a:chExt cx="450650" cy="302875"/>
          </a:xfrm>
        </p:grpSpPr>
        <p:sp>
          <p:nvSpPr>
            <p:cNvPr id="235" name="Google Shape;235;p32"/>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2"/>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2"/>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2"/>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32"/>
          <p:cNvGrpSpPr/>
          <p:nvPr/>
        </p:nvGrpSpPr>
        <p:grpSpPr>
          <a:xfrm>
            <a:off x="6877019" y="833877"/>
            <a:ext cx="600356" cy="507982"/>
            <a:chOff x="1241275" y="3718400"/>
            <a:chExt cx="450650" cy="302875"/>
          </a:xfrm>
        </p:grpSpPr>
        <p:sp>
          <p:nvSpPr>
            <p:cNvPr id="240" name="Google Shape;240;p32"/>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2"/>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2"/>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2"/>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li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962</Words>
  <Application>Microsoft Macintosh PowerPoint</Application>
  <PresentationFormat>On-screen Show (16:9)</PresentationFormat>
  <Paragraphs>161</Paragraphs>
  <Slides>15</Slides>
  <Notes>15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Raleway</vt:lpstr>
      <vt:lpstr>Raleway ExtraBold</vt:lpstr>
      <vt:lpstr>Lato</vt:lpstr>
      <vt:lpstr>Raleway Light</vt:lpstr>
      <vt:lpstr>Simple Light</vt:lpstr>
      <vt:lpstr>Olivia template</vt:lpstr>
      <vt:lpstr>ICF 4: Scoring Federal Contracts </vt:lpstr>
      <vt:lpstr>Research Question</vt:lpstr>
      <vt:lpstr>Method</vt:lpstr>
      <vt:lpstr>Dollar Amount ( Contract size )</vt:lpstr>
      <vt:lpstr>Dollar Amount ( Contract size )</vt:lpstr>
      <vt:lpstr>Competitiveness</vt:lpstr>
      <vt:lpstr>Competitiveness</vt:lpstr>
      <vt:lpstr>Competitiveness</vt:lpstr>
      <vt:lpstr>Competitiveness</vt:lpstr>
      <vt:lpstr>Competitiveness</vt:lpstr>
      <vt:lpstr>Category Match</vt:lpstr>
      <vt:lpstr>Example of calculation process</vt:lpstr>
      <vt:lpstr>Which of the three factors should be weighed the most?</vt:lpstr>
      <vt:lpstr>Distribution of the Score</vt:lpstr>
      <vt:lpstr>Conclusion</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ICF 4: Scoring Federal Contracts </dc:title>
  <cp:lastModifiedBy>Microsoft Office User</cp:lastModifiedBy>
  <cp:revision>1</cp:revision>
  <dcterms:modified xsi:type="dcterms:W3CDTF">2019-01-11T18:31:36Z</dcterms:modified>
</cp:coreProperties>
</file>