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8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58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20" r:id="rId43"/>
    <p:sldId id="296" r:id="rId44"/>
    <p:sldId id="297" r:id="rId45"/>
    <p:sldId id="299" r:id="rId46"/>
    <p:sldId id="321" r:id="rId47"/>
    <p:sldId id="300" r:id="rId48"/>
    <p:sldId id="301" r:id="rId49"/>
    <p:sldId id="302" r:id="rId50"/>
    <p:sldId id="303" r:id="rId51"/>
    <p:sldId id="357" r:id="rId52"/>
    <p:sldId id="304" r:id="rId53"/>
    <p:sldId id="305" r:id="rId54"/>
    <p:sldId id="322" r:id="rId55"/>
    <p:sldId id="323" r:id="rId56"/>
    <p:sldId id="306" r:id="rId57"/>
    <p:sldId id="307" r:id="rId58"/>
    <p:sldId id="308" r:id="rId59"/>
    <p:sldId id="309" r:id="rId60"/>
    <p:sldId id="310" r:id="rId61"/>
    <p:sldId id="356" r:id="rId62"/>
    <p:sldId id="311" r:id="rId63"/>
    <p:sldId id="312" r:id="rId64"/>
    <p:sldId id="313" r:id="rId65"/>
    <p:sldId id="314" r:id="rId66"/>
    <p:sldId id="316" r:id="rId67"/>
    <p:sldId id="317" r:id="rId68"/>
    <p:sldId id="318" r:id="rId69"/>
    <p:sldId id="319" r:id="rId70"/>
    <p:sldId id="359" r:id="rId71"/>
    <p:sldId id="360" r:id="rId72"/>
    <p:sldId id="325" r:id="rId73"/>
    <p:sldId id="326" r:id="rId74"/>
    <p:sldId id="327" r:id="rId75"/>
    <p:sldId id="361" r:id="rId76"/>
    <p:sldId id="329" r:id="rId77"/>
    <p:sldId id="330" r:id="rId78"/>
    <p:sldId id="331" r:id="rId79"/>
    <p:sldId id="332" r:id="rId80"/>
    <p:sldId id="333" r:id="rId81"/>
    <p:sldId id="335" r:id="rId82"/>
    <p:sldId id="334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69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70" r:id="rId1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98" autoAdjust="0"/>
  </p:normalViewPr>
  <p:slideViewPr>
    <p:cSldViewPr snapToGrid="0" snapToObjects="1">
      <p:cViewPr varScale="1">
        <p:scale>
          <a:sx n="132" d="100"/>
          <a:sy n="132" d="100"/>
        </p:scale>
        <p:origin x="-9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notesMaster" Target="notesMasters/notesMaster1.xml"/><Relationship Id="rId114" Type="http://schemas.openxmlformats.org/officeDocument/2006/relationships/printerSettings" Target="printerSettings/printerSettings1.bin"/><Relationship Id="rId115" Type="http://schemas.openxmlformats.org/officeDocument/2006/relationships/presProps" Target="presProps.xml"/><Relationship Id="rId116" Type="http://schemas.openxmlformats.org/officeDocument/2006/relationships/viewProps" Target="viewProps.xml"/><Relationship Id="rId117" Type="http://schemas.openxmlformats.org/officeDocument/2006/relationships/theme" Target="theme/theme1.xml"/><Relationship Id="rId11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0192C-F541-3D41-9970-D9ED696CB9A2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A56F5-4877-5842-8261-1CC15A42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I’d like to start by saying Thank You to </a:t>
            </a:r>
            <a:r>
              <a:rPr lang="en-US" dirty="0" err="1" smtClean="0"/>
              <a:t>Locaweb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Locaweb</a:t>
            </a:r>
            <a:r>
              <a:rPr lang="en-US" dirty="0" smtClean="0"/>
              <a:t> sponsored my travel</a:t>
            </a:r>
            <a:r>
              <a:rPr lang="en-US" baseline="0" dirty="0" smtClean="0"/>
              <a:t> visa, assisted me with all my travel arrangements, and helped me through the visa process.</a:t>
            </a:r>
          </a:p>
          <a:p>
            <a:r>
              <a:rPr lang="en-US" baseline="0" dirty="0" smtClean="0"/>
              <a:t>They are tremendous people who have gone out of their way to assist me with this visit.</a:t>
            </a:r>
          </a:p>
          <a:p>
            <a:r>
              <a:rPr lang="en-US" baseline="0" dirty="0" smtClean="0"/>
              <a:t>It’s fair to say that without </a:t>
            </a:r>
            <a:r>
              <a:rPr lang="en-US" baseline="0" dirty="0" err="1" smtClean="0"/>
              <a:t>Locaweb</a:t>
            </a:r>
            <a:r>
              <a:rPr lang="en-US" baseline="0" dirty="0" smtClean="0"/>
              <a:t> I would not be here.</a:t>
            </a:r>
          </a:p>
          <a:p>
            <a:r>
              <a:rPr lang="en-US" baseline="0" dirty="0" smtClean="0"/>
              <a:t>So please give a big round of applause to </a:t>
            </a:r>
            <a:r>
              <a:rPr lang="en-US" baseline="0" dirty="0" err="1" smtClean="0"/>
              <a:t>Locaweb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0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love Ruby.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0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Ruby makes me happy.</a:t>
            </a:r>
          </a:p>
          <a:p>
            <a:r>
              <a:rPr lang="en-US" dirty="0" smtClean="0"/>
              <a:t>Ruby makes many, many developers happy.</a:t>
            </a:r>
          </a:p>
          <a:p>
            <a:r>
              <a:rPr lang="en-US" dirty="0" smtClean="0"/>
              <a:t>We know this because there are 1300 people</a:t>
            </a:r>
            <a:r>
              <a:rPr lang="en-US" baseline="0" dirty="0" smtClean="0"/>
              <a:t> here, today, who love Ruby.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68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Ruby must embrace</a:t>
            </a:r>
            <a:r>
              <a:rPr lang="en-US" baseline="0" dirty="0" smtClean="0"/>
              <a:t> the things about Ruby that we love.</a:t>
            </a:r>
          </a:p>
          <a:p>
            <a:r>
              <a:rPr lang="en-US" baseline="0" dirty="0" smtClean="0"/>
              <a:t>Ruby must embrace the things about Ruby that make us 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51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the things</a:t>
            </a:r>
            <a:r>
              <a:rPr lang="en-US" baseline="0" dirty="0" smtClean="0"/>
              <a:t> that we, Ruby developers, must consider when writing concurrent applications?</a:t>
            </a:r>
          </a:p>
          <a:p>
            <a:r>
              <a:rPr lang="en-US" baseline="0" dirty="0" smtClean="0"/>
              <a:t>What are the things that we, the Concurrent Ruby team, must think about when designing concurrency tools?</a:t>
            </a:r>
          </a:p>
          <a:p>
            <a:r>
              <a:rPr lang="en-US" baseline="0" dirty="0" smtClean="0"/>
              <a:t>What are the things the Ruby core team needed to think about when designing the concurrency model for Ruby 3?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34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0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Strictly speaking, Ruby is 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by sharing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language.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 an object reference to a method and the reference gets copied.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 does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0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Strictly speaking, Ruby is 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by sharing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language.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 an object reference to a method and the reference gets copied.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 does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2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1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when we do</a:t>
            </a:r>
            <a:r>
              <a:rPr lang="en-US" baseline="0" dirty="0" smtClean="0"/>
              <a:t> that, bad things happen.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06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model provides</a:t>
            </a:r>
            <a:r>
              <a:rPr lang="en-US" baseline="0" dirty="0" smtClean="0"/>
              <a:t> safety when writing concurrent applications, but it has serious implications.</a:t>
            </a:r>
          </a:p>
          <a:p>
            <a:r>
              <a:rPr lang="en-US" baseline="0" dirty="0" smtClean="0"/>
              <a:t>I’m not going to talk about this because there are plenty of blog posts and conference talks about the global interpreter lock.</a:t>
            </a:r>
          </a:p>
          <a:p>
            <a:r>
              <a:rPr lang="en-US" baseline="0" dirty="0" smtClean="0"/>
              <a:t>Including my talk from last year’s </a:t>
            </a:r>
            <a:r>
              <a:rPr lang="en-US" baseline="0" dirty="0" err="1" smtClean="0"/>
              <a:t>RubyConf</a:t>
            </a:r>
            <a:r>
              <a:rPr lang="en-US" baseline="0" dirty="0" smtClean="0"/>
              <a:t> USA, called “Everything You Know About the GIL is Wrong.”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name is Jerry </a:t>
            </a:r>
            <a:r>
              <a:rPr lang="en-US" dirty="0" err="1" smtClean="0"/>
              <a:t>D’Antonio</a:t>
            </a:r>
            <a:endParaRPr lang="en-US" dirty="0" smtClean="0"/>
          </a:p>
          <a:p>
            <a:r>
              <a:rPr lang="en-US" dirty="0" smtClean="0"/>
              <a:t>I am</a:t>
            </a:r>
            <a:r>
              <a:rPr lang="en-US" baseline="0" dirty="0" smtClean="0"/>
              <a:t> from Akron, Ohio, USA</a:t>
            </a:r>
          </a:p>
          <a:p>
            <a:r>
              <a:rPr lang="en-US" baseline="0" dirty="0" smtClean="0"/>
              <a:t>I am a Software Developer at Test Double, a consulting agency based in Columbus, Ohio.</a:t>
            </a:r>
          </a:p>
          <a:p>
            <a:r>
              <a:rPr lang="en-US" baseline="0" dirty="0" smtClean="0"/>
              <a:t>I am @</a:t>
            </a:r>
            <a:r>
              <a:rPr lang="en-US" baseline="0" dirty="0" err="1" smtClean="0"/>
              <a:t>jerrydantonio</a:t>
            </a:r>
            <a:r>
              <a:rPr lang="en-US" baseline="0" dirty="0" smtClean="0"/>
              <a:t> on Twitter</a:t>
            </a:r>
          </a:p>
          <a:p>
            <a:r>
              <a:rPr lang="en-US" baseline="0" dirty="0" smtClean="0"/>
              <a:t>And </a:t>
            </a:r>
            <a:r>
              <a:rPr lang="en-US" baseline="0" dirty="0" err="1" smtClean="0"/>
              <a:t>jdantonio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GitHub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Most importantly, with respect to this presentation, I created Concurrent Ruby.</a:t>
            </a:r>
          </a:p>
          <a:p>
            <a:r>
              <a:rPr lang="en-US" baseline="0" dirty="0" smtClean="0"/>
              <a:t>The Concurrent Ruby gem is a suite of concurrency tools used by many well-known projects including Rails, </a:t>
            </a:r>
            <a:r>
              <a:rPr lang="en-US" baseline="0" dirty="0" err="1" smtClean="0"/>
              <a:t>Sidekiq</a:t>
            </a:r>
            <a:r>
              <a:rPr lang="en-US" baseline="0" dirty="0" smtClean="0"/>
              <a:t>, Sucker Punch, and Microsoft’s Azure tools </a:t>
            </a:r>
            <a:r>
              <a:rPr lang="en-US" baseline="0" smtClean="0"/>
              <a:t>for Ruby.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49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is why they are so popular.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74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Shared memory, reference-based languages include: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And many others.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Basically, most of today’s dominant programming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3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Ruby and </a:t>
            </a:r>
            <a:r>
              <a:rPr lang="en-US" dirty="0" err="1" smtClean="0"/>
              <a:t>Erlang</a:t>
            </a:r>
            <a:r>
              <a:rPr lang="en-US" dirty="0" smtClean="0"/>
              <a:t> are very different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07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one is</a:t>
            </a:r>
            <a:r>
              <a:rPr lang="en-US" baseline="0" dirty="0" smtClean="0"/>
              <a:t> for the </a:t>
            </a:r>
            <a:r>
              <a:rPr lang="en-US" baseline="0" dirty="0" err="1" smtClean="0"/>
              <a:t>Erlangers</a:t>
            </a:r>
            <a:r>
              <a:rPr lang="en-US" baseline="0" dirty="0" smtClean="0"/>
              <a:t> in the audience.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32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That's OK. This isn’t necessarily good nor is it necessarily bad.</a:t>
            </a:r>
          </a:p>
          <a:p>
            <a:r>
              <a:rPr lang="en-US" dirty="0" smtClean="0"/>
              <a:t>It’s just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66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even created a gem</a:t>
            </a:r>
            <a:r>
              <a:rPr lang="en-US" baseline="0" dirty="0" smtClean="0"/>
              <a:t> called functional-ruby where I experiment with other stuff.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1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 love Ruby.</a:t>
            </a:r>
          </a:p>
          <a:p>
            <a:endParaRPr lang="en-US" dirty="0" smtClean="0"/>
          </a:p>
          <a:p>
            <a:r>
              <a:rPr lang="en-US" dirty="0" smtClean="0"/>
              <a:t>And so do many, many programmers.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21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Ruby to keep being</a:t>
            </a:r>
            <a:r>
              <a:rPr lang="en-US" baseline="0" dirty="0" smtClean="0"/>
              <a:t> Ruby.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2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may have heard of Akron,</a:t>
            </a:r>
            <a:r>
              <a:rPr lang="en-US" baseline="0" dirty="0" smtClean="0"/>
              <a:t> Ohio.</a:t>
            </a:r>
          </a:p>
          <a:p>
            <a:r>
              <a:rPr lang="en-US" baseline="0" dirty="0" smtClean="0"/>
              <a:t>There’s a local kid who you may have heard of.</a:t>
            </a:r>
          </a:p>
          <a:p>
            <a:r>
              <a:rPr lang="en-US" baseline="0" dirty="0" smtClean="0"/>
              <a:t>He’s a pretty good basketball player.</a:t>
            </a:r>
          </a:p>
          <a:p>
            <a:r>
              <a:rPr lang="en-US" baseline="0" dirty="0" smtClean="0"/>
              <a:t>His name is LeBron James.</a:t>
            </a:r>
          </a:p>
          <a:p>
            <a:r>
              <a:rPr lang="en-US" baseline="0" dirty="0" smtClean="0"/>
              <a:t>So I am definitely NOT the most famous person from Akron, Ohio.</a:t>
            </a:r>
          </a:p>
          <a:p>
            <a:r>
              <a:rPr lang="en-US" baseline="0" dirty="0" smtClean="0"/>
              <a:t>Not even close. :-)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3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let’s talk about Concurrent Ruby.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87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Here's what we do: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86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how do we do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8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though</a:t>
            </a:r>
            <a:r>
              <a:rPr lang="en-US" baseline="0" dirty="0" smtClean="0"/>
              <a:t> several members of the team are recognized experts.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67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those</a:t>
            </a:r>
            <a:r>
              <a:rPr lang="en-US" baseline="0" dirty="0" smtClean="0"/>
              <a:t> not familiar with the term memory model:</a:t>
            </a:r>
            <a:endParaRPr lang="en-US" dirty="0" smtClean="0"/>
          </a:p>
          <a:p>
            <a:r>
              <a:rPr lang="en-US" dirty="0" smtClean="0"/>
              <a:t>"A memory model describes the interactions of threads through memory and their shared use of the data." – Wikipedia</a:t>
            </a:r>
          </a:p>
          <a:p>
            <a:r>
              <a:rPr lang="en-US" dirty="0" smtClean="0"/>
              <a:t>Basically, this is a formal definition</a:t>
            </a:r>
            <a:r>
              <a:rPr lang="en-US" baseline="0" dirty="0" smtClean="0"/>
              <a:t> of much of what we are talking about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5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optimize our internals for each of the three major runtimes.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guarantee that our abstractions are free from deadlocks, race conditions, and other concurrency errors.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guarantee that our abstractions are thread safe.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98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we cannot guarantee is that your code will be thread safe and free from errors.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Ruby concurrency library can.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Honestly, most languages can't.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many, many ways to make mistakes when creating concurrent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30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Concurrency is hard. We can make it easier, but we</a:t>
            </a:r>
            <a:r>
              <a:rPr lang="en-US" baseline="0" dirty="0" smtClean="0"/>
              <a:t> cannot necessarily make it easy.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0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last, and possibly most important thing we do, is to embrace the Ruby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337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love Ruby. So we put this love into everything we build.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2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we aren’t here to talk about basketball. We’re here to talk about Ruby concurrency.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767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Ruby is optimized for programmer happiness.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139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try to optimize for </a:t>
            </a:r>
            <a:r>
              <a:rPr lang="en-US" dirty="0" err="1" smtClean="0"/>
              <a:t>Rubyist</a:t>
            </a:r>
            <a:r>
              <a:rPr lang="en-US" dirty="0" smtClean="0"/>
              <a:t> happiness.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139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about Ruby 3?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86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I mentioned earlier.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629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work has only been experimental.</a:t>
            </a:r>
            <a:r>
              <a:rPr lang="en-US" baseline="0" dirty="0" smtClean="0"/>
              <a:t> It is in the very earliest stages.</a:t>
            </a:r>
          </a:p>
          <a:p>
            <a:r>
              <a:rPr lang="en-US" baseline="0" dirty="0" smtClean="0"/>
              <a:t>So many details still need worked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37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Sound familiar?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07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core idea is highly influenced by </a:t>
            </a:r>
            <a:r>
              <a:rPr lang="en-US" dirty="0" err="1" smtClean="0"/>
              <a:t>Erlang</a:t>
            </a:r>
            <a:r>
              <a:rPr lang="en-US" dirty="0" smtClean="0"/>
              <a:t>, with a little inspiration from Go</a:t>
            </a:r>
            <a:r>
              <a:rPr lang="en-US" baseline="0" dirty="0" smtClean="0"/>
              <a:t> and Rust.</a:t>
            </a:r>
          </a:p>
          <a:p>
            <a:endParaRPr lang="en-US" dirty="0" smtClean="0"/>
          </a:p>
          <a:p>
            <a:r>
              <a:rPr lang="en-US" dirty="0" smtClean="0"/>
              <a:t>Every guild has at least one thread.</a:t>
            </a:r>
          </a:p>
          <a:p>
            <a:r>
              <a:rPr lang="en-US" dirty="0" smtClean="0"/>
              <a:t>Every thread has at least one fiber.</a:t>
            </a:r>
          </a:p>
          <a:p>
            <a:r>
              <a:rPr lang="en-US" dirty="0" smtClean="0"/>
              <a:t>And every program has at least</a:t>
            </a:r>
            <a:r>
              <a:rPr lang="en-US" baseline="0" dirty="0" smtClean="0"/>
              <a:t> one guild.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34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channel is pretty similar to an </a:t>
            </a:r>
            <a:r>
              <a:rPr lang="en-US" dirty="0" err="1" smtClean="0"/>
              <a:t>Erlang</a:t>
            </a:r>
            <a:r>
              <a:rPr lang="en-US" dirty="0" smtClean="0"/>
              <a:t> mailbox but without all the distributed systems overhead.</a:t>
            </a:r>
          </a:p>
          <a:p>
            <a:r>
              <a:rPr lang="en-US" dirty="0" smtClean="0"/>
              <a:t>So it's also similar to a Go channel, except that it's implicit to the guild.</a:t>
            </a:r>
          </a:p>
          <a:p>
            <a:r>
              <a:rPr lang="en-US" dirty="0" smtClean="0"/>
              <a:t>When we send a message what we really do is transfer a reference between guilds.</a:t>
            </a:r>
          </a:p>
          <a:p>
            <a:endParaRPr lang="en-US" dirty="0" smtClean="0"/>
          </a:p>
          <a:p>
            <a:r>
              <a:rPr lang="en-US" dirty="0" smtClean="0"/>
              <a:t>The semantics of channel</a:t>
            </a:r>
            <a:r>
              <a:rPr lang="en-US" baseline="0" dirty="0" smtClean="0"/>
              <a:t> operations are far closer to true message passing than anything Ruby has had previously.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234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Remember, functional languages</a:t>
            </a:r>
            <a:r>
              <a:rPr lang="en-US" baseline="0" dirty="0" smtClean="0"/>
              <a:t> generally have value types, not object references.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other things we can do</a:t>
            </a:r>
            <a:r>
              <a:rPr lang="en-US" baseline="0" dirty="0" smtClean="0"/>
              <a:t> is transfer guild membership.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08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other things we can do</a:t>
            </a:r>
            <a:r>
              <a:rPr lang="en-US" baseline="0" dirty="0" smtClean="0"/>
              <a:t> is transfer guild membership.</a:t>
            </a:r>
            <a:endParaRPr lang="en-US" dirty="0" smtClean="0"/>
          </a:p>
          <a:p>
            <a:r>
              <a:rPr lang="en-US" dirty="0" smtClean="0"/>
              <a:t>This is loosely inspired by Rust’s ownership model (but only very loosely).</a:t>
            </a:r>
          </a:p>
          <a:p>
            <a:r>
              <a:rPr lang="en-US" dirty="0" smtClean="0"/>
              <a:t>In this case we pass the reference, but we copy</a:t>
            </a:r>
            <a:r>
              <a:rPr lang="en-US" baseline="0" dirty="0" smtClean="0"/>
              <a:t> nothing.</a:t>
            </a:r>
            <a:endParaRPr lang="en-US" dirty="0" smtClean="0"/>
          </a:p>
          <a:p>
            <a:r>
              <a:rPr lang="en-US" dirty="0" smtClean="0"/>
              <a:t>This is true message passing. And it's entirely thread safe.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30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256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 will happen to Concurrent Ruby when Ruby 3 arrives?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483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Guilds</a:t>
            </a:r>
            <a:r>
              <a:rPr lang="en-US" baseline="0" dirty="0" smtClean="0"/>
              <a:t> are more like an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process or a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goroutine</a:t>
            </a:r>
            <a:r>
              <a:rPr lang="en-US" baseline="0" dirty="0" smtClean="0"/>
              <a:t> than an Actor, Promise, Future, Task,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328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Programmers must do a number</a:t>
            </a:r>
            <a:r>
              <a:rPr lang="en-US" baseline="0" dirty="0" smtClean="0"/>
              <a:t> of things when writing concurrent applications.</a:t>
            </a:r>
          </a:p>
          <a:p>
            <a:r>
              <a:rPr lang="en-US" baseline="0" dirty="0" smtClean="0"/>
              <a:t>…</a:t>
            </a:r>
          </a:p>
          <a:p>
            <a:r>
              <a:rPr lang="en-US" baseline="0" dirty="0" smtClean="0"/>
              <a:t>Remember, Ruby is optimized for programmer happiness.</a:t>
            </a:r>
          </a:p>
          <a:p>
            <a:r>
              <a:rPr lang="en-US" baseline="0" dirty="0" smtClean="0"/>
              <a:t>Doing all of these things every time I want to create a new guild doesn’t feel like a happy path to 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08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things, and more, are already provided by Concurrent Ruby.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43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 about you, the Ruby programmer?</a:t>
            </a:r>
            <a:r>
              <a:rPr lang="en-US" baseline="0" dirty="0" smtClean="0"/>
              <a:t> W</a:t>
            </a:r>
            <a:r>
              <a:rPr lang="en-US" dirty="0" smtClean="0"/>
              <a:t>hat should you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035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Simple. Use Concurrent Ruby.</a:t>
            </a:r>
            <a:r>
              <a:rPr lang="en-US" baseline="0" dirty="0" smtClean="0"/>
              <a:t> Or use any other high quality concurrency library.</a:t>
            </a:r>
            <a:endParaRPr lang="en-US" dirty="0" smtClean="0"/>
          </a:p>
          <a:p>
            <a:r>
              <a:rPr lang="en-US" dirty="0" smtClean="0"/>
              <a:t>Let us handle the Ruby 3 upgrade for you.</a:t>
            </a:r>
          </a:p>
          <a:p>
            <a:r>
              <a:rPr lang="en-US" dirty="0" smtClean="0"/>
              <a:t>Once Ruby 3 becomes available we will update our</a:t>
            </a:r>
            <a:r>
              <a:rPr lang="en-US" baseline="0" dirty="0" smtClean="0"/>
              <a:t> internals to take advantage of the new concurrency features—guilds, channels, and message passing.</a:t>
            </a:r>
          </a:p>
          <a:p>
            <a:r>
              <a:rPr lang="en-US" baseline="0" dirty="0" smtClean="0"/>
              <a:t>Our high-level abstractions will still work.</a:t>
            </a:r>
          </a:p>
          <a:p>
            <a:r>
              <a:rPr lang="en-US" baseline="0" dirty="0" smtClean="0"/>
              <a:t>Your applications written today will still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728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the announcement of guilds, people have been asking me:</a:t>
            </a:r>
          </a:p>
          <a:p>
            <a:endParaRPr lang="en-US" dirty="0" smtClean="0"/>
          </a:p>
          <a:p>
            <a:r>
              <a:rPr lang="en-US" dirty="0" smtClean="0"/>
              <a:t>Well, thank</a:t>
            </a:r>
            <a:r>
              <a:rPr lang="en-US" baseline="0" dirty="0" smtClean="0"/>
              <a:t> you for asking. I’m happy to tell you what I think. :-)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518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Ruby makes me happy.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73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Perhaps most importantly,</a:t>
            </a:r>
            <a:r>
              <a:rPr lang="en-US" baseline="0" dirty="0" smtClean="0"/>
              <a:t> do so…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979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makes me very happy.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36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my name is Jerry </a:t>
            </a:r>
            <a:r>
              <a:rPr lang="en-US" dirty="0" err="1" smtClean="0"/>
              <a:t>D’Antonio</a:t>
            </a:r>
            <a:r>
              <a:rPr lang="en-US" dirty="0" smtClean="0"/>
              <a:t> and I am from Akron, Ohio.</a:t>
            </a:r>
          </a:p>
          <a:p>
            <a:endParaRPr lang="en-US" dirty="0" smtClean="0"/>
          </a:p>
          <a:p>
            <a:r>
              <a:rPr lang="en-US" dirty="0" smtClean="0"/>
              <a:t>Obrigado!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say things</a:t>
            </a:r>
            <a:r>
              <a:rPr lang="en-US" baseline="0" dirty="0" smtClean="0"/>
              <a:t> like:</a:t>
            </a:r>
          </a:p>
          <a:p>
            <a:r>
              <a:rPr lang="en-US" baseline="0" dirty="0" smtClean="0"/>
              <a:t>“Ruby should do what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does.”</a:t>
            </a:r>
          </a:p>
          <a:p>
            <a:r>
              <a:rPr lang="en-US" baseline="0" dirty="0" smtClean="0"/>
              <a:t>Or “Ruby should do what </a:t>
            </a:r>
            <a:r>
              <a:rPr lang="en-US" baseline="0" dirty="0" err="1" smtClean="0"/>
              <a:t>Node.js</a:t>
            </a:r>
            <a:r>
              <a:rPr lang="en-US" baseline="0" dirty="0" smtClean="0"/>
              <a:t> does.”</a:t>
            </a:r>
          </a:p>
          <a:p>
            <a:r>
              <a:rPr lang="en-US" baseline="0" dirty="0" smtClean="0"/>
              <a:t>Or “Ruby should do what Go does.”</a:t>
            </a:r>
          </a:p>
          <a:p>
            <a:r>
              <a:rPr lang="en-US" baseline="0" dirty="0" smtClean="0"/>
              <a:t>Or “Ruby should do what… some other language does.”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68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Ruby isn’t being used to build telephony systems.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Ruby</a:t>
            </a:r>
            <a:r>
              <a:rPr lang="en-US" baseline="0" dirty="0" smtClean="0"/>
              <a:t> isn’t being used to build large-scale chat systems.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Ruby isn’t being used for systems programming.</a:t>
            </a:r>
            <a:endParaRPr lang="en-US" dirty="0" smtClean="0"/>
          </a:p>
          <a:p>
            <a:r>
              <a:rPr lang="en-US" dirty="0" smtClean="0"/>
              <a:t>And</a:t>
            </a:r>
            <a:r>
              <a:rPr lang="en-US" baseline="0" dirty="0" smtClean="0"/>
              <a:t> that’s OK.</a:t>
            </a:r>
          </a:p>
          <a:p>
            <a:r>
              <a:rPr lang="en-US" baseline="0" dirty="0" smtClean="0"/>
              <a:t>Ruby solves some problems very well, and those are the types of applications Ruby is used for.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A56F5-4877-5842-8261-1CC15A42D5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74A-5C32-2344-8D4B-E44C11B2E487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A3FF-2B04-3648-AA7B-E755AE33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5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74A-5C32-2344-8D4B-E44C11B2E487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A3FF-2B04-3648-AA7B-E755AE33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7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74A-5C32-2344-8D4B-E44C11B2E487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A3FF-2B04-3648-AA7B-E755AE33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2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74A-5C32-2344-8D4B-E44C11B2E487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A3FF-2B04-3648-AA7B-E755AE33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74A-5C32-2344-8D4B-E44C11B2E487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A3FF-2B04-3648-AA7B-E755AE33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74A-5C32-2344-8D4B-E44C11B2E487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A3FF-2B04-3648-AA7B-E755AE33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74A-5C32-2344-8D4B-E44C11B2E487}" type="datetimeFigureOut">
              <a:rPr lang="en-US" smtClean="0"/>
              <a:t>9/23/16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A3FF-2B04-3648-AA7B-E755AE33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0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74A-5C32-2344-8D4B-E44C11B2E487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A3FF-2B04-3648-AA7B-E755AE33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74A-5C32-2344-8D4B-E44C11B2E487}" type="datetimeFigureOut">
              <a:rPr lang="en-US" smtClean="0"/>
              <a:t>9/23/16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A3FF-2B04-3648-AA7B-E755AE33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9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74A-5C32-2344-8D4B-E44C11B2E487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A3FF-2B04-3648-AA7B-E755AE33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74A-5C32-2344-8D4B-E44C11B2E487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A3FF-2B04-3648-AA7B-E755AE33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3F74A-5C32-2344-8D4B-E44C11B2E487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A3FF-2B04-3648-AA7B-E755AE33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0.png"/><Relationship Id="rId5" Type="http://schemas.openxmlformats.org/officeDocument/2006/relationships/image" Target="../media/image12.jp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jp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10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Journey Through Ruby Concurrency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5750"/>
            <a:ext cx="6400800" cy="82335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400" dirty="0" err="1" smtClean="0"/>
              <a:t>RubyConf</a:t>
            </a:r>
            <a:r>
              <a:rPr lang="en-US" sz="2400" dirty="0" smtClean="0"/>
              <a:t> </a:t>
            </a:r>
            <a:r>
              <a:rPr lang="en-US" sz="2400" dirty="0" err="1" smtClean="0"/>
              <a:t>Brasil</a:t>
            </a:r>
            <a:r>
              <a:rPr lang="en-US" sz="2400" dirty="0" smtClean="0"/>
              <a:t> 2016</a:t>
            </a:r>
          </a:p>
          <a:p>
            <a:pPr algn="r"/>
            <a:r>
              <a:rPr lang="en-US" sz="2400" dirty="0" smtClean="0"/>
              <a:t>@</a:t>
            </a:r>
            <a:r>
              <a:rPr lang="en-US" sz="2400" dirty="0" err="1" smtClean="0"/>
              <a:t>jerrydantonio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602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When </a:t>
            </a:r>
            <a:r>
              <a:rPr lang="en-US" dirty="0"/>
              <a:t>discussing Ruby concurrency I frequently hear people say wrong things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7" name="Picture 6" descr="Erlang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3" y="2544672"/>
            <a:ext cx="1745277" cy="1483485"/>
          </a:xfrm>
          <a:prstGeom prst="rect">
            <a:avLst/>
          </a:prstGeom>
        </p:spPr>
      </p:pic>
      <p:pic>
        <p:nvPicPr>
          <p:cNvPr id="8" name="Picture 7" descr="nodejs-new-pantone-bla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24" y="2112404"/>
            <a:ext cx="3832951" cy="2348021"/>
          </a:xfrm>
          <a:prstGeom prst="rect">
            <a:avLst/>
          </a:prstGeom>
        </p:spPr>
      </p:pic>
      <p:sp>
        <p:nvSpPr>
          <p:cNvPr id="4" name="progressBar"/>
          <p:cNvSpPr/>
          <p:nvPr/>
        </p:nvSpPr>
        <p:spPr>
          <a:xfrm>
            <a:off x="0" y="4991100"/>
            <a:ext cx="823784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3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You </a:t>
            </a:r>
            <a:r>
              <a:rPr lang="en-US" dirty="0"/>
              <a:t>want to build concurrent applications now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But </a:t>
            </a:r>
            <a:r>
              <a:rPr lang="en-US" dirty="0" smtClean="0"/>
              <a:t>you also </a:t>
            </a:r>
            <a:r>
              <a:rPr lang="en-US" dirty="0"/>
              <a:t>want to be prepared for Ruby 3.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8237837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current-ruby-logo-930x9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47" y="971697"/>
            <a:ext cx="3200106" cy="3200106"/>
          </a:xfrm>
          <a:prstGeom prst="rect">
            <a:avLst/>
          </a:prstGeom>
        </p:spPr>
      </p:pic>
      <p:sp>
        <p:nvSpPr>
          <p:cNvPr id="3" name="progressBar"/>
          <p:cNvSpPr/>
          <p:nvPr/>
        </p:nvSpPr>
        <p:spPr>
          <a:xfrm>
            <a:off x="0" y="4991100"/>
            <a:ext cx="8320216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“So, Jerry</a:t>
            </a:r>
            <a:r>
              <a:rPr lang="en-US" dirty="0"/>
              <a:t>, what do </a:t>
            </a:r>
            <a:r>
              <a:rPr lang="en-US" i="1" dirty="0"/>
              <a:t>you</a:t>
            </a:r>
            <a:r>
              <a:rPr lang="en-US" dirty="0"/>
              <a:t> think about guilds in Ruby 3</a:t>
            </a:r>
            <a:r>
              <a:rPr lang="en-US" dirty="0" smtClean="0"/>
              <a:t>?”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8402595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24px-Ruby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49" y="1730337"/>
            <a:ext cx="1821275" cy="1821275"/>
          </a:xfrm>
          <a:prstGeom prst="rect">
            <a:avLst/>
          </a:prstGeom>
        </p:spPr>
      </p:pic>
      <p:pic>
        <p:nvPicPr>
          <p:cNvPr id="2" name="Picture 1" descr="big-smile-smile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398" y="1764359"/>
            <a:ext cx="1822065" cy="1753231"/>
          </a:xfrm>
          <a:prstGeom prst="rect">
            <a:avLst/>
          </a:prstGeom>
        </p:spPr>
      </p:pic>
      <p:sp>
        <p:nvSpPr>
          <p:cNvPr id="3" name="progressBar"/>
          <p:cNvSpPr/>
          <p:nvPr/>
        </p:nvSpPr>
        <p:spPr>
          <a:xfrm>
            <a:off x="0" y="4991100"/>
            <a:ext cx="8484973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4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Guilds encourage proven concurrency practices.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8567351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Guilds provide strong guarantees and a formal memory model.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8649729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Guilds allow </a:t>
            </a:r>
            <a:r>
              <a:rPr lang="en-US" dirty="0" smtClean="0"/>
              <a:t>today’s </a:t>
            </a:r>
            <a:r>
              <a:rPr lang="en-US" dirty="0"/>
              <a:t>concurrency </a:t>
            </a:r>
            <a:r>
              <a:rPr lang="en-US" dirty="0" smtClean="0"/>
              <a:t>libraries, like Concurrent Ruby, </a:t>
            </a:r>
            <a:r>
              <a:rPr lang="en-US" dirty="0"/>
              <a:t>to still exist.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8732108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But </a:t>
            </a:r>
            <a:r>
              <a:rPr lang="en-US" dirty="0" smtClean="0"/>
              <a:t>they give </a:t>
            </a:r>
            <a:r>
              <a:rPr lang="en-US" dirty="0"/>
              <a:t>us better tools for simplifying our </a:t>
            </a:r>
            <a:r>
              <a:rPr lang="en-US" dirty="0" smtClean="0"/>
              <a:t>internals and provide stronger guarantees.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8814487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Guilds are heavily influenced by languages </a:t>
            </a:r>
            <a:r>
              <a:rPr lang="en-US" dirty="0" smtClean="0"/>
              <a:t>that are considered </a:t>
            </a:r>
            <a:r>
              <a:rPr lang="en-US" dirty="0"/>
              <a:t>good at concurrency.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8896865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While embracing </a:t>
            </a:r>
            <a:r>
              <a:rPr lang="en-US" dirty="0"/>
              <a:t>everything </a:t>
            </a:r>
            <a:r>
              <a:rPr lang="en-US" dirty="0" smtClean="0"/>
              <a:t>I love </a:t>
            </a:r>
            <a:r>
              <a:rPr lang="en-US" dirty="0"/>
              <a:t>about Ruby.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8979243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c51dd68eb6682bc7f6793db883bc4fb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293" r="-49293"/>
          <a:stretch>
            <a:fillRect/>
          </a:stretch>
        </p:blipFill>
        <p:spPr>
          <a:xfrm>
            <a:off x="1751107" y="1025029"/>
            <a:ext cx="5665660" cy="3020811"/>
          </a:xfrm>
        </p:spPr>
      </p:pic>
      <p:sp>
        <p:nvSpPr>
          <p:cNvPr id="4" name="progressBar"/>
          <p:cNvSpPr/>
          <p:nvPr/>
        </p:nvSpPr>
        <p:spPr>
          <a:xfrm>
            <a:off x="0" y="4991100"/>
            <a:ext cx="906162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nglasses_Emoji_be26cc0a-eef9-49e5-8da2-169bb417cc0b_gran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59" y="745609"/>
            <a:ext cx="3652282" cy="3652282"/>
          </a:xfrm>
          <a:prstGeom prst="rect">
            <a:avLst/>
          </a:prstGeom>
        </p:spPr>
      </p:pic>
      <p:sp>
        <p:nvSpPr>
          <p:cNvPr id="3" name="progressBar"/>
          <p:cNvSpPr/>
          <p:nvPr/>
        </p:nvSpPr>
        <p:spPr>
          <a:xfrm>
            <a:off x="0" y="4991100"/>
            <a:ext cx="9061621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19405" y="2741916"/>
            <a:ext cx="3588150" cy="1487183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3600" dirty="0" smtClean="0">
                <a:solidFill>
                  <a:schemeClr val="tx1"/>
                </a:solidFill>
              </a:rPr>
              <a:t>Jerry </a:t>
            </a:r>
            <a:r>
              <a:rPr lang="en-US" sz="3600" dirty="0" err="1" smtClean="0">
                <a:solidFill>
                  <a:schemeClr val="tx1"/>
                </a:solidFill>
              </a:rPr>
              <a:t>D’Antonio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Akron, OH, USA</a:t>
            </a:r>
          </a:p>
          <a:p>
            <a:pPr algn="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jerrydantonio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 descr="Thank_You_1024_681_84_s_c1_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22941" cy="2741917"/>
          </a:xfrm>
          <a:prstGeom prst="rect">
            <a:avLst/>
          </a:prstGeom>
        </p:spPr>
      </p:pic>
      <p:pic>
        <p:nvPicPr>
          <p:cNvPr id="9" name="Picture 8" descr="concurrent-ruby-logo-930x9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363" y="2865027"/>
            <a:ext cx="1364073" cy="1364073"/>
          </a:xfrm>
          <a:prstGeom prst="rect">
            <a:avLst/>
          </a:prstGeom>
        </p:spPr>
      </p:pic>
      <p:sp>
        <p:nvSpPr>
          <p:cNvPr id="3" name="progressBar"/>
          <p:cNvSpPr/>
          <p:nvPr/>
        </p:nvSpPr>
        <p:spPr>
          <a:xfrm>
            <a:off x="0" y="49911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Although well meaning, comments like this can sometimes be </a:t>
            </a:r>
            <a:r>
              <a:rPr lang="en-US" dirty="0" smtClean="0"/>
              <a:t>unhelpful.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988541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Ruby </a:t>
            </a:r>
            <a:r>
              <a:rPr lang="en-US" dirty="0" smtClean="0"/>
              <a:t>can’t necessarily do </a:t>
            </a:r>
            <a:r>
              <a:rPr lang="en-US" dirty="0"/>
              <a:t>what </a:t>
            </a:r>
            <a:r>
              <a:rPr lang="en-US" dirty="0" err="1"/>
              <a:t>Erlang</a:t>
            </a:r>
            <a:r>
              <a:rPr lang="en-US" dirty="0"/>
              <a:t> does, or what Node does, or what language X does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Nor should </a:t>
            </a:r>
            <a:r>
              <a:rPr lang="en-US" dirty="0" smtClean="0"/>
              <a:t>it.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1070919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Because Ruby </a:t>
            </a:r>
            <a:r>
              <a:rPr lang="en-US" dirty="0" smtClean="0"/>
              <a:t>isn’t </a:t>
            </a:r>
            <a:r>
              <a:rPr lang="en-US" dirty="0" err="1"/>
              <a:t>Erlang</a:t>
            </a:r>
            <a:r>
              <a:rPr lang="en-US" dirty="0"/>
              <a:t> or JavaScript or any other language.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1153297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47953" y="2280120"/>
            <a:ext cx="23044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Ruby is Ruby</a:t>
            </a:r>
          </a:p>
        </p:txBody>
      </p:sp>
      <p:pic>
        <p:nvPicPr>
          <p:cNvPr id="10" name="Picture 9" descr="1024px-Ruby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780" y="2280120"/>
            <a:ext cx="843019" cy="843019"/>
          </a:xfrm>
          <a:prstGeom prst="rect">
            <a:avLst/>
          </a:prstGeom>
        </p:spPr>
      </p:pic>
      <p:sp>
        <p:nvSpPr>
          <p:cNvPr id="3" name="progressBar"/>
          <p:cNvSpPr/>
          <p:nvPr/>
        </p:nvSpPr>
        <p:spPr>
          <a:xfrm>
            <a:off x="0" y="4991100"/>
            <a:ext cx="1235676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Ruby is designed to solve different problems.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1318054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Ruby has a different </a:t>
            </a:r>
            <a:r>
              <a:rPr lang="en-US" dirty="0" smtClean="0"/>
              <a:t>runtime,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 smtClean="0"/>
              <a:t>ifferent philosophies,</a:t>
            </a:r>
          </a:p>
          <a:p>
            <a:pPr marL="0" indent="0" algn="ctr">
              <a:buNone/>
            </a:pPr>
            <a:r>
              <a:rPr lang="en-US" dirty="0" smtClean="0"/>
              <a:t>and different characteristics.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1400432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024px-Ruby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780" y="1654771"/>
            <a:ext cx="1827945" cy="1827945"/>
          </a:xfrm>
          <a:prstGeom prst="rect">
            <a:avLst/>
          </a:prstGeom>
        </p:spPr>
      </p:pic>
      <p:pic>
        <p:nvPicPr>
          <p:cNvPr id="2" name="Picture 1" descr="heart-smile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4" y="1456555"/>
            <a:ext cx="2257059" cy="2257059"/>
          </a:xfrm>
          <a:prstGeom prst="rect">
            <a:avLst/>
          </a:prstGeom>
        </p:spPr>
      </p:pic>
      <p:sp>
        <p:nvSpPr>
          <p:cNvPr id="4" name="progressBar"/>
          <p:cNvSpPr/>
          <p:nvPr/>
        </p:nvSpPr>
        <p:spPr>
          <a:xfrm>
            <a:off x="0" y="4991100"/>
            <a:ext cx="1482811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 smtClean="0"/>
              <a:t>akes me</a:t>
            </a:r>
            <a:endParaRPr lang="en-US" dirty="0"/>
          </a:p>
        </p:txBody>
      </p:sp>
      <p:pic>
        <p:nvPicPr>
          <p:cNvPr id="4" name="Picture 3" descr="1024px-Ruby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40" y="2135808"/>
            <a:ext cx="843019" cy="843019"/>
          </a:xfrm>
          <a:prstGeom prst="rect">
            <a:avLst/>
          </a:prstGeom>
        </p:spPr>
      </p:pic>
      <p:pic>
        <p:nvPicPr>
          <p:cNvPr id="2" name="Picture 1" descr="big-smile-smile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365" y="2058815"/>
            <a:ext cx="956133" cy="920012"/>
          </a:xfrm>
          <a:prstGeom prst="rect">
            <a:avLst/>
          </a:prstGeom>
        </p:spPr>
      </p:pic>
      <p:pic>
        <p:nvPicPr>
          <p:cNvPr id="5" name="Picture 4" descr="big-smile-smile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13" y="952686"/>
            <a:ext cx="956133" cy="920012"/>
          </a:xfrm>
          <a:prstGeom prst="rect">
            <a:avLst/>
          </a:prstGeom>
        </p:spPr>
      </p:pic>
      <p:pic>
        <p:nvPicPr>
          <p:cNvPr id="6" name="Picture 5" descr="big-smile-smile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96" y="953048"/>
            <a:ext cx="956133" cy="920012"/>
          </a:xfrm>
          <a:prstGeom prst="rect">
            <a:avLst/>
          </a:prstGeom>
        </p:spPr>
      </p:pic>
      <p:pic>
        <p:nvPicPr>
          <p:cNvPr id="7" name="Picture 6" descr="big-smile-smile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2" y="2976021"/>
            <a:ext cx="956133" cy="920012"/>
          </a:xfrm>
          <a:prstGeom prst="rect">
            <a:avLst/>
          </a:prstGeom>
        </p:spPr>
      </p:pic>
      <p:pic>
        <p:nvPicPr>
          <p:cNvPr id="8" name="Picture 7" descr="big-smile-smile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03" y="3487078"/>
            <a:ext cx="956133" cy="920012"/>
          </a:xfrm>
          <a:prstGeom prst="rect">
            <a:avLst/>
          </a:prstGeom>
        </p:spPr>
      </p:pic>
      <p:pic>
        <p:nvPicPr>
          <p:cNvPr id="9" name="Picture 8" descr="big-smile-smile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784" y="3758019"/>
            <a:ext cx="956133" cy="920012"/>
          </a:xfrm>
          <a:prstGeom prst="rect">
            <a:avLst/>
          </a:prstGeom>
        </p:spPr>
      </p:pic>
      <p:pic>
        <p:nvPicPr>
          <p:cNvPr id="10" name="Picture 9" descr="big-smile-smile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18" y="1545644"/>
            <a:ext cx="956133" cy="920012"/>
          </a:xfrm>
          <a:prstGeom prst="rect">
            <a:avLst/>
          </a:prstGeom>
        </p:spPr>
      </p:pic>
      <p:pic>
        <p:nvPicPr>
          <p:cNvPr id="11" name="Picture 10" descr="big-smile-smile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929" y="205979"/>
            <a:ext cx="956133" cy="920012"/>
          </a:xfrm>
          <a:prstGeom prst="rect">
            <a:avLst/>
          </a:prstGeom>
        </p:spPr>
      </p:pic>
      <p:pic>
        <p:nvPicPr>
          <p:cNvPr id="12" name="Picture 11" descr="big-smile-smile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46" y="343682"/>
            <a:ext cx="956133" cy="920012"/>
          </a:xfrm>
          <a:prstGeom prst="rect">
            <a:avLst/>
          </a:prstGeom>
        </p:spPr>
      </p:pic>
      <p:pic>
        <p:nvPicPr>
          <p:cNvPr id="13" name="Picture 12" descr="big-smile-smile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37" y="2838007"/>
            <a:ext cx="956133" cy="920012"/>
          </a:xfrm>
          <a:prstGeom prst="rect">
            <a:avLst/>
          </a:prstGeom>
        </p:spPr>
      </p:pic>
      <p:sp>
        <p:nvSpPr>
          <p:cNvPr id="15" name="progressBar"/>
          <p:cNvSpPr/>
          <p:nvPr/>
        </p:nvSpPr>
        <p:spPr>
          <a:xfrm>
            <a:off x="0" y="4991100"/>
            <a:ext cx="1565189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calwe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931" y="2912312"/>
            <a:ext cx="6575069" cy="1746026"/>
          </a:xfrm>
          <a:prstGeom prst="rect">
            <a:avLst/>
          </a:prstGeom>
        </p:spPr>
      </p:pic>
      <p:pic>
        <p:nvPicPr>
          <p:cNvPr id="7" name="Picture 6" descr="Thank_You_1024_681_84_s_c1_lar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4631" cy="24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3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Although Ruby </a:t>
            </a:r>
            <a:r>
              <a:rPr lang="en-US" dirty="0" smtClean="0"/>
              <a:t>can—and should—take </a:t>
            </a:r>
            <a:r>
              <a:rPr lang="en-US" dirty="0"/>
              <a:t>inspiration from other </a:t>
            </a:r>
            <a:r>
              <a:rPr lang="en-US" dirty="0" smtClean="0"/>
              <a:t>languages.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Ruby must embrace </a:t>
            </a:r>
            <a:r>
              <a:rPr lang="en-US" dirty="0"/>
              <a:t>Ruby.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1647568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So, with respect to concurrency, what are </a:t>
            </a:r>
            <a:r>
              <a:rPr lang="en-US" dirty="0" smtClean="0"/>
              <a:t>Ruby’s </a:t>
            </a:r>
            <a:r>
              <a:rPr lang="en-US" dirty="0"/>
              <a:t>most important characteristics?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1729946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Ruby </a:t>
            </a:r>
            <a:r>
              <a:rPr lang="en-US" dirty="0" smtClean="0"/>
              <a:t>is…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dirty="0" smtClean="0"/>
              <a:t>Shared </a:t>
            </a:r>
            <a:r>
              <a:rPr lang="en-US" dirty="0"/>
              <a:t>memory</a:t>
            </a:r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dirty="0" smtClean="0"/>
              <a:t>Reference</a:t>
            </a:r>
            <a:r>
              <a:rPr lang="en-US" dirty="0"/>
              <a:t>-based</a:t>
            </a:r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dirty="0" smtClean="0"/>
              <a:t>Object </a:t>
            </a:r>
            <a:r>
              <a:rPr lang="en-US" dirty="0"/>
              <a:t>oriented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1812324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Everything in Ruby is an object.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1894703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Ruby has no value types, no </a:t>
            </a:r>
            <a:r>
              <a:rPr lang="en-US" dirty="0" smtClean="0"/>
              <a:t>true primitives</a:t>
            </a:r>
            <a:r>
              <a:rPr lang="en-US" dirty="0"/>
              <a:t>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1977081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Even </a:t>
            </a:r>
            <a:r>
              <a:rPr lang="en-US" dirty="0" err="1"/>
              <a:t>booleans</a:t>
            </a:r>
            <a:r>
              <a:rPr lang="en-US" dirty="0"/>
              <a:t>, symbols, and integers are objects.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2059459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As most of you know…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Variables are not values.</a:t>
            </a:r>
          </a:p>
          <a:p>
            <a:pPr marL="0" indent="0" algn="ctr">
              <a:buNone/>
            </a:pPr>
            <a:r>
              <a:rPr lang="en-US" dirty="0" smtClean="0"/>
              <a:t>Variables are references to values.</a:t>
            </a:r>
          </a:p>
          <a:p>
            <a:pPr marL="0" indent="0" algn="ctr">
              <a:buNone/>
            </a:pPr>
            <a:r>
              <a:rPr lang="en-US" dirty="0" smtClean="0"/>
              <a:t>References point to memory locations</a:t>
            </a:r>
            <a:br>
              <a:rPr lang="en-US" dirty="0" smtClean="0"/>
            </a:br>
            <a:r>
              <a:rPr lang="en-US" dirty="0" smtClean="0"/>
              <a:t>on the heap.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2141838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g01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0" y="858892"/>
            <a:ext cx="9027226" cy="3425717"/>
          </a:xfrm>
          <a:prstGeom prst="rect">
            <a:avLst/>
          </a:prstGeom>
        </p:spPr>
      </p:pic>
      <p:sp>
        <p:nvSpPr>
          <p:cNvPr id="4" name="progressBar"/>
          <p:cNvSpPr/>
          <p:nvPr/>
        </p:nvSpPr>
        <p:spPr>
          <a:xfrm>
            <a:off x="0" y="4991100"/>
            <a:ext cx="2224216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Objects can be modified from within a method by following the reference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And this behavior exists when we pass variables across thread boundaries.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2306595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So two or more threads can each have references to the same object, located in the same memory on the heap.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Which means that, in theory, two threads on two processor cores can attempt to simultaneously modify the same memory.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2388973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4112996" cy="4388644"/>
          </a:xfrm>
        </p:spPr>
        <p:txBody>
          <a:bodyPr anchor="b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 smtClean="0"/>
              <a:t>Jerry </a:t>
            </a:r>
            <a:r>
              <a:rPr lang="en-US" sz="4400" dirty="0" err="1" smtClean="0"/>
              <a:t>D’Antonio</a:t>
            </a:r>
            <a:endParaRPr lang="en-US" sz="4400" dirty="0" smtClean="0"/>
          </a:p>
          <a:p>
            <a:pPr marL="0" indent="0">
              <a:buNone/>
            </a:pPr>
            <a:r>
              <a:rPr lang="en-US" sz="2400" dirty="0" smtClean="0"/>
              <a:t>Akron, Ohio, USA</a:t>
            </a:r>
          </a:p>
          <a:p>
            <a:pPr marL="0" indent="0">
              <a:buNone/>
            </a:pPr>
            <a:r>
              <a:rPr lang="en-US" sz="2400" dirty="0" smtClean="0"/>
              <a:t>Software Developer</a:t>
            </a:r>
          </a:p>
          <a:p>
            <a:pPr marL="0" indent="0">
              <a:buNone/>
            </a:pPr>
            <a:r>
              <a:rPr lang="en-US" sz="2400" dirty="0" smtClean="0"/>
              <a:t>Test Double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jerrydantonio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github.com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jdantonio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oncurrent-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ruby.com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My Mang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53722"/>
            <a:ext cx="1142458" cy="1142458"/>
          </a:xfrm>
          <a:prstGeom prst="rect">
            <a:avLst/>
          </a:prstGeom>
        </p:spPr>
      </p:pic>
      <p:pic>
        <p:nvPicPr>
          <p:cNvPr id="5" name="Picture 4" descr="concurrent-ruby-logo-930x9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26" y="482649"/>
            <a:ext cx="4111974" cy="41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y4AuRwI_400x400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49" y="964999"/>
            <a:ext cx="3213503" cy="3213503"/>
          </a:xfrm>
          <a:prstGeom prst="rect">
            <a:avLst/>
          </a:prstGeom>
        </p:spPr>
      </p:pic>
      <p:sp>
        <p:nvSpPr>
          <p:cNvPr id="3" name="progressBar"/>
          <p:cNvSpPr/>
          <p:nvPr/>
        </p:nvSpPr>
        <p:spPr>
          <a:xfrm>
            <a:off x="0" y="4991100"/>
            <a:ext cx="2471351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Not on MRI, of course, because it only uses one core and it has a global interpreter lock (GIL)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But </a:t>
            </a:r>
            <a:r>
              <a:rPr lang="en-US" dirty="0" smtClean="0"/>
              <a:t>that’s </a:t>
            </a:r>
            <a:r>
              <a:rPr lang="en-US" dirty="0"/>
              <a:t>sort of </a:t>
            </a:r>
            <a:r>
              <a:rPr lang="en-US" dirty="0" smtClean="0"/>
              <a:t>a problem</a:t>
            </a:r>
            <a:r>
              <a:rPr lang="en-US" dirty="0"/>
              <a:t>, too.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2553730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Shared memory, reference-based, object oriented languages offer many advantages.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2636108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But they </a:t>
            </a:r>
            <a:r>
              <a:rPr lang="en-US" dirty="0" smtClean="0"/>
              <a:t>aren’t great </a:t>
            </a:r>
            <a:r>
              <a:rPr lang="en-US" dirty="0"/>
              <a:t>for concurrency.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2718486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Full parallelism </a:t>
            </a:r>
            <a:r>
              <a:rPr lang="en-US" dirty="0" smtClean="0"/>
              <a:t>with shared-memory, reference-based languages can be very </a:t>
            </a:r>
            <a:r>
              <a:rPr lang="en-US" dirty="0"/>
              <a:t>fast and efficient, but </a:t>
            </a:r>
            <a:r>
              <a:rPr lang="en-US" dirty="0" smtClean="0"/>
              <a:t>is also very </a:t>
            </a:r>
            <a:r>
              <a:rPr lang="en-US" dirty="0"/>
              <a:t>difficult to get right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Locking is hard.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2800865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Shared </a:t>
            </a:r>
            <a:r>
              <a:rPr lang="en-US" dirty="0"/>
              <a:t>memory, reference-based </a:t>
            </a:r>
            <a:r>
              <a:rPr lang="en-US" dirty="0" smtClean="0"/>
              <a:t>languages: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Ruby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Python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C, C++</a:t>
            </a:r>
          </a:p>
          <a:p>
            <a:pPr marL="0" indent="0" algn="ctr">
              <a:buNone/>
            </a:pPr>
            <a:r>
              <a:rPr lang="en-US" dirty="0" smtClean="0"/>
              <a:t>Java</a:t>
            </a:r>
          </a:p>
          <a:p>
            <a:pPr marL="0" indent="0" algn="ctr">
              <a:buNone/>
            </a:pPr>
            <a:r>
              <a:rPr lang="en-US" dirty="0" smtClean="0"/>
              <a:t>C#</a:t>
            </a:r>
          </a:p>
          <a:p>
            <a:pPr marL="0" indent="0" algn="ctr">
              <a:buNone/>
            </a:pPr>
            <a:r>
              <a:rPr lang="en-US" dirty="0" smtClean="0"/>
              <a:t>Go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2883243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Functional languages like </a:t>
            </a:r>
            <a:r>
              <a:rPr lang="en-US" dirty="0" err="1"/>
              <a:t>Erlang</a:t>
            </a:r>
            <a:r>
              <a:rPr lang="en-US" dirty="0"/>
              <a:t>, </a:t>
            </a:r>
            <a:r>
              <a:rPr lang="en-US" dirty="0" err="1"/>
              <a:t>Clojure</a:t>
            </a:r>
            <a:r>
              <a:rPr lang="en-US" dirty="0"/>
              <a:t>, and Haskell are generally considered better for concurrency.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2965622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But they are very different languages.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3048000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They favor values over references</a:t>
            </a:r>
            <a:r>
              <a:rPr lang="en-US" dirty="0" smtClean="0"/>
              <a:t>,</a:t>
            </a:r>
          </a:p>
          <a:p>
            <a:pPr marL="0" indent="0" algn="ctr">
              <a:buNone/>
            </a:pPr>
            <a:r>
              <a:rPr lang="en-US" dirty="0" smtClean="0"/>
              <a:t>enforce </a:t>
            </a:r>
            <a:r>
              <a:rPr lang="en-US" dirty="0"/>
              <a:t>immutability</a:t>
            </a:r>
            <a:r>
              <a:rPr lang="en-US" dirty="0" smtClean="0"/>
              <a:t>,</a:t>
            </a:r>
          </a:p>
          <a:p>
            <a:pPr marL="0" indent="0" algn="ctr">
              <a:buNone/>
            </a:pPr>
            <a:r>
              <a:rPr lang="en-US" dirty="0" smtClean="0"/>
              <a:t>and </a:t>
            </a:r>
            <a:r>
              <a:rPr lang="en-US" dirty="0"/>
              <a:t>in some cases offer memory isolation.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3130378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err="1"/>
              <a:t>Erlang</a:t>
            </a:r>
            <a:r>
              <a:rPr lang="en-US" dirty="0"/>
              <a:t>, for example..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/>
              <a:t>Has only values, not references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Has only immutable variables.</a:t>
            </a:r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smtClean="0"/>
              <a:t>very small </a:t>
            </a:r>
            <a:r>
              <a:rPr lang="en-US" dirty="0"/>
              <a:t>set of value types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And enforces </a:t>
            </a:r>
            <a:r>
              <a:rPr lang="en-US" dirty="0"/>
              <a:t>strict memory isolation.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3212757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DigIm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5232" y="1"/>
            <a:ext cx="107592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This is all very good for </a:t>
            </a:r>
            <a:r>
              <a:rPr lang="en-US" dirty="0" smtClean="0"/>
              <a:t>concurrency.</a:t>
            </a:r>
          </a:p>
          <a:p>
            <a:pPr marL="0" indent="0" algn="ctr">
              <a:buNone/>
            </a:pPr>
            <a:r>
              <a:rPr lang="en-US" dirty="0" smtClean="0"/>
              <a:t>But </a:t>
            </a:r>
            <a:r>
              <a:rPr lang="en-US" dirty="0"/>
              <a:t>isn't necessarily all good.</a:t>
            </a:r>
          </a:p>
          <a:p>
            <a:pPr marL="0" indent="0" algn="ctr">
              <a:buNone/>
            </a:pPr>
            <a:r>
              <a:rPr lang="en-US" dirty="0" smtClean="0"/>
              <a:t>Or </a:t>
            </a:r>
            <a:r>
              <a:rPr lang="en-US" dirty="0"/>
              <a:t>necessarily better.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3295135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by-logo-cr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92" y="1452735"/>
            <a:ext cx="2287252" cy="2241637"/>
          </a:xfrm>
          <a:prstGeom prst="rect">
            <a:avLst/>
          </a:prstGeom>
        </p:spPr>
      </p:pic>
      <p:pic>
        <p:nvPicPr>
          <p:cNvPr id="5" name="Picture 4" descr="Erlang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35" y="1452735"/>
            <a:ext cx="2640073" cy="2244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5736" y="2279362"/>
            <a:ext cx="818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!=</a:t>
            </a:r>
            <a:endParaRPr lang="en-US" sz="6000" b="1" dirty="0"/>
          </a:p>
        </p:txBody>
      </p:sp>
      <p:sp>
        <p:nvSpPr>
          <p:cNvPr id="3" name="progressBar"/>
          <p:cNvSpPr/>
          <p:nvPr/>
        </p:nvSpPr>
        <p:spPr>
          <a:xfrm>
            <a:off x="0" y="4991100"/>
            <a:ext cx="3377514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by-logo-cr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92" y="1452735"/>
            <a:ext cx="2287252" cy="2241637"/>
          </a:xfrm>
          <a:prstGeom prst="rect">
            <a:avLst/>
          </a:prstGeom>
        </p:spPr>
      </p:pic>
      <p:pic>
        <p:nvPicPr>
          <p:cNvPr id="5" name="Picture 4" descr="Erlang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35" y="1452735"/>
            <a:ext cx="2640073" cy="2244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64442" y="2279362"/>
            <a:ext cx="1281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=/=</a:t>
            </a:r>
            <a:endParaRPr lang="en-US" sz="6000" b="1" dirty="0"/>
          </a:p>
        </p:txBody>
      </p:sp>
      <p:sp>
        <p:nvSpPr>
          <p:cNvPr id="3" name="progressBar"/>
          <p:cNvSpPr/>
          <p:nvPr/>
        </p:nvSpPr>
        <p:spPr>
          <a:xfrm>
            <a:off x="0" y="4991100"/>
            <a:ext cx="3459892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Functional languages like </a:t>
            </a:r>
            <a:r>
              <a:rPr lang="en-US" dirty="0" err="1"/>
              <a:t>Erlang</a:t>
            </a:r>
            <a:r>
              <a:rPr lang="en-US" dirty="0"/>
              <a:t> require different paradigms and </a:t>
            </a:r>
            <a:r>
              <a:rPr lang="en-US" dirty="0" smtClean="0"/>
              <a:t>patterns</a:t>
            </a:r>
            <a:r>
              <a:rPr lang="en-US" dirty="0"/>
              <a:t>, but also pose different challenges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2" name="Picture 1" descr="Ok_Hand_Sign_Emoj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891" y="3244404"/>
            <a:ext cx="1350219" cy="1350219"/>
          </a:xfrm>
          <a:prstGeom prst="rect">
            <a:avLst/>
          </a:prstGeom>
        </p:spPr>
      </p:pic>
      <p:sp>
        <p:nvSpPr>
          <p:cNvPr id="5" name="progressBar"/>
          <p:cNvSpPr/>
          <p:nvPr/>
        </p:nvSpPr>
        <p:spPr>
          <a:xfrm>
            <a:off x="0" y="4991100"/>
            <a:ext cx="3542270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Some people like programming in functional languages.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3624649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I’ve </a:t>
            </a:r>
            <a:r>
              <a:rPr lang="en-US" dirty="0"/>
              <a:t>worked </a:t>
            </a:r>
            <a:r>
              <a:rPr lang="en-US" dirty="0" smtClean="0"/>
              <a:t>professionally with </a:t>
            </a:r>
            <a:r>
              <a:rPr lang="en-US" dirty="0"/>
              <a:t>functional languages and </a:t>
            </a:r>
            <a:r>
              <a:rPr lang="en-US" dirty="0" smtClean="0"/>
              <a:t>I’m quite fond </a:t>
            </a:r>
            <a:r>
              <a:rPr lang="en-US" dirty="0"/>
              <a:t>of them.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3707027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024px-Ruby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780" y="1654771"/>
            <a:ext cx="1827945" cy="1827945"/>
          </a:xfrm>
          <a:prstGeom prst="rect">
            <a:avLst/>
          </a:prstGeom>
        </p:spPr>
      </p:pic>
      <p:pic>
        <p:nvPicPr>
          <p:cNvPr id="2" name="Picture 1" descr="heart-smile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4" y="1456555"/>
            <a:ext cx="2257059" cy="2257059"/>
          </a:xfrm>
          <a:prstGeom prst="rect">
            <a:avLst/>
          </a:prstGeom>
        </p:spPr>
      </p:pic>
      <p:sp>
        <p:nvSpPr>
          <p:cNvPr id="4" name="progressBar"/>
          <p:cNvSpPr/>
          <p:nvPr/>
        </p:nvSpPr>
        <p:spPr>
          <a:xfrm>
            <a:off x="0" y="4991100"/>
            <a:ext cx="3789406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6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Ruby cannot have the same concurrency model as </a:t>
            </a:r>
            <a:r>
              <a:rPr lang="en-US" dirty="0" smtClean="0"/>
              <a:t>most functional </a:t>
            </a:r>
            <a:r>
              <a:rPr lang="en-US" dirty="0"/>
              <a:t>languages without becoming a very different language.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3871784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This is a very critical point.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3954162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Ruby simply cannot copy what </a:t>
            </a:r>
            <a:r>
              <a:rPr lang="en-US" dirty="0" err="1"/>
              <a:t>Erlang</a:t>
            </a:r>
            <a:r>
              <a:rPr lang="en-US" dirty="0"/>
              <a:t>, </a:t>
            </a:r>
            <a:r>
              <a:rPr lang="en-US" dirty="0" err="1"/>
              <a:t>Clojure</a:t>
            </a:r>
            <a:r>
              <a:rPr lang="en-US" dirty="0"/>
              <a:t>, or Haskell does without ceasing to be Ruby.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4036540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Let’s get started.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411892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So what do we do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And by “we” I </a:t>
            </a:r>
            <a:r>
              <a:rPr lang="en-US" dirty="0"/>
              <a:t>mean the Concurrent Ruby team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Because </a:t>
            </a:r>
            <a:r>
              <a:rPr lang="en-US" dirty="0" smtClean="0"/>
              <a:t>we’ve </a:t>
            </a:r>
            <a:r>
              <a:rPr lang="en-US" dirty="0"/>
              <a:t>been working on this problem for several years.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4118919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current-ruby-logo-930x9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82" y="1131932"/>
            <a:ext cx="2879637" cy="2879637"/>
          </a:xfrm>
          <a:prstGeom prst="rect">
            <a:avLst/>
          </a:prstGeom>
        </p:spPr>
      </p:pic>
      <p:sp>
        <p:nvSpPr>
          <p:cNvPr id="4" name="progressBar"/>
          <p:cNvSpPr/>
          <p:nvPr/>
        </p:nvSpPr>
        <p:spPr>
          <a:xfrm>
            <a:off x="0" y="4991100"/>
            <a:ext cx="4201297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6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We create concurrency abstractions that..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dirty="0" smtClean="0"/>
              <a:t>Encourage </a:t>
            </a:r>
            <a:r>
              <a:rPr lang="en-US" dirty="0"/>
              <a:t>proven designs.</a:t>
            </a:r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dirty="0" smtClean="0"/>
              <a:t>Provide </a:t>
            </a:r>
            <a:r>
              <a:rPr lang="en-US" dirty="0"/>
              <a:t>the strongest possible guarantees.</a:t>
            </a:r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dirty="0" smtClean="0"/>
              <a:t>And </a:t>
            </a:r>
            <a:r>
              <a:rPr lang="en-US" dirty="0"/>
              <a:t>embrace the Ruby language.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4283676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inking-fa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946150"/>
            <a:ext cx="3251200" cy="3251200"/>
          </a:xfrm>
          <a:prstGeom prst="rect">
            <a:avLst/>
          </a:prstGeom>
        </p:spPr>
      </p:pic>
      <p:sp>
        <p:nvSpPr>
          <p:cNvPr id="4" name="progressBar"/>
          <p:cNvSpPr/>
          <p:nvPr/>
        </p:nvSpPr>
        <p:spPr>
          <a:xfrm>
            <a:off x="0" y="4991100"/>
            <a:ext cx="4366054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We do three things…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4448432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umber-one-clipart-847-blue-number-one-clip-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766" y="1131516"/>
            <a:ext cx="2880468" cy="2880468"/>
          </a:xfrm>
          <a:prstGeom prst="rect">
            <a:avLst/>
          </a:prstGeom>
        </p:spPr>
      </p:pic>
      <p:sp>
        <p:nvSpPr>
          <p:cNvPr id="3" name="progressBar"/>
          <p:cNvSpPr/>
          <p:nvPr/>
        </p:nvSpPr>
        <p:spPr>
          <a:xfrm>
            <a:off x="0" y="4991100"/>
            <a:ext cx="4530811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Concurrent </a:t>
            </a:r>
            <a:r>
              <a:rPr lang="en-US" dirty="0"/>
              <a:t>Ruby takes its </a:t>
            </a:r>
            <a:r>
              <a:rPr lang="en-US" i="1" dirty="0"/>
              <a:t>inspiration</a:t>
            </a:r>
            <a:r>
              <a:rPr lang="en-US" dirty="0"/>
              <a:t> from other languages.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4613189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We leverage </a:t>
            </a:r>
            <a:r>
              <a:rPr lang="en-US" i="1" dirty="0"/>
              <a:t>ideas</a:t>
            </a:r>
            <a:r>
              <a:rPr lang="en-US" dirty="0"/>
              <a:t> from </a:t>
            </a:r>
            <a:r>
              <a:rPr lang="en-US" dirty="0" err="1"/>
              <a:t>Erlang</a:t>
            </a:r>
            <a:r>
              <a:rPr lang="en-US" dirty="0"/>
              <a:t>, </a:t>
            </a:r>
            <a:r>
              <a:rPr lang="en-US" dirty="0" err="1"/>
              <a:t>Clojure</a:t>
            </a:r>
            <a:r>
              <a:rPr lang="en-US" dirty="0"/>
              <a:t>, Java, JavaScript, and other </a:t>
            </a:r>
            <a:r>
              <a:rPr lang="en-US" dirty="0" smtClean="0"/>
              <a:t>languages.</a:t>
            </a:r>
          </a:p>
          <a:p>
            <a:pPr marL="0" indent="0" algn="ctr">
              <a:buNone/>
            </a:pPr>
            <a:r>
              <a:rPr lang="en-US" dirty="0" smtClean="0"/>
              <a:t>As </a:t>
            </a:r>
            <a:r>
              <a:rPr lang="en-US" dirty="0"/>
              <a:t>well as </a:t>
            </a:r>
            <a:r>
              <a:rPr lang="en-US" dirty="0" smtClean="0"/>
              <a:t>from academic </a:t>
            </a:r>
            <a:r>
              <a:rPr lang="en-US" dirty="0"/>
              <a:t>research.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4695568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We don't reinvent the wheel, or try to outsmart the experts.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4777946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We create abstractions which enable Ruby programmers to easily implement those proven patterns and practices.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4860324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A few weeks ago Koichi </a:t>
            </a:r>
            <a:r>
              <a:rPr lang="en-US" dirty="0" err="1"/>
              <a:t>Sasada</a:t>
            </a:r>
            <a:r>
              <a:rPr lang="en-US" dirty="0"/>
              <a:t>, aka ko1, proposed a new concurrency model for Ruby 3.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494270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And when programmers follow </a:t>
            </a:r>
            <a:r>
              <a:rPr lang="en-US" dirty="0" smtClean="0"/>
              <a:t>the guidelines for </a:t>
            </a:r>
            <a:r>
              <a:rPr lang="en-US" dirty="0"/>
              <a:t>what we provide, they create safe concurrent systems.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4942703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umber-clip-art-number-in-light-blue-rounded-square-clip-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571" y="1021224"/>
            <a:ext cx="2874858" cy="3101052"/>
          </a:xfrm>
          <a:prstGeom prst="rect">
            <a:avLst/>
          </a:prstGeom>
        </p:spPr>
      </p:pic>
      <p:sp>
        <p:nvSpPr>
          <p:cNvPr id="4" name="progressBar"/>
          <p:cNvSpPr/>
          <p:nvPr/>
        </p:nvSpPr>
        <p:spPr>
          <a:xfrm>
            <a:off x="0" y="4991100"/>
            <a:ext cx="5025081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2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Concurrent Ruby provides </a:t>
            </a:r>
            <a:r>
              <a:rPr lang="en-US" dirty="0"/>
              <a:t>the strongest possible thread safety guarantees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Emphasis on the word “possible.”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5107460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 smtClean="0"/>
              <a:t>e can’t </a:t>
            </a:r>
            <a:r>
              <a:rPr lang="en-US" dirty="0"/>
              <a:t>provide stronger guarantees than what the runtime provides.</a:t>
            </a:r>
          </a:p>
          <a:p>
            <a:pPr marL="0" indent="0" algn="ctr">
              <a:buNone/>
            </a:pPr>
            <a:r>
              <a:rPr lang="en-US" dirty="0" smtClean="0"/>
              <a:t>No </a:t>
            </a:r>
            <a:r>
              <a:rPr lang="en-US" dirty="0"/>
              <a:t>concurrency library can.</a:t>
            </a:r>
          </a:p>
          <a:p>
            <a:pPr marL="0" indent="0" algn="ctr">
              <a:buNone/>
            </a:pPr>
            <a:r>
              <a:rPr lang="en-US" dirty="0" smtClean="0"/>
              <a:t>We </a:t>
            </a:r>
            <a:r>
              <a:rPr lang="en-US" dirty="0"/>
              <a:t>use the runtime, we </a:t>
            </a:r>
            <a:r>
              <a:rPr lang="en-US" dirty="0" smtClean="0"/>
              <a:t>don’t </a:t>
            </a:r>
            <a:r>
              <a:rPr lang="en-US" dirty="0"/>
              <a:t>replace it.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5189838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Unfortunately, Ruby does not have a formal memory model.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5272216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So we do the best we can with what we have.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5354594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What we cannot guarantee is that your code will be thread safe and free from errors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5436973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rugEmoticon-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65" y="289424"/>
            <a:ext cx="6853671" cy="4564652"/>
          </a:xfrm>
          <a:prstGeom prst="rect">
            <a:avLst/>
          </a:prstGeom>
        </p:spPr>
      </p:pic>
      <p:sp>
        <p:nvSpPr>
          <p:cNvPr id="3" name="progressBar"/>
          <p:cNvSpPr/>
          <p:nvPr/>
        </p:nvSpPr>
        <p:spPr>
          <a:xfrm>
            <a:off x="0" y="4991100"/>
            <a:ext cx="5519351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 smtClean="0"/>
              <a:t>e can only </a:t>
            </a:r>
            <a:r>
              <a:rPr lang="en-US" dirty="0"/>
              <a:t>guarantee that if you follow the guidelines and use our tools the way they were intended that you'll probably be OK.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5601730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Which is the </a:t>
            </a:r>
            <a:r>
              <a:rPr lang="en-US" dirty="0" smtClean="0"/>
              <a:t>only guarantee any concurrency </a:t>
            </a:r>
            <a:r>
              <a:rPr lang="en-US" dirty="0"/>
              <a:t>library </a:t>
            </a:r>
            <a:r>
              <a:rPr lang="en-US" dirty="0" smtClean="0"/>
              <a:t>can give </a:t>
            </a:r>
            <a:r>
              <a:rPr lang="en-US" dirty="0"/>
              <a:t>you.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5684108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And now everyone is talking about concurrency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Even more than usual.</a:t>
            </a:r>
          </a:p>
          <a:p>
            <a:pPr marL="0" indent="0" algn="ctr">
              <a:buNone/>
            </a:pPr>
            <a:r>
              <a:rPr lang="en-US" dirty="0" smtClean="0"/>
              <a:t>Including me.</a:t>
            </a:r>
          </a:p>
          <a:p>
            <a:pPr marL="0" indent="0" algn="ctr">
              <a:buNone/>
            </a:pPr>
            <a:r>
              <a:rPr lang="en-US" dirty="0" smtClean="0"/>
              <a:t>Especially me.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4" name="Picture 3" descr="615-simple-sm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70" y="3541715"/>
            <a:ext cx="701938" cy="701938"/>
          </a:xfrm>
          <a:prstGeom prst="rect">
            <a:avLst/>
          </a:prstGeom>
        </p:spPr>
      </p:pic>
      <p:sp>
        <p:nvSpPr>
          <p:cNvPr id="5" name="progressBar"/>
          <p:cNvSpPr/>
          <p:nvPr/>
        </p:nvSpPr>
        <p:spPr>
          <a:xfrm>
            <a:off x="0" y="4991100"/>
            <a:ext cx="576649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3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umber-three-clipart-number-3-in-light-blue-rounded-square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31" y="1132381"/>
            <a:ext cx="2878739" cy="2878739"/>
          </a:xfrm>
          <a:prstGeom prst="rect">
            <a:avLst/>
          </a:prstGeom>
        </p:spPr>
      </p:pic>
      <p:sp>
        <p:nvSpPr>
          <p:cNvPr id="4" name="progressBar"/>
          <p:cNvSpPr/>
          <p:nvPr/>
        </p:nvSpPr>
        <p:spPr>
          <a:xfrm>
            <a:off x="0" y="4991100"/>
            <a:ext cx="5766486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4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024px-Ruby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780" y="1654771"/>
            <a:ext cx="1827945" cy="1827945"/>
          </a:xfrm>
          <a:prstGeom prst="rect">
            <a:avLst/>
          </a:prstGeom>
        </p:spPr>
      </p:pic>
      <p:pic>
        <p:nvPicPr>
          <p:cNvPr id="3" name="Picture 2" descr="Emoji_heart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98" y="1654771"/>
            <a:ext cx="1866566" cy="1840521"/>
          </a:xfrm>
          <a:prstGeom prst="rect">
            <a:avLst/>
          </a:prstGeom>
        </p:spPr>
      </p:pic>
      <p:sp>
        <p:nvSpPr>
          <p:cNvPr id="4" name="progressBar"/>
          <p:cNvSpPr/>
          <p:nvPr/>
        </p:nvSpPr>
        <p:spPr>
          <a:xfrm>
            <a:off x="0" y="4991100"/>
            <a:ext cx="5848865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Even though we take inspiration from other languages, we don't directly copy them.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5931243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Instead,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interpret </a:t>
            </a:r>
            <a:r>
              <a:rPr lang="en-US" dirty="0" smtClean="0"/>
              <a:t>them in </a:t>
            </a:r>
            <a:r>
              <a:rPr lang="en-US" dirty="0"/>
              <a:t>a </a:t>
            </a:r>
            <a:r>
              <a:rPr lang="en-US" dirty="0" smtClean="0"/>
              <a:t>uniquely Ruby </a:t>
            </a:r>
            <a:r>
              <a:rPr lang="en-US" dirty="0"/>
              <a:t>way.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6013622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optimized </a:t>
            </a:r>
            <a:r>
              <a:rPr lang="en-US" dirty="0"/>
              <a:t>for </a:t>
            </a:r>
            <a:r>
              <a:rPr lang="en-US" dirty="0" smtClean="0"/>
              <a:t>programmer</a:t>
            </a:r>
            <a:endParaRPr lang="en-US" dirty="0"/>
          </a:p>
        </p:txBody>
      </p:sp>
      <p:pic>
        <p:nvPicPr>
          <p:cNvPr id="7" name="Picture 6" descr="1024px-Ruby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3" y="1734903"/>
            <a:ext cx="1372603" cy="1372603"/>
          </a:xfrm>
          <a:prstGeom prst="rect">
            <a:avLst/>
          </a:prstGeom>
        </p:spPr>
      </p:pic>
      <p:pic>
        <p:nvPicPr>
          <p:cNvPr id="8" name="Picture 7" descr="615-simple-sm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93" y="1734903"/>
            <a:ext cx="1372161" cy="1372161"/>
          </a:xfrm>
          <a:prstGeom prst="rect">
            <a:avLst/>
          </a:prstGeom>
        </p:spPr>
      </p:pic>
      <p:sp>
        <p:nvSpPr>
          <p:cNvPr id="4" name="progressBar"/>
          <p:cNvSpPr/>
          <p:nvPr/>
        </p:nvSpPr>
        <p:spPr>
          <a:xfrm>
            <a:off x="0" y="4991100"/>
            <a:ext cx="6096000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optimized for </a:t>
            </a:r>
            <a:r>
              <a:rPr lang="en-US" dirty="0" err="1" smtClean="0"/>
              <a:t>Rubyist</a:t>
            </a:r>
            <a:endParaRPr lang="en-US" dirty="0"/>
          </a:p>
        </p:txBody>
      </p:sp>
      <p:pic>
        <p:nvPicPr>
          <p:cNvPr id="8" name="Picture 7" descr="615-simple-sm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3" y="1734903"/>
            <a:ext cx="1372161" cy="1372161"/>
          </a:xfrm>
          <a:prstGeom prst="rect">
            <a:avLst/>
          </a:prstGeom>
        </p:spPr>
      </p:pic>
      <p:pic>
        <p:nvPicPr>
          <p:cNvPr id="2" name="Picture 1" descr="concurrent-ruby-logo-930x9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52" y="1648223"/>
            <a:ext cx="1648089" cy="1648089"/>
          </a:xfrm>
          <a:prstGeom prst="rect">
            <a:avLst/>
          </a:prstGeom>
        </p:spPr>
      </p:pic>
      <p:sp>
        <p:nvSpPr>
          <p:cNvPr id="5" name="progressBar"/>
          <p:cNvSpPr/>
          <p:nvPr/>
        </p:nvSpPr>
        <p:spPr>
          <a:xfrm>
            <a:off x="0" y="4991100"/>
            <a:ext cx="6178378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9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881" y="219543"/>
            <a:ext cx="724358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And I </a:t>
            </a:r>
            <a:r>
              <a:rPr lang="en-US" dirty="0" smtClean="0"/>
              <a:t>think </a:t>
            </a:r>
            <a:r>
              <a:rPr lang="en-US" dirty="0"/>
              <a:t>we do a pretty good job</a:t>
            </a:r>
            <a:r>
              <a:rPr lang="en-US" dirty="0" smtClean="0"/>
              <a:t>.</a:t>
            </a:r>
          </a:p>
        </p:txBody>
      </p:sp>
      <p:pic>
        <p:nvPicPr>
          <p:cNvPr id="7" name="Picture 6" descr="smiley-emoticons-blu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33" y="1956622"/>
            <a:ext cx="1045055" cy="1045055"/>
          </a:xfrm>
          <a:prstGeom prst="rect">
            <a:avLst/>
          </a:prstGeom>
        </p:spPr>
      </p:pic>
      <p:sp>
        <p:nvSpPr>
          <p:cNvPr id="4" name="progressBar"/>
          <p:cNvSpPr/>
          <p:nvPr/>
        </p:nvSpPr>
        <p:spPr>
          <a:xfrm>
            <a:off x="0" y="4991100"/>
            <a:ext cx="6260757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-three-fingers-icon-ios-7-iconset-icons8-OXK51o-clip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33" y="1039737"/>
            <a:ext cx="2736104" cy="2736104"/>
          </a:xfrm>
          <a:prstGeom prst="rect">
            <a:avLst/>
          </a:prstGeom>
        </p:spPr>
      </p:pic>
      <p:pic>
        <p:nvPicPr>
          <p:cNvPr id="10" name="Picture 9" descr="1024px-Ruby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41" y="1040526"/>
            <a:ext cx="2735315" cy="2735315"/>
          </a:xfrm>
          <a:prstGeom prst="rect">
            <a:avLst/>
          </a:prstGeom>
        </p:spPr>
      </p:pic>
      <p:sp>
        <p:nvSpPr>
          <p:cNvPr id="3" name="progressBar"/>
          <p:cNvSpPr/>
          <p:nvPr/>
        </p:nvSpPr>
        <p:spPr>
          <a:xfrm>
            <a:off x="0" y="4991100"/>
            <a:ext cx="6343135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A concurrency model called </a:t>
            </a:r>
            <a:r>
              <a:rPr lang="en-US" dirty="0" smtClean="0"/>
              <a:t>“guilds” </a:t>
            </a:r>
            <a:r>
              <a:rPr lang="en-US" dirty="0"/>
              <a:t>was recently proposed.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6425514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The core ideas are well-</a:t>
            </a:r>
            <a:r>
              <a:rPr lang="en-US" dirty="0"/>
              <a:t>formed </a:t>
            </a:r>
            <a:r>
              <a:rPr lang="en-US" dirty="0" smtClean="0"/>
              <a:t>and </a:t>
            </a:r>
            <a:r>
              <a:rPr lang="en-US" dirty="0"/>
              <a:t>will likely be </a:t>
            </a:r>
            <a:r>
              <a:rPr lang="en-US" dirty="0" smtClean="0"/>
              <a:t>the basis for concurrency in the next major version of Ruby.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6507892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Which is good. </a:t>
            </a:r>
            <a:r>
              <a:rPr lang="en-US" dirty="0" smtClean="0"/>
              <a:t>It’s </a:t>
            </a:r>
            <a:r>
              <a:rPr lang="en-US" dirty="0"/>
              <a:t>an important topic, and critical to </a:t>
            </a:r>
            <a:r>
              <a:rPr lang="en-US" dirty="0" smtClean="0"/>
              <a:t>Ruby’s </a:t>
            </a:r>
            <a:r>
              <a:rPr lang="en-US" dirty="0"/>
              <a:t>future.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659027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Not surprisingly, it does pretty much everything we've talked about so far.</a:t>
            </a:r>
          </a:p>
          <a:p>
            <a:pPr marL="0" indent="0" algn="ctr">
              <a:buNone/>
            </a:pPr>
            <a:r>
              <a:rPr lang="en-US" dirty="0" smtClean="0"/>
              <a:t>But </a:t>
            </a:r>
            <a:r>
              <a:rPr lang="en-US" dirty="0"/>
              <a:t>it does it in the language itself.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6590271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Quite simply, guilds..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dirty="0" smtClean="0"/>
              <a:t>Encourage </a:t>
            </a:r>
            <a:r>
              <a:rPr lang="en-US" dirty="0"/>
              <a:t>proven </a:t>
            </a:r>
            <a:r>
              <a:rPr lang="en-US" dirty="0" smtClean="0"/>
              <a:t>designs.</a:t>
            </a:r>
          </a:p>
          <a:p>
            <a:pPr marL="0" indent="0" algn="ctr">
              <a:buNone/>
            </a:pPr>
            <a:r>
              <a:rPr lang="en-US" dirty="0" smtClean="0"/>
              <a:t>Provide </a:t>
            </a:r>
            <a:r>
              <a:rPr lang="en-US" dirty="0"/>
              <a:t>the strongest possible </a:t>
            </a:r>
            <a:r>
              <a:rPr lang="en-US" dirty="0" smtClean="0"/>
              <a:t>guarantees.</a:t>
            </a:r>
          </a:p>
          <a:p>
            <a:pPr marL="0" indent="0" algn="ctr">
              <a:buNone/>
            </a:pPr>
            <a:r>
              <a:rPr lang="en-US" dirty="0"/>
              <a:t>E</a:t>
            </a:r>
            <a:r>
              <a:rPr lang="en-US" dirty="0" smtClean="0"/>
              <a:t>mbrace </a:t>
            </a:r>
            <a:r>
              <a:rPr lang="en-US" dirty="0"/>
              <a:t>the Ruby language.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6672649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uilds in Ru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17"/>
            <a:ext cx="9144000" cy="32272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35495" y="4108065"/>
            <a:ext cx="4574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* Image totally stolen from ko1’s presentation.</a:t>
            </a:r>
            <a:br>
              <a:rPr lang="en-US" i="1" dirty="0" smtClean="0"/>
            </a:br>
            <a:r>
              <a:rPr lang="en-US" i="1" dirty="0" smtClean="0"/>
              <a:t>Thank you! </a:t>
            </a:r>
            <a:endParaRPr lang="en-US" i="1" dirty="0"/>
          </a:p>
        </p:txBody>
      </p:sp>
      <p:sp>
        <p:nvSpPr>
          <p:cNvPr id="3" name="progressBar"/>
          <p:cNvSpPr/>
          <p:nvPr/>
        </p:nvSpPr>
        <p:spPr>
          <a:xfrm>
            <a:off x="0" y="4991100"/>
            <a:ext cx="6755027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Like </a:t>
            </a:r>
            <a:r>
              <a:rPr lang="en-US" dirty="0" err="1"/>
              <a:t>Erlang</a:t>
            </a:r>
            <a:r>
              <a:rPr lang="en-US" dirty="0"/>
              <a:t>, guilds are isolated from one another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Guilds cannot access references which are members of other guilds.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6837405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Guilds communicate exclusively through channels.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Channels are one-way, and each guild has one implicit channel.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References are passed between guilds through a channel.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6919784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References can be passed two </a:t>
            </a:r>
            <a:r>
              <a:rPr lang="en-US" dirty="0"/>
              <a:t>ways: deep copy or </a:t>
            </a:r>
            <a:r>
              <a:rPr lang="en-US" dirty="0" smtClean="0"/>
              <a:t>membership transfer.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7002163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Deep copy is similar to what functional languages do.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Deep copy </a:t>
            </a:r>
            <a:r>
              <a:rPr lang="en-US" dirty="0" smtClean="0"/>
              <a:t>can </a:t>
            </a:r>
            <a:r>
              <a:rPr lang="en-US" dirty="0"/>
              <a:t>be expensive, and </a:t>
            </a:r>
            <a:r>
              <a:rPr lang="en-US" dirty="0" smtClean="0"/>
              <a:t>with complex objects can </a:t>
            </a:r>
            <a:r>
              <a:rPr lang="en-US" dirty="0"/>
              <a:t>lead to odd situations.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7084540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When we transfer membership the object reference is invalidated in the sending </a:t>
            </a:r>
            <a:r>
              <a:rPr lang="en-US" dirty="0" smtClean="0"/>
              <a:t>guild.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object now belongs solely and fully to the receiving </a:t>
            </a:r>
            <a:r>
              <a:rPr lang="en-US" dirty="0" smtClean="0"/>
              <a:t>guild.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7166919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urrent-ruby-logo-930x9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31" y="1645393"/>
            <a:ext cx="1366249" cy="1366249"/>
          </a:xfrm>
          <a:prstGeom prst="rect">
            <a:avLst/>
          </a:prstGeom>
        </p:spPr>
      </p:pic>
      <p:pic>
        <p:nvPicPr>
          <p:cNvPr id="5" name="Picture 4" descr="picture-of-plus-sign-clipart-best-D40BLA-clip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28" y="1990357"/>
            <a:ext cx="676320" cy="676320"/>
          </a:xfrm>
          <a:prstGeom prst="rect">
            <a:avLst/>
          </a:prstGeom>
        </p:spPr>
      </p:pic>
      <p:pic>
        <p:nvPicPr>
          <p:cNvPr id="7" name="Picture 6" descr="1024px-Ruby_logo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96" y="1871359"/>
            <a:ext cx="914317" cy="914317"/>
          </a:xfrm>
          <a:prstGeom prst="rect">
            <a:avLst/>
          </a:prstGeom>
        </p:spPr>
      </p:pic>
      <p:pic>
        <p:nvPicPr>
          <p:cNvPr id="8" name="Picture 7" descr="hands-three-fingers-icon-ios-7-iconset-icons8-OXK51o-clipar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161" y="1871712"/>
            <a:ext cx="913611" cy="913611"/>
          </a:xfrm>
          <a:prstGeom prst="rect">
            <a:avLst/>
          </a:prstGeom>
        </p:spPr>
      </p:pic>
      <p:pic>
        <p:nvPicPr>
          <p:cNvPr id="9" name="Picture 8" descr="blue_equal_symbo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20" y="1989379"/>
            <a:ext cx="678276" cy="678276"/>
          </a:xfrm>
          <a:prstGeom prst="rect">
            <a:avLst/>
          </a:prstGeom>
        </p:spPr>
      </p:pic>
      <p:pic>
        <p:nvPicPr>
          <p:cNvPr id="10" name="Picture 9" descr="question-mark-706906_1280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45" y="1873335"/>
            <a:ext cx="910365" cy="910365"/>
          </a:xfrm>
          <a:prstGeom prst="rect">
            <a:avLst/>
          </a:prstGeom>
        </p:spPr>
      </p:pic>
      <p:sp>
        <p:nvSpPr>
          <p:cNvPr id="2" name="progressBar"/>
          <p:cNvSpPr/>
          <p:nvPr/>
        </p:nvSpPr>
        <p:spPr>
          <a:xfrm>
            <a:off x="0" y="4991100"/>
            <a:ext cx="7249297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Nothing </a:t>
            </a:r>
            <a:r>
              <a:rPr lang="en-US" dirty="0" smtClean="0"/>
              <a:t>changes. We’ll </a:t>
            </a:r>
            <a:r>
              <a:rPr lang="en-US" dirty="0"/>
              <a:t>just get harder, better, faster, stronger.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676" y="3178776"/>
            <a:ext cx="1812324" cy="1812324"/>
          </a:xfrm>
          <a:prstGeom prst="rect">
            <a:avLst/>
          </a:prstGeom>
        </p:spPr>
      </p:pic>
      <p:sp>
        <p:nvSpPr>
          <p:cNvPr id="5" name="progressBar"/>
          <p:cNvSpPr/>
          <p:nvPr/>
        </p:nvSpPr>
        <p:spPr>
          <a:xfrm>
            <a:off x="0" y="4991100"/>
            <a:ext cx="7331676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But </a:t>
            </a:r>
            <a:r>
              <a:rPr lang="en-US" dirty="0" smtClean="0"/>
              <a:t>we need to have the right conversations.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741405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Guilds </a:t>
            </a:r>
            <a:r>
              <a:rPr lang="en-US" dirty="0"/>
              <a:t>are a </a:t>
            </a:r>
            <a:r>
              <a:rPr lang="en-US" dirty="0" smtClean="0"/>
              <a:t>language-</a:t>
            </a:r>
            <a:r>
              <a:rPr lang="en-US" dirty="0"/>
              <a:t>level </a:t>
            </a:r>
            <a:r>
              <a:rPr lang="en-US" dirty="0" smtClean="0"/>
              <a:t>concurrency model,</a:t>
            </a:r>
            <a:br>
              <a:rPr lang="en-US" dirty="0" smtClean="0"/>
            </a:br>
            <a:r>
              <a:rPr lang="en-US" dirty="0" smtClean="0"/>
              <a:t>not a high level abstraction.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7414054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Guilds provide </a:t>
            </a:r>
            <a:r>
              <a:rPr lang="en-US" dirty="0"/>
              <a:t>a thread-safe, one-way communication </a:t>
            </a:r>
            <a:r>
              <a:rPr lang="en-US" dirty="0" smtClean="0"/>
              <a:t>mechanism between isolated threads of execution.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That’s </a:t>
            </a:r>
            <a:r>
              <a:rPr lang="en-US" dirty="0"/>
              <a:t>it.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7496432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This is very </a:t>
            </a:r>
            <a:r>
              <a:rPr lang="en-US" dirty="0"/>
              <a:t>important. Critically important. But </a:t>
            </a:r>
            <a:r>
              <a:rPr lang="en-US" dirty="0" smtClean="0"/>
              <a:t>it’s </a:t>
            </a:r>
            <a:r>
              <a:rPr lang="en-US" dirty="0"/>
              <a:t>not enough for most programmers.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7578811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Guilds still require </a:t>
            </a:r>
            <a:r>
              <a:rPr lang="en-US" dirty="0" smtClean="0"/>
              <a:t>much work to be done by the application programmer.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7661189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smtClean="0"/>
              <a:t>Programmers must:</a:t>
            </a:r>
          </a:p>
          <a:p>
            <a:pPr marL="0" indent="0" algn="ctr">
              <a:buNone/>
            </a:pPr>
            <a:r>
              <a:rPr lang="en-US" dirty="0" smtClean="0"/>
              <a:t>Design </a:t>
            </a:r>
            <a:r>
              <a:rPr lang="en-US" dirty="0"/>
              <a:t>the interactions </a:t>
            </a:r>
            <a:r>
              <a:rPr lang="en-US" dirty="0" smtClean="0"/>
              <a:t>between guilds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dirty="0" smtClean="0"/>
              <a:t>Handle </a:t>
            </a:r>
            <a:r>
              <a:rPr lang="en-US" dirty="0"/>
              <a:t>message receipt, probably in a </a:t>
            </a:r>
            <a:r>
              <a:rPr lang="en-US" dirty="0" smtClean="0"/>
              <a:t>loop.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dirty="0" smtClean="0"/>
              <a:t>Setup </a:t>
            </a:r>
            <a:r>
              <a:rPr lang="en-US" dirty="0"/>
              <a:t>two-way communication for </a:t>
            </a:r>
            <a:r>
              <a:rPr lang="en-US" dirty="0" smtClean="0"/>
              <a:t>transferring results.</a:t>
            </a:r>
          </a:p>
          <a:p>
            <a:pPr marL="0" indent="0" algn="ctr">
              <a:buNone/>
            </a:pPr>
            <a:r>
              <a:rPr lang="en-US" dirty="0" smtClean="0"/>
              <a:t>Handle exceptions</a:t>
            </a:r>
          </a:p>
          <a:p>
            <a:pPr marL="0" indent="0" algn="ctr">
              <a:buNone/>
            </a:pPr>
            <a:r>
              <a:rPr lang="en-US" dirty="0" smtClean="0"/>
              <a:t>Communicate errors.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7743568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This is why most </a:t>
            </a:r>
            <a:r>
              <a:rPr lang="en-US" dirty="0" smtClean="0"/>
              <a:t>“concurrent” </a:t>
            </a:r>
            <a:r>
              <a:rPr lang="en-US" dirty="0"/>
              <a:t>programming languages provide high-level </a:t>
            </a:r>
            <a:r>
              <a:rPr lang="en-US" dirty="0" smtClean="0"/>
              <a:t>abstractions in the standard library.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7825946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err="1"/>
              <a:t>Erlang</a:t>
            </a:r>
            <a:r>
              <a:rPr lang="en-US" dirty="0"/>
              <a:t> has </a:t>
            </a:r>
            <a:r>
              <a:rPr lang="en-US" dirty="0" err="1"/>
              <a:t>gen_server</a:t>
            </a:r>
            <a:r>
              <a:rPr lang="en-US" dirty="0"/>
              <a:t>, </a:t>
            </a:r>
            <a:r>
              <a:rPr lang="en-US" dirty="0" err="1"/>
              <a:t>gen_event</a:t>
            </a:r>
            <a:r>
              <a:rPr lang="en-US" dirty="0"/>
              <a:t>, </a:t>
            </a:r>
            <a:r>
              <a:rPr lang="en-US" dirty="0" err="1"/>
              <a:t>gen_fsm</a:t>
            </a:r>
            <a:r>
              <a:rPr lang="en-US" dirty="0"/>
              <a:t>, and </a:t>
            </a:r>
            <a:r>
              <a:rPr lang="en-US" dirty="0" smtClean="0"/>
              <a:t>supervisor.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dirty="0" smtClean="0"/>
              <a:t>Elixir </a:t>
            </a:r>
            <a:r>
              <a:rPr lang="en-US" dirty="0"/>
              <a:t>has Agent and </a:t>
            </a:r>
            <a:r>
              <a:rPr lang="en-US" dirty="0" smtClean="0"/>
              <a:t>Task.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/>
              <a:t>has </a:t>
            </a:r>
            <a:r>
              <a:rPr lang="en-US" dirty="0" err="1" smtClean="0"/>
              <a:t>Akka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And there are many other examples.</a:t>
            </a:r>
            <a:endParaRPr lang="en-US" dirty="0"/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7908324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current-ruby-logo-930x9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1" y="779282"/>
            <a:ext cx="2969205" cy="2969205"/>
          </a:xfrm>
          <a:prstGeom prst="rect">
            <a:avLst/>
          </a:prstGeom>
        </p:spPr>
      </p:pic>
      <p:pic>
        <p:nvPicPr>
          <p:cNvPr id="4" name="Picture 3" descr="615-simple-sm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94" y="1235431"/>
            <a:ext cx="2056906" cy="2056906"/>
          </a:xfrm>
          <a:prstGeom prst="rect">
            <a:avLst/>
          </a:prstGeom>
        </p:spPr>
      </p:pic>
      <p:sp>
        <p:nvSpPr>
          <p:cNvPr id="3" name="progressBar"/>
          <p:cNvSpPr/>
          <p:nvPr/>
        </p:nvSpPr>
        <p:spPr>
          <a:xfrm>
            <a:off x="0" y="4991100"/>
            <a:ext cx="7990703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79"/>
            <a:ext cx="8229600" cy="438864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Guilds do not replace concurrency libraries like Concurrent Ruby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Guilds give us better tools to build these libraries with.</a:t>
            </a:r>
          </a:p>
        </p:txBody>
      </p:sp>
      <p:sp>
        <p:nvSpPr>
          <p:cNvPr id="4" name="progressBar"/>
          <p:cNvSpPr/>
          <p:nvPr/>
        </p:nvSpPr>
        <p:spPr>
          <a:xfrm>
            <a:off x="0" y="4991100"/>
            <a:ext cx="8073081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f5973f80eaaddf353879b1cafc0b0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54" y="933214"/>
            <a:ext cx="2730893" cy="3277072"/>
          </a:xfrm>
          <a:prstGeom prst="rect">
            <a:avLst/>
          </a:prstGeom>
        </p:spPr>
      </p:pic>
      <p:sp>
        <p:nvSpPr>
          <p:cNvPr id="3" name="progressBar"/>
          <p:cNvSpPr/>
          <p:nvPr/>
        </p:nvSpPr>
        <p:spPr>
          <a:xfrm>
            <a:off x="0" y="4991100"/>
            <a:ext cx="8155460" cy="152400"/>
          </a:xfrm>
          <a:prstGeom prst="rect">
            <a:avLst/>
          </a:prstGeom>
          <a:gradFill flip="none" rotWithShape="1">
            <a:gsLst>
              <a:gs pos="0">
                <a:srgbClr val="4F81B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2850</Words>
  <Application>Microsoft Macintosh PowerPoint</Application>
  <PresentationFormat>On-screen Show (16:9)</PresentationFormat>
  <Paragraphs>373</Paragraphs>
  <Slides>111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2" baseType="lpstr">
      <vt:lpstr>Office Theme</vt:lpstr>
      <vt:lpstr>A Journey Through Ruby Concurrency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Jerry D'Antonio</dc:creator>
  <cp:keywords/>
  <dc:description/>
  <cp:lastModifiedBy>Jerry D'Antonio</cp:lastModifiedBy>
  <cp:revision>333</cp:revision>
  <dcterms:created xsi:type="dcterms:W3CDTF">2016-09-22T06:05:46Z</dcterms:created>
  <dcterms:modified xsi:type="dcterms:W3CDTF">2016-09-23T23:30:09Z</dcterms:modified>
  <cp:category/>
</cp:coreProperties>
</file>