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notesMasterIdLst>
    <p:notesMasterId r:id="rId24"/>
  </p:notesMasterIdLst>
  <p:sldIdLst>
    <p:sldId id="256" r:id="rId2"/>
    <p:sldId id="257" r:id="rId3"/>
    <p:sldId id="258" r:id="rId4"/>
    <p:sldId id="259" r:id="rId5"/>
    <p:sldId id="261" r:id="rId6"/>
    <p:sldId id="260" r:id="rId7"/>
    <p:sldId id="289" r:id="rId8"/>
    <p:sldId id="262" r:id="rId9"/>
    <p:sldId id="265" r:id="rId10"/>
    <p:sldId id="269" r:id="rId11"/>
    <p:sldId id="279" r:id="rId12"/>
    <p:sldId id="270" r:id="rId13"/>
    <p:sldId id="271" r:id="rId14"/>
    <p:sldId id="278" r:id="rId15"/>
    <p:sldId id="273" r:id="rId16"/>
    <p:sldId id="274" r:id="rId17"/>
    <p:sldId id="277" r:id="rId18"/>
    <p:sldId id="280" r:id="rId19"/>
    <p:sldId id="281" r:id="rId20"/>
    <p:sldId id="283" r:id="rId21"/>
    <p:sldId id="285"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31" autoAdjust="0"/>
  </p:normalViewPr>
  <p:slideViewPr>
    <p:cSldViewPr snapToGrid="0" snapToObjects="1">
      <p:cViewPr varScale="1">
        <p:scale>
          <a:sx n="73" d="100"/>
          <a:sy n="73" d="100"/>
        </p:scale>
        <p:origin x="-21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8A3B2B-21E6-D943-9700-FA7AE98643E7}" type="datetimeFigureOut">
              <a:rPr lang="en-US" smtClean="0"/>
              <a:t>9/22/14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8C039F-46F0-764D-AFCF-CD78D3455824}" type="slidenum">
              <a:rPr lang="en-US" smtClean="0"/>
              <a:t>‹#›</a:t>
            </a:fld>
            <a:endParaRPr lang="en-US"/>
          </a:p>
        </p:txBody>
      </p:sp>
    </p:spTree>
    <p:extLst>
      <p:ext uri="{BB962C8B-B14F-4D97-AF65-F5344CB8AC3E}">
        <p14:creationId xmlns:p14="http://schemas.microsoft.com/office/powerpoint/2010/main" val="2570660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What I've Learned</a:t>
            </a:r>
          </a:p>
          <a:p>
            <a:endParaRPr lang="en-US" dirty="0" smtClean="0"/>
          </a:p>
          <a:p>
            <a:r>
              <a:rPr lang="en-US" dirty="0" smtClean="0"/>
              <a:t>* I wrote my first computer program in 1988</a:t>
            </a:r>
          </a:p>
          <a:p>
            <a:r>
              <a:rPr lang="en-US" dirty="0" smtClean="0"/>
              <a:t>* I was a freshman at the University of Colorado studying Architectural Engineering</a:t>
            </a:r>
          </a:p>
          <a:p>
            <a:r>
              <a:rPr lang="en-US" dirty="0" smtClean="0"/>
              <a:t>* I was required to take a Fortran class</a:t>
            </a:r>
          </a:p>
          <a:p>
            <a:r>
              <a:rPr lang="en-US" dirty="0" smtClean="0"/>
              <a:t>* I was scared to death--I knew nothing about computers</a:t>
            </a:r>
          </a:p>
          <a:p>
            <a:r>
              <a:rPr lang="en-US" dirty="0" smtClean="0"/>
              <a:t>* I fell in love with programming and immediately changed my major</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a:t>
            </a:fld>
            <a:endParaRPr lang="en-US"/>
          </a:p>
        </p:txBody>
      </p:sp>
    </p:spTree>
    <p:extLst>
      <p:ext uri="{BB962C8B-B14F-4D97-AF65-F5344CB8AC3E}">
        <p14:creationId xmlns:p14="http://schemas.microsoft.com/office/powerpoint/2010/main" val="4264396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are *not* your code</a:t>
            </a:r>
          </a:p>
          <a:p>
            <a:endParaRPr lang="en-US" dirty="0" smtClean="0"/>
          </a:p>
          <a:p>
            <a:r>
              <a:rPr lang="en-US" dirty="0" smtClean="0"/>
              <a:t>So I lose my job at the height of the dot-com bust and I can't find another job in Colorado. So I move to Ohio where the rest of my family lives and go to work for a company that makes banking systems. Soon after my boss, who I hoped would be a mentor, checks himself into rehab for a drug addiction and shortly thereafter dies of a heart attack aided by the drugs. In the aftermath I become the senior engineer of the worst code base I have ever seen.</a:t>
            </a:r>
          </a:p>
          <a:p>
            <a:endParaRPr lang="en-US" dirty="0" smtClean="0"/>
          </a:p>
          <a:p>
            <a:r>
              <a:rPr lang="en-US" dirty="0" smtClean="0"/>
              <a:t>Over the next five years this job provided my with many, many personal and professional lessons. Too many for now. But there is one important lesson I want to highlight.</a:t>
            </a:r>
          </a:p>
          <a:p>
            <a:endParaRPr lang="en-US" dirty="0" smtClean="0"/>
          </a:p>
          <a:p>
            <a:r>
              <a:rPr lang="en-US" dirty="0" smtClean="0"/>
              <a:t>After a ridiculous amount of work the team and I were able to get things back on track and start delivering updates to customers. We pulled every trick in the book to make it happen. We sold stuff we didn't have, we delivered stuff we knew wasn't ready, and we finished features while onsite installing the software. We were in non-stop crisis mode and we took risks. A lot of risks. One day in Grenada the risks caught up to us.</a:t>
            </a:r>
          </a:p>
          <a:p>
            <a:endParaRPr lang="en-US" dirty="0" smtClean="0"/>
          </a:p>
          <a:p>
            <a:r>
              <a:rPr lang="en-US" dirty="0" smtClean="0"/>
              <a:t>Everything about this particular delivery was bad from the beginning. Our customer had been bought by another company that preferred a competing product. There were insane political tensions at the bank. We were integrating with software from two companies we had never worked with and we had done woefully little testing. Pulling this off would have taken a miracle and we were all out. We couldn't get things to work and we had to back out and revert the system on our last day on the island. This was--by far--the lowest point in my career. The only reason my partner and I didn't get blind drunk that last night on the island is that we had an early flight and didn't want to miss it.</a:t>
            </a:r>
          </a:p>
          <a:p>
            <a:endParaRPr lang="en-US" dirty="0" smtClean="0"/>
          </a:p>
          <a:p>
            <a:r>
              <a:rPr lang="en-US" dirty="0" smtClean="0"/>
              <a:t>I never, ever, wanted to deliver work that awful.</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You are *not* your code</a:t>
            </a:r>
          </a:p>
          <a:p>
            <a:r>
              <a:rPr lang="en-US" dirty="0" smtClean="0"/>
              <a:t>* We programmers tend to take great pride in our work</a:t>
            </a:r>
          </a:p>
          <a:p>
            <a:r>
              <a:rPr lang="en-US" dirty="0" smtClean="0"/>
              <a:t>* We tend to invest ourselves deeply in our work</a:t>
            </a:r>
          </a:p>
          <a:p>
            <a:r>
              <a:rPr lang="en-US" dirty="0" smtClean="0"/>
              <a:t>* Unfortunately we often become so invested in our work we stop seeing where the work ends and we begin</a:t>
            </a:r>
          </a:p>
          <a:p>
            <a:r>
              <a:rPr lang="en-US" dirty="0" smtClean="0"/>
              <a:t>* Your worth as a human being is far greater than the sum of your work</a:t>
            </a:r>
          </a:p>
          <a:p>
            <a:r>
              <a:rPr lang="en-US" dirty="0" smtClean="0"/>
              <a:t>* Especially when you are in an environment where you don't have the opportunity to do your best work</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10</a:t>
            </a:fld>
            <a:endParaRPr lang="en-US"/>
          </a:p>
        </p:txBody>
      </p:sp>
    </p:spTree>
    <p:extLst>
      <p:ext uri="{BB962C8B-B14F-4D97-AF65-F5344CB8AC3E}">
        <p14:creationId xmlns:p14="http://schemas.microsoft.com/office/powerpoint/2010/main" val="8558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Your job is not your life</a:t>
            </a:r>
          </a:p>
          <a:p>
            <a:endParaRPr lang="en-US" dirty="0" smtClean="0"/>
          </a:p>
          <a:p>
            <a:r>
              <a:rPr lang="en-US" dirty="0" smtClean="0"/>
              <a:t>At the time that I was struggling with these work problems I was also a newlywed. And I was teaching part-time at two universities. I was burned out, overworked, surly, and generally not a pleasant person. For the first time in my life I had a *true* personal life. And it was in danger before it really had a chance to form.</a:t>
            </a:r>
          </a:p>
          <a:p>
            <a:endParaRPr lang="en-US" dirty="0" smtClean="0"/>
          </a:p>
          <a:p>
            <a:r>
              <a:rPr lang="en-US" dirty="0" smtClean="0"/>
              <a:t>So I quit my job.</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It's OK to love your work</a:t>
            </a:r>
          </a:p>
          <a:p>
            <a:r>
              <a:rPr lang="en-US" dirty="0" smtClean="0"/>
              <a:t>* In fact, we should all strive to find work we love</a:t>
            </a:r>
          </a:p>
          <a:p>
            <a:r>
              <a:rPr lang="en-US" dirty="0" smtClean="0"/>
              <a:t>* But love of work is no substitute for real love</a:t>
            </a:r>
          </a:p>
          <a:p>
            <a:r>
              <a:rPr lang="en-US" dirty="0" smtClean="0"/>
              <a:t>* Learn the difference</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11</a:t>
            </a:fld>
            <a:endParaRPr lang="en-US"/>
          </a:p>
        </p:txBody>
      </p:sp>
    </p:spTree>
    <p:extLst>
      <p:ext uri="{BB962C8B-B14F-4D97-AF65-F5344CB8AC3E}">
        <p14:creationId xmlns:p14="http://schemas.microsoft.com/office/powerpoint/2010/main" val="218257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Good</a:t>
            </a:r>
            <a:r>
              <a:rPr lang="en-US" baseline="0" dirty="0" smtClean="0"/>
              <a:t> t</a:t>
            </a:r>
            <a:r>
              <a:rPr lang="en-US" dirty="0" smtClean="0"/>
              <a:t>eams stand together</a:t>
            </a:r>
          </a:p>
          <a:p>
            <a:endParaRPr lang="en-US" dirty="0" smtClean="0"/>
          </a:p>
          <a:p>
            <a:r>
              <a:rPr lang="en-US" dirty="0" smtClean="0"/>
              <a:t>A few years later I'm working for a public broadcaster. One of the best companies I ever worked for. We were approaching our annual televised auction. My first. We pulled the code and databases from source control and discovered things were missing. The contractor who originally did the work hadn't put the database into source control and never created scripts to reproduce it. At one point we had a functioning auction system but we had done a ton of server work in the past year: buying new hardware, moving to virtual machines, decommissioning old servers, migrating servers, etc. Somewhere along the way we lost important stuff. Eventually we bit the bullet and told our VP and the VP in charge of the auction.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We never played the blame game</a:t>
            </a:r>
          </a:p>
          <a:p>
            <a:r>
              <a:rPr lang="en-US" dirty="0" smtClean="0"/>
              <a:t>* We never pointed fingers</a:t>
            </a:r>
          </a:p>
          <a:p>
            <a:r>
              <a:rPr lang="en-US" dirty="0" smtClean="0"/>
              <a:t>* We never said "he" or "she" or "I"</a:t>
            </a:r>
          </a:p>
          <a:p>
            <a:r>
              <a:rPr lang="en-US" dirty="0" smtClean="0"/>
              <a:t>* We went together, stood together, and faced the consequences together</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12</a:t>
            </a:fld>
            <a:endParaRPr lang="en-US"/>
          </a:p>
        </p:txBody>
      </p:sp>
    </p:spTree>
    <p:extLst>
      <p:ext uri="{BB962C8B-B14F-4D97-AF65-F5344CB8AC3E}">
        <p14:creationId xmlns:p14="http://schemas.microsoft.com/office/powerpoint/2010/main" val="430124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Offer solutions, not excuses</a:t>
            </a:r>
          </a:p>
          <a:p>
            <a:endParaRPr lang="en-US" dirty="0" smtClean="0"/>
          </a:p>
          <a:p>
            <a:r>
              <a:rPr lang="en-US" dirty="0" smtClean="0"/>
              <a:t>Given all the changes we had implemented the prior year it's amazing we didn't lose more stuff (I have a habit of taking jobs where I'm asked to clean up a mess made by my predecessor). But excuses don't solve anything. When performing retrospectives it's important to understand causes and reasons. But those are different than excuses. More importantly, triage requires action. When we went to the VPs to admit our mistake we came ready with an action plan for how we would fix things in time for the auction.</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We knew what needed done and promised to deliver something at least as good as what we lost</a:t>
            </a:r>
          </a:p>
          <a:p>
            <a:r>
              <a:rPr lang="en-US" dirty="0" smtClean="0"/>
              <a:t>* We looked at everything that needed done and everyone took part of the work</a:t>
            </a:r>
          </a:p>
          <a:p>
            <a:r>
              <a:rPr lang="en-US" dirty="0" smtClean="0"/>
              <a:t>* In some cases we even temporarily switched job responsibilities so the people with the right skills could focus on the critical tasks</a:t>
            </a:r>
          </a:p>
          <a:p>
            <a:r>
              <a:rPr lang="en-US" dirty="0" smtClean="0"/>
              <a:t>* We all agreed to put in extra time</a:t>
            </a:r>
          </a:p>
          <a:p>
            <a:r>
              <a:rPr lang="en-US" dirty="0" smtClean="0"/>
              <a:t>* Most importantly, we never gave the VPs a chance to ask "so what do we do now?"</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13</a:t>
            </a:fld>
            <a:endParaRPr lang="en-US"/>
          </a:p>
        </p:txBody>
      </p:sp>
    </p:spTree>
    <p:extLst>
      <p:ext uri="{BB962C8B-B14F-4D97-AF65-F5344CB8AC3E}">
        <p14:creationId xmlns:p14="http://schemas.microsoft.com/office/powerpoint/2010/main" val="334914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Failure are also opportunities</a:t>
            </a:r>
          </a:p>
          <a:p>
            <a:endParaRPr lang="en-US" dirty="0" smtClean="0"/>
          </a:p>
          <a:p>
            <a:r>
              <a:rPr lang="en-US" dirty="0" smtClean="0"/>
              <a:t>Turns out that many users were unhappy with the previous system. It was an online auction system but we weren't running an online auction. We were running a televised auction with online bidding. These are two very different things.</a:t>
            </a:r>
          </a:p>
          <a:p>
            <a:endParaRPr lang="en-US" dirty="0" smtClean="0"/>
          </a:p>
          <a:p>
            <a:r>
              <a:rPr lang="en-US" dirty="0" smtClean="0"/>
              <a:t>We had to start from scratch so we used the opportunity to learn the pain points of the old system and build something better suited to the problem.</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Mistakes are often opportunities to reevaluate what you were doing in the first place</a:t>
            </a:r>
          </a:p>
          <a:p>
            <a:r>
              <a:rPr lang="en-US" dirty="0" smtClean="0"/>
              <a:t>* When something goes bad, make it better</a:t>
            </a:r>
          </a:p>
          <a:p>
            <a:r>
              <a:rPr lang="en-US" dirty="0" smtClean="0"/>
              <a:t>* Always leave things better than you found them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14</a:t>
            </a:fld>
            <a:endParaRPr lang="en-US"/>
          </a:p>
        </p:txBody>
      </p:sp>
    </p:spTree>
    <p:extLst>
      <p:ext uri="{BB962C8B-B14F-4D97-AF65-F5344CB8AC3E}">
        <p14:creationId xmlns:p14="http://schemas.microsoft.com/office/powerpoint/2010/main" val="85119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My team gets credit, I get blame</a:t>
            </a:r>
          </a:p>
          <a:p>
            <a:endParaRPr lang="en-US" dirty="0" smtClean="0"/>
          </a:p>
          <a:p>
            <a:r>
              <a:rPr lang="en-US" dirty="0" smtClean="0"/>
              <a:t>In my next job I found myself taking over a failed project (again). My predecessor was a good person but a bad fit in the role. So we get the project turned around and we start cranking out code. We made some very pragmatic decisions but the funder was happy and stopped threatening to pull the funds. Then one day one of the members of the business team--someone I workers with at my previous job and someone with whom I shared tremendous mutual respect--got upset over a feature.</a:t>
            </a:r>
          </a:p>
          <a:p>
            <a:endParaRPr lang="en-US" dirty="0" smtClean="0"/>
          </a:p>
          <a:p>
            <a:r>
              <a:rPr lang="en-US" dirty="0" smtClean="0"/>
              <a:t>So we're sitting in the office and he is uncharacteristically angry. Fuming mad actually. I thought the actual bug was very minor but it was important to him so it was important to me. He kept asking me which programmer worked on the feature and I kept refusing to tell him.</a:t>
            </a:r>
          </a:p>
          <a:p>
            <a:endParaRPr lang="en-US" dirty="0" smtClean="0"/>
          </a:p>
          <a:p>
            <a:r>
              <a:rPr lang="en-US" dirty="0" smtClean="0"/>
              <a:t>"You're not going to tell me who this was, are you?" he asked. "No matter how hard I push."</a:t>
            </a:r>
          </a:p>
          <a:p>
            <a:endParaRPr lang="en-US" dirty="0" smtClean="0"/>
          </a:p>
          <a:p>
            <a:r>
              <a:rPr lang="en-US" dirty="0" smtClean="0"/>
              <a:t>"No" I said, "I am not." I continued. "I understand you are unhappy and I am going to do everything I can to make this right, but I won't throw one of my team under the bus. I am the boss. I am responsible. I set the expectations for my team, I set the standards for my team, I create their process and I assign them their work. We failed you, which means I failed them. You and I will talk as long as necessary to figure out how we can improve the process, make this right, and prevent it in the future. But I will not make this a finger pointing exercise. Point the finger at me, get your frustration out of your system, then we'll get to work."</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When a team performs will the leader will get credit</a:t>
            </a:r>
          </a:p>
          <a:p>
            <a:r>
              <a:rPr lang="en-US" dirty="0" smtClean="0"/>
              <a:t>* There is never a reason for a leader to steal credit from an individual team member</a:t>
            </a:r>
          </a:p>
          <a:p>
            <a:r>
              <a:rPr lang="en-US" dirty="0" smtClean="0"/>
              <a:t>* Let everyone know the good work each team member is doing and you'll still look good as the leader</a:t>
            </a:r>
          </a:p>
          <a:p>
            <a:r>
              <a:rPr lang="en-US" dirty="0" smtClean="0"/>
              <a:t>* But when things go bad, shield the team</a:t>
            </a:r>
          </a:p>
          <a:p>
            <a:r>
              <a:rPr lang="en-US" dirty="0" smtClean="0"/>
              <a:t>* Take responsibility for your role as leader</a:t>
            </a:r>
          </a:p>
          <a:p>
            <a:r>
              <a:rPr lang="en-US" dirty="0" smtClean="0"/>
              <a:t>* If an individual team member needs coaching do it in private</a:t>
            </a:r>
          </a:p>
          <a:p>
            <a:r>
              <a:rPr lang="en-US" dirty="0" smtClean="0"/>
              <a:t>* People feel bad when their team makes a mistake</a:t>
            </a:r>
          </a:p>
          <a:p>
            <a:r>
              <a:rPr lang="en-US" dirty="0" smtClean="0"/>
              <a:t>* Never compound it by dividing the team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15</a:t>
            </a:fld>
            <a:endParaRPr lang="en-US"/>
          </a:p>
        </p:txBody>
      </p:sp>
    </p:spTree>
    <p:extLst>
      <p:ext uri="{BB962C8B-B14F-4D97-AF65-F5344CB8AC3E}">
        <p14:creationId xmlns:p14="http://schemas.microsoft.com/office/powerpoint/2010/main" val="184314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Be true to yourself</a:t>
            </a:r>
          </a:p>
          <a:p>
            <a:endParaRPr lang="en-US" dirty="0" smtClean="0"/>
          </a:p>
          <a:p>
            <a:r>
              <a:rPr lang="en-US" dirty="0" smtClean="0"/>
              <a:t>I ended up leaving that job to go back to programming. I've spent at least as much time over my career being the boss as I have being a coder. If the people I've worked with are to be believed, I'm pretty good at the whole boss thing. When I decided to go back to a non-boss role several people who knew me were very surprised. "But you're so good at it!" is the usual refrain.</a:t>
            </a:r>
          </a:p>
          <a:p>
            <a:endParaRPr lang="en-US" dirty="0" smtClean="0"/>
          </a:p>
          <a:p>
            <a:r>
              <a:rPr lang="en-US" dirty="0" smtClean="0"/>
              <a:t>Truth is, there is nothing I ever do as a manager that makes me as happy as writing code. The only good days are the days where I spend most of my time in Vim, writing code.</a:t>
            </a:r>
          </a:p>
          <a:p>
            <a:endParaRPr lang="en-US" dirty="0" smtClean="0"/>
          </a:p>
          <a:p>
            <a:r>
              <a:rPr lang="en-US" dirty="0" smtClean="0"/>
              <a:t>One of the guys on my team now worked with me on another project a few years ago. When we met up again to talk about this gig he noticed I was dressed nicer. ""Did you go out and but a bunch of nice clothes?" he asked. "Just the opposite" I explained. I had to buy a bunch of T-shirts when I worked with you last. When I started working with a bunch of young, hipster </a:t>
            </a:r>
            <a:r>
              <a:rPr lang="en-US" dirty="0" err="1" smtClean="0"/>
              <a:t>Rubyists</a:t>
            </a:r>
            <a:r>
              <a:rPr lang="en-US" dirty="0" smtClean="0"/>
              <a:t> I tried to fit in. Truth is I am neither young nor a hipster and I finally realized it was time I stopped pretending I was either.</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You are who you are</a:t>
            </a:r>
          </a:p>
          <a:p>
            <a:r>
              <a:rPr lang="en-US" dirty="0" smtClean="0"/>
              <a:t>* Embrace that, don't deny that</a:t>
            </a:r>
          </a:p>
          <a:p>
            <a:r>
              <a:rPr lang="en-US" dirty="0" smtClean="0"/>
              <a:t>* Being good at something isn't the same thing as being happy doing it</a:t>
            </a:r>
          </a:p>
          <a:p>
            <a:r>
              <a:rPr lang="en-US" dirty="0" smtClean="0"/>
              <a:t>* You will always be more happy and more genuine if you embrace the real you</a:t>
            </a:r>
          </a:p>
          <a:p>
            <a:r>
              <a:rPr lang="en-US" dirty="0" smtClean="0"/>
              <a:t>* Screw everyone else if they don't like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16</a:t>
            </a:fld>
            <a:endParaRPr lang="en-US"/>
          </a:p>
        </p:txBody>
      </p:sp>
    </p:spTree>
    <p:extLst>
      <p:ext uri="{BB962C8B-B14F-4D97-AF65-F5344CB8AC3E}">
        <p14:creationId xmlns:p14="http://schemas.microsoft.com/office/powerpoint/2010/main" val="374399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Take Risks</a:t>
            </a:r>
          </a:p>
          <a:p>
            <a:endParaRPr lang="en-US" dirty="0" smtClean="0"/>
          </a:p>
          <a:p>
            <a:r>
              <a:rPr lang="en-US" dirty="0" smtClean="0"/>
              <a:t>So now I'm nearly 20 years into my career. I've been a student, a teacher, a boss, and a teammate. I'm established in my area and have a good reputation. I work for a great company doing interesting work with some of the best tech professionals I've ever met. By all accounts my career is good. </a:t>
            </a:r>
            <a:r>
              <a:rPr lang="en-US" smtClean="0"/>
              <a:t>But that's no excuse for resting on my laurels.</a:t>
            </a:r>
          </a:p>
          <a:p>
            <a:endParaRPr lang="en-US" dirty="0" smtClean="0"/>
          </a:p>
          <a:p>
            <a:r>
              <a:rPr lang="en-US" dirty="0" smtClean="0"/>
              <a:t>Two years ago I had never spoken at a major conference nor had I contributed to open source. I'd had plenty of experience speaking publicly but it was mostly in the classroom and at user group meetings. Speaking in front of 100+ strangers at a conference is something I hadn't done. Similarly, I had been writing code for a very long time but I had never made it publicly accessible. But I'm proud of the work I do and I think others can benefit from what I've done. So I wanted to share. So on a lark I put some code on </a:t>
            </a:r>
            <a:r>
              <a:rPr lang="en-US" dirty="0" err="1" smtClean="0"/>
              <a:t>GitHub</a:t>
            </a:r>
            <a:r>
              <a:rPr lang="en-US" dirty="0" smtClean="0"/>
              <a:t> and I started submitting abstracts to various conferences. Today and I am the creator and maintainer of a couple of open source projects, including a gem that has five other active contributors from five other countries. I'm also a fairly regular conference speaker. I've spoken at Cascadia Ruby, </a:t>
            </a:r>
            <a:r>
              <a:rPr lang="en-US" dirty="0" err="1" smtClean="0"/>
              <a:t>CodeMash</a:t>
            </a:r>
            <a:r>
              <a:rPr lang="en-US" dirty="0" smtClean="0"/>
              <a:t>, Stir Trek, and </a:t>
            </a:r>
            <a:r>
              <a:rPr lang="en-US" dirty="0" err="1" smtClean="0"/>
              <a:t>RubyConf</a:t>
            </a:r>
            <a:r>
              <a:rPr lang="en-US" dirty="0" smtClean="0"/>
              <a:t> (the biggest Ruby conference in the United States). I've also given presentations at </a:t>
            </a:r>
            <a:r>
              <a:rPr lang="en-US" dirty="0" err="1" smtClean="0"/>
              <a:t>DevBootCamp</a:t>
            </a:r>
            <a:r>
              <a:rPr lang="en-US" dirty="0" smtClean="0"/>
              <a:t> Chicago, here at the Software Craftsman Guild in Akron, and I've taught at </a:t>
            </a:r>
            <a:r>
              <a:rPr lang="en-US" dirty="0" err="1" smtClean="0"/>
              <a:t>RailsBrigde</a:t>
            </a:r>
            <a:r>
              <a:rPr lang="en-US" dirty="0" smtClean="0"/>
              <a:t> Cleveland. And I still speak at various user groups including the Akron Code Club and Cleveland Ruby Brigade.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There are always opportunities to do more</a:t>
            </a:r>
          </a:p>
          <a:p>
            <a:r>
              <a:rPr lang="en-US" dirty="0" smtClean="0"/>
              <a:t>* Never stop challenging yourself</a:t>
            </a:r>
          </a:p>
          <a:p>
            <a:r>
              <a:rPr lang="en-US" dirty="0" smtClean="0"/>
              <a:t>* Some risks won't pay off</a:t>
            </a:r>
          </a:p>
          <a:p>
            <a:r>
              <a:rPr lang="en-US" dirty="0" smtClean="0"/>
              <a:t>* But there are no rewards without risk</a:t>
            </a:r>
          </a:p>
          <a:p>
            <a:r>
              <a:rPr lang="en-US" dirty="0" smtClean="0"/>
              <a:t>* "If somebody offers you an amazing opportunity but you are not sure you can do it, say yes – then learn how to do it later!" ― Richard Branson</a:t>
            </a:r>
          </a:p>
        </p:txBody>
      </p:sp>
      <p:sp>
        <p:nvSpPr>
          <p:cNvPr id="4" name="Slide Number Placeholder 3"/>
          <p:cNvSpPr>
            <a:spLocks noGrp="1"/>
          </p:cNvSpPr>
          <p:nvPr>
            <p:ph type="sldNum" sz="quarter" idx="10"/>
          </p:nvPr>
        </p:nvSpPr>
        <p:spPr/>
        <p:txBody>
          <a:bodyPr/>
          <a:lstStyle/>
          <a:p>
            <a:fld id="{958C039F-46F0-764D-AFCF-CD78D3455824}" type="slidenum">
              <a:rPr lang="en-US" smtClean="0"/>
              <a:t>17</a:t>
            </a:fld>
            <a:endParaRPr lang="en-US"/>
          </a:p>
        </p:txBody>
      </p:sp>
    </p:spTree>
    <p:extLst>
      <p:ext uri="{BB962C8B-B14F-4D97-AF65-F5344CB8AC3E}">
        <p14:creationId xmlns:p14="http://schemas.microsoft.com/office/powerpoint/2010/main" val="2175515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Sometimes the best idea isn't yours</a:t>
            </a:r>
          </a:p>
          <a:p>
            <a:endParaRPr lang="en-US" dirty="0" smtClean="0"/>
          </a:p>
          <a:p>
            <a:r>
              <a:rPr lang="en-US" dirty="0" smtClean="0"/>
              <a:t>In all the hustle-and-bustle getting ready for </a:t>
            </a:r>
            <a:r>
              <a:rPr lang="en-US" dirty="0" err="1" smtClean="0"/>
              <a:t>CascadiaRuby</a:t>
            </a:r>
            <a:r>
              <a:rPr lang="en-US" dirty="0" smtClean="0"/>
              <a:t> and </a:t>
            </a:r>
            <a:r>
              <a:rPr lang="en-US" dirty="0" err="1" smtClean="0"/>
              <a:t>RubyConf</a:t>
            </a:r>
            <a:r>
              <a:rPr lang="en-US" dirty="0" smtClean="0"/>
              <a:t> I never got my </a:t>
            </a:r>
            <a:r>
              <a:rPr lang="en-US" dirty="0" err="1" smtClean="0"/>
              <a:t>DevBootCamp</a:t>
            </a:r>
            <a:r>
              <a:rPr lang="en-US" dirty="0" smtClean="0"/>
              <a:t> presentation where I wanted it. I had ambitious goals for the presentation. I pitched the idea to several people and they all liked it, but things just weren't coming together. A couple of days out from my speaking gig and I still didn't have a complete presentation and I was starting to get worried. But then I attended </a:t>
            </a:r>
            <a:r>
              <a:rPr lang="en-US" dirty="0" err="1" smtClean="0"/>
              <a:t>CascadiaRuby</a:t>
            </a:r>
            <a:endParaRPr lang="en-US" dirty="0" smtClean="0"/>
          </a:p>
          <a:p>
            <a:endParaRPr lang="en-US" dirty="0" smtClean="0"/>
          </a:p>
          <a:p>
            <a:r>
              <a:rPr lang="en-US" dirty="0" smtClean="0"/>
              <a:t>One of the presenters gave a very personal, very powerful, and very moving presentation about lessons he had learned over a career and a computer programmer. He was about my age and had several similar experiences. I related deeply and loved every second of his presentation.</a:t>
            </a:r>
          </a:p>
          <a:p>
            <a:endParaRPr lang="en-US" dirty="0" smtClean="0"/>
          </a:p>
          <a:p>
            <a:r>
              <a:rPr lang="en-US" dirty="0" smtClean="0"/>
              <a:t>When I talked to him about it later he told me he had originally put the presentation together for a group of new programmers just starting out in their careers. A group very similar to the group I was going to be talking to a </a:t>
            </a:r>
            <a:r>
              <a:rPr lang="en-US" dirty="0" err="1" smtClean="0"/>
              <a:t>DevBootCamp</a:t>
            </a:r>
            <a:r>
              <a:rPr lang="en-US" dirty="0" smtClean="0"/>
              <a:t>.</a:t>
            </a:r>
          </a:p>
          <a:p>
            <a:endParaRPr lang="en-US" dirty="0" smtClean="0"/>
          </a:p>
          <a:p>
            <a:r>
              <a:rPr lang="en-US" dirty="0" smtClean="0"/>
              <a:t>Honestly, his presentation idea was just much better than mine.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Programmers are smart people by definition</a:t>
            </a:r>
          </a:p>
          <a:p>
            <a:r>
              <a:rPr lang="en-US" dirty="0" smtClean="0"/>
              <a:t>* We also tend to be a clever and creative bunch, too</a:t>
            </a:r>
          </a:p>
          <a:p>
            <a:r>
              <a:rPr lang="en-US" dirty="0" smtClean="0"/>
              <a:t>* We solve problems for a living and we revel in it</a:t>
            </a:r>
          </a:p>
          <a:p>
            <a:r>
              <a:rPr lang="en-US" dirty="0" smtClean="0"/>
              <a:t>* But none of us have a monopoly on intelligence…</a:t>
            </a:r>
          </a:p>
          <a:p>
            <a:r>
              <a:rPr lang="en-US" dirty="0" smtClean="0"/>
              <a:t>* or cleverness…</a:t>
            </a:r>
          </a:p>
          <a:p>
            <a:r>
              <a:rPr lang="en-US" dirty="0" smtClean="0"/>
              <a:t>* or creativity…</a:t>
            </a:r>
          </a:p>
          <a:p>
            <a:r>
              <a:rPr lang="en-US" dirty="0" smtClean="0"/>
              <a:t>* or innovation</a:t>
            </a:r>
          </a:p>
          <a:p>
            <a:r>
              <a:rPr lang="en-US" dirty="0" smtClean="0"/>
              <a:t>* So we need to put our egos aside and recognize the intelligence, cleverness, creativity, and innovation of our peers</a:t>
            </a:r>
          </a:p>
          <a:p>
            <a:r>
              <a:rPr lang="en-US" dirty="0" smtClean="0"/>
              <a:t>* And we need to celebrate diversity</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18</a:t>
            </a:fld>
            <a:endParaRPr lang="en-US"/>
          </a:p>
        </p:txBody>
      </p:sp>
    </p:spTree>
    <p:extLst>
      <p:ext uri="{BB962C8B-B14F-4D97-AF65-F5344CB8AC3E}">
        <p14:creationId xmlns:p14="http://schemas.microsoft.com/office/powerpoint/2010/main" val="8737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better to excel at Plan B</a:t>
            </a:r>
          </a:p>
          <a:p>
            <a:endParaRPr lang="en-US" dirty="0" smtClean="0"/>
          </a:p>
          <a:p>
            <a:r>
              <a:rPr lang="en-US" dirty="0" smtClean="0"/>
              <a:t>Despite our best intentions, sometimes our ideas just don't work out. And it's easy to get frustrated by that. We become emotionally invested in an idea because it *ours* and because it seemed so *good* at first. In the end that's meaningless. It either works or it doesn't. Sometimes we just need to "throw in the towel" and go with Plan B.</a:t>
            </a:r>
          </a:p>
          <a:p>
            <a:endParaRPr lang="en-US" dirty="0" smtClean="0"/>
          </a:p>
          <a:p>
            <a:r>
              <a:rPr lang="en-US" dirty="0" smtClean="0"/>
              <a:t>This presentation is the perfect example. I really, *really* wanted to present my original idea. It just wouldn't come together. I could have spent the day beating away at PowerPoint and trying to force something to come together. I may have even gotten it together well enough to fool my audience. But I would have known. But when I started working on Plan B things really seemed to fall into place. It just worked. I felt good about it. It seemed right.</a:t>
            </a:r>
          </a:p>
          <a:p>
            <a:endParaRPr lang="en-US" dirty="0" smtClean="0"/>
          </a:p>
          <a:p>
            <a:r>
              <a:rPr lang="en-US" dirty="0" smtClean="0"/>
              <a:t>Only you, my audience, can judge whether or not it worked. maybe it didn't. But I *know* that Plan B worked out much better than Plan A would have.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It's better to excel at Plan B than to be mediocre at Plan A</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19</a:t>
            </a:fld>
            <a:endParaRPr lang="en-US"/>
          </a:p>
        </p:txBody>
      </p:sp>
    </p:spTree>
    <p:extLst>
      <p:ext uri="{BB962C8B-B14F-4D97-AF65-F5344CB8AC3E}">
        <p14:creationId xmlns:p14="http://schemas.microsoft.com/office/powerpoint/2010/main" val="390876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Follow your passion</a:t>
            </a:r>
          </a:p>
          <a:p>
            <a:endParaRPr lang="en-US" dirty="0" smtClean="0"/>
          </a:p>
          <a:p>
            <a:r>
              <a:rPr lang="en-US" dirty="0" smtClean="0"/>
              <a:t>* I used to be embarrassed to use words like "love" and "passion" when talking about programming</a:t>
            </a:r>
          </a:p>
          <a:p>
            <a:r>
              <a:rPr lang="en-US" dirty="0" smtClean="0"/>
              <a:t>* My sister used to be a social worker with Children's Services</a:t>
            </a:r>
          </a:p>
          <a:p>
            <a:r>
              <a:rPr lang="en-US" dirty="0" smtClean="0"/>
              <a:t>* Rescuing children from abusive homes is work that requires passion</a:t>
            </a:r>
          </a:p>
          <a:p>
            <a:r>
              <a:rPr lang="en-US" dirty="0" smtClean="0"/>
              <a:t>* But the truth is this: Programming computers appeals to a deeply emotional part of my being</a:t>
            </a:r>
          </a:p>
          <a:p>
            <a:r>
              <a:rPr lang="en-US" dirty="0" smtClean="0"/>
              <a:t>* Rejecting that is far worse than accepting that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a:t>
            </a:fld>
            <a:endParaRPr lang="en-US"/>
          </a:p>
        </p:txBody>
      </p:sp>
    </p:spTree>
    <p:extLst>
      <p:ext uri="{BB962C8B-B14F-4D97-AF65-F5344CB8AC3E}">
        <p14:creationId xmlns:p14="http://schemas.microsoft.com/office/powerpoint/2010/main" val="3064137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 what you love, love what you do</a:t>
            </a:r>
          </a:p>
          <a:p>
            <a:endParaRPr lang="en-US" dirty="0" smtClean="0"/>
          </a:p>
          <a:p>
            <a:r>
              <a:rPr lang="en-US" dirty="0" smtClean="0"/>
              <a:t>My parting advice to you can be summed up in one word: *Love*</a:t>
            </a:r>
          </a:p>
          <a:p>
            <a:endParaRPr lang="en-US" dirty="0" smtClean="0"/>
          </a:p>
          <a:p>
            <a:r>
              <a:rPr lang="en-US" dirty="0" smtClean="0"/>
              <a:t>* Do what you love</a:t>
            </a:r>
          </a:p>
          <a:p>
            <a:r>
              <a:rPr lang="en-US" dirty="0" smtClean="0"/>
              <a:t>* Love what you do</a:t>
            </a:r>
          </a:p>
          <a:p>
            <a:r>
              <a:rPr lang="en-US" dirty="0" smtClean="0"/>
              <a:t>* Love your life</a:t>
            </a:r>
          </a:p>
          <a:p>
            <a:r>
              <a:rPr lang="en-US" dirty="0" smtClean="0"/>
              <a:t>* Love your family</a:t>
            </a:r>
          </a:p>
          <a:p>
            <a:r>
              <a:rPr lang="en-US" dirty="0" smtClean="0"/>
              <a:t>* Love your job</a:t>
            </a:r>
          </a:p>
          <a:p>
            <a:r>
              <a:rPr lang="en-US" dirty="0" smtClean="0"/>
              <a:t>* Love your life</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20</a:t>
            </a:fld>
            <a:endParaRPr lang="en-US"/>
          </a:p>
        </p:txBody>
      </p:sp>
    </p:spTree>
    <p:extLst>
      <p:ext uri="{BB962C8B-B14F-4D97-AF65-F5344CB8AC3E}">
        <p14:creationId xmlns:p14="http://schemas.microsoft.com/office/powerpoint/2010/main" val="3962093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job is not about</a:t>
            </a:r>
          </a:p>
          <a:p>
            <a:endParaRPr lang="en-US" dirty="0" smtClean="0"/>
          </a:p>
          <a:p>
            <a:r>
              <a:rPr lang="en-US" dirty="0" smtClean="0"/>
              <a:t>And always remember:</a:t>
            </a:r>
          </a:p>
          <a:p>
            <a:endParaRPr lang="en-US" dirty="0" smtClean="0"/>
          </a:p>
          <a:p>
            <a:r>
              <a:rPr lang="en-US" dirty="0" smtClean="0"/>
              <a:t>* This job is not about the code</a:t>
            </a:r>
          </a:p>
          <a:p>
            <a:r>
              <a:rPr lang="en-US" dirty="0" smtClean="0"/>
              <a:t>* This job is not about the tech</a:t>
            </a:r>
          </a:p>
          <a:p>
            <a:r>
              <a:rPr lang="en-US" dirty="0" smtClean="0"/>
              <a:t>* This job is not about the problem</a:t>
            </a:r>
          </a:p>
          <a:p>
            <a:r>
              <a:rPr lang="en-US" dirty="0" smtClean="0"/>
              <a:t>* This job is not about the solution</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21</a:t>
            </a:fld>
            <a:endParaRPr lang="en-US"/>
          </a:p>
        </p:txBody>
      </p:sp>
    </p:spTree>
    <p:extLst>
      <p:ext uri="{BB962C8B-B14F-4D97-AF65-F5344CB8AC3E}">
        <p14:creationId xmlns:p14="http://schemas.microsoft.com/office/powerpoint/2010/main" val="3879776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about the people</a:t>
            </a:r>
          </a:p>
          <a:p>
            <a:endParaRPr lang="en-US" dirty="0" smtClean="0"/>
          </a:p>
          <a:p>
            <a:r>
              <a:rPr lang="en-US" dirty="0" smtClean="0"/>
              <a:t>Thank you.</a:t>
            </a:r>
          </a:p>
          <a:p>
            <a:endParaRPr lang="en-US" dirty="0" smtClean="0"/>
          </a:p>
          <a:p>
            <a:r>
              <a:rPr lang="en-US" dirty="0" smtClean="0"/>
              <a:t>* Jerry D'Antonio</a:t>
            </a:r>
          </a:p>
          <a:p>
            <a:r>
              <a:rPr lang="en-US" dirty="0" smtClean="0"/>
              <a:t>* [@</a:t>
            </a:r>
            <a:r>
              <a:rPr lang="en-US" dirty="0" err="1" smtClean="0"/>
              <a:t>jerrydantonio</a:t>
            </a:r>
            <a:r>
              <a:rPr lang="en-US" dirty="0" smtClean="0"/>
              <a:t>](https://</a:t>
            </a:r>
            <a:r>
              <a:rPr lang="en-US" dirty="0" err="1" smtClean="0"/>
              <a:t>twitter.com</a:t>
            </a:r>
            <a:r>
              <a:rPr lang="en-US" dirty="0" smtClean="0"/>
              <a:t>/</a:t>
            </a:r>
            <a:r>
              <a:rPr lang="en-US" dirty="0" err="1" smtClean="0"/>
              <a:t>jerrydantonio</a:t>
            </a:r>
            <a:r>
              <a:rPr lang="en-US" dirty="0" smtClean="0"/>
              <a:t>)</a:t>
            </a:r>
          </a:p>
          <a:p>
            <a:r>
              <a:rPr lang="en-US" dirty="0" smtClean="0"/>
              <a:t>* [</a:t>
            </a:r>
            <a:r>
              <a:rPr lang="en-US" dirty="0" err="1" smtClean="0"/>
              <a:t>github.com</a:t>
            </a:r>
            <a:r>
              <a:rPr lang="en-US" dirty="0" smtClean="0"/>
              <a:t>/</a:t>
            </a:r>
            <a:r>
              <a:rPr lang="en-US" dirty="0" err="1" smtClean="0"/>
              <a:t>jdantonio</a:t>
            </a:r>
            <a:r>
              <a:rPr lang="en-US" dirty="0" smtClean="0"/>
              <a:t>](https://</a:t>
            </a:r>
            <a:r>
              <a:rPr lang="en-US" dirty="0" err="1" smtClean="0"/>
              <a:t>github.com</a:t>
            </a:r>
            <a:r>
              <a:rPr lang="en-US" dirty="0" smtClean="0"/>
              <a:t>/</a:t>
            </a:r>
            <a:r>
              <a:rPr lang="en-US" dirty="0" err="1" smtClean="0"/>
              <a:t>jdantonio</a:t>
            </a:r>
            <a:r>
              <a:rPr lang="en-US" dirty="0" smtClean="0"/>
              <a: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22</a:t>
            </a:fld>
            <a:endParaRPr lang="en-US"/>
          </a:p>
        </p:txBody>
      </p:sp>
    </p:spTree>
    <p:extLst>
      <p:ext uri="{BB962C8B-B14F-4D97-AF65-F5344CB8AC3E}">
        <p14:creationId xmlns:p14="http://schemas.microsoft.com/office/powerpoint/2010/main" val="38654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Learn by doing</a:t>
            </a:r>
          </a:p>
          <a:p>
            <a:endParaRPr lang="en-US" dirty="0" smtClean="0"/>
          </a:p>
          <a:p>
            <a:r>
              <a:rPr lang="en-US" dirty="0" smtClean="0"/>
              <a:t>Unfortunately I had to take a break from school. Apparently, if you have no money and you are failing your classes they don't let you come back. Who knew?</a:t>
            </a:r>
          </a:p>
          <a:p>
            <a:endParaRPr lang="en-US" dirty="0" smtClean="0"/>
          </a:p>
          <a:p>
            <a:r>
              <a:rPr lang="en-US" dirty="0" smtClean="0"/>
              <a:t>At this time I was in the Army Reserves and I had an opportunity to attend PLDC (Primary Leadership Development Course).</a:t>
            </a:r>
          </a:p>
          <a:p>
            <a:endParaRPr lang="en-US" dirty="0" smtClean="0"/>
          </a:p>
          <a:p>
            <a:r>
              <a:rPr lang="en-US" dirty="0" smtClean="0"/>
              <a:t>* I was the youngest person in my class</a:t>
            </a:r>
          </a:p>
          <a:p>
            <a:r>
              <a:rPr lang="en-US" dirty="0" smtClean="0"/>
              <a:t>* I was the lowest ranking person in my class</a:t>
            </a:r>
          </a:p>
          <a:p>
            <a:r>
              <a:rPr lang="en-US" dirty="0" smtClean="0"/>
              <a:t>* The instructor kept assigning me leadership responsibilities</a:t>
            </a:r>
          </a:p>
          <a:p>
            <a:r>
              <a:rPr lang="en-US" dirty="0" smtClean="0"/>
              <a:t>* It was obvious that the workload wasn't even</a:t>
            </a:r>
          </a:p>
          <a:p>
            <a:r>
              <a:rPr lang="en-US" dirty="0" smtClean="0"/>
              <a:t>* One day I said "Sgt., if I didn’t know better I would think you are picking on me."</a:t>
            </a:r>
          </a:p>
          <a:p>
            <a:r>
              <a:rPr lang="en-US" dirty="0" smtClean="0"/>
              <a:t>* He responded: "I am picking on you."</a:t>
            </a:r>
          </a:p>
          <a:p>
            <a:r>
              <a:rPr lang="en-US" dirty="0" smtClean="0"/>
              <a:t>* As the youngest and lowest ranked attendee I was the least experienced and least likely to be able to apply these lessons when I got back to my unit</a:t>
            </a:r>
          </a:p>
          <a:p>
            <a:r>
              <a:rPr lang="en-US" dirty="0" smtClean="0"/>
              <a:t>* So he gave me as many opportunities as possible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 things can only be learned by doing</a:t>
            </a:r>
          </a:p>
          <a:p>
            <a:r>
              <a:rPr lang="en-US" dirty="0" smtClean="0"/>
              <a:t>* Reading is a great way to get information</a:t>
            </a:r>
          </a:p>
          <a:p>
            <a:r>
              <a:rPr lang="en-US" dirty="0" smtClean="0"/>
              <a:t>* But there is no substitute for experience</a:t>
            </a:r>
          </a:p>
          <a:p>
            <a:r>
              <a:rPr lang="en-US" dirty="0" smtClean="0"/>
              <a:t>* The only way to become a great programmer is to write code</a:t>
            </a:r>
          </a:p>
          <a:p>
            <a:r>
              <a:rPr lang="en-US" dirty="0" smtClean="0"/>
              <a:t>* And write lots of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3</a:t>
            </a:fld>
            <a:endParaRPr lang="en-US"/>
          </a:p>
        </p:txBody>
      </p:sp>
    </p:spTree>
    <p:extLst>
      <p:ext uri="{BB962C8B-B14F-4D97-AF65-F5344CB8AC3E}">
        <p14:creationId xmlns:p14="http://schemas.microsoft.com/office/powerpoint/2010/main" val="400514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Good leaders make decisions</a:t>
            </a:r>
          </a:p>
          <a:p>
            <a:endParaRPr lang="en-US" dirty="0" smtClean="0"/>
          </a:p>
          <a:p>
            <a:r>
              <a:rPr lang="en-US" dirty="0" smtClean="0"/>
              <a:t>So eventually we get to the final leadership exercise of the course. It was a tactical exercise. I was made the squad leader. I was scared to death but I did what I had to do. I surveyed my team to see who came from combat units and assigned them as my team leader. I assigned the teams to keep them balanced. And we head out. I regularly stopped the squad to make sure everyone was getting enough food and water. I regularly conferred with my team leaders, decided what to do next, and moved on. Eventually we reached the objective and made the assault. We immediately got wiped out.</a:t>
            </a:r>
          </a:p>
          <a:p>
            <a:endParaRPr lang="en-US" dirty="0" smtClean="0"/>
          </a:p>
          <a:p>
            <a:r>
              <a:rPr lang="en-US" dirty="0" smtClean="0"/>
              <a:t>It was an absolute slaughter. My squad was in a bad position and I moved us to early. We were picked off like sitting ducks. It was a horrible, horrible failure.</a:t>
            </a:r>
          </a:p>
          <a:p>
            <a:endParaRPr lang="en-US" dirty="0" smtClean="0"/>
          </a:p>
          <a:p>
            <a:r>
              <a:rPr lang="en-US" dirty="0" smtClean="0"/>
              <a:t>Our instructor moved us to a quiet hill so we could discuss what happened. He asked my how I thought I did. Feeling very low and embarrassed I proceeded to detail the litany of tactical mistakes I made.</a:t>
            </a:r>
          </a:p>
          <a:p>
            <a:endParaRPr lang="en-US" dirty="0" smtClean="0"/>
          </a:p>
          <a:p>
            <a:r>
              <a:rPr lang="en-US" dirty="0" smtClean="0"/>
              <a:t>Our instructor turned to the team and asked "How many people here agree that Jerry failed?" No on raised their hands. He then asked "How many people here would love to have a Private like Jerry in their unit?" Everyone raised their hand.</a:t>
            </a:r>
          </a:p>
          <a:p>
            <a:endParaRPr lang="en-US" dirty="0" smtClean="0"/>
          </a:p>
          <a:p>
            <a:r>
              <a:rPr lang="en-US" dirty="0" smtClean="0"/>
              <a:t>The instructor look at me and said: "Jerry, you still don't get it. This isn't a tactical combat course. This is a *leadership* course."</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Good leaders trust their team</a:t>
            </a:r>
          </a:p>
          <a:p>
            <a:r>
              <a:rPr lang="en-US" dirty="0" smtClean="0"/>
              <a:t>* Good leaders value their team</a:t>
            </a:r>
          </a:p>
          <a:p>
            <a:r>
              <a:rPr lang="en-US" dirty="0" smtClean="0"/>
              <a:t>* Good leaders listen to their team</a:t>
            </a:r>
          </a:p>
          <a:p>
            <a:r>
              <a:rPr lang="en-US" dirty="0" smtClean="0"/>
              <a:t>* Good leaders take care of their team</a:t>
            </a:r>
          </a:p>
          <a:p>
            <a:r>
              <a:rPr lang="en-US" dirty="0" smtClean="0"/>
              <a:t>* Good leaders take responsibility for their team</a:t>
            </a:r>
          </a:p>
          <a:p>
            <a:r>
              <a:rPr lang="en-US" dirty="0" smtClean="0"/>
              <a:t>* Good leaders *lead* their team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4</a:t>
            </a:fld>
            <a:endParaRPr lang="en-US"/>
          </a:p>
        </p:txBody>
      </p:sp>
    </p:spTree>
    <p:extLst>
      <p:ext uri="{BB962C8B-B14F-4D97-AF65-F5344CB8AC3E}">
        <p14:creationId xmlns:p14="http://schemas.microsoft.com/office/powerpoint/2010/main" val="183782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Work toward *your* potential</a:t>
            </a:r>
          </a:p>
          <a:p>
            <a:endParaRPr lang="en-US" dirty="0" smtClean="0"/>
          </a:p>
          <a:p>
            <a:r>
              <a:rPr lang="en-US" dirty="0" smtClean="0"/>
              <a:t>After a few years in the reserves I decided to enlist active duty (full time). For a number of reasons not worth describing I ended up on active duty in the Navy where I served on the USS Duluth LPD-6 (yes, I have bee to </a:t>
            </a:r>
            <a:r>
              <a:rPr lang="en-US" dirty="0" err="1" smtClean="0"/>
              <a:t>bootcamp</a:t>
            </a:r>
            <a:r>
              <a:rPr lang="en-US" dirty="0" smtClean="0"/>
              <a:t> *twice*). One of the wisest people I ever met was QMC (Chief Quartermaster) </a:t>
            </a:r>
            <a:r>
              <a:rPr lang="en-US" dirty="0" err="1" smtClean="0"/>
              <a:t>Fitzman</a:t>
            </a:r>
            <a:r>
              <a:rPr lang="en-US" dirty="0" smtClean="0"/>
              <a:t>.</a:t>
            </a:r>
          </a:p>
          <a:p>
            <a:endParaRPr lang="en-US" dirty="0" smtClean="0"/>
          </a:p>
          <a:p>
            <a:r>
              <a:rPr lang="en-US" dirty="0" smtClean="0"/>
              <a:t>While on the Duluth one of my teammates was Dennis. Dennis was one rank above me at the time. I was a QM3 and he was a QM2. I was amazing at my job and received much respect and many accolades for my work. Dennis, not so much.</a:t>
            </a:r>
          </a:p>
          <a:p>
            <a:endParaRPr lang="en-US" dirty="0" smtClean="0"/>
          </a:p>
          <a:p>
            <a:r>
              <a:rPr lang="en-US" dirty="0" smtClean="0"/>
              <a:t>Dennis had been in almost 20 years and was nearing retirement. Dennis hadn't been promoted in 10 years because he couldn't do well on the promotion exam. I wasn't Dennis' biggest fan.</a:t>
            </a:r>
          </a:p>
          <a:p>
            <a:endParaRPr lang="en-US" dirty="0" smtClean="0"/>
          </a:p>
          <a:p>
            <a:r>
              <a:rPr lang="en-US" dirty="0" smtClean="0"/>
              <a:t>One day I got really mad about something Dennis did (or failed to do--I can't remember). I started throwing a temper tantrum (again). Chief </a:t>
            </a:r>
            <a:r>
              <a:rPr lang="en-US" dirty="0" err="1" smtClean="0"/>
              <a:t>Fitzman</a:t>
            </a:r>
            <a:r>
              <a:rPr lang="en-US" dirty="0" smtClean="0"/>
              <a:t> decided he had enough and pulled me into the chartroom for a "conversation" (aka 'a really loud and angry butt-chewing')</a:t>
            </a:r>
          </a:p>
          <a:p>
            <a:endParaRPr lang="en-US" dirty="0" smtClean="0"/>
          </a:p>
          <a:p>
            <a:r>
              <a:rPr lang="en-US" dirty="0" smtClean="0"/>
              <a:t>"OK </a:t>
            </a:r>
            <a:r>
              <a:rPr lang="en-US" dirty="0" err="1" smtClean="0"/>
              <a:t>smartypants</a:t>
            </a:r>
            <a:r>
              <a:rPr lang="en-US" dirty="0" smtClean="0"/>
              <a:t>. You think you know everything. Prove it. You're the chief now. You get to decide what I do about Dennis. Decide. Now. What are you going to do."</a:t>
            </a:r>
          </a:p>
          <a:p>
            <a:endParaRPr lang="en-US" dirty="0" smtClean="0"/>
          </a:p>
          <a:p>
            <a:r>
              <a:rPr lang="en-US" dirty="0" smtClean="0"/>
              <a:t>Of course, I had no idea what to say. I hadn't given this any thought. I didn't need to: *I* wasn't the one in charge.</a:t>
            </a:r>
          </a:p>
          <a:p>
            <a:endParaRPr lang="en-US" dirty="0" smtClean="0"/>
          </a:p>
          <a:p>
            <a:r>
              <a:rPr lang="en-US" dirty="0" smtClean="0"/>
              <a:t>"Bust him" I said. "His skills aren't at the 2nd class level so bust him down 3rd."</a:t>
            </a:r>
          </a:p>
          <a:p>
            <a:endParaRPr lang="en-US" dirty="0" smtClean="0"/>
          </a:p>
          <a:p>
            <a:r>
              <a:rPr lang="en-US" dirty="0" smtClean="0"/>
              <a:t>"And that's why I'm the Chief and your the 3rd class" He said. "That's the dumbest thing I've ever heard. You don't get it at all. I know that you're twice the QM Dennis. The Captain knows you're twice the QM Dennis is. All the bridge officers know you're twice the QM Dennis is. Do you who else knows you're twice the QM Dennis is? Dennis does!"</a:t>
            </a:r>
          </a:p>
          <a:p>
            <a:endParaRPr lang="en-US" dirty="0" smtClean="0"/>
          </a:p>
          <a:p>
            <a:r>
              <a:rPr lang="en-US" dirty="0" smtClean="0"/>
              <a:t>He continued: "Dennis knows that on his best day he can't keep up with you when you're </a:t>
            </a:r>
            <a:r>
              <a:rPr lang="en-US" dirty="0" err="1" smtClean="0"/>
              <a:t>hungover</a:t>
            </a:r>
            <a:r>
              <a:rPr lang="en-US" dirty="0" smtClean="0"/>
              <a:t> from partying all night. So instead of competing with you Dennis does what he can to *support* you. Dennis takes every crap job that you think is below you does it happily so you can concentrate on the harder job. Dennis makes sure to refer people to you when he knows you can answer their questions better. Dennis doesn't try to compete with you because he knows he can't. Dennis consistently does what's best for the team and doesn't complain about it."</a:t>
            </a:r>
          </a:p>
          <a:p>
            <a:endParaRPr lang="en-US" dirty="0" smtClean="0"/>
          </a:p>
          <a:p>
            <a:r>
              <a:rPr lang="en-US" dirty="0" smtClean="0"/>
              <a:t>"You, on the other hand," he continued (still at very high volume) "bitch and whine and moan all the time. For all your talent you're never happy. You stay out all night whenever we're about to get underway and navigate us out of the harbor </a:t>
            </a:r>
            <a:r>
              <a:rPr lang="en-US" dirty="0" err="1" smtClean="0"/>
              <a:t>hungover</a:t>
            </a:r>
            <a:r>
              <a:rPr lang="en-US" dirty="0" smtClean="0"/>
              <a:t> and barely able to open your eyes and we let you do it *because you are that good*. But don't ever confuse being *good* with reaching your potential. Dennis consistently gives 100% day in and day out. You? I have no idea what 100% from you looks like because I've never seen it."</a:t>
            </a:r>
          </a:p>
          <a:p>
            <a:endParaRPr lang="en-US" dirty="0" smtClean="0"/>
          </a:p>
          <a:p>
            <a:r>
              <a:rPr lang="en-US" dirty="0" smtClean="0"/>
              <a:t>*"You may be 10-times the Quartermaster Dennis is but he's twice the sailor you are. And he's twice the sailor you'll ever be if you don't pull your head out of your ass."*</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Every member of the team has their strengths</a:t>
            </a:r>
          </a:p>
          <a:p>
            <a:r>
              <a:rPr lang="en-US" dirty="0" smtClean="0"/>
              <a:t>* The best teams maximize the potential of each team member</a:t>
            </a:r>
          </a:p>
          <a:p>
            <a:r>
              <a:rPr lang="en-US" dirty="0" smtClean="0"/>
              <a:t>* Even when each member has a different potential</a:t>
            </a:r>
          </a:p>
          <a:p>
            <a:r>
              <a:rPr lang="en-US" dirty="0" smtClean="0"/>
              <a:t>* Each member should give their best, regardless of where their *best* compares to that of their teammates</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5</a:t>
            </a:fld>
            <a:endParaRPr lang="en-US"/>
          </a:p>
        </p:txBody>
      </p:sp>
    </p:spTree>
    <p:extLst>
      <p:ext uri="{BB962C8B-B14F-4D97-AF65-F5344CB8AC3E}">
        <p14:creationId xmlns:p14="http://schemas.microsoft.com/office/powerpoint/2010/main" val="3179120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Recognize the good in all you do</a:t>
            </a:r>
          </a:p>
          <a:p>
            <a:endParaRPr lang="en-US" dirty="0" smtClean="0"/>
          </a:p>
          <a:p>
            <a:r>
              <a:rPr lang="en-US" dirty="0" smtClean="0"/>
              <a:t>Eventually my four years in the Navy was up. I had a couple</a:t>
            </a:r>
            <a:r>
              <a:rPr lang="en-US" baseline="0" dirty="0" smtClean="0"/>
              <a:t> </a:t>
            </a:r>
            <a:r>
              <a:rPr lang="en-US" dirty="0" smtClean="0"/>
              <a:t>of very good opportunities available to me but I decided to get out. A career in the Navy wasn't my thing. The day I left I was awarded a Navy Achievement Medal and a Good Conduct medal. In my exit interview with Captain Stephens, who *really* wanted me to go to OCS, expressed a concern:</a:t>
            </a:r>
          </a:p>
          <a:p>
            <a:endParaRPr lang="en-US" dirty="0" smtClean="0"/>
          </a:p>
          <a:p>
            <a:r>
              <a:rPr lang="en-US" dirty="0" smtClean="0"/>
              <a:t>"QM2", he said, "I understand why many people choose to leave the service. My concern is that you may leave the Navy without fully appreciating what the Navy gave you."</a:t>
            </a:r>
          </a:p>
          <a:p>
            <a:endParaRPr lang="en-US" dirty="0" smtClean="0"/>
          </a:p>
          <a:p>
            <a:r>
              <a:rPr lang="en-US" dirty="0" smtClean="0"/>
              <a:t>"Captain Stephens" I said, "I promise you one this: I will *never* regret my time here in the Navy. Four years ago I was a young punk with no plan in life. Here on the Duluth I grew up. I've learned professionalism and responsibility. I've proudly served my country and I've seen the world. I've done things I never thought I would do. I'm not cut out for a career and I need to get out, but the Navy will *always* be a part of who I am. And I will *always* treasure that."</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 experiences will not live up to your expectations</a:t>
            </a:r>
          </a:p>
          <a:p>
            <a:r>
              <a:rPr lang="en-US" dirty="0" smtClean="0"/>
              <a:t>* Some experiences will leave you feeling bitter and angry</a:t>
            </a:r>
          </a:p>
          <a:p>
            <a:r>
              <a:rPr lang="en-US" dirty="0" smtClean="0"/>
              <a:t>* Everything you do becomes a part of you</a:t>
            </a:r>
          </a:p>
          <a:p>
            <a:r>
              <a:rPr lang="en-US" dirty="0" smtClean="0"/>
              <a:t>* Find the good in everything and keep *that* close to your heart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6</a:t>
            </a:fld>
            <a:endParaRPr lang="en-US"/>
          </a:p>
        </p:txBody>
      </p:sp>
    </p:spTree>
    <p:extLst>
      <p:ext uri="{BB962C8B-B14F-4D97-AF65-F5344CB8AC3E}">
        <p14:creationId xmlns:p14="http://schemas.microsoft.com/office/powerpoint/2010/main" val="2702009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never too late to start</a:t>
            </a:r>
          </a:p>
          <a:p>
            <a:endParaRPr lang="en-US" dirty="0" smtClean="0"/>
          </a:p>
          <a:p>
            <a:r>
              <a:rPr lang="en-US" dirty="0" smtClean="0"/>
              <a:t>So I’ve now spent 3 years in the Army Reserves and 4 years in the Navy. I'm 25 years old (which seemed so *ancient* at the time--how things change). I had a few college credits from before I enlisted but basically I'm at ground zero. Really, what good were my skills at navigating ships going to do me in *Denver*? But I had the GI Bill. I had the Navy College Fund. And I still wanted to be a programmer.</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If it's important to you then do it</a:t>
            </a:r>
          </a:p>
          <a:p>
            <a:r>
              <a:rPr lang="en-US" dirty="0" smtClean="0"/>
              <a:t>* If you really care about something it's never too late to pursue it</a:t>
            </a:r>
          </a:p>
          <a:p>
            <a:r>
              <a:rPr lang="en-US" dirty="0" smtClean="0"/>
              <a:t>* I now have four college degrees (2 masters degrees), I've been a professional programmer for almost 2 decades, and I have over 10 years experience teaching university classes part-time</a:t>
            </a:r>
          </a:p>
          <a:p>
            <a:r>
              <a:rPr lang="en-US" dirty="0" smtClean="0"/>
              <a:t>* "Better late than never" isn't just a cute saying, it's deep wisdom</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7</a:t>
            </a:fld>
            <a:endParaRPr lang="en-US"/>
          </a:p>
        </p:txBody>
      </p:sp>
    </p:spTree>
    <p:extLst>
      <p:ext uri="{BB962C8B-B14F-4D97-AF65-F5344CB8AC3E}">
        <p14:creationId xmlns:p14="http://schemas.microsoft.com/office/powerpoint/2010/main" val="299589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Know where you want to go</a:t>
            </a:r>
          </a:p>
          <a:p>
            <a:endParaRPr lang="en-US" dirty="0" smtClean="0"/>
          </a:p>
          <a:p>
            <a:r>
              <a:rPr lang="en-US" dirty="0" smtClean="0"/>
              <a:t>My first tech job was as a technical support supervisor for an ISP. I wasn't a programmer yet but I was going to school studying programming and I was actively looking for a programmer gig. But I still worked as hard as I could at my current job (thanks to Chief </a:t>
            </a:r>
            <a:r>
              <a:rPr lang="en-US" dirty="0" err="1" smtClean="0"/>
              <a:t>Fitzman</a:t>
            </a:r>
            <a:r>
              <a:rPr lang="en-US" dirty="0" smtClean="0"/>
              <a:t> I had a much better work ethic now). I did such good work that I was being fast-tracked for a project manager position.</a:t>
            </a:r>
          </a:p>
          <a:p>
            <a:endParaRPr lang="en-US" dirty="0" smtClean="0"/>
          </a:p>
          <a:p>
            <a:r>
              <a:rPr lang="en-US" dirty="0" smtClean="0"/>
              <a:t>I had an opportunity to sit down with the director from a new project. The managers from my project recommended me personally and were as supportive and I could have ever asked them to be. So I'm in this meeting and this director tells me he's ready to hire me today. He's impressed with everything I've done, felt we got along very well, thought I would be a great asset, and wanted me on board ASAP to help him get the project off the ground. There was just one catch. He wanted me to drop out of school.</a:t>
            </a:r>
          </a:p>
          <a:p>
            <a:endParaRPr lang="en-US" dirty="0" smtClean="0"/>
          </a:p>
          <a:p>
            <a:r>
              <a:rPr lang="en-US" dirty="0" smtClean="0"/>
              <a:t>Call centers are 24x7 operations and managers need to be available at all hours. Managers on new projects need to work crazy hours to get the project off the ground. I was taking classes a couple nights a week working on my undergrad degree. He viewed this as a conflict and asked me to make a choice. So I did.</a:t>
            </a:r>
          </a:p>
          <a:p>
            <a:endParaRPr lang="en-US" dirty="0" smtClean="0"/>
          </a:p>
          <a:p>
            <a:r>
              <a:rPr lang="en-US" dirty="0" smtClean="0"/>
              <a:t>I turned down the job and left the company within a few months.</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Sometimes it's hard to turn down something that's right in front of you</a:t>
            </a:r>
          </a:p>
          <a:p>
            <a:r>
              <a:rPr lang="en-US" dirty="0" smtClean="0"/>
              <a:t>* Rarely is instant gratification really that gratifying</a:t>
            </a:r>
          </a:p>
          <a:p>
            <a:r>
              <a:rPr lang="en-US" dirty="0" smtClean="0"/>
              <a:t>* Always ask yourself where you want to be in a year, three years, five years, etc.</a:t>
            </a:r>
          </a:p>
          <a:p>
            <a:r>
              <a:rPr lang="en-US" dirty="0" smtClean="0"/>
              <a:t>* Make the choices that get you where you truly want to go</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8</a:t>
            </a:fld>
            <a:endParaRPr lang="en-US"/>
          </a:p>
        </p:txBody>
      </p:sp>
    </p:spTree>
    <p:extLst>
      <p:ext uri="{BB962C8B-B14F-4D97-AF65-F5344CB8AC3E}">
        <p14:creationId xmlns:p14="http://schemas.microsoft.com/office/powerpoint/2010/main" val="2908914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one wants to do bad work</a:t>
            </a:r>
          </a:p>
          <a:p>
            <a:endParaRPr lang="en-US" dirty="0" smtClean="0"/>
          </a:p>
          <a:p>
            <a:r>
              <a:rPr lang="en-US" dirty="0" smtClean="0"/>
              <a:t>A few years later I was working as a web programmer for a dot-com startup (back then we called it "webmaster"--yes, I am *that* old). The dot-com boom was in full swing, I was making good money, I was finishing up my first masters degree, I had a fat stack of (now worthless) stock options. Everything was coming together.</a:t>
            </a:r>
          </a:p>
          <a:p>
            <a:endParaRPr lang="en-US" dirty="0" smtClean="0"/>
          </a:p>
          <a:p>
            <a:r>
              <a:rPr lang="en-US" dirty="0" smtClean="0"/>
              <a:t>So I'm back to work as the manager of the development team and one of my employees isn't meeting expectations. She was hired as an HTML author (that was a real job back then) but she really wanted to be a programmer. I hired her knowing that was her goal but she took the job knowing she didn't yet have the skills. We both knew she wasn't living up to her potential and we both knew why. Bus as the boss I had to make a decision. So I used her next performance review to let her make that decision.</a:t>
            </a:r>
          </a:p>
          <a:p>
            <a:endParaRPr lang="en-US" dirty="0" smtClean="0"/>
          </a:p>
          <a:p>
            <a:r>
              <a:rPr lang="en-US" dirty="0" smtClean="0"/>
              <a:t>I offered her two choices. I put two job "offers" in front of her. One was for "Sr. HTML Author" and the other was for "Jr. Programmer". Both had the same salary (the same thing she was currently making). One job clearly had *no* programming responsibilities. The other came with a 6-month probation period in which I could fire her without question if she didn't meet several expectations explicitly detailed in the offer. One offer entailed risk and the other didn't. I asked he to come back tomorrow with a signature on one and to throw the other away.</a:t>
            </a:r>
          </a:p>
          <a:p>
            <a:endParaRPr lang="en-US" dirty="0" smtClean="0"/>
          </a:p>
          <a:p>
            <a:r>
              <a:rPr lang="en-US" dirty="0" smtClean="0"/>
              <a:t>&lt;</a:t>
            </a:r>
            <a:r>
              <a:rPr lang="en-US" dirty="0" err="1" smtClean="0"/>
              <a:t>hr</a:t>
            </a:r>
            <a:r>
              <a:rPr lang="en-US" dirty="0" smtClean="0"/>
              <a:t> /&gt;</a:t>
            </a:r>
          </a:p>
          <a:p>
            <a:endParaRPr lang="en-US" dirty="0" smtClean="0"/>
          </a:p>
          <a:p>
            <a:r>
              <a:rPr lang="en-US" dirty="0" smtClean="0"/>
              <a:t>* When someone isn't getting the job done there is always a reason</a:t>
            </a:r>
          </a:p>
          <a:p>
            <a:r>
              <a:rPr lang="en-US" dirty="0" smtClean="0"/>
              <a:t>* Generally it isn't that the person is incapable of doing the job (thought occasionally it is)</a:t>
            </a:r>
          </a:p>
          <a:p>
            <a:r>
              <a:rPr lang="en-US" dirty="0" smtClean="0"/>
              <a:t>* People generally want to do good work</a:t>
            </a:r>
          </a:p>
          <a:p>
            <a:r>
              <a:rPr lang="en-US" dirty="0" smtClean="0"/>
              <a:t>* The problem is never as simple as "performance"</a:t>
            </a:r>
          </a:p>
          <a:p>
            <a:r>
              <a:rPr lang="en-US" dirty="0" smtClean="0"/>
              <a:t>* Find the root of the problem and solve it</a:t>
            </a:r>
          </a:p>
          <a:p>
            <a:endParaRPr lang="en-US" dirty="0"/>
          </a:p>
        </p:txBody>
      </p:sp>
      <p:sp>
        <p:nvSpPr>
          <p:cNvPr id="4" name="Slide Number Placeholder 3"/>
          <p:cNvSpPr>
            <a:spLocks noGrp="1"/>
          </p:cNvSpPr>
          <p:nvPr>
            <p:ph type="sldNum" sz="quarter" idx="10"/>
          </p:nvPr>
        </p:nvSpPr>
        <p:spPr/>
        <p:txBody>
          <a:bodyPr/>
          <a:lstStyle/>
          <a:p>
            <a:fld id="{958C039F-46F0-764D-AFCF-CD78D3455824}" type="slidenum">
              <a:rPr lang="en-US" smtClean="0"/>
              <a:t>9</a:t>
            </a:fld>
            <a:endParaRPr lang="en-US"/>
          </a:p>
        </p:txBody>
      </p:sp>
    </p:spTree>
    <p:extLst>
      <p:ext uri="{BB962C8B-B14F-4D97-AF65-F5344CB8AC3E}">
        <p14:creationId xmlns:p14="http://schemas.microsoft.com/office/powerpoint/2010/main" val="425140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9/22/14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9/22/14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9/22/14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9/22/14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9/22/14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9/22/14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9/22/14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9/22/14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9/22/14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9/22/14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9/22/14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9/22/14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pPr algn="r"/>
            <a:r>
              <a:rPr lang="en-US" dirty="0"/>
              <a:t>Jerry D’Antonio</a:t>
            </a:r>
          </a:p>
          <a:p>
            <a:pPr algn="r"/>
            <a:r>
              <a:rPr lang="en-US" dirty="0"/>
              <a:t>@</a:t>
            </a:r>
            <a:r>
              <a:rPr lang="en-US" dirty="0" err="1"/>
              <a:t>jerrydantonio</a:t>
            </a:r>
            <a:endParaRPr lang="en-US" dirty="0"/>
          </a:p>
          <a:p>
            <a:pPr algn="r"/>
            <a:r>
              <a:rPr lang="en-US" dirty="0" err="1"/>
              <a:t>github.com</a:t>
            </a:r>
            <a:r>
              <a:rPr lang="en-US" dirty="0"/>
              <a:t>/</a:t>
            </a:r>
            <a:r>
              <a:rPr lang="en-US" dirty="0" err="1"/>
              <a:t>jdantonio</a:t>
            </a:r>
            <a:endParaRPr lang="en-US" dirty="0"/>
          </a:p>
        </p:txBody>
      </p:sp>
      <p:sp>
        <p:nvSpPr>
          <p:cNvPr id="3" name="Title 2"/>
          <p:cNvSpPr>
            <a:spLocks noGrp="1"/>
          </p:cNvSpPr>
          <p:nvPr>
            <p:ph type="ctrTitle"/>
          </p:nvPr>
        </p:nvSpPr>
        <p:spPr/>
        <p:txBody>
          <a:bodyPr/>
          <a:lstStyle/>
          <a:p>
            <a:r>
              <a:rPr lang="en-US" dirty="0"/>
              <a:t>W</a:t>
            </a:r>
            <a:r>
              <a:rPr lang="en-US" dirty="0" smtClean="0"/>
              <a:t>hat I’ve Learned</a:t>
            </a:r>
            <a:endParaRPr lang="en-US" dirty="0"/>
          </a:p>
        </p:txBody>
      </p:sp>
    </p:spTree>
    <p:extLst>
      <p:ext uri="{BB962C8B-B14F-4D97-AF65-F5344CB8AC3E}">
        <p14:creationId xmlns:p14="http://schemas.microsoft.com/office/powerpoint/2010/main" val="1594507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It’s great to take pride in your work but</a:t>
            </a:r>
            <a:br>
              <a:rPr lang="en-US" dirty="0" smtClean="0"/>
            </a:br>
            <a:r>
              <a:rPr lang="en-US" dirty="0" smtClean="0"/>
              <a:t>don’t confuse your work with your own self-worth.</a:t>
            </a:r>
            <a:endParaRPr lang="en-US" dirty="0"/>
          </a:p>
        </p:txBody>
      </p:sp>
      <p:sp>
        <p:nvSpPr>
          <p:cNvPr id="3" name="Title 2"/>
          <p:cNvSpPr>
            <a:spLocks noGrp="1"/>
          </p:cNvSpPr>
          <p:nvPr>
            <p:ph type="ctrTitle"/>
          </p:nvPr>
        </p:nvSpPr>
        <p:spPr/>
        <p:txBody>
          <a:bodyPr/>
          <a:lstStyle/>
          <a:p>
            <a:r>
              <a:rPr lang="en-US" dirty="0" smtClean="0"/>
              <a:t>You Are </a:t>
            </a:r>
            <a:r>
              <a:rPr lang="en-US" i="1" dirty="0" smtClean="0"/>
              <a:t>Not</a:t>
            </a:r>
            <a:r>
              <a:rPr lang="en-US" dirty="0" smtClean="0"/>
              <a:t> Your Code</a:t>
            </a:r>
            <a:endParaRPr lang="en-US" dirty="0"/>
          </a:p>
        </p:txBody>
      </p:sp>
    </p:spTree>
    <p:extLst>
      <p:ext uri="{BB962C8B-B14F-4D97-AF65-F5344CB8AC3E}">
        <p14:creationId xmlns:p14="http://schemas.microsoft.com/office/powerpoint/2010/main" val="202034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Passion for your work is no substitute for love.</a:t>
            </a:r>
            <a:endParaRPr lang="en-US" dirty="0"/>
          </a:p>
        </p:txBody>
      </p:sp>
      <p:sp>
        <p:nvSpPr>
          <p:cNvPr id="3" name="Title 2"/>
          <p:cNvSpPr>
            <a:spLocks noGrp="1"/>
          </p:cNvSpPr>
          <p:nvPr>
            <p:ph type="ctrTitle"/>
          </p:nvPr>
        </p:nvSpPr>
        <p:spPr/>
        <p:txBody>
          <a:bodyPr/>
          <a:lstStyle/>
          <a:p>
            <a:r>
              <a:rPr lang="en-US" dirty="0" smtClean="0"/>
              <a:t>Your Job Is Not Your Life</a:t>
            </a:r>
            <a:endParaRPr lang="en-US" dirty="0"/>
          </a:p>
        </p:txBody>
      </p:sp>
    </p:spTree>
    <p:extLst>
      <p:ext uri="{BB962C8B-B14F-4D97-AF65-F5344CB8AC3E}">
        <p14:creationId xmlns:p14="http://schemas.microsoft.com/office/powerpoint/2010/main" val="202214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Teams are made of individuals and each individual is important,</a:t>
            </a:r>
            <a:br>
              <a:rPr lang="en-US" dirty="0" smtClean="0"/>
            </a:br>
            <a:r>
              <a:rPr lang="en-US" dirty="0" smtClean="0"/>
              <a:t>but teams succeed and fail as a whole.</a:t>
            </a:r>
            <a:endParaRPr lang="en-US" dirty="0"/>
          </a:p>
        </p:txBody>
      </p:sp>
      <p:sp>
        <p:nvSpPr>
          <p:cNvPr id="3" name="Title 2"/>
          <p:cNvSpPr>
            <a:spLocks noGrp="1"/>
          </p:cNvSpPr>
          <p:nvPr>
            <p:ph type="ctrTitle"/>
          </p:nvPr>
        </p:nvSpPr>
        <p:spPr/>
        <p:txBody>
          <a:bodyPr/>
          <a:lstStyle/>
          <a:p>
            <a:r>
              <a:rPr lang="en-US" dirty="0"/>
              <a:t>Good teams stand together</a:t>
            </a:r>
          </a:p>
        </p:txBody>
      </p:sp>
    </p:spTree>
    <p:extLst>
      <p:ext uri="{BB962C8B-B14F-4D97-AF65-F5344CB8AC3E}">
        <p14:creationId xmlns:p14="http://schemas.microsoft.com/office/powerpoint/2010/main" val="270939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Understanding why things went wrong is important,</a:t>
            </a:r>
            <a:br>
              <a:rPr lang="en-US" dirty="0" smtClean="0"/>
            </a:br>
            <a:r>
              <a:rPr lang="en-US" dirty="0" smtClean="0"/>
              <a:t>but fixing the problem is what really matters.</a:t>
            </a:r>
          </a:p>
        </p:txBody>
      </p:sp>
      <p:sp>
        <p:nvSpPr>
          <p:cNvPr id="3" name="Title 2"/>
          <p:cNvSpPr>
            <a:spLocks noGrp="1"/>
          </p:cNvSpPr>
          <p:nvPr>
            <p:ph type="ctrTitle"/>
          </p:nvPr>
        </p:nvSpPr>
        <p:spPr/>
        <p:txBody>
          <a:bodyPr/>
          <a:lstStyle/>
          <a:p>
            <a:r>
              <a:rPr lang="en-US" dirty="0" smtClean="0"/>
              <a:t>Offer Solutions, Not Excuses</a:t>
            </a:r>
            <a:endParaRPr lang="en-US" dirty="0"/>
          </a:p>
        </p:txBody>
      </p:sp>
    </p:spTree>
    <p:extLst>
      <p:ext uri="{BB962C8B-B14F-4D97-AF65-F5344CB8AC3E}">
        <p14:creationId xmlns:p14="http://schemas.microsoft.com/office/powerpoint/2010/main" val="193104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Leave things better than you found them.</a:t>
            </a:r>
            <a:endParaRPr lang="en-US" dirty="0"/>
          </a:p>
        </p:txBody>
      </p:sp>
      <p:sp>
        <p:nvSpPr>
          <p:cNvPr id="3" name="Title 2"/>
          <p:cNvSpPr>
            <a:spLocks noGrp="1"/>
          </p:cNvSpPr>
          <p:nvPr>
            <p:ph type="ctrTitle"/>
          </p:nvPr>
        </p:nvSpPr>
        <p:spPr/>
        <p:txBody>
          <a:bodyPr/>
          <a:lstStyle/>
          <a:p>
            <a:r>
              <a:rPr lang="en-US" dirty="0" smtClean="0"/>
              <a:t>Failures Are Also Opportunities</a:t>
            </a:r>
            <a:endParaRPr lang="en-US" dirty="0"/>
          </a:p>
        </p:txBody>
      </p:sp>
    </p:spTree>
    <p:extLst>
      <p:ext uri="{BB962C8B-B14F-4D97-AF65-F5344CB8AC3E}">
        <p14:creationId xmlns:p14="http://schemas.microsoft.com/office/powerpoint/2010/main" val="267610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Good leaders get credit for high performance teams,</a:t>
            </a:r>
            <a:br>
              <a:rPr lang="en-US" dirty="0" smtClean="0"/>
            </a:br>
            <a:r>
              <a:rPr lang="en-US" dirty="0" smtClean="0"/>
              <a:t>they don’t need to take credit for individual achievements.</a:t>
            </a:r>
            <a:endParaRPr lang="en-US" dirty="0"/>
          </a:p>
        </p:txBody>
      </p:sp>
      <p:sp>
        <p:nvSpPr>
          <p:cNvPr id="3" name="Title 2"/>
          <p:cNvSpPr>
            <a:spLocks noGrp="1"/>
          </p:cNvSpPr>
          <p:nvPr>
            <p:ph type="ctrTitle"/>
          </p:nvPr>
        </p:nvSpPr>
        <p:spPr/>
        <p:txBody>
          <a:bodyPr/>
          <a:lstStyle/>
          <a:p>
            <a:r>
              <a:rPr lang="en-US" dirty="0" smtClean="0"/>
              <a:t>My Team Gets Credit, I Get Blame</a:t>
            </a:r>
            <a:endParaRPr lang="en-US" dirty="0"/>
          </a:p>
        </p:txBody>
      </p:sp>
    </p:spTree>
    <p:extLst>
      <p:ext uri="{BB962C8B-B14F-4D97-AF65-F5344CB8AC3E}">
        <p14:creationId xmlns:p14="http://schemas.microsoft.com/office/powerpoint/2010/main" val="2475675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Being good at something and being happy at it</a:t>
            </a:r>
            <a:br>
              <a:rPr lang="en-US" dirty="0" smtClean="0"/>
            </a:br>
            <a:r>
              <a:rPr lang="en-US" dirty="0" smtClean="0"/>
              <a:t>are two very different things.</a:t>
            </a:r>
          </a:p>
        </p:txBody>
      </p:sp>
      <p:sp>
        <p:nvSpPr>
          <p:cNvPr id="3" name="Title 2"/>
          <p:cNvSpPr>
            <a:spLocks noGrp="1"/>
          </p:cNvSpPr>
          <p:nvPr>
            <p:ph type="ctrTitle"/>
          </p:nvPr>
        </p:nvSpPr>
        <p:spPr/>
        <p:txBody>
          <a:bodyPr/>
          <a:lstStyle/>
          <a:p>
            <a:r>
              <a:rPr lang="en-US" dirty="0" smtClean="0"/>
              <a:t>Be True To Yourself</a:t>
            </a:r>
            <a:endParaRPr lang="en-US" dirty="0"/>
          </a:p>
        </p:txBody>
      </p:sp>
    </p:spTree>
    <p:extLst>
      <p:ext uri="{BB962C8B-B14F-4D97-AF65-F5344CB8AC3E}">
        <p14:creationId xmlns:p14="http://schemas.microsoft.com/office/powerpoint/2010/main" val="98893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They won’t say “Yes” if you don’t ask.</a:t>
            </a:r>
            <a:endParaRPr lang="en-US" dirty="0"/>
          </a:p>
        </p:txBody>
      </p:sp>
      <p:sp>
        <p:nvSpPr>
          <p:cNvPr id="3" name="Title 2"/>
          <p:cNvSpPr>
            <a:spLocks noGrp="1"/>
          </p:cNvSpPr>
          <p:nvPr>
            <p:ph type="ctrTitle"/>
          </p:nvPr>
        </p:nvSpPr>
        <p:spPr/>
        <p:txBody>
          <a:bodyPr/>
          <a:lstStyle/>
          <a:p>
            <a:r>
              <a:rPr lang="en-US" dirty="0" smtClean="0"/>
              <a:t>Take Risks</a:t>
            </a:r>
            <a:endParaRPr lang="en-US" dirty="0"/>
          </a:p>
        </p:txBody>
      </p:sp>
    </p:spTree>
    <p:extLst>
      <p:ext uri="{BB962C8B-B14F-4D97-AF65-F5344CB8AC3E}">
        <p14:creationId xmlns:p14="http://schemas.microsoft.com/office/powerpoint/2010/main" val="364979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None of us have a monopoly on intelligence, cleverness,</a:t>
            </a:r>
            <a:br>
              <a:rPr lang="en-US" dirty="0" smtClean="0"/>
            </a:br>
            <a:r>
              <a:rPr lang="en-US" dirty="0" smtClean="0"/>
              <a:t>creativity, or innovation. Celebrate diversity.</a:t>
            </a:r>
            <a:endParaRPr lang="en-US" dirty="0"/>
          </a:p>
        </p:txBody>
      </p:sp>
      <p:sp>
        <p:nvSpPr>
          <p:cNvPr id="3" name="Title 2"/>
          <p:cNvSpPr>
            <a:spLocks noGrp="1"/>
          </p:cNvSpPr>
          <p:nvPr>
            <p:ph type="ctrTitle"/>
          </p:nvPr>
        </p:nvSpPr>
        <p:spPr/>
        <p:txBody>
          <a:bodyPr/>
          <a:lstStyle/>
          <a:p>
            <a:r>
              <a:rPr lang="en-US" dirty="0" smtClean="0"/>
              <a:t>Sometimes The Best Idea Isn’t Yours</a:t>
            </a:r>
            <a:endParaRPr lang="en-US" dirty="0"/>
          </a:p>
        </p:txBody>
      </p:sp>
    </p:spTree>
    <p:extLst>
      <p:ext uri="{BB962C8B-B14F-4D97-AF65-F5344CB8AC3E}">
        <p14:creationId xmlns:p14="http://schemas.microsoft.com/office/powerpoint/2010/main" val="203282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Than to be mediocre and Plan A.</a:t>
            </a:r>
            <a:endParaRPr lang="en-US" dirty="0"/>
          </a:p>
        </p:txBody>
      </p:sp>
      <p:sp>
        <p:nvSpPr>
          <p:cNvPr id="3" name="Title 2"/>
          <p:cNvSpPr>
            <a:spLocks noGrp="1"/>
          </p:cNvSpPr>
          <p:nvPr>
            <p:ph type="ctrTitle"/>
          </p:nvPr>
        </p:nvSpPr>
        <p:spPr/>
        <p:txBody>
          <a:bodyPr/>
          <a:lstStyle/>
          <a:p>
            <a:r>
              <a:rPr lang="en-US" dirty="0" smtClean="0"/>
              <a:t>It’s Better To Excel At Plan B</a:t>
            </a:r>
            <a:endParaRPr lang="en-US" dirty="0"/>
          </a:p>
        </p:txBody>
      </p:sp>
    </p:spTree>
    <p:extLst>
      <p:ext uri="{BB962C8B-B14F-4D97-AF65-F5344CB8AC3E}">
        <p14:creationId xmlns:p14="http://schemas.microsoft.com/office/powerpoint/2010/main" val="53332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Yes, you can be passionate about programming.</a:t>
            </a:r>
            <a:endParaRPr lang="en-US" dirty="0"/>
          </a:p>
        </p:txBody>
      </p:sp>
      <p:sp>
        <p:nvSpPr>
          <p:cNvPr id="3" name="Title 2"/>
          <p:cNvSpPr>
            <a:spLocks noGrp="1"/>
          </p:cNvSpPr>
          <p:nvPr>
            <p:ph type="ctrTitle"/>
          </p:nvPr>
        </p:nvSpPr>
        <p:spPr/>
        <p:txBody>
          <a:bodyPr/>
          <a:lstStyle/>
          <a:p>
            <a:r>
              <a:rPr lang="en-US" dirty="0"/>
              <a:t>F</a:t>
            </a:r>
            <a:r>
              <a:rPr lang="en-US" dirty="0" smtClean="0"/>
              <a:t>ollow </a:t>
            </a:r>
            <a:r>
              <a:rPr lang="en-US" dirty="0"/>
              <a:t>Y</a:t>
            </a:r>
            <a:r>
              <a:rPr lang="en-US" dirty="0" smtClean="0"/>
              <a:t>our </a:t>
            </a:r>
            <a:r>
              <a:rPr lang="en-US" dirty="0"/>
              <a:t>P</a:t>
            </a:r>
            <a:r>
              <a:rPr lang="en-US" dirty="0" smtClean="0"/>
              <a:t>assion</a:t>
            </a:r>
            <a:endParaRPr lang="en-US" dirty="0"/>
          </a:p>
        </p:txBody>
      </p:sp>
    </p:spTree>
    <p:extLst>
      <p:ext uri="{BB962C8B-B14F-4D97-AF65-F5344CB8AC3E}">
        <p14:creationId xmlns:p14="http://schemas.microsoft.com/office/powerpoint/2010/main" val="211338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Love your life, love your family, love your job, love yourself.</a:t>
            </a:r>
            <a:endParaRPr lang="en-US" dirty="0"/>
          </a:p>
        </p:txBody>
      </p:sp>
      <p:sp>
        <p:nvSpPr>
          <p:cNvPr id="3" name="Title 2"/>
          <p:cNvSpPr>
            <a:spLocks noGrp="1"/>
          </p:cNvSpPr>
          <p:nvPr>
            <p:ph type="ctrTitle"/>
          </p:nvPr>
        </p:nvSpPr>
        <p:spPr/>
        <p:txBody>
          <a:bodyPr/>
          <a:lstStyle/>
          <a:p>
            <a:r>
              <a:rPr lang="en-US" dirty="0" smtClean="0"/>
              <a:t>Do What You Love, Love What You Do</a:t>
            </a:r>
            <a:endParaRPr lang="en-US" dirty="0"/>
          </a:p>
        </p:txBody>
      </p:sp>
    </p:spTree>
    <p:extLst>
      <p:ext uri="{BB962C8B-B14F-4D97-AF65-F5344CB8AC3E}">
        <p14:creationId xmlns:p14="http://schemas.microsoft.com/office/powerpoint/2010/main" val="234333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normAutofit fontScale="92500" lnSpcReduction="10000"/>
          </a:bodyPr>
          <a:lstStyle/>
          <a:p>
            <a:r>
              <a:rPr lang="en-US" sz="3200" dirty="0" smtClean="0"/>
              <a:t>…the code </a:t>
            </a:r>
            <a:r>
              <a:rPr lang="en-US" sz="3200" dirty="0"/>
              <a:t/>
            </a:r>
            <a:br>
              <a:rPr lang="en-US" sz="3200" dirty="0"/>
            </a:br>
            <a:r>
              <a:rPr lang="en-US" sz="3200" dirty="0" smtClean="0"/>
              <a:t>…the tech</a:t>
            </a:r>
            <a:br>
              <a:rPr lang="en-US" sz="3200" dirty="0" smtClean="0"/>
            </a:br>
            <a:r>
              <a:rPr lang="en-US" sz="3200" dirty="0" smtClean="0"/>
              <a:t>…the problem</a:t>
            </a:r>
            <a:br>
              <a:rPr lang="en-US" sz="3200" dirty="0" smtClean="0"/>
            </a:br>
            <a:r>
              <a:rPr lang="en-US" sz="3200" dirty="0" smtClean="0"/>
              <a:t>…the solution</a:t>
            </a:r>
            <a:endParaRPr lang="en-US" sz="3200" dirty="0"/>
          </a:p>
        </p:txBody>
      </p:sp>
      <p:sp>
        <p:nvSpPr>
          <p:cNvPr id="3" name="Title 2"/>
          <p:cNvSpPr>
            <a:spLocks noGrp="1"/>
          </p:cNvSpPr>
          <p:nvPr>
            <p:ph type="ctrTitle"/>
          </p:nvPr>
        </p:nvSpPr>
        <p:spPr/>
        <p:txBody>
          <a:bodyPr/>
          <a:lstStyle/>
          <a:p>
            <a:r>
              <a:rPr lang="en-US" dirty="0"/>
              <a:t>This Job Is Not About:</a:t>
            </a:r>
          </a:p>
        </p:txBody>
      </p:sp>
    </p:spTree>
    <p:extLst>
      <p:ext uri="{BB962C8B-B14F-4D97-AF65-F5344CB8AC3E}">
        <p14:creationId xmlns:p14="http://schemas.microsoft.com/office/powerpoint/2010/main" val="270552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pPr algn="r"/>
            <a:r>
              <a:rPr lang="en-US" dirty="0" smtClean="0"/>
              <a:t>Jerry D’Antonio</a:t>
            </a:r>
          </a:p>
          <a:p>
            <a:pPr algn="r"/>
            <a:r>
              <a:rPr lang="en-US" dirty="0" smtClean="0"/>
              <a:t>@</a:t>
            </a:r>
            <a:r>
              <a:rPr lang="en-US" dirty="0" err="1" smtClean="0"/>
              <a:t>jerrydantonio</a:t>
            </a:r>
            <a:endParaRPr lang="en-US" dirty="0" smtClean="0"/>
          </a:p>
          <a:p>
            <a:pPr algn="r"/>
            <a:r>
              <a:rPr lang="en-US" dirty="0" err="1"/>
              <a:t>g</a:t>
            </a:r>
            <a:r>
              <a:rPr lang="en-US" dirty="0" err="1" smtClean="0"/>
              <a:t>ithub.com</a:t>
            </a:r>
            <a:r>
              <a:rPr lang="en-US" dirty="0" smtClean="0"/>
              <a:t>/</a:t>
            </a:r>
            <a:r>
              <a:rPr lang="en-US" dirty="0" err="1" smtClean="0"/>
              <a:t>jdantonio</a:t>
            </a:r>
            <a:endParaRPr lang="en-US" dirty="0" smtClean="0"/>
          </a:p>
        </p:txBody>
      </p:sp>
      <p:sp>
        <p:nvSpPr>
          <p:cNvPr id="3" name="Title 2"/>
          <p:cNvSpPr>
            <a:spLocks noGrp="1"/>
          </p:cNvSpPr>
          <p:nvPr>
            <p:ph type="ctrTitle"/>
          </p:nvPr>
        </p:nvSpPr>
        <p:spPr/>
        <p:txBody>
          <a:bodyPr/>
          <a:lstStyle/>
          <a:p>
            <a:r>
              <a:rPr lang="en-US" dirty="0" smtClean="0"/>
              <a:t>It’s About The People</a:t>
            </a:r>
            <a:endParaRPr lang="en-US" dirty="0"/>
          </a:p>
        </p:txBody>
      </p:sp>
    </p:spTree>
    <p:extLst>
      <p:ext uri="{BB962C8B-B14F-4D97-AF65-F5344CB8AC3E}">
        <p14:creationId xmlns:p14="http://schemas.microsoft.com/office/powerpoint/2010/main" val="331773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There is value in experience.</a:t>
            </a:r>
            <a:endParaRPr lang="en-US" dirty="0"/>
          </a:p>
        </p:txBody>
      </p:sp>
      <p:sp>
        <p:nvSpPr>
          <p:cNvPr id="3" name="Title 2"/>
          <p:cNvSpPr>
            <a:spLocks noGrp="1"/>
          </p:cNvSpPr>
          <p:nvPr>
            <p:ph type="ctrTitle"/>
          </p:nvPr>
        </p:nvSpPr>
        <p:spPr/>
        <p:txBody>
          <a:bodyPr/>
          <a:lstStyle/>
          <a:p>
            <a:r>
              <a:rPr lang="en-US" dirty="0"/>
              <a:t>L</a:t>
            </a:r>
            <a:r>
              <a:rPr lang="en-US" dirty="0" smtClean="0"/>
              <a:t>earn </a:t>
            </a:r>
            <a:r>
              <a:rPr lang="en-US" dirty="0"/>
              <a:t>B</a:t>
            </a:r>
            <a:r>
              <a:rPr lang="en-US" dirty="0" smtClean="0"/>
              <a:t>y </a:t>
            </a:r>
            <a:r>
              <a:rPr lang="en-US" dirty="0"/>
              <a:t>D</a:t>
            </a:r>
            <a:r>
              <a:rPr lang="en-US" dirty="0" smtClean="0"/>
              <a:t>oing</a:t>
            </a:r>
            <a:endParaRPr lang="en-US" dirty="0"/>
          </a:p>
        </p:txBody>
      </p:sp>
    </p:spTree>
    <p:extLst>
      <p:ext uri="{BB962C8B-B14F-4D97-AF65-F5344CB8AC3E}">
        <p14:creationId xmlns:p14="http://schemas.microsoft.com/office/powerpoint/2010/main" val="42413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Trust your team, value your team, listen to your team, lead your team.</a:t>
            </a:r>
            <a:br>
              <a:rPr lang="en-US" dirty="0" smtClean="0"/>
            </a:br>
            <a:r>
              <a:rPr lang="en-US" dirty="0" smtClean="0"/>
              <a:t>Good leaders take care of their people and take responsibility.</a:t>
            </a:r>
            <a:endParaRPr lang="en-US" dirty="0"/>
          </a:p>
        </p:txBody>
      </p:sp>
      <p:sp>
        <p:nvSpPr>
          <p:cNvPr id="3" name="Title 2"/>
          <p:cNvSpPr>
            <a:spLocks noGrp="1"/>
          </p:cNvSpPr>
          <p:nvPr>
            <p:ph type="ctrTitle"/>
          </p:nvPr>
        </p:nvSpPr>
        <p:spPr/>
        <p:txBody>
          <a:bodyPr/>
          <a:lstStyle/>
          <a:p>
            <a:r>
              <a:rPr lang="en-US" dirty="0"/>
              <a:t>G</a:t>
            </a:r>
            <a:r>
              <a:rPr lang="en-US" dirty="0" smtClean="0"/>
              <a:t>ood </a:t>
            </a:r>
            <a:r>
              <a:rPr lang="en-US" dirty="0"/>
              <a:t>L</a:t>
            </a:r>
            <a:r>
              <a:rPr lang="en-US" dirty="0" smtClean="0"/>
              <a:t>eaders </a:t>
            </a:r>
            <a:r>
              <a:rPr lang="en-US" dirty="0"/>
              <a:t>M</a:t>
            </a:r>
            <a:r>
              <a:rPr lang="en-US" dirty="0" smtClean="0"/>
              <a:t>ake </a:t>
            </a:r>
            <a:r>
              <a:rPr lang="en-US" dirty="0"/>
              <a:t>D</a:t>
            </a:r>
            <a:r>
              <a:rPr lang="en-US" dirty="0" smtClean="0"/>
              <a:t>ecisions</a:t>
            </a:r>
            <a:endParaRPr lang="en-US" dirty="0"/>
          </a:p>
        </p:txBody>
      </p:sp>
    </p:spTree>
    <p:extLst>
      <p:ext uri="{BB962C8B-B14F-4D97-AF65-F5344CB8AC3E}">
        <p14:creationId xmlns:p14="http://schemas.microsoft.com/office/powerpoint/2010/main" val="374978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 best teams maximize the potential of each member,</a:t>
            </a:r>
            <a:br>
              <a:rPr lang="en-US" dirty="0" smtClean="0"/>
            </a:br>
            <a:r>
              <a:rPr lang="en-US" dirty="0" smtClean="0"/>
              <a:t>every member of the team is equally valuable.</a:t>
            </a:r>
          </a:p>
        </p:txBody>
      </p:sp>
      <p:sp>
        <p:nvSpPr>
          <p:cNvPr id="3" name="Title 2"/>
          <p:cNvSpPr>
            <a:spLocks noGrp="1"/>
          </p:cNvSpPr>
          <p:nvPr>
            <p:ph type="ctrTitle"/>
          </p:nvPr>
        </p:nvSpPr>
        <p:spPr/>
        <p:txBody>
          <a:bodyPr/>
          <a:lstStyle/>
          <a:p>
            <a:r>
              <a:rPr lang="en-US" dirty="0"/>
              <a:t>W</a:t>
            </a:r>
            <a:r>
              <a:rPr lang="en-US" dirty="0" smtClean="0"/>
              <a:t>ork </a:t>
            </a:r>
            <a:r>
              <a:rPr lang="en-US" dirty="0"/>
              <a:t>T</a:t>
            </a:r>
            <a:r>
              <a:rPr lang="en-US" dirty="0" smtClean="0"/>
              <a:t>oward </a:t>
            </a:r>
            <a:r>
              <a:rPr lang="en-US" i="1" dirty="0"/>
              <a:t>Y</a:t>
            </a:r>
            <a:r>
              <a:rPr lang="en-US" i="1" dirty="0" smtClean="0"/>
              <a:t>our</a:t>
            </a:r>
            <a:r>
              <a:rPr lang="en-US" dirty="0" smtClean="0"/>
              <a:t> Potential</a:t>
            </a:r>
            <a:endParaRPr lang="en-US" dirty="0"/>
          </a:p>
        </p:txBody>
      </p:sp>
    </p:spTree>
    <p:extLst>
      <p:ext uri="{BB962C8B-B14F-4D97-AF65-F5344CB8AC3E}">
        <p14:creationId xmlns:p14="http://schemas.microsoft.com/office/powerpoint/2010/main" val="112334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There are two things in my life I will never regret:</a:t>
            </a:r>
            <a:br>
              <a:rPr lang="en-US" dirty="0" smtClean="0"/>
            </a:br>
            <a:r>
              <a:rPr lang="en-US" dirty="0" smtClean="0"/>
              <a:t>joining the Navy and getting out.</a:t>
            </a:r>
            <a:endParaRPr lang="en-US" dirty="0"/>
          </a:p>
        </p:txBody>
      </p:sp>
      <p:sp>
        <p:nvSpPr>
          <p:cNvPr id="3" name="Title 2"/>
          <p:cNvSpPr>
            <a:spLocks noGrp="1"/>
          </p:cNvSpPr>
          <p:nvPr>
            <p:ph type="ctrTitle"/>
          </p:nvPr>
        </p:nvSpPr>
        <p:spPr/>
        <p:txBody>
          <a:bodyPr/>
          <a:lstStyle/>
          <a:p>
            <a:r>
              <a:rPr lang="en-US" dirty="0"/>
              <a:t>R</a:t>
            </a:r>
            <a:r>
              <a:rPr lang="en-US" dirty="0" smtClean="0"/>
              <a:t>ecognize </a:t>
            </a:r>
            <a:r>
              <a:rPr lang="en-US" dirty="0"/>
              <a:t>T</a:t>
            </a:r>
            <a:r>
              <a:rPr lang="en-US" dirty="0" smtClean="0"/>
              <a:t>he </a:t>
            </a:r>
            <a:r>
              <a:rPr lang="en-US" dirty="0"/>
              <a:t>G</a:t>
            </a:r>
            <a:r>
              <a:rPr lang="en-US" dirty="0" smtClean="0"/>
              <a:t>ood In </a:t>
            </a:r>
            <a:r>
              <a:rPr lang="en-US" dirty="0"/>
              <a:t>A</a:t>
            </a:r>
            <a:r>
              <a:rPr lang="en-US" dirty="0" smtClean="0"/>
              <a:t>ll </a:t>
            </a:r>
            <a:r>
              <a:rPr lang="en-US" dirty="0"/>
              <a:t>Y</a:t>
            </a:r>
            <a:r>
              <a:rPr lang="en-US" dirty="0" smtClean="0"/>
              <a:t>ou </a:t>
            </a:r>
            <a:r>
              <a:rPr lang="en-US" dirty="0"/>
              <a:t>D</a:t>
            </a:r>
            <a:r>
              <a:rPr lang="en-US" dirty="0" smtClean="0"/>
              <a:t>o</a:t>
            </a:r>
            <a:endParaRPr lang="en-US" dirty="0"/>
          </a:p>
        </p:txBody>
      </p:sp>
    </p:spTree>
    <p:extLst>
      <p:ext uri="{BB962C8B-B14F-4D97-AF65-F5344CB8AC3E}">
        <p14:creationId xmlns:p14="http://schemas.microsoft.com/office/powerpoint/2010/main" val="423218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If it’s important to you then do it.</a:t>
            </a:r>
            <a:br>
              <a:rPr lang="en-US" dirty="0" smtClean="0"/>
            </a:br>
            <a:r>
              <a:rPr lang="en-US" dirty="0" smtClean="0"/>
              <a:t>“Better late than never” is both powerful and real.</a:t>
            </a:r>
            <a:endParaRPr lang="en-US" dirty="0"/>
          </a:p>
        </p:txBody>
      </p:sp>
      <p:sp>
        <p:nvSpPr>
          <p:cNvPr id="3" name="Title 2"/>
          <p:cNvSpPr>
            <a:spLocks noGrp="1"/>
          </p:cNvSpPr>
          <p:nvPr>
            <p:ph type="ctrTitle"/>
          </p:nvPr>
        </p:nvSpPr>
        <p:spPr/>
        <p:txBody>
          <a:bodyPr/>
          <a:lstStyle/>
          <a:p>
            <a:r>
              <a:rPr lang="en-US" dirty="0" smtClean="0"/>
              <a:t>It’s Never Too Late To Start</a:t>
            </a:r>
            <a:endParaRPr lang="en-US" dirty="0"/>
          </a:p>
        </p:txBody>
      </p:sp>
    </p:spTree>
    <p:extLst>
      <p:ext uri="{BB962C8B-B14F-4D97-AF65-F5344CB8AC3E}">
        <p14:creationId xmlns:p14="http://schemas.microsoft.com/office/powerpoint/2010/main" val="1012074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Where do you see yourself in a year? Three years? Five years?</a:t>
            </a:r>
            <a:br>
              <a:rPr lang="en-US" dirty="0" smtClean="0"/>
            </a:br>
            <a:r>
              <a:rPr lang="en-US" dirty="0" smtClean="0"/>
              <a:t>Make the decisions that will get you there.</a:t>
            </a:r>
            <a:endParaRPr lang="en-US" dirty="0"/>
          </a:p>
        </p:txBody>
      </p:sp>
      <p:sp>
        <p:nvSpPr>
          <p:cNvPr id="3" name="Title 2"/>
          <p:cNvSpPr>
            <a:spLocks noGrp="1"/>
          </p:cNvSpPr>
          <p:nvPr>
            <p:ph type="ctrTitle"/>
          </p:nvPr>
        </p:nvSpPr>
        <p:spPr/>
        <p:txBody>
          <a:bodyPr/>
          <a:lstStyle/>
          <a:p>
            <a:r>
              <a:rPr lang="en-US" dirty="0"/>
              <a:t>K</a:t>
            </a:r>
            <a:r>
              <a:rPr lang="en-US" dirty="0" smtClean="0"/>
              <a:t>now </a:t>
            </a:r>
            <a:r>
              <a:rPr lang="en-US" dirty="0"/>
              <a:t>W</a:t>
            </a:r>
            <a:r>
              <a:rPr lang="en-US" dirty="0" smtClean="0"/>
              <a:t>here </a:t>
            </a:r>
            <a:r>
              <a:rPr lang="en-US" dirty="0"/>
              <a:t>Y</a:t>
            </a:r>
            <a:r>
              <a:rPr lang="en-US" dirty="0" smtClean="0"/>
              <a:t>ou </a:t>
            </a:r>
            <a:r>
              <a:rPr lang="en-US" dirty="0"/>
              <a:t>W</a:t>
            </a:r>
            <a:r>
              <a:rPr lang="en-US" dirty="0" smtClean="0"/>
              <a:t>ant </a:t>
            </a:r>
            <a:r>
              <a:rPr lang="en-US" dirty="0"/>
              <a:t>T</a:t>
            </a:r>
            <a:r>
              <a:rPr lang="en-US" dirty="0" smtClean="0"/>
              <a:t>o </a:t>
            </a:r>
            <a:r>
              <a:rPr lang="en-US" dirty="0"/>
              <a:t>G</a:t>
            </a:r>
            <a:r>
              <a:rPr lang="en-US" dirty="0" smtClean="0"/>
              <a:t>o</a:t>
            </a:r>
            <a:endParaRPr lang="en-US" dirty="0"/>
          </a:p>
        </p:txBody>
      </p:sp>
    </p:spTree>
    <p:extLst>
      <p:ext uri="{BB962C8B-B14F-4D97-AF65-F5344CB8AC3E}">
        <p14:creationId xmlns:p14="http://schemas.microsoft.com/office/powerpoint/2010/main" val="2630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886200"/>
            <a:ext cx="7772400" cy="1752600"/>
          </a:xfrm>
        </p:spPr>
        <p:txBody>
          <a:bodyPr/>
          <a:lstStyle/>
          <a:p>
            <a:r>
              <a:rPr lang="en-US" dirty="0" smtClean="0"/>
              <a:t>When someone isn’t getting the job done there is a reason.</a:t>
            </a:r>
            <a:br>
              <a:rPr lang="en-US" dirty="0" smtClean="0"/>
            </a:br>
            <a:r>
              <a:rPr lang="en-US" dirty="0" smtClean="0"/>
              <a:t>Find the reason and address the real problem.</a:t>
            </a:r>
            <a:endParaRPr lang="en-US" dirty="0"/>
          </a:p>
        </p:txBody>
      </p:sp>
      <p:sp>
        <p:nvSpPr>
          <p:cNvPr id="3" name="Title 2"/>
          <p:cNvSpPr>
            <a:spLocks noGrp="1"/>
          </p:cNvSpPr>
          <p:nvPr>
            <p:ph type="ctrTitle"/>
          </p:nvPr>
        </p:nvSpPr>
        <p:spPr/>
        <p:txBody>
          <a:bodyPr/>
          <a:lstStyle/>
          <a:p>
            <a:r>
              <a:rPr lang="en-US" dirty="0" smtClean="0"/>
              <a:t>No One Wants To Do Bad Work</a:t>
            </a:r>
            <a:endParaRPr lang="en-US" dirty="0"/>
          </a:p>
        </p:txBody>
      </p:sp>
    </p:spTree>
    <p:extLst>
      <p:ext uri="{BB962C8B-B14F-4D97-AF65-F5344CB8AC3E}">
        <p14:creationId xmlns:p14="http://schemas.microsoft.com/office/powerpoint/2010/main" val="2740943154"/>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362</TotalTime>
  <Words>5859</Words>
  <Application>Microsoft Macintosh PowerPoint</Application>
  <PresentationFormat>On-screen Show (4:3)</PresentationFormat>
  <Paragraphs>380</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Horizon</vt:lpstr>
      <vt:lpstr>What I’ve Learned</vt:lpstr>
      <vt:lpstr>Follow Your Passion</vt:lpstr>
      <vt:lpstr>Learn By Doing</vt:lpstr>
      <vt:lpstr>Good Leaders Make Decisions</vt:lpstr>
      <vt:lpstr>Work Toward Your Potential</vt:lpstr>
      <vt:lpstr>Recognize The Good In All You Do</vt:lpstr>
      <vt:lpstr>It’s Never Too Late To Start</vt:lpstr>
      <vt:lpstr>Know Where You Want To Go</vt:lpstr>
      <vt:lpstr>No One Wants To Do Bad Work</vt:lpstr>
      <vt:lpstr>You Are Not Your Code</vt:lpstr>
      <vt:lpstr>Your Job Is Not Your Life</vt:lpstr>
      <vt:lpstr>Good teams stand together</vt:lpstr>
      <vt:lpstr>Offer Solutions, Not Excuses</vt:lpstr>
      <vt:lpstr>Failures Are Also Opportunities</vt:lpstr>
      <vt:lpstr>My Team Gets Credit, I Get Blame</vt:lpstr>
      <vt:lpstr>Be True To Yourself</vt:lpstr>
      <vt:lpstr>Take Risks</vt:lpstr>
      <vt:lpstr>Sometimes The Best Idea Isn’t Yours</vt:lpstr>
      <vt:lpstr>It’s Better To Excel At Plan B</vt:lpstr>
      <vt:lpstr>Do What You Love, Love What You Do</vt:lpstr>
      <vt:lpstr>This Job Is Not About:</vt:lpstr>
      <vt:lpstr>It’s About The People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I’ve Learned</dc:title>
  <dc:creator>Jerry D'Antonio</dc:creator>
  <cp:lastModifiedBy>Jerry D'Antonio</cp:lastModifiedBy>
  <cp:revision>100</cp:revision>
  <dcterms:created xsi:type="dcterms:W3CDTF">2013-10-24T13:43:25Z</dcterms:created>
  <dcterms:modified xsi:type="dcterms:W3CDTF">2014-09-22T15:56:01Z</dcterms:modified>
</cp:coreProperties>
</file>