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62" r:id="rId3"/>
    <p:sldId id="261" r:id="rId4"/>
    <p:sldId id="259" r:id="rId5"/>
    <p:sldId id="257"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01" autoAdjust="0"/>
  </p:normalViewPr>
  <p:slideViewPr>
    <p:cSldViewPr snapToGrid="0" snapToObjects="1">
      <p:cViewPr varScale="1">
        <p:scale>
          <a:sx n="58" d="100"/>
          <a:sy n="58" d="100"/>
        </p:scale>
        <p:origin x="-1944" y="-112"/>
      </p:cViewPr>
      <p:guideLst>
        <p:guide orient="horz" pos="2160"/>
        <p:guide pos="2880"/>
      </p:guideLst>
    </p:cSldViewPr>
  </p:slideViewPr>
  <p:notesTextViewPr>
    <p:cViewPr>
      <p:scale>
        <a:sx n="100" d="100"/>
        <a:sy n="100" d="100"/>
      </p:scale>
      <p:origin x="0" y="176"/>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8F90A-A6AE-5B48-B98B-CDA8F4D04660}" type="datetimeFigureOut">
              <a:rPr lang="en-US" smtClean="0"/>
              <a:t>22/03/18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374A1F-9BAE-2942-A7FB-C94A1135872A}" type="slidenum">
              <a:rPr lang="en-US" smtClean="0"/>
              <a:t>‹#›</a:t>
            </a:fld>
            <a:endParaRPr lang="en-US"/>
          </a:p>
        </p:txBody>
      </p:sp>
    </p:spTree>
    <p:extLst>
      <p:ext uri="{BB962C8B-B14F-4D97-AF65-F5344CB8AC3E}">
        <p14:creationId xmlns:p14="http://schemas.microsoft.com/office/powerpoint/2010/main" val="3861441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Location based computing activities</a:t>
            </a:r>
            <a:r>
              <a:rPr lang="en-US" baseline="0" dirty="0" smtClean="0"/>
              <a:t> require students to execute some simple code using Jupyter notebooks.</a:t>
            </a:r>
          </a:p>
          <a:p>
            <a:endParaRPr lang="en-US" baseline="0" dirty="0" smtClean="0"/>
          </a:p>
          <a:p>
            <a:r>
              <a:rPr lang="en-US" baseline="0" dirty="0" smtClean="0"/>
              <a:t>The notebooks will not require additional software to be installed, although students will be able to run notebooks on their own computers if they want to install additional software themselves. (Optional activity guidance will be provided for this.)</a:t>
            </a:r>
            <a:endParaRPr lang="en-US" dirty="0"/>
          </a:p>
        </p:txBody>
      </p:sp>
      <p:sp>
        <p:nvSpPr>
          <p:cNvPr id="4" name="Slide Number Placeholder 3"/>
          <p:cNvSpPr>
            <a:spLocks noGrp="1"/>
          </p:cNvSpPr>
          <p:nvPr>
            <p:ph type="sldNum" sz="quarter" idx="10"/>
          </p:nvPr>
        </p:nvSpPr>
        <p:spPr/>
        <p:txBody>
          <a:bodyPr/>
          <a:lstStyle/>
          <a:p>
            <a:fld id="{B3374A1F-9BAE-2942-A7FB-C94A1135872A}" type="slidenum">
              <a:rPr lang="en-US" smtClean="0"/>
              <a:t>1</a:t>
            </a:fld>
            <a:endParaRPr lang="en-US"/>
          </a:p>
        </p:txBody>
      </p:sp>
    </p:spTree>
    <p:extLst>
      <p:ext uri="{BB962C8B-B14F-4D97-AF65-F5344CB8AC3E}">
        <p14:creationId xmlns:p14="http://schemas.microsoft.com/office/powerpoint/2010/main" val="67657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Jupyter</a:t>
            </a:r>
            <a:r>
              <a:rPr lang="en-US" baseline="0" dirty="0" smtClean="0"/>
              <a:t> notebook environment is one we have used successfully in TM351 and on the OU / </a:t>
            </a:r>
            <a:r>
              <a:rPr lang="en-US" baseline="0" dirty="0" err="1" smtClean="0"/>
              <a:t>FutureLearn</a:t>
            </a:r>
            <a:r>
              <a:rPr lang="en-US" baseline="0" dirty="0" smtClean="0"/>
              <a:t> “Learn to code for data analysis” MOOC.</a:t>
            </a:r>
          </a:p>
          <a:p>
            <a:endParaRPr lang="en-US" baseline="0" dirty="0" smtClean="0"/>
          </a:p>
          <a:p>
            <a:r>
              <a:rPr lang="en-US" baseline="0" dirty="0" smtClean="0"/>
              <a:t>The notebooks provide an interactive, browser based interface to an IPython environment.</a:t>
            </a:r>
          </a:p>
          <a:p>
            <a:endParaRPr lang="en-US" baseline="0" dirty="0" smtClean="0"/>
          </a:p>
          <a:p>
            <a:r>
              <a:rPr lang="en-US" baseline="0" dirty="0" smtClean="0"/>
              <a:t>Notebooks contain text and modifiable, executable code cells.</a:t>
            </a:r>
          </a:p>
        </p:txBody>
      </p:sp>
      <p:sp>
        <p:nvSpPr>
          <p:cNvPr id="4" name="Slide Number Placeholder 3"/>
          <p:cNvSpPr>
            <a:spLocks noGrp="1"/>
          </p:cNvSpPr>
          <p:nvPr>
            <p:ph type="sldNum" sz="quarter" idx="10"/>
          </p:nvPr>
        </p:nvSpPr>
        <p:spPr/>
        <p:txBody>
          <a:bodyPr/>
          <a:lstStyle/>
          <a:p>
            <a:fld id="{B3374A1F-9BAE-2942-A7FB-C94A1135872A}" type="slidenum">
              <a:rPr lang="en-US" smtClean="0"/>
              <a:t>2</a:t>
            </a:fld>
            <a:endParaRPr lang="en-US"/>
          </a:p>
        </p:txBody>
      </p:sp>
    </p:spTree>
    <p:extLst>
      <p:ext uri="{BB962C8B-B14F-4D97-AF65-F5344CB8AC3E}">
        <p14:creationId xmlns:p14="http://schemas.microsoft.com/office/powerpoint/2010/main" val="84978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TM112 notebook activities will show students how to:</a:t>
            </a:r>
          </a:p>
          <a:p>
            <a:endParaRPr lang="en-US" dirty="0" smtClean="0"/>
          </a:p>
          <a:p>
            <a:pPr marL="171450" indent="-171450">
              <a:buFontTx/>
              <a:buChar char="-"/>
            </a:pPr>
            <a:r>
              <a:rPr lang="en-US" baseline="0" dirty="0" smtClean="0"/>
              <a:t>Call a third party API to find the </a:t>
            </a:r>
            <a:r>
              <a:rPr lang="en-US" baseline="0" dirty="0" err="1" smtClean="0"/>
              <a:t>geolocation</a:t>
            </a:r>
            <a:r>
              <a:rPr lang="en-US" baseline="0" dirty="0" smtClean="0"/>
              <a:t> (latitude and longitude) corresponding to a postcode area;</a:t>
            </a:r>
          </a:p>
          <a:p>
            <a:pPr marL="171450" indent="-171450">
              <a:buFontTx/>
              <a:buChar char="-"/>
            </a:pPr>
            <a:r>
              <a:rPr lang="en-US" baseline="0" dirty="0" smtClean="0"/>
              <a:t>Plot markers on a map using a contributed python mapping package (folium)</a:t>
            </a:r>
            <a:endParaRPr lang="en-US" dirty="0"/>
          </a:p>
        </p:txBody>
      </p:sp>
      <p:sp>
        <p:nvSpPr>
          <p:cNvPr id="4" name="Slide Number Placeholder 3"/>
          <p:cNvSpPr>
            <a:spLocks noGrp="1"/>
          </p:cNvSpPr>
          <p:nvPr>
            <p:ph type="sldNum" sz="quarter" idx="10"/>
          </p:nvPr>
        </p:nvSpPr>
        <p:spPr/>
        <p:txBody>
          <a:bodyPr/>
          <a:lstStyle/>
          <a:p>
            <a:fld id="{B3374A1F-9BAE-2942-A7FB-C94A1135872A}" type="slidenum">
              <a:rPr lang="en-US" smtClean="0"/>
              <a:t>3</a:t>
            </a:fld>
            <a:endParaRPr lang="en-US"/>
          </a:p>
        </p:txBody>
      </p:sp>
    </p:spTree>
    <p:extLst>
      <p:ext uri="{BB962C8B-B14F-4D97-AF65-F5344CB8AC3E}">
        <p14:creationId xmlns:p14="http://schemas.microsoft.com/office/powerpoint/2010/main" val="261105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you are new</a:t>
            </a:r>
            <a:r>
              <a:rPr lang="en-US" baseline="0" dirty="0" smtClean="0"/>
              <a:t> to Jupyter notebooks, there are demo notebooks available at: </a:t>
            </a:r>
            <a:r>
              <a:rPr lang="en-US" sz="1200" dirty="0" err="1" smtClean="0"/>
              <a:t>try.jupyter.org</a:t>
            </a:r>
            <a:endParaRPr lang="en-US" sz="1200" dirty="0" smtClean="0"/>
          </a:p>
        </p:txBody>
      </p:sp>
      <p:sp>
        <p:nvSpPr>
          <p:cNvPr id="4" name="Slide Number Placeholder 3"/>
          <p:cNvSpPr>
            <a:spLocks noGrp="1"/>
          </p:cNvSpPr>
          <p:nvPr>
            <p:ph type="sldNum" sz="quarter" idx="10"/>
          </p:nvPr>
        </p:nvSpPr>
        <p:spPr/>
        <p:txBody>
          <a:bodyPr/>
          <a:lstStyle/>
          <a:p>
            <a:fld id="{B3374A1F-9BAE-2942-A7FB-C94A1135872A}" type="slidenum">
              <a:rPr lang="en-US" smtClean="0"/>
              <a:t>4</a:t>
            </a:fld>
            <a:endParaRPr lang="en-US"/>
          </a:p>
        </p:txBody>
      </p:sp>
    </p:spTree>
    <p:extLst>
      <p:ext uri="{BB962C8B-B14F-4D97-AF65-F5344CB8AC3E}">
        <p14:creationId xmlns:p14="http://schemas.microsoft.com/office/powerpoint/2010/main" val="282149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try out</a:t>
            </a:r>
            <a:r>
              <a:rPr lang="en-US" baseline="0" dirty="0" smtClean="0"/>
              <a:t> the latest version of the TM112 notebooks yourself.</a:t>
            </a:r>
          </a:p>
          <a:p>
            <a:endParaRPr lang="en-US" baseline="0" dirty="0" smtClean="0"/>
          </a:p>
          <a:p>
            <a:r>
              <a:rPr lang="en-US" dirty="0" smtClean="0"/>
              <a:t>The easiest way to try the notebooks is probably via Azure notebooks.</a:t>
            </a:r>
            <a:r>
              <a:rPr lang="en-US" baseline="0" dirty="0" smtClean="0"/>
              <a:t> </a:t>
            </a:r>
            <a:r>
              <a:rPr lang="en-US" dirty="0" smtClean="0"/>
              <a:t>This</a:t>
            </a:r>
            <a:r>
              <a:rPr lang="en-US" baseline="0" dirty="0" smtClean="0"/>
              <a:t> requires:</a:t>
            </a:r>
          </a:p>
          <a:p>
            <a:pPr marL="171450" indent="-171450">
              <a:buFontTx/>
              <a:buChar char="-"/>
            </a:pPr>
            <a:r>
              <a:rPr lang="en-US" baseline="0" dirty="0" smtClean="0"/>
              <a:t>Create an Azure account (needs to be a (free) personal account; notebooks login doesn’t seem to work with my OU Microsoft / Azure credentials)</a:t>
            </a:r>
          </a:p>
          <a:p>
            <a:pPr marL="171450" indent="-171450">
              <a:buFontTx/>
              <a:buChar char="-"/>
            </a:pPr>
            <a:r>
              <a:rPr lang="en-US" baseline="0" dirty="0" smtClean="0"/>
              <a:t>Clone the library at </a:t>
            </a:r>
            <a:r>
              <a:rPr lang="en-US" sz="1200" dirty="0" smtClean="0"/>
              <a:t>https://</a:t>
            </a:r>
            <a:r>
              <a:rPr lang="en-US" sz="1200" dirty="0" err="1" smtClean="0"/>
              <a:t>notebooks.azure.com</a:t>
            </a:r>
            <a:r>
              <a:rPr lang="en-US" sz="1200" dirty="0" smtClean="0"/>
              <a:t>/</a:t>
            </a:r>
            <a:r>
              <a:rPr lang="en-US" sz="1200" dirty="0" err="1" smtClean="0"/>
              <a:t>psychemedia</a:t>
            </a:r>
            <a:r>
              <a:rPr lang="en-US" sz="1200" dirty="0" smtClean="0"/>
              <a:t>/libraries/ou-tm112-notebooks </a:t>
            </a:r>
            <a:endParaRPr lang="en-US" baseline="0" dirty="0" smtClean="0"/>
          </a:p>
          <a:p>
            <a:pPr marL="171450" indent="-171450">
              <a:buFontTx/>
              <a:buChar char="-"/>
            </a:pPr>
            <a:endParaRPr lang="en-US" baseline="0" dirty="0" smtClean="0"/>
          </a:p>
          <a:p>
            <a:pPr marL="0" indent="0">
              <a:buFontTx/>
              <a:buNone/>
            </a:pPr>
            <a:r>
              <a:rPr lang="en-US" baseline="0" dirty="0" smtClean="0"/>
              <a:t>The notebooks themselves are </a:t>
            </a:r>
            <a:r>
              <a:rPr lang="en-US" dirty="0" smtClean="0"/>
              <a:t>on</a:t>
            </a:r>
            <a:r>
              <a:rPr lang="en-US" baseline="0" dirty="0" smtClean="0"/>
              <a:t> </a:t>
            </a:r>
            <a:r>
              <a:rPr lang="en-US" baseline="0" dirty="0" err="1" smtClean="0"/>
              <a:t>Github</a:t>
            </a:r>
            <a:r>
              <a:rPr lang="en-US" baseline="0" dirty="0" smtClean="0"/>
              <a:t> at: https://</a:t>
            </a:r>
            <a:r>
              <a:rPr lang="en-US" baseline="0" dirty="0" err="1" smtClean="0"/>
              <a:t>github.com</a:t>
            </a:r>
            <a:r>
              <a:rPr lang="en-US" baseline="0" dirty="0" smtClean="0"/>
              <a:t>/</a:t>
            </a:r>
            <a:r>
              <a:rPr lang="en-US" baseline="0" dirty="0" err="1" smtClean="0"/>
              <a:t>ouseful</a:t>
            </a:r>
            <a:r>
              <a:rPr lang="en-US" baseline="0" dirty="0" smtClean="0"/>
              <a:t>-course-containers/ou-tm112-notebooks</a:t>
            </a:r>
          </a:p>
          <a:p>
            <a:pPr marL="0" indent="0">
              <a:buFontTx/>
              <a:buNone/>
            </a:pPr>
            <a:r>
              <a:rPr lang="en-US" baseline="0" dirty="0" smtClean="0"/>
              <a:t>They should be runnable from the repository via </a:t>
            </a:r>
            <a:r>
              <a:rPr lang="en-US" baseline="0" dirty="0" err="1" smtClean="0"/>
              <a:t>Binderhub</a:t>
            </a:r>
            <a:r>
              <a:rPr lang="en-US" baseline="0" dirty="0" smtClean="0"/>
              <a:t>: https://</a:t>
            </a:r>
            <a:r>
              <a:rPr lang="en-US" baseline="0" dirty="0" err="1" smtClean="0"/>
              <a:t>mybinder.org</a:t>
            </a:r>
            <a:r>
              <a:rPr lang="en-US" baseline="0" dirty="0" smtClean="0"/>
              <a:t>/v2/</a:t>
            </a:r>
            <a:r>
              <a:rPr lang="en-US" baseline="0" dirty="0" err="1" smtClean="0"/>
              <a:t>gh</a:t>
            </a:r>
            <a:r>
              <a:rPr lang="en-US" baseline="0" dirty="0" smtClean="0"/>
              <a:t>/</a:t>
            </a:r>
            <a:r>
              <a:rPr lang="en-US" baseline="0" dirty="0" err="1" smtClean="0"/>
              <a:t>ouseful</a:t>
            </a:r>
            <a:r>
              <a:rPr lang="en-US" baseline="0" smtClean="0"/>
              <a:t>-course-containers/ou-tm112-notebooks/master</a:t>
            </a:r>
            <a:endParaRPr lang="en-US" baseline="0" dirty="0" smtClean="0"/>
          </a:p>
          <a:p>
            <a:pPr marL="0" indent="0">
              <a:buFontTx/>
              <a:buNone/>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repo is linked to </a:t>
            </a:r>
            <a:r>
              <a:rPr lang="en-US" baseline="0" dirty="0" err="1" smtClean="0"/>
              <a:t>dockerhub</a:t>
            </a:r>
            <a:r>
              <a:rPr lang="en-US" baseline="0" dirty="0" smtClean="0"/>
              <a:t>; if you are a </a:t>
            </a:r>
            <a:r>
              <a:rPr lang="en-US" baseline="0" dirty="0" err="1" smtClean="0"/>
              <a:t>docker</a:t>
            </a:r>
            <a:r>
              <a:rPr lang="en-US" baseline="0" dirty="0" smtClean="0"/>
              <a:t> user, the latest </a:t>
            </a:r>
            <a:r>
              <a:rPr lang="en-US" baseline="0" dirty="0" err="1" smtClean="0"/>
              <a:t>docker</a:t>
            </a:r>
            <a:r>
              <a:rPr lang="en-US" baseline="0" dirty="0" smtClean="0"/>
              <a:t> image (which will be used for the OU hosted notebook server) can be grabbed from </a:t>
            </a:r>
            <a:r>
              <a:rPr lang="en-US" baseline="0" dirty="0" err="1" smtClean="0"/>
              <a:t>Dockerhub</a:t>
            </a:r>
            <a:r>
              <a:rPr lang="en-US" baseline="0" dirty="0" smtClean="0"/>
              <a:t> as: </a:t>
            </a:r>
            <a:r>
              <a:rPr lang="en-US" sz="1200" b="0" dirty="0" err="1" smtClean="0"/>
              <a:t>ousefulcoursecontainers</a:t>
            </a:r>
            <a:r>
              <a:rPr lang="en-US" sz="1200" b="0" dirty="0" smtClean="0"/>
              <a:t>/ou-tm112-notebooks The container is built on top of an official</a:t>
            </a:r>
            <a:r>
              <a:rPr lang="en-US" sz="1200" b="0" baseline="0" dirty="0" smtClean="0"/>
              <a:t> Jupyter image - </a:t>
            </a:r>
            <a:r>
              <a:rPr lang="en-US" sz="1200" b="0" baseline="0" dirty="0" err="1" smtClean="0"/>
              <a:t>jupyter</a:t>
            </a:r>
            <a:r>
              <a:rPr lang="en-US" sz="1200" b="0" baseline="0" dirty="0" smtClean="0"/>
              <a:t>/base-notebook </a:t>
            </a:r>
            <a:r>
              <a:rPr lang="mr-IN" sz="1200" b="0" baseline="0" dirty="0" smtClean="0"/>
              <a:t>–</a:t>
            </a:r>
            <a:r>
              <a:rPr lang="en-US" sz="1200" b="0" baseline="0" dirty="0" smtClean="0"/>
              <a:t> see the docs.</a:t>
            </a:r>
            <a:endParaRPr lang="en-US" b="0" baseline="0" dirty="0" smtClean="0"/>
          </a:p>
          <a:p>
            <a:endParaRPr lang="en-US" baseline="0" dirty="0" smtClean="0"/>
          </a:p>
        </p:txBody>
      </p:sp>
      <p:sp>
        <p:nvSpPr>
          <p:cNvPr id="4" name="Slide Number Placeholder 3"/>
          <p:cNvSpPr>
            <a:spLocks noGrp="1"/>
          </p:cNvSpPr>
          <p:nvPr>
            <p:ph type="sldNum" sz="quarter" idx="10"/>
          </p:nvPr>
        </p:nvSpPr>
        <p:spPr/>
        <p:txBody>
          <a:bodyPr/>
          <a:lstStyle/>
          <a:p>
            <a:fld id="{B3374A1F-9BAE-2942-A7FB-C94A1135872A}" type="slidenum">
              <a:rPr lang="en-US" smtClean="0"/>
              <a:t>5</a:t>
            </a:fld>
            <a:endParaRPr lang="en-US"/>
          </a:p>
        </p:txBody>
      </p:sp>
    </p:spTree>
    <p:extLst>
      <p:ext uri="{BB962C8B-B14F-4D97-AF65-F5344CB8AC3E}">
        <p14:creationId xmlns:p14="http://schemas.microsoft.com/office/powerpoint/2010/main" val="317507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B098F16-A161-024B-8835-A047C9FF1B74}" type="datetimeFigureOut">
              <a:rPr lang="en-US" smtClean="0"/>
              <a:t>22/03/18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274609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B098F16-A161-024B-8835-A047C9FF1B74}" type="datetimeFigureOut">
              <a:rPr lang="en-US" smtClean="0"/>
              <a:t>22/03/18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325140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B098F16-A161-024B-8835-A047C9FF1B74}" type="datetimeFigureOut">
              <a:rPr lang="en-US" smtClean="0"/>
              <a:t>22/03/18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4264998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B098F16-A161-024B-8835-A047C9FF1B74}" type="datetimeFigureOut">
              <a:rPr lang="en-US" smtClean="0"/>
              <a:t>22/03/18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266363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B098F16-A161-024B-8835-A047C9FF1B74}" type="datetimeFigureOut">
              <a:rPr lang="en-US" smtClean="0"/>
              <a:t>22/03/18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284434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B098F16-A161-024B-8835-A047C9FF1B74}" type="datetimeFigureOut">
              <a:rPr lang="en-US" smtClean="0"/>
              <a:t>22/03/18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361536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B098F16-A161-024B-8835-A047C9FF1B74}" type="datetimeFigureOut">
              <a:rPr lang="en-US" smtClean="0"/>
              <a:t>22/03/18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126770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B098F16-A161-024B-8835-A047C9FF1B74}" type="datetimeFigureOut">
              <a:rPr lang="en-US" smtClean="0"/>
              <a:t>22/03/18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90005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98F16-A161-024B-8835-A047C9FF1B74}" type="datetimeFigureOut">
              <a:rPr lang="en-US" smtClean="0"/>
              <a:t>22/03/18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243199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B098F16-A161-024B-8835-A047C9FF1B74}" type="datetimeFigureOut">
              <a:rPr lang="en-US" smtClean="0"/>
              <a:t>22/03/18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94003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B098F16-A161-024B-8835-A047C9FF1B74}" type="datetimeFigureOut">
              <a:rPr lang="en-US" smtClean="0"/>
              <a:t>22/03/18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3D9BA6-9AA3-BE40-9D22-761C1FE1BFD3}" type="slidenum">
              <a:rPr lang="en-US" smtClean="0"/>
              <a:t>‹#›</a:t>
            </a:fld>
            <a:endParaRPr lang="en-US"/>
          </a:p>
        </p:txBody>
      </p:sp>
    </p:spTree>
    <p:extLst>
      <p:ext uri="{BB962C8B-B14F-4D97-AF65-F5344CB8AC3E}">
        <p14:creationId xmlns:p14="http://schemas.microsoft.com/office/powerpoint/2010/main" val="1317782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98F16-A161-024B-8835-A047C9FF1B74}" type="datetimeFigureOut">
              <a:rPr lang="en-US" smtClean="0"/>
              <a:t>22/03/18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D9BA6-9AA3-BE40-9D22-761C1FE1BFD3}" type="slidenum">
              <a:rPr lang="en-US" smtClean="0"/>
              <a:t>‹#›</a:t>
            </a:fld>
            <a:endParaRPr lang="en-US"/>
          </a:p>
        </p:txBody>
      </p:sp>
    </p:spTree>
    <p:extLst>
      <p:ext uri="{BB962C8B-B14F-4D97-AF65-F5344CB8AC3E}">
        <p14:creationId xmlns:p14="http://schemas.microsoft.com/office/powerpoint/2010/main" val="186061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0939" y="230082"/>
            <a:ext cx="6237953" cy="1323439"/>
          </a:xfrm>
          <a:prstGeom prst="rect">
            <a:avLst/>
          </a:prstGeom>
          <a:noFill/>
        </p:spPr>
        <p:txBody>
          <a:bodyPr wrap="square" rtlCol="0">
            <a:spAutoFit/>
          </a:bodyPr>
          <a:lstStyle/>
          <a:p>
            <a:r>
              <a:rPr lang="en-US" sz="4000" b="1" dirty="0" smtClean="0"/>
              <a:t>Location Based Computing </a:t>
            </a:r>
            <a:r>
              <a:rPr lang="mr-IN" sz="4000" b="1" dirty="0" smtClean="0"/>
              <a:t>–</a:t>
            </a:r>
            <a:r>
              <a:rPr lang="en-US" sz="4000" b="1" dirty="0" smtClean="0"/>
              <a:t> Practical Activities</a:t>
            </a:r>
            <a:endParaRPr lang="en-US" sz="4000" b="1" dirty="0"/>
          </a:p>
        </p:txBody>
      </p:sp>
      <p:sp>
        <p:nvSpPr>
          <p:cNvPr id="5" name="TextBox 4"/>
          <p:cNvSpPr txBox="1"/>
          <p:nvPr/>
        </p:nvSpPr>
        <p:spPr>
          <a:xfrm>
            <a:off x="932487" y="1471151"/>
            <a:ext cx="6688183" cy="5016757"/>
          </a:xfrm>
          <a:prstGeom prst="rect">
            <a:avLst/>
          </a:prstGeom>
          <a:noFill/>
        </p:spPr>
        <p:txBody>
          <a:bodyPr wrap="square" rtlCol="0">
            <a:spAutoFit/>
          </a:bodyPr>
          <a:lstStyle/>
          <a:p>
            <a:r>
              <a:rPr lang="en-US" sz="3200" dirty="0" smtClean="0"/>
              <a:t>Pre-written code execution activities using Jupyter notebooks</a:t>
            </a:r>
          </a:p>
          <a:p>
            <a:endParaRPr lang="en-US" sz="3200" dirty="0"/>
          </a:p>
          <a:p>
            <a:r>
              <a:rPr lang="en-US" sz="3200" dirty="0" smtClean="0"/>
              <a:t>No software installation required</a:t>
            </a:r>
          </a:p>
          <a:p>
            <a:endParaRPr lang="en-US" sz="3200" dirty="0"/>
          </a:p>
          <a:p>
            <a:r>
              <a:rPr lang="en-US" sz="3200" dirty="0" smtClean="0"/>
              <a:t>Notebooks available via:</a:t>
            </a:r>
          </a:p>
          <a:p>
            <a:pPr marL="457200" indent="-457200">
              <a:buFontTx/>
              <a:buChar char="-"/>
            </a:pPr>
            <a:r>
              <a:rPr lang="en-US" sz="3200" dirty="0" err="1" smtClean="0"/>
              <a:t>notebooks.azure.com</a:t>
            </a:r>
            <a:r>
              <a:rPr lang="en-US" sz="3200" dirty="0" smtClean="0"/>
              <a:t> (requires student registration)</a:t>
            </a:r>
          </a:p>
          <a:p>
            <a:pPr marL="457200" indent="-457200">
              <a:buFontTx/>
              <a:buChar char="-"/>
            </a:pPr>
            <a:r>
              <a:rPr lang="en-US" sz="3200" dirty="0" smtClean="0"/>
              <a:t>OU hosted notebook server (</a:t>
            </a:r>
            <a:r>
              <a:rPr lang="en-US" sz="3200" i="1" dirty="0" smtClean="0"/>
              <a:t>hopefully!</a:t>
            </a:r>
            <a:r>
              <a:rPr lang="en-US" sz="3200" dirty="0" smtClean="0"/>
              <a:t>)</a:t>
            </a:r>
          </a:p>
        </p:txBody>
      </p:sp>
    </p:spTree>
    <p:extLst>
      <p:ext uri="{BB962C8B-B14F-4D97-AF65-F5344CB8AC3E}">
        <p14:creationId xmlns:p14="http://schemas.microsoft.com/office/powerpoint/2010/main" val="296242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36700"/>
            <a:ext cx="9144000" cy="3770804"/>
          </a:xfrm>
          <a:prstGeom prst="rect">
            <a:avLst/>
          </a:prstGeom>
        </p:spPr>
      </p:pic>
      <p:sp>
        <p:nvSpPr>
          <p:cNvPr id="3" name="TextBox 2"/>
          <p:cNvSpPr txBox="1"/>
          <p:nvPr/>
        </p:nvSpPr>
        <p:spPr>
          <a:xfrm>
            <a:off x="312260" y="499710"/>
            <a:ext cx="7789713" cy="584776"/>
          </a:xfrm>
          <a:prstGeom prst="rect">
            <a:avLst/>
          </a:prstGeom>
          <a:noFill/>
        </p:spPr>
        <p:txBody>
          <a:bodyPr wrap="none" rtlCol="0">
            <a:spAutoFit/>
          </a:bodyPr>
          <a:lstStyle/>
          <a:p>
            <a:r>
              <a:rPr lang="en-US" sz="3200" dirty="0" smtClean="0"/>
              <a:t>Notebooks can be found in notebooks/ folder</a:t>
            </a:r>
            <a:endParaRPr lang="en-US" sz="3200" dirty="0"/>
          </a:p>
        </p:txBody>
      </p:sp>
      <p:sp>
        <p:nvSpPr>
          <p:cNvPr id="4" name="TextBox 3"/>
          <p:cNvSpPr txBox="1"/>
          <p:nvPr/>
        </p:nvSpPr>
        <p:spPr>
          <a:xfrm>
            <a:off x="312260" y="5818196"/>
            <a:ext cx="8488051" cy="523220"/>
          </a:xfrm>
          <a:prstGeom prst="rect">
            <a:avLst/>
          </a:prstGeom>
          <a:noFill/>
        </p:spPr>
        <p:txBody>
          <a:bodyPr wrap="none" rtlCol="0">
            <a:spAutoFit/>
          </a:bodyPr>
          <a:lstStyle/>
          <a:p>
            <a:r>
              <a:rPr lang="en-US" sz="2800" dirty="0" smtClean="0"/>
              <a:t>Filenames and final instructions are still to be </a:t>
            </a:r>
            <a:r>
              <a:rPr lang="en-US" sz="2800" dirty="0" err="1" smtClean="0"/>
              <a:t>finalised</a:t>
            </a:r>
            <a:r>
              <a:rPr lang="mr-IN" sz="2800" dirty="0" smtClean="0"/>
              <a:t>…</a:t>
            </a:r>
            <a:r>
              <a:rPr lang="en-GB" sz="2800" dirty="0" smtClean="0"/>
              <a:t>.</a:t>
            </a:r>
            <a:endParaRPr lang="en-US" sz="2800" dirty="0"/>
          </a:p>
        </p:txBody>
      </p:sp>
    </p:spTree>
    <p:extLst>
      <p:ext uri="{BB962C8B-B14F-4D97-AF65-F5344CB8AC3E}">
        <p14:creationId xmlns:p14="http://schemas.microsoft.com/office/powerpoint/2010/main" val="2454598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077" y="395603"/>
            <a:ext cx="5843892" cy="1015663"/>
          </a:xfrm>
          <a:prstGeom prst="rect">
            <a:avLst/>
          </a:prstGeom>
          <a:noFill/>
        </p:spPr>
        <p:txBody>
          <a:bodyPr wrap="none" rtlCol="0">
            <a:spAutoFit/>
          </a:bodyPr>
          <a:lstStyle/>
          <a:p>
            <a:r>
              <a:rPr lang="en-US" sz="6000" b="1" dirty="0" smtClean="0"/>
              <a:t>Activities include:</a:t>
            </a:r>
            <a:endParaRPr lang="en-US" sz="6000" b="1" dirty="0"/>
          </a:p>
        </p:txBody>
      </p:sp>
      <p:sp>
        <p:nvSpPr>
          <p:cNvPr id="3" name="TextBox 2"/>
          <p:cNvSpPr txBox="1"/>
          <p:nvPr/>
        </p:nvSpPr>
        <p:spPr>
          <a:xfrm>
            <a:off x="333077" y="2102946"/>
            <a:ext cx="8368555" cy="2800767"/>
          </a:xfrm>
          <a:prstGeom prst="rect">
            <a:avLst/>
          </a:prstGeom>
          <a:noFill/>
        </p:spPr>
        <p:txBody>
          <a:bodyPr wrap="square" rtlCol="0">
            <a:spAutoFit/>
          </a:bodyPr>
          <a:lstStyle/>
          <a:p>
            <a:pPr marL="285750" indent="-285750">
              <a:buFontTx/>
              <a:buChar char="-"/>
            </a:pPr>
            <a:r>
              <a:rPr lang="en-US" sz="4400" dirty="0" smtClean="0"/>
              <a:t>Calling a postcode </a:t>
            </a:r>
            <a:r>
              <a:rPr lang="en-US" sz="4400" dirty="0" err="1" smtClean="0"/>
              <a:t>geolocation</a:t>
            </a:r>
            <a:r>
              <a:rPr lang="en-US" sz="4400" dirty="0" smtClean="0"/>
              <a:t> service</a:t>
            </a:r>
          </a:p>
          <a:p>
            <a:pPr marL="285750" indent="-285750">
              <a:buFontTx/>
              <a:buChar char="-"/>
            </a:pPr>
            <a:r>
              <a:rPr lang="en-US" sz="4400" dirty="0" smtClean="0"/>
              <a:t>Putting markers on a Google Map using a </a:t>
            </a:r>
            <a:r>
              <a:rPr lang="en-US" sz="4400" dirty="0" err="1" smtClean="0"/>
              <a:t>geolocated</a:t>
            </a:r>
            <a:r>
              <a:rPr lang="en-US" sz="4400" dirty="0" smtClean="0"/>
              <a:t> location</a:t>
            </a:r>
            <a:endParaRPr lang="en-US" sz="4400" dirty="0"/>
          </a:p>
        </p:txBody>
      </p:sp>
    </p:spTree>
    <p:extLst>
      <p:ext uri="{BB962C8B-B14F-4D97-AF65-F5344CB8AC3E}">
        <p14:creationId xmlns:p14="http://schemas.microsoft.com/office/powerpoint/2010/main" val="345434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4519" y="1519951"/>
            <a:ext cx="7158480" cy="3785652"/>
          </a:xfrm>
          <a:prstGeom prst="rect">
            <a:avLst/>
          </a:prstGeom>
          <a:noFill/>
        </p:spPr>
        <p:txBody>
          <a:bodyPr wrap="none" rtlCol="0">
            <a:spAutoFit/>
          </a:bodyPr>
          <a:lstStyle/>
          <a:p>
            <a:r>
              <a:rPr lang="en-US" sz="6000" dirty="0" smtClean="0"/>
              <a:t>Try Jupyter notebooks</a:t>
            </a:r>
          </a:p>
          <a:p>
            <a:r>
              <a:rPr lang="en-US" sz="6000" dirty="0" smtClean="0"/>
              <a:t>in general at:</a:t>
            </a:r>
          </a:p>
          <a:p>
            <a:endParaRPr lang="en-US" sz="6000" dirty="0"/>
          </a:p>
          <a:p>
            <a:r>
              <a:rPr lang="en-US" sz="6000" dirty="0" smtClean="0"/>
              <a:t>https://</a:t>
            </a:r>
            <a:r>
              <a:rPr lang="en-US" sz="6000" dirty="0" err="1" smtClean="0"/>
              <a:t>try.jupyter.org</a:t>
            </a:r>
            <a:endParaRPr lang="en-US" sz="6000" dirty="0"/>
          </a:p>
        </p:txBody>
      </p:sp>
    </p:spTree>
    <p:extLst>
      <p:ext uri="{BB962C8B-B14F-4D97-AF65-F5344CB8AC3E}">
        <p14:creationId xmlns:p14="http://schemas.microsoft.com/office/powerpoint/2010/main" val="39315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370" y="308688"/>
            <a:ext cx="5032147" cy="830997"/>
          </a:xfrm>
          <a:prstGeom prst="rect">
            <a:avLst/>
          </a:prstGeom>
          <a:noFill/>
        </p:spPr>
        <p:txBody>
          <a:bodyPr wrap="none" rtlCol="0">
            <a:spAutoFit/>
          </a:bodyPr>
          <a:lstStyle/>
          <a:p>
            <a:r>
              <a:rPr lang="en-US" sz="4800" b="1" dirty="0" smtClean="0"/>
              <a:t>Module notebooks</a:t>
            </a:r>
            <a:endParaRPr lang="en-US" sz="4800" b="1" dirty="0"/>
          </a:p>
        </p:txBody>
      </p:sp>
      <p:sp>
        <p:nvSpPr>
          <p:cNvPr id="3" name="TextBox 2"/>
          <p:cNvSpPr txBox="1"/>
          <p:nvPr/>
        </p:nvSpPr>
        <p:spPr>
          <a:xfrm>
            <a:off x="99725" y="1115073"/>
            <a:ext cx="8274045" cy="1631216"/>
          </a:xfrm>
          <a:prstGeom prst="rect">
            <a:avLst/>
          </a:prstGeom>
          <a:noFill/>
        </p:spPr>
        <p:txBody>
          <a:bodyPr wrap="none" rtlCol="0">
            <a:spAutoFit/>
          </a:bodyPr>
          <a:lstStyle/>
          <a:p>
            <a:r>
              <a:rPr lang="en-US" sz="3600" dirty="0" smtClean="0"/>
              <a:t>Clone the Azure notebooks library:</a:t>
            </a:r>
          </a:p>
          <a:p>
            <a:r>
              <a:rPr lang="en-US" sz="2400" dirty="0" smtClean="0"/>
              <a:t>			</a:t>
            </a:r>
            <a:r>
              <a:rPr lang="en-US" sz="4000" b="1" dirty="0" smtClean="0"/>
              <a:t>https://</a:t>
            </a:r>
            <a:r>
              <a:rPr lang="en-US" sz="4000" b="1" dirty="0" err="1" smtClean="0"/>
              <a:t>bit.ly</a:t>
            </a:r>
            <a:r>
              <a:rPr lang="en-US" sz="4000" b="1" dirty="0" smtClean="0"/>
              <a:t>/2pAkdPA</a:t>
            </a:r>
            <a:br>
              <a:rPr lang="en-US" sz="4000" b="1" dirty="0" smtClean="0"/>
            </a:br>
            <a:r>
              <a:rPr lang="en-US" sz="2400" dirty="0" smtClean="0"/>
              <a:t> </a:t>
            </a:r>
            <a:r>
              <a:rPr lang="en-US" sz="2000" dirty="0" smtClean="0"/>
              <a:t>https://</a:t>
            </a:r>
            <a:r>
              <a:rPr lang="en-US" sz="2000" dirty="0" err="1" smtClean="0"/>
              <a:t>notebooks.azure.com</a:t>
            </a:r>
            <a:r>
              <a:rPr lang="en-US" sz="2000" dirty="0" smtClean="0"/>
              <a:t>/</a:t>
            </a:r>
            <a:r>
              <a:rPr lang="en-US" sz="2000" dirty="0" err="1" smtClean="0"/>
              <a:t>psychemedia</a:t>
            </a:r>
            <a:r>
              <a:rPr lang="en-US" sz="2000" dirty="0" smtClean="0"/>
              <a:t>/libraries/ou-tm112-notebooks </a:t>
            </a:r>
            <a:endParaRPr lang="en-US" sz="2000" dirty="0"/>
          </a:p>
        </p:txBody>
      </p:sp>
      <p:sp>
        <p:nvSpPr>
          <p:cNvPr id="4" name="TextBox 3"/>
          <p:cNvSpPr txBox="1"/>
          <p:nvPr/>
        </p:nvSpPr>
        <p:spPr>
          <a:xfrm>
            <a:off x="223582" y="2633975"/>
            <a:ext cx="8764538" cy="4154983"/>
          </a:xfrm>
          <a:prstGeom prst="rect">
            <a:avLst/>
          </a:prstGeom>
          <a:noFill/>
        </p:spPr>
        <p:txBody>
          <a:bodyPr wrap="none" rtlCol="0">
            <a:spAutoFit/>
          </a:bodyPr>
          <a:lstStyle/>
          <a:p>
            <a:r>
              <a:rPr lang="en-US" sz="4400" dirty="0" err="1" smtClean="0"/>
              <a:t>Docker</a:t>
            </a:r>
            <a:r>
              <a:rPr lang="en-US" sz="4400" dirty="0" smtClean="0"/>
              <a:t>:</a:t>
            </a:r>
            <a:endParaRPr lang="en-US" sz="3600" dirty="0" smtClean="0"/>
          </a:p>
          <a:p>
            <a:r>
              <a:rPr lang="en-US" sz="3200" b="1" dirty="0" err="1" smtClean="0"/>
              <a:t>ousefulcoursecontainers</a:t>
            </a:r>
            <a:r>
              <a:rPr lang="en-US" sz="3200" b="1" dirty="0" smtClean="0"/>
              <a:t>/ou-tm112-notebooks</a:t>
            </a:r>
          </a:p>
          <a:p>
            <a:r>
              <a:rPr lang="en-US" sz="2000" dirty="0" err="1"/>
              <a:t>docker</a:t>
            </a:r>
            <a:r>
              <a:rPr lang="en-US" sz="2000" dirty="0"/>
              <a:t> run -d -p 8899:8888 </a:t>
            </a:r>
            <a:endParaRPr lang="en-US" sz="2000" dirty="0" smtClean="0"/>
          </a:p>
          <a:p>
            <a:r>
              <a:rPr lang="en-US" sz="2000" dirty="0"/>
              <a:t>	</a:t>
            </a:r>
            <a:r>
              <a:rPr lang="en-US" sz="2000" dirty="0" err="1" smtClean="0"/>
              <a:t>ousefulcoursecontainers</a:t>
            </a:r>
            <a:r>
              <a:rPr lang="en-US" sz="2000" dirty="0"/>
              <a:t>/ou-tm112-notebooks </a:t>
            </a:r>
            <a:endParaRPr lang="en-US" sz="2000" dirty="0" smtClean="0"/>
          </a:p>
          <a:p>
            <a:r>
              <a:rPr lang="en-US" sz="2000" dirty="0"/>
              <a:t>	</a:t>
            </a:r>
            <a:r>
              <a:rPr lang="en-US" sz="2000" dirty="0" smtClean="0"/>
              <a:t>start</a:t>
            </a:r>
            <a:r>
              <a:rPr lang="en-US" sz="2000" dirty="0"/>
              <a:t>-</a:t>
            </a:r>
            <a:r>
              <a:rPr lang="en-US" sz="2000" dirty="0" err="1" smtClean="0"/>
              <a:t>notebook.sh</a:t>
            </a:r>
            <a:endParaRPr lang="en-US" sz="2000" dirty="0" smtClean="0"/>
          </a:p>
          <a:p>
            <a:r>
              <a:rPr lang="en-US" sz="2000" dirty="0"/>
              <a:t>	</a:t>
            </a:r>
            <a:r>
              <a:rPr lang="en-US" sz="2000" dirty="0" smtClean="0"/>
              <a:t> </a:t>
            </a:r>
            <a:r>
              <a:rPr lang="en-US" sz="2000" dirty="0"/>
              <a:t>--</a:t>
            </a:r>
            <a:r>
              <a:rPr lang="en-US" sz="2000" dirty="0" err="1"/>
              <a:t>NotebookApp.token</a:t>
            </a:r>
            <a:r>
              <a:rPr lang="en-US" sz="2000" dirty="0"/>
              <a:t>=''</a:t>
            </a:r>
            <a:endParaRPr lang="en-US" sz="2000" b="1" dirty="0"/>
          </a:p>
          <a:p>
            <a:r>
              <a:rPr lang="en-US" sz="4000" dirty="0" err="1" smtClean="0"/>
              <a:t>Binderhub</a:t>
            </a:r>
            <a:r>
              <a:rPr lang="en-US" sz="4000" dirty="0" smtClean="0"/>
              <a:t>:</a:t>
            </a:r>
          </a:p>
          <a:p>
            <a:r>
              <a:rPr lang="en-US" sz="2800" dirty="0" smtClean="0"/>
              <a:t>(</a:t>
            </a:r>
            <a:r>
              <a:rPr lang="en-US" sz="2800" dirty="0" err="1" smtClean="0"/>
              <a:t>Github</a:t>
            </a:r>
            <a:r>
              <a:rPr lang="en-US" sz="2800" dirty="0" smtClean="0"/>
              <a:t>: </a:t>
            </a:r>
            <a:r>
              <a:rPr lang="en-US" sz="2800" b="1" dirty="0" err="1" smtClean="0"/>
              <a:t>ouseful</a:t>
            </a:r>
            <a:r>
              <a:rPr lang="en-US" sz="2800" b="1" dirty="0" smtClean="0"/>
              <a:t>-course-containers/ou-tm112-notebooks</a:t>
            </a:r>
            <a:r>
              <a:rPr lang="en-US" sz="2800" dirty="0" smtClean="0"/>
              <a:t>)</a:t>
            </a:r>
          </a:p>
          <a:p>
            <a:r>
              <a:rPr lang="en-US" sz="3200" dirty="0" smtClean="0"/>
              <a:t>Or direct</a:t>
            </a:r>
            <a:r>
              <a:rPr lang="en-US" sz="4000" dirty="0" smtClean="0"/>
              <a:t>: </a:t>
            </a:r>
            <a:r>
              <a:rPr lang="en-US" sz="4000" b="1" dirty="0" smtClean="0"/>
              <a:t>https://</a:t>
            </a:r>
            <a:r>
              <a:rPr lang="en-US" sz="4000" b="1" dirty="0" err="1" smtClean="0"/>
              <a:t>bit.ly</a:t>
            </a:r>
            <a:r>
              <a:rPr lang="en-US" sz="4000" b="1" dirty="0" smtClean="0"/>
              <a:t>/2DKeqfr</a:t>
            </a:r>
            <a:endParaRPr lang="en-US" sz="4000" b="1" dirty="0"/>
          </a:p>
        </p:txBody>
      </p:sp>
    </p:spTree>
    <p:extLst>
      <p:ext uri="{BB962C8B-B14F-4D97-AF65-F5344CB8AC3E}">
        <p14:creationId xmlns:p14="http://schemas.microsoft.com/office/powerpoint/2010/main" val="3660188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196</TotalTime>
  <Words>488</Words>
  <Application>Microsoft Macintosh PowerPoint</Application>
  <PresentationFormat>On-screen Show (4:3)</PresentationFormat>
  <Paragraphs>57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Company>Open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 Hirst</dc:creator>
  <cp:lastModifiedBy>Tony Hirst</cp:lastModifiedBy>
  <cp:revision>7</cp:revision>
  <dcterms:created xsi:type="dcterms:W3CDTF">2018-03-22T14:15:34Z</dcterms:created>
  <dcterms:modified xsi:type="dcterms:W3CDTF">2018-03-22T17:31:36Z</dcterms:modified>
</cp:coreProperties>
</file>