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530"/>
    <a:srgbClr val="E8922C"/>
    <a:srgbClr val="D86C2E"/>
    <a:srgbClr val="D3662A"/>
    <a:srgbClr val="FAE81F"/>
    <a:srgbClr val="1A1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AE43-9DA7-40C8-92E2-EA9C1155E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FC712-28AC-4B16-A7DA-E3A5FD514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DA0AD-0C79-455D-9AFD-531F35A0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21BA-58BF-4765-BCEA-CE247C1F193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E96E6-DB1A-4B4A-B6DE-8CEF32C7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A4CE2-187F-4A12-B543-E67CBD05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728-0BF7-48FA-9F42-D9D7851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8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0E8-3945-477C-829B-20123E20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74FA8-009A-4E99-9408-235F4B2BF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4EE7-E7B0-46B8-81C2-CEF37C8A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21BA-58BF-4765-BCEA-CE247C1F193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ACF56-296E-4C97-93FF-37995C65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471F-C5AD-4828-B165-4F708F25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728-0BF7-48FA-9F42-D9D7851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65A8D-CB39-4BA4-A4A6-FA3B52CDC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BC708-7FDE-4C22-AF1A-2FE8B086A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56F10-1C53-48BE-844F-5A6F7550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21BA-58BF-4765-BCEA-CE247C1F193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994B-0AB0-443D-B88A-804A7B77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EC769-1DB7-44C8-B05B-540F8E45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728-0BF7-48FA-9F42-D9D7851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41D9-609D-49F5-B576-7D0BD6E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D381-25D8-430A-81C1-9AF7807E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AE70C-918C-4106-B9F5-0009C4C2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21BA-58BF-4765-BCEA-CE247C1F193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1AE00-FD40-428A-9C5C-65963A50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17E8B-A4EF-4833-9DCC-AD937BF5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728-0BF7-48FA-9F42-D9D7851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F562-8179-4009-9A20-C6ACF93B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747C1-3266-43E8-8ECC-DA76C067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A546F-0DD5-4016-AE6F-52361827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21BA-58BF-4765-BCEA-CE247C1F193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08C97-8BA3-4B97-A65F-F3E82212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079BA-09DE-4580-9632-A95BF5D5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728-0BF7-48FA-9F42-D9D7851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6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E1DA-1A5A-4E8F-BE04-430CD3A5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C071-89C3-45AE-A95B-00DEBF58B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22680-5EA8-4A73-980A-BFEDD1ABD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3EAD9-A313-4410-9A40-BD3780D9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21BA-58BF-4765-BCEA-CE247C1F193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3517-4AFE-4A56-8B8C-7C084231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CA110-9A4F-4AB6-873A-593C9F61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728-0BF7-48FA-9F42-D9D7851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3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06F8-36C8-456F-AB52-33BA78E2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A9C39-AF74-464B-9BCE-53DACAE38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882D3-1907-46B5-99EA-884895969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2540E-1803-4C63-A989-C8B40DECE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03AD8-8869-4556-895C-2060D1513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08136-1A61-4CB5-834F-FFB26548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21BA-58BF-4765-BCEA-CE247C1F193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503DF-A67A-48D8-8DA9-174218A0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AA7CF-932E-452D-A0AC-D5BED1A3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728-0BF7-48FA-9F42-D9D7851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3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F5F1-63FB-4147-98AC-CE2E7448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225C1-5F01-48B4-A421-D8D7BC2D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21BA-58BF-4765-BCEA-CE247C1F193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97E8A-3A4A-41A1-9CDE-8E030AE7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C6F05-1A97-4ECF-83E4-B10BD0A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728-0BF7-48FA-9F42-D9D7851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9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97850-E767-4907-8344-69B664C7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21BA-58BF-4765-BCEA-CE247C1F193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8DFCC-1B64-43FB-A4B0-2E501360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1F809-6AF0-43C2-A473-2E2CEDF7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728-0BF7-48FA-9F42-D9D7851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0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B8C8-37BC-4845-B7B4-CDD7DB92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447E-1628-4201-81D1-C3847AA8A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F5763-8EFB-4D2A-9F9C-5A4D2ABB2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94275-25A4-4FDD-8B0B-CDC6FFD7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21BA-58BF-4765-BCEA-CE247C1F193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3D922-1B5E-4F60-8944-FD01D4C9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FC24C-3E55-44A7-A6FB-B209BAD9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728-0BF7-48FA-9F42-D9D7851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9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A065-F9FF-4CB2-881C-78A8ACF7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A1505-B30F-45A6-A13D-A4A809B86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9CCE6-7A63-4270-B95E-E276394EA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436D2-86B9-4F81-AB18-FDCDFECF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21BA-58BF-4765-BCEA-CE247C1F193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EC5AA-D838-4D83-8DC2-28978A15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9BCC5-5D5E-4264-9050-D9E28A41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728-0BF7-48FA-9F42-D9D7851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3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56260-BA5B-455F-88B3-C3C3C8CD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5D452-B219-4941-AA00-27FA670F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4049D-6555-455E-959A-A0DA6EF95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21BA-58BF-4765-BCEA-CE247C1F193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1F00A-8E2D-43FD-876A-65CA82228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5588E-F1FD-4D3F-8A01-D755C7DA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6728-0BF7-48FA-9F42-D9D7851C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1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39A8BA-52A6-45A3-A978-88E5354BD0E2}"/>
              </a:ext>
            </a:extLst>
          </p:cNvPr>
          <p:cNvSpPr txBox="1"/>
          <p:nvPr/>
        </p:nvSpPr>
        <p:spPr>
          <a:xfrm>
            <a:off x="633973" y="1610203"/>
            <a:ext cx="10924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AC530"/>
                </a:solidFill>
                <a:latin typeface="Algerian" panose="04020705040A02060702" pitchFamily="82" charset="0"/>
              </a:rPr>
              <a:t>A Mixed-Methods Analysis of Virtual Sociology in World of Warcraft</a:t>
            </a:r>
            <a:endParaRPr lang="en-US" sz="4800" b="1" dirty="0">
              <a:solidFill>
                <a:srgbClr val="FAC53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D83714-6023-40F9-A3F1-F7E177C6DF4E}"/>
              </a:ext>
            </a:extLst>
          </p:cNvPr>
          <p:cNvSpPr/>
          <p:nvPr/>
        </p:nvSpPr>
        <p:spPr>
          <a:xfrm>
            <a:off x="3047999" y="408488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0" i="0" dirty="0">
                <a:solidFill>
                  <a:srgbClr val="6A737D"/>
                </a:solidFill>
                <a:effectLst/>
                <a:latin typeface="-apple-system"/>
              </a:rPr>
              <a:t>Senior design project in partial completion of Masters of Modeling and Simulation, University of Central Florida</a:t>
            </a:r>
          </a:p>
          <a:p>
            <a:pPr algn="ctr"/>
            <a:endParaRPr lang="en-US" sz="1200" b="0" i="0" dirty="0">
              <a:solidFill>
                <a:srgbClr val="6A737D"/>
              </a:solidFill>
              <a:effectLst/>
              <a:latin typeface="-apple-system"/>
            </a:endParaRPr>
          </a:p>
          <a:p>
            <a:pPr algn="ctr"/>
            <a:r>
              <a:rPr lang="en-US" sz="1200" b="0" i="0" dirty="0">
                <a:solidFill>
                  <a:srgbClr val="6A737D"/>
                </a:solidFill>
                <a:effectLst/>
                <a:latin typeface="-apple-system"/>
              </a:rPr>
              <a:t>Jordan </a:t>
            </a:r>
            <a:r>
              <a:rPr lang="en-US" sz="1200" b="0" i="0" dirty="0" err="1">
                <a:solidFill>
                  <a:srgbClr val="6A737D"/>
                </a:solidFill>
                <a:effectLst/>
                <a:latin typeface="-apple-system"/>
              </a:rPr>
              <a:t>Dauble</a:t>
            </a:r>
            <a:r>
              <a:rPr lang="en-US" sz="1200" b="0" i="0" dirty="0">
                <a:solidFill>
                  <a:srgbClr val="6A737D"/>
                </a:solidFill>
                <a:effectLst/>
                <a:latin typeface="-apple-system"/>
              </a:rPr>
              <a:t>, Simon </a:t>
            </a:r>
            <a:r>
              <a:rPr lang="en-US" sz="1200" b="0" i="0" dirty="0" err="1">
                <a:solidFill>
                  <a:srgbClr val="6A737D"/>
                </a:solidFill>
                <a:effectLst/>
                <a:latin typeface="-apple-system"/>
              </a:rPr>
              <a:t>Soschinski</a:t>
            </a:r>
            <a:r>
              <a:rPr lang="en-US" sz="1200" b="0" i="0" dirty="0">
                <a:solidFill>
                  <a:srgbClr val="6A737D"/>
                </a:solidFill>
                <a:effectLst/>
                <a:latin typeface="-apple-system"/>
              </a:rPr>
              <a:t>, Emmanuel Otero, Rhyse Bendell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955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1B2-B3CE-4A3A-B05C-04B0D6DA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AC530"/>
                </a:solidFill>
                <a:latin typeface="Algerian" panose="04020705040A02060702" pitchFamily="82" charset="0"/>
              </a:rPr>
              <a:t>Wat is World of Warcraft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ADB0-F465-4132-A6F2-E2EDA945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AC530"/>
                </a:solidFill>
              </a:rPr>
              <a:t>Races (and why we should care)</a:t>
            </a:r>
          </a:p>
          <a:p>
            <a:endParaRPr lang="en-US" b="1" dirty="0">
              <a:solidFill>
                <a:srgbClr val="FAC5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9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1B2-B3CE-4A3A-B05C-04B0D6DA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AC530"/>
                </a:solidFill>
                <a:latin typeface="Algerian" panose="04020705040A02060702" pitchFamily="82" charset="0"/>
              </a:rPr>
              <a:t>Wat is World of Warcraft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ADB0-F465-4132-A6F2-E2EDA945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AC530"/>
                </a:solidFill>
              </a:rPr>
              <a:t>Classes (and why they are relevant to players’ choices)</a:t>
            </a:r>
          </a:p>
          <a:p>
            <a:endParaRPr lang="en-US" b="1" dirty="0">
              <a:solidFill>
                <a:srgbClr val="FAC5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56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1B2-B3CE-4A3A-B05C-04B0D6DA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AC530"/>
                </a:solidFill>
                <a:latin typeface="Algerian" panose="04020705040A02060702" pitchFamily="82" charset="0"/>
              </a:rPr>
              <a:t>Wat is World of Warcraft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ADB0-F465-4132-A6F2-E2EDA945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AC530"/>
                </a:solidFill>
              </a:rPr>
              <a:t>Specializations (and what they may implicate)</a:t>
            </a:r>
          </a:p>
          <a:p>
            <a:endParaRPr lang="en-US" b="1" dirty="0">
              <a:solidFill>
                <a:srgbClr val="FAC5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1B2-B3CE-4A3A-B05C-04B0D6DA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FAC530"/>
                </a:solidFill>
                <a:latin typeface="Algerian" panose="04020705040A02060702" pitchFamily="82" charset="0"/>
              </a:rPr>
              <a:t>Studying Video-Gamers</a:t>
            </a:r>
            <a:endParaRPr lang="en-US" b="1" dirty="0">
              <a:solidFill>
                <a:srgbClr val="FAC53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ADB0-F465-4132-A6F2-E2EDA9459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AC530"/>
                </a:solidFill>
              </a:rPr>
              <a:t>Previous research into the self-reported and behavioral tendencies of video-gamers has yielded fascinating insight into individuals’ reasons to play as well as their motivations to engage with others</a:t>
            </a:r>
          </a:p>
          <a:p>
            <a:endParaRPr lang="en-US" b="1" dirty="0">
              <a:solidFill>
                <a:srgbClr val="FAC530"/>
              </a:solidFill>
            </a:endParaRPr>
          </a:p>
          <a:p>
            <a:r>
              <a:rPr lang="en-US" b="1" dirty="0">
                <a:solidFill>
                  <a:srgbClr val="FAC530"/>
                </a:solidFill>
              </a:rPr>
              <a:t>A number of taxonomies have arisen which perceive themselves to be paramount to the discussion of video games and the populations which engage with their worlds. </a:t>
            </a:r>
          </a:p>
          <a:p>
            <a:endParaRPr lang="en-US" b="1" dirty="0">
              <a:solidFill>
                <a:srgbClr val="FAC530"/>
              </a:solidFill>
            </a:endParaRPr>
          </a:p>
          <a:p>
            <a:endParaRPr lang="en-US" b="1" dirty="0">
              <a:solidFill>
                <a:srgbClr val="FAC530"/>
              </a:solidFill>
            </a:endParaRPr>
          </a:p>
        </p:txBody>
      </p:sp>
      <p:pic>
        <p:nvPicPr>
          <p:cNvPr id="1026" name="Picture 2" descr="Image result for video gamer taxonomy">
            <a:extLst>
              <a:ext uri="{FF2B5EF4-FFF2-40B4-BE49-F238E27FC236}">
                <a16:creationId xmlns:a16="http://schemas.microsoft.com/office/drawing/2014/main" id="{5D443218-5EC3-4943-B3E9-57D04712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042" y="4833991"/>
            <a:ext cx="3657600" cy="19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ideo gamer taxonomy">
            <a:extLst>
              <a:ext uri="{FF2B5EF4-FFF2-40B4-BE49-F238E27FC236}">
                <a16:creationId xmlns:a16="http://schemas.microsoft.com/office/drawing/2014/main" id="{B9F3B48D-6D41-48B8-9F00-3F7914C54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1" t="35391" r="19445" b="4032"/>
          <a:stretch/>
        </p:blipFill>
        <p:spPr bwMode="auto">
          <a:xfrm>
            <a:off x="7292624" y="4833991"/>
            <a:ext cx="3003194" cy="19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61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1B2-B3CE-4A3A-B05C-04B0D6DA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AC530"/>
                </a:solidFill>
                <a:latin typeface="Algerian" panose="04020705040A02060702" pitchFamily="82" charset="0"/>
              </a:rPr>
              <a:t>Why This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ADB0-F465-4132-A6F2-E2EDA9459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FAC530"/>
              </a:solidFill>
            </a:endParaRPr>
          </a:p>
          <a:p>
            <a:endParaRPr lang="en-US" b="1" dirty="0">
              <a:solidFill>
                <a:srgbClr val="FAC5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0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1B2-B3CE-4A3A-B05C-04B0D6DA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AC530"/>
                </a:solidFill>
                <a:latin typeface="Algerian" panose="04020705040A02060702" pitchFamily="82" charset="0"/>
              </a:rPr>
              <a:t>Why This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ADB0-F465-4132-A6F2-E2EDA9459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FAC530"/>
              </a:solidFill>
            </a:endParaRPr>
          </a:p>
          <a:p>
            <a:endParaRPr lang="en-US" b="1" dirty="0">
              <a:solidFill>
                <a:srgbClr val="FAC5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8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1B2-B3CE-4A3A-B05C-04B0D6DA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AC530"/>
                </a:solidFill>
                <a:latin typeface="Algerian" panose="04020705040A02060702" pitchFamily="82" charset="0"/>
              </a:rPr>
              <a:t>What IS the Take-away?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ADB0-F465-4132-A6F2-E2EDA9459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FAC530"/>
              </a:solidFill>
            </a:endParaRPr>
          </a:p>
          <a:p>
            <a:endParaRPr lang="en-US" b="1" dirty="0">
              <a:solidFill>
                <a:srgbClr val="FAC5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0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1B2-B3CE-4A3A-B05C-04B0D6DA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AC530"/>
                </a:solidFill>
                <a:latin typeface="Algerian" panose="04020705040A02060702" pitchFamily="82" charset="0"/>
              </a:rPr>
              <a:t>How will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ADB0-F465-4132-A6F2-E2EDA9459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FAC530"/>
              </a:solidFill>
            </a:endParaRPr>
          </a:p>
          <a:p>
            <a:endParaRPr lang="en-US" b="1" dirty="0">
              <a:solidFill>
                <a:srgbClr val="FAC5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8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1B2-B3CE-4A3A-B05C-04B0D6DA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AC530"/>
                </a:solidFill>
                <a:latin typeface="Algerian" panose="04020705040A02060702" pitchFamily="82" charset="0"/>
              </a:rPr>
              <a:t>How will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ADB0-F465-4132-A6F2-E2EDA9459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FAC530"/>
              </a:solidFill>
            </a:endParaRPr>
          </a:p>
          <a:p>
            <a:endParaRPr lang="en-US" b="1" dirty="0">
              <a:solidFill>
                <a:srgbClr val="FAC5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9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1B2-B3CE-4A3A-B05C-04B0D6DA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AC530"/>
                </a:solidFill>
                <a:latin typeface="Algerian" panose="04020705040A02060702" pitchFamily="82" charset="0"/>
              </a:rPr>
              <a:t>How will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ADB0-F465-4132-A6F2-E2EDA9459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FAC530"/>
              </a:solidFill>
            </a:endParaRPr>
          </a:p>
          <a:p>
            <a:endParaRPr lang="en-US" b="1" dirty="0">
              <a:solidFill>
                <a:srgbClr val="FAC5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04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ox, drawing&#10;&#10;Description automatically generated">
            <a:extLst>
              <a:ext uri="{FF2B5EF4-FFF2-40B4-BE49-F238E27FC236}">
                <a16:creationId xmlns:a16="http://schemas.microsoft.com/office/drawing/2014/main" id="{45504DDB-1EEE-4192-A93B-F5E3C7214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55" y="2191896"/>
            <a:ext cx="9561689" cy="4666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39A8BA-52A6-45A3-A978-88E5354BD0E2}"/>
              </a:ext>
            </a:extLst>
          </p:cNvPr>
          <p:cNvSpPr txBox="1"/>
          <p:nvPr/>
        </p:nvSpPr>
        <p:spPr>
          <a:xfrm>
            <a:off x="633972" y="408455"/>
            <a:ext cx="10924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AC530"/>
                </a:solidFill>
                <a:latin typeface="Algerian" panose="04020705040A02060702" pitchFamily="82" charset="0"/>
              </a:rPr>
              <a:t>Personality, Preferences, and Personal Impact in the Virtual</a:t>
            </a:r>
          </a:p>
        </p:txBody>
      </p:sp>
    </p:spTree>
    <p:extLst>
      <p:ext uri="{BB962C8B-B14F-4D97-AF65-F5344CB8AC3E}">
        <p14:creationId xmlns:p14="http://schemas.microsoft.com/office/powerpoint/2010/main" val="770210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1B2-B3CE-4A3A-B05C-04B0D6DA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AC530"/>
                </a:solidFill>
                <a:latin typeface="Algerian" panose="04020705040A02060702" pitchFamily="82" charset="0"/>
              </a:rPr>
              <a:t>What IS the Take-away?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ADB0-F465-4132-A6F2-E2EDA9459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FAC530"/>
              </a:solidFill>
            </a:endParaRPr>
          </a:p>
          <a:p>
            <a:endParaRPr lang="en-US" b="1" dirty="0">
              <a:solidFill>
                <a:srgbClr val="FAC5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9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1B2-B3CE-4A3A-B05C-04B0D6DA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AC530"/>
                </a:solidFill>
                <a:latin typeface="Algerian" panose="04020705040A02060702" pitchFamily="8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ADB0-F465-4132-A6F2-E2EDA945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AC530"/>
                </a:solidFill>
              </a:rPr>
              <a:t>Why should we care about video game experiences?</a:t>
            </a:r>
          </a:p>
          <a:p>
            <a:endParaRPr lang="en-US" b="1" dirty="0">
              <a:solidFill>
                <a:srgbClr val="FAC530"/>
              </a:solidFill>
            </a:endParaRPr>
          </a:p>
          <a:p>
            <a:r>
              <a:rPr lang="en-US" b="1" dirty="0">
                <a:solidFill>
                  <a:srgbClr val="FAC530"/>
                </a:solidFill>
              </a:rPr>
              <a:t>How can we quantify the impact of video game  play?</a:t>
            </a:r>
          </a:p>
          <a:p>
            <a:endParaRPr lang="en-US" b="1" dirty="0">
              <a:solidFill>
                <a:srgbClr val="FAC530"/>
              </a:solidFill>
            </a:endParaRPr>
          </a:p>
          <a:p>
            <a:r>
              <a:rPr lang="en-US" b="1" dirty="0">
                <a:solidFill>
                  <a:srgbClr val="FAC530"/>
                </a:solidFill>
              </a:rPr>
              <a:t>Does World of Warcraft provide a meaningful test case?</a:t>
            </a:r>
          </a:p>
          <a:p>
            <a:endParaRPr lang="en-US" b="1" dirty="0">
              <a:solidFill>
                <a:srgbClr val="FAC530"/>
              </a:solidFill>
            </a:endParaRPr>
          </a:p>
          <a:p>
            <a:r>
              <a:rPr lang="en-US" b="1" dirty="0">
                <a:solidFill>
                  <a:srgbClr val="FAC530"/>
                </a:solidFill>
              </a:rPr>
              <a:t>What can we take-away?</a:t>
            </a:r>
          </a:p>
        </p:txBody>
      </p:sp>
    </p:spTree>
    <p:extLst>
      <p:ext uri="{BB962C8B-B14F-4D97-AF65-F5344CB8AC3E}">
        <p14:creationId xmlns:p14="http://schemas.microsoft.com/office/powerpoint/2010/main" val="98058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1B2-B3CE-4A3A-B05C-04B0D6DA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AC530"/>
                </a:solidFill>
                <a:latin typeface="Algerian" panose="04020705040A02060702" pitchFamily="82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ADB0-F465-4132-A6F2-E2EDA945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AC530"/>
                </a:solidFill>
              </a:rPr>
              <a:t>Video games have superseded television as the main form of media consumed in first world countries</a:t>
            </a:r>
          </a:p>
          <a:p>
            <a:endParaRPr lang="en-US" b="1" dirty="0">
              <a:solidFill>
                <a:srgbClr val="FAC530"/>
              </a:solidFill>
            </a:endParaRPr>
          </a:p>
          <a:p>
            <a:r>
              <a:rPr lang="en-US" b="1" dirty="0">
                <a:solidFill>
                  <a:srgbClr val="FAC530"/>
                </a:solidFill>
              </a:rPr>
              <a:t>Increasingly, young people turn to video games to fulfill their desire for hedonistic activity</a:t>
            </a:r>
          </a:p>
          <a:p>
            <a:endParaRPr lang="en-US" b="1" dirty="0">
              <a:solidFill>
                <a:srgbClr val="FAC530"/>
              </a:solidFill>
            </a:endParaRPr>
          </a:p>
          <a:p>
            <a:r>
              <a:rPr lang="en-US" b="1" dirty="0">
                <a:solidFill>
                  <a:srgbClr val="FAC530"/>
                </a:solidFill>
              </a:rPr>
              <a:t>A multiplicity of questions surround the relationship between individuals and their interaction with video games</a:t>
            </a:r>
          </a:p>
          <a:p>
            <a:endParaRPr lang="en-US" b="1" dirty="0">
              <a:solidFill>
                <a:srgbClr val="FAC5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2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1B2-B3CE-4A3A-B05C-04B0D6DA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AC530"/>
                </a:solidFill>
                <a:latin typeface="Algerian" panose="04020705040A02060702" pitchFamily="82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ADB0-F465-4132-A6F2-E2EDA945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AC530"/>
                </a:solidFill>
              </a:rPr>
              <a:t>The issue that has dominated the forefront of the debate surrounding the effect of video games is that of violence</a:t>
            </a:r>
          </a:p>
          <a:p>
            <a:endParaRPr lang="en-US" b="1" dirty="0">
              <a:solidFill>
                <a:srgbClr val="FAC530"/>
              </a:solidFill>
            </a:endParaRPr>
          </a:p>
          <a:p>
            <a:r>
              <a:rPr lang="en-US" b="1" dirty="0">
                <a:solidFill>
                  <a:srgbClr val="FAC530"/>
                </a:solidFill>
              </a:rPr>
              <a:t>Few empirical studies have rendered any meaningful data regarding the issue of the impact of video games on individuals’ behaviors </a:t>
            </a:r>
          </a:p>
          <a:p>
            <a:endParaRPr lang="en-US" b="1" dirty="0">
              <a:solidFill>
                <a:srgbClr val="FAC530"/>
              </a:solidFill>
            </a:endParaRPr>
          </a:p>
          <a:p>
            <a:r>
              <a:rPr lang="en-US" b="1" dirty="0">
                <a:solidFill>
                  <a:srgbClr val="FAC530"/>
                </a:solidFill>
              </a:rPr>
              <a:t>The prevailing argument seems to be an extension of the one raised against film media: exposure to violence begets violence</a:t>
            </a:r>
          </a:p>
          <a:p>
            <a:endParaRPr lang="en-US" b="1" dirty="0">
              <a:solidFill>
                <a:srgbClr val="FAC5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7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1B2-B3CE-4A3A-B05C-04B0D6DA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AC530"/>
                </a:solidFill>
                <a:latin typeface="Algerian" panose="04020705040A02060702" pitchFamily="82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ADB0-F465-4132-A6F2-E2EDA945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AC530"/>
                </a:solidFill>
              </a:rPr>
              <a:t>What facets define the relationship between a player and a game?</a:t>
            </a:r>
          </a:p>
          <a:p>
            <a:endParaRPr lang="en-US" b="1" dirty="0">
              <a:solidFill>
                <a:srgbClr val="FAC530"/>
              </a:solidFill>
            </a:endParaRPr>
          </a:p>
          <a:p>
            <a:r>
              <a:rPr lang="en-US" b="1" dirty="0">
                <a:solidFill>
                  <a:srgbClr val="FAC530"/>
                </a:solidFill>
              </a:rPr>
              <a:t>Can we predict the behaviors of players in game?</a:t>
            </a:r>
          </a:p>
          <a:p>
            <a:endParaRPr lang="en-US" b="1" dirty="0">
              <a:solidFill>
                <a:srgbClr val="FAC530"/>
              </a:solidFill>
            </a:endParaRPr>
          </a:p>
          <a:p>
            <a:r>
              <a:rPr lang="en-US" b="1" dirty="0">
                <a:solidFill>
                  <a:srgbClr val="FAC530"/>
                </a:solidFill>
              </a:rPr>
              <a:t>Is it possible to extend that prediction to players’ tendencies post-play?</a:t>
            </a:r>
          </a:p>
          <a:p>
            <a:r>
              <a:rPr lang="en-US" b="1" dirty="0">
                <a:solidFill>
                  <a:srgbClr val="FAC530"/>
                </a:solidFill>
              </a:rPr>
              <a:t>If it is possible to connect predisposition to virtual enaction, and virtual enaction to post-action, can predisposition alone predict post-action?</a:t>
            </a:r>
          </a:p>
          <a:p>
            <a:endParaRPr lang="en-US" b="1" dirty="0">
              <a:solidFill>
                <a:srgbClr val="FAC5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5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1B2-B3CE-4A3A-B05C-04B0D6DA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FAC530"/>
                </a:solidFill>
                <a:latin typeface="Algerian" panose="04020705040A02060702" pitchFamily="82" charset="0"/>
              </a:rPr>
              <a:t>World of Warcraft</a:t>
            </a:r>
            <a:endParaRPr lang="en-US" b="1" dirty="0">
              <a:solidFill>
                <a:srgbClr val="FAC530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637541-662A-434E-8913-C88D999BE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744" y="1474646"/>
            <a:ext cx="9012511" cy="5069537"/>
          </a:xfrm>
        </p:spPr>
      </p:pic>
    </p:spTree>
    <p:extLst>
      <p:ext uri="{BB962C8B-B14F-4D97-AF65-F5344CB8AC3E}">
        <p14:creationId xmlns:p14="http://schemas.microsoft.com/office/powerpoint/2010/main" val="261963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1B2-B3CE-4A3A-B05C-04B0D6DA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AC530"/>
                </a:solidFill>
                <a:latin typeface="Algerian" panose="04020705040A02060702" pitchFamily="82" charset="0"/>
              </a:rPr>
              <a:t>Why World of Warcraft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ADB0-F465-4132-A6F2-E2EDA945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AC530"/>
                </a:solidFill>
              </a:rPr>
              <a:t>The World of Warcraft is without doubt one of, if not the, most played massive-multiplayer online role-playing games that has ever existed</a:t>
            </a:r>
          </a:p>
          <a:p>
            <a:pPr marL="0" indent="0">
              <a:buNone/>
            </a:pPr>
            <a:endParaRPr lang="en-US" b="1" dirty="0">
              <a:solidFill>
                <a:srgbClr val="FAC530"/>
              </a:solidFill>
            </a:endParaRPr>
          </a:p>
          <a:p>
            <a:r>
              <a:rPr lang="en-US" b="1" dirty="0">
                <a:solidFill>
                  <a:srgbClr val="FAC530"/>
                </a:solidFill>
              </a:rPr>
              <a:t>The reach and implications of the playership of WoW can only be understated – the community involved in WoW truly spans age, socioeconomic status, motivation to play, and many other measures by which we typically discretize humanity </a:t>
            </a:r>
          </a:p>
          <a:p>
            <a:endParaRPr lang="en-US" b="1" dirty="0">
              <a:solidFill>
                <a:srgbClr val="FAC5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7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1B2-B3CE-4A3A-B05C-04B0D6DA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AC530"/>
                </a:solidFill>
                <a:latin typeface="Algerian" panose="04020705040A02060702" pitchFamily="82" charset="0"/>
              </a:rPr>
              <a:t>Wat is World of Warcraft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ADB0-F465-4132-A6F2-E2EDA945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AC530"/>
                </a:solidFill>
              </a:rPr>
              <a:t>Overview</a:t>
            </a:r>
          </a:p>
          <a:p>
            <a:endParaRPr lang="en-US" b="1" dirty="0">
              <a:solidFill>
                <a:srgbClr val="FAC5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467</Words>
  <Application>Microsoft Office PowerPoint</Application>
  <PresentationFormat>Widescreen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Overview</vt:lpstr>
      <vt:lpstr>Background</vt:lpstr>
      <vt:lpstr>Background</vt:lpstr>
      <vt:lpstr>Background</vt:lpstr>
      <vt:lpstr>World of Warcraft</vt:lpstr>
      <vt:lpstr>Why World of Warcraft</vt:lpstr>
      <vt:lpstr>Wat is World of Warcraft</vt:lpstr>
      <vt:lpstr>Wat is World of Warcraft</vt:lpstr>
      <vt:lpstr>Wat is World of Warcraft</vt:lpstr>
      <vt:lpstr>Wat is World of Warcraft</vt:lpstr>
      <vt:lpstr>Studying Video-Gamers</vt:lpstr>
      <vt:lpstr>Why This Research?</vt:lpstr>
      <vt:lpstr>Why This Research?</vt:lpstr>
      <vt:lpstr>What IS the Take-away?</vt:lpstr>
      <vt:lpstr>How will We do it?</vt:lpstr>
      <vt:lpstr>How will We do it?</vt:lpstr>
      <vt:lpstr>How will We do it?</vt:lpstr>
      <vt:lpstr>What IS the Take-away?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Rhyse Bendell</dc:creator>
  <cp:lastModifiedBy>Rhyse Bendell</cp:lastModifiedBy>
  <cp:revision>22</cp:revision>
  <dcterms:created xsi:type="dcterms:W3CDTF">2019-10-18T00:14:51Z</dcterms:created>
  <dcterms:modified xsi:type="dcterms:W3CDTF">2019-10-18T01:10:42Z</dcterms:modified>
</cp:coreProperties>
</file>