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7" r:id="rId4"/>
    <p:sldId id="258" r:id="rId5"/>
    <p:sldId id="259" r:id="rId6"/>
    <p:sldId id="260" r:id="rId7"/>
    <p:sldId id="27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E1E4-CF32-4556-8286-8187D3624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127D9-991A-4A34-B3D7-8B3C3EB5E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14D31-3412-4CF3-94BE-E391DAC7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4A39-C857-4A5E-A7AC-1D134575D86F}" type="datetimeFigureOut">
              <a:rPr lang="en-US" smtClean="0"/>
              <a:t>2019-08-10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2AD8E-3304-4479-A6F2-EE3F0833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6361-81B5-4C3D-9451-1EE7088C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38A6-AFD0-4A9B-919C-D379C9C95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4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BE89-D43D-4B99-98BB-690DBE4A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AA0D0-9222-4CC9-AB7A-137821CB3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98563-00D8-4B56-9523-7789DFE0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4A39-C857-4A5E-A7AC-1D134575D86F}" type="datetimeFigureOut">
              <a:rPr lang="en-US" smtClean="0"/>
              <a:t>2019-08-10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3695E-651E-4299-B558-9ABDB328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6A5EB-0D17-4A1F-9A22-CA0F4FA7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38A6-AFD0-4A9B-919C-D379C9C95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3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D1F0BF-89E1-4CB4-A6D5-06A4B280B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66CB6-2626-4F23-AF4B-CD0440B25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F19B-1B80-4BA7-AF8C-CAF57B96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4A39-C857-4A5E-A7AC-1D134575D86F}" type="datetimeFigureOut">
              <a:rPr lang="en-US" smtClean="0"/>
              <a:t>2019-08-10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A126F-A1B4-492E-99BD-959438BE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0576B-D2BD-4360-85C9-022947BC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38A6-AFD0-4A9B-919C-D379C9C95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2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D8BF-E31A-4CDB-A7F2-511D3636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F84C3-255A-4D60-8450-844103A0B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741A7-757B-4C4F-93E8-C3FEFB3A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4A39-C857-4A5E-A7AC-1D134575D86F}" type="datetimeFigureOut">
              <a:rPr lang="en-US" smtClean="0"/>
              <a:t>2019-08-10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7FFDD-7D2B-4C87-8F5D-D1F48E13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ED3E4-FA88-4639-B70B-EDC661A2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38A6-AFD0-4A9B-919C-D379C9C95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0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4CEC-0613-49F5-BED6-7B719584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E9084-ED3A-4EA2-B9BD-009A6A4F5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2BA3E-71C4-4F33-A1F4-4A8AA7B4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4A39-C857-4A5E-A7AC-1D134575D86F}" type="datetimeFigureOut">
              <a:rPr lang="en-US" smtClean="0"/>
              <a:t>2019-08-10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34AD9-E21E-40F9-9AB3-40AF9165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D9B61-E934-4C09-8378-42A9F4AD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38A6-AFD0-4A9B-919C-D379C9C95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6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7C48-DF14-46BE-BC07-0E1BB087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ECEFD-97D4-4704-9CA9-7F72E706D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7B548-B985-45A8-A520-5771A37E2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3A0B6-0A62-43F1-96AF-E1795867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4A39-C857-4A5E-A7AC-1D134575D86F}" type="datetimeFigureOut">
              <a:rPr lang="en-US" smtClean="0"/>
              <a:t>2019-08-10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89449-105D-4AAD-90BF-ACFD71F2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B6599-93CA-4992-B721-16817E34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38A6-AFD0-4A9B-919C-D379C9C95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8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87DE-C9C0-41AC-85D8-A8F4E33D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AD308-40C8-4053-9B99-D36EA3118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C10C2-D1F9-48FC-BB00-2D046F36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ABCC7-ADD4-4DFC-B883-FB01FFE97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0A4D6-EA5C-42E1-967B-A6E06B1A0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BD313-F98C-46B5-87C9-6DF91F4D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4A39-C857-4A5E-A7AC-1D134575D86F}" type="datetimeFigureOut">
              <a:rPr lang="en-US" smtClean="0"/>
              <a:t>2019-08-10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38C4F-C3FF-4C5D-8103-08AEEB12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4E03C-44C8-4235-B6D0-9AB608F1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38A6-AFD0-4A9B-919C-D379C9C95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1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1960-CFBD-4554-A571-ED7E1D27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461E2-2C3A-449A-A0E9-667B87AE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4A39-C857-4A5E-A7AC-1D134575D86F}" type="datetimeFigureOut">
              <a:rPr lang="en-US" smtClean="0"/>
              <a:t>2019-08-10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71FAE-840F-4C63-9E4F-34651093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8182C-2409-433C-8DCD-982841DA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38A6-AFD0-4A9B-919C-D379C9C95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6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20A3A-987D-4D44-9CC9-6DFAFC85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4A39-C857-4A5E-A7AC-1D134575D86F}" type="datetimeFigureOut">
              <a:rPr lang="en-US" smtClean="0"/>
              <a:t>2019-08-10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61626-8B8F-4FB4-ADE2-01A13F90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4ABE0-D381-4929-ABA0-7271A779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38A6-AFD0-4A9B-919C-D379C9C95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5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D11A-3C5E-4B25-8D82-FC1014DD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067CD-E2AB-4548-89DA-6D4503F0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714E6-1472-4289-B1F5-CCE06CA8D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E9941-2EDB-4E2D-BE77-2A4EEAA8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4A39-C857-4A5E-A7AC-1D134575D86F}" type="datetimeFigureOut">
              <a:rPr lang="en-US" smtClean="0"/>
              <a:t>2019-08-10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89F3-FF4D-461B-A102-A94DDA0C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15919-0B07-491E-91FA-0EF1D0A5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38A6-AFD0-4A9B-919C-D379C9C95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6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2D59-5183-4771-A1B2-DD2F4F77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83B27-6197-4D1E-88F2-E64A2F2DF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9EFE8-89BC-4144-B426-C35311253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23193-EC4A-4647-A9D3-4A5CF23A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4A39-C857-4A5E-A7AC-1D134575D86F}" type="datetimeFigureOut">
              <a:rPr lang="en-US" smtClean="0"/>
              <a:t>2019-08-10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7D23A-05B2-4214-A899-ACB6C2CE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BB85D-02C4-493E-A3A2-0C9CACEF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38A6-AFD0-4A9B-919C-D379C9C95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2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508BC-98A3-4731-85D5-327C8DF8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8D230-B41C-4792-B23D-F0F4F0994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43EAF-C5E0-464C-842A-EABB799AB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84A39-C857-4A5E-A7AC-1D134575D86F}" type="datetimeFigureOut">
              <a:rPr lang="en-US" smtClean="0"/>
              <a:t>2019-08-10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A1E23-75F2-411A-948B-0956931E4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E83CD-CD8E-4306-AA58-72571CD3F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538A6-AFD0-4A9B-919C-D379C9C95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4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e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5F1AFF-6AE1-4C30-8E98-08B34A5EF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7224"/>
            <a:ext cx="12192000" cy="22135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F21D8-FEA4-4B05-9647-C4DE0BE99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13" y="116094"/>
            <a:ext cx="10515600" cy="16097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American Solar Energy Society</a:t>
            </a:r>
          </a:p>
          <a:p>
            <a:pPr marL="0" indent="0" algn="ctr">
              <a:buNone/>
            </a:pPr>
            <a:r>
              <a:rPr lang="en-US" sz="3600" dirty="0"/>
              <a:t>Urgent Climate Action Conference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F390E-73FD-4095-9A75-65B11F903594}"/>
              </a:ext>
            </a:extLst>
          </p:cNvPr>
          <p:cNvSpPr txBox="1"/>
          <p:nvPr/>
        </p:nvSpPr>
        <p:spPr>
          <a:xfrm>
            <a:off x="1331843" y="3903345"/>
            <a:ext cx="1010147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Scope: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Strategies to use </a:t>
            </a:r>
          </a:p>
          <a:p>
            <a:pPr algn="ctr"/>
            <a:r>
              <a:rPr lang="en-US" sz="2800" b="1" dirty="0"/>
              <a:t>Renewable Energy to take Urgent Climate Action that will </a:t>
            </a:r>
          </a:p>
          <a:p>
            <a:pPr algn="ctr"/>
            <a:r>
              <a:rPr lang="en-US" sz="2800" b="1" dirty="0"/>
              <a:t>eliminate new carbon emissions from electricity production </a:t>
            </a:r>
          </a:p>
          <a:p>
            <a:pPr algn="ctr"/>
            <a:r>
              <a:rPr lang="en-US" sz="2800" b="1" dirty="0"/>
              <a:t>within TWO Decades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0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9531-B834-4686-8C51-0E6957D6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Communicating Climate 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C264-47C6-4908-86F9-56FAA4682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4433"/>
          </a:xfrm>
        </p:spPr>
        <p:txBody>
          <a:bodyPr/>
          <a:lstStyle/>
          <a:p>
            <a:r>
              <a:rPr lang="en-US" sz="3200" dirty="0"/>
              <a:t>-Telling stories can be an effective communication method </a:t>
            </a:r>
          </a:p>
          <a:p>
            <a:r>
              <a:rPr lang="en-US" sz="3200" dirty="0"/>
              <a:t>-Numbers get in the way of effective communication </a:t>
            </a:r>
          </a:p>
          <a:p>
            <a:r>
              <a:rPr lang="en-US" sz="3200" dirty="0"/>
              <a:t>-Talk about why things matter  </a:t>
            </a:r>
          </a:p>
          <a:p>
            <a:r>
              <a:rPr lang="en-US" sz="3200" dirty="0"/>
              <a:t>-Experiencing is more impactful than hearing  </a:t>
            </a:r>
          </a:p>
          <a:p>
            <a:r>
              <a:rPr lang="en-US" sz="3200" dirty="0"/>
              <a:t>-Balance fear with hope and action </a:t>
            </a:r>
          </a:p>
          <a:p>
            <a:r>
              <a:rPr lang="en-US" sz="3200" dirty="0"/>
              <a:t>-Effective communication starts with knowledge of facts, society, location, and history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1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C314-14AF-4FC5-ABC7-CB81C4A7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Solar Commons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ADEE3-2BE7-4291-B6DD-7233CB30A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Community Trust Ownership would allow solar net metering benefits to be shared with Low and Moderate Income (</a:t>
            </a:r>
            <a:r>
              <a:rPr lang="en-US" dirty="0" err="1"/>
              <a:t>LMI</a:t>
            </a:r>
            <a:r>
              <a:rPr lang="en-US" dirty="0"/>
              <a:t>) communities</a:t>
            </a:r>
          </a:p>
          <a:p>
            <a:pPr lvl="0"/>
            <a:r>
              <a:rPr lang="en-US" dirty="0"/>
              <a:t>Understanding the financial nuances of Community Trusts is essential</a:t>
            </a:r>
          </a:p>
          <a:p>
            <a:pPr lvl="0"/>
            <a:r>
              <a:rPr lang="en-US" dirty="0"/>
              <a:t>Community Trust needs enhanced technical security while remaining easily usable</a:t>
            </a:r>
          </a:p>
          <a:p>
            <a:pPr lvl="0"/>
            <a:r>
              <a:rPr lang="en-US" dirty="0"/>
              <a:t>Effective marketing is important </a:t>
            </a:r>
          </a:p>
          <a:p>
            <a:pPr lvl="0"/>
            <a:r>
              <a:rPr lang="en-US" dirty="0"/>
              <a:t>Solar Commons can quickly scaled to 10 gigawatts over the next 15 years</a:t>
            </a:r>
          </a:p>
          <a:p>
            <a:pPr lvl="0"/>
            <a:r>
              <a:rPr lang="en-US" dirty="0"/>
              <a:t>Risk:  Net metering laws are vulnerable to changing public policy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05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969E-2FF9-4D27-89C5-6C2411BC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387"/>
          </a:xfrm>
        </p:spPr>
        <p:txBody>
          <a:bodyPr/>
          <a:lstStyle/>
          <a:p>
            <a:pPr algn="ctr"/>
            <a:r>
              <a:rPr lang="en-US" b="1" dirty="0"/>
              <a:t>Value of Solar Homes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F0086-2BB9-4DBE-9295-1CA61712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5141151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Solar installed on residential homes reduce operating costs over the life of the project</a:t>
            </a:r>
          </a:p>
          <a:p>
            <a:pPr lvl="0"/>
            <a:r>
              <a:rPr lang="en-US" dirty="0"/>
              <a:t>How is the value of the future reduced operating cost reflected in the sale price of a home?</a:t>
            </a:r>
          </a:p>
          <a:p>
            <a:pPr lvl="0"/>
            <a:r>
              <a:rPr lang="en-US" dirty="0"/>
              <a:t>The </a:t>
            </a:r>
            <a:r>
              <a:rPr lang="en-US" u="sng" dirty="0"/>
              <a:t>price</a:t>
            </a:r>
            <a:r>
              <a:rPr lang="en-US" dirty="0"/>
              <a:t> a buyer is willing to pay for a house reflects the </a:t>
            </a:r>
            <a:r>
              <a:rPr lang="en-US" u="sng" dirty="0"/>
              <a:t>value</a:t>
            </a:r>
            <a:r>
              <a:rPr lang="en-US" dirty="0"/>
              <a:t> the place on the home’s features – including the solar system installed</a:t>
            </a:r>
          </a:p>
          <a:p>
            <a:pPr lvl="0"/>
            <a:r>
              <a:rPr lang="en-US" dirty="0"/>
              <a:t>The value added by a solar system will vary based on many demographics, such community, jurisdiction, state or utility</a:t>
            </a:r>
          </a:p>
          <a:p>
            <a:pPr lvl="0"/>
            <a:r>
              <a:rPr lang="en-US" dirty="0"/>
              <a:t>The value of a solar system needs to be understood by estate agents, appraisers, inspectors, assessors, home sellers, and home buyers</a:t>
            </a:r>
          </a:p>
          <a:p>
            <a:pPr lvl="0"/>
            <a:r>
              <a:rPr lang="en-US" dirty="0"/>
              <a:t>Solar installers need to provide the technical and operational information necessary to convey the home’s value at the time of sale</a:t>
            </a:r>
          </a:p>
          <a:p>
            <a:pPr lvl="0"/>
            <a:r>
              <a:rPr lang="en-US" dirty="0"/>
              <a:t>Green certification programs provide independent, third-party assessment of the benefits provided by the solar system – assisting in the appraisal of the house</a:t>
            </a:r>
          </a:p>
        </p:txBody>
      </p:sp>
    </p:spTree>
    <p:extLst>
      <p:ext uri="{BB962C8B-B14F-4D97-AF65-F5344CB8AC3E}">
        <p14:creationId xmlns:p14="http://schemas.microsoft.com/office/powerpoint/2010/main" val="256349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9072-F1CD-471A-8C4F-3FFEFA0A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Community Solar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77332-3558-4ED5-AAE9-C9B022193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Community solar allows a utility customer to “subscribe” to a portion of the output of a large solar system not located on their property and receive a credit from their utility</a:t>
            </a:r>
          </a:p>
          <a:p>
            <a:pPr lvl="0"/>
            <a:r>
              <a:rPr lang="en-US" dirty="0"/>
              <a:t>Community solar structured properly can address equity disparities</a:t>
            </a:r>
            <a:endParaRPr lang="en-US" sz="1800" dirty="0"/>
          </a:p>
          <a:p>
            <a:pPr lvl="0"/>
            <a:r>
              <a:rPr lang="en-US" dirty="0"/>
              <a:t>“Value of Solar” community solar credits from utilities can accelerate market-based economic dispatch</a:t>
            </a:r>
            <a:endParaRPr lang="en-US" sz="1800" dirty="0"/>
          </a:p>
          <a:p>
            <a:pPr lvl="1"/>
            <a:r>
              <a:rPr lang="en-US" dirty="0"/>
              <a:t>Compensating the PV owner for all benefits the system provides is not a “subsidy”</a:t>
            </a:r>
          </a:p>
          <a:p>
            <a:pPr lvl="1"/>
            <a:r>
              <a:rPr lang="en-US" dirty="0"/>
              <a:t>The “value of solar” creates an immediate revenue-neutral relationship between the community solar owner and their utility</a:t>
            </a:r>
            <a:endParaRPr lang="en-US" sz="1600" dirty="0"/>
          </a:p>
          <a:p>
            <a:pPr lvl="0"/>
            <a:r>
              <a:rPr lang="en-US" dirty="0"/>
              <a:t>Community Solar Legislation should include relatively detailed provisions rather than deferring those details to the potentially contentious regulatory process.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21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F75D-4181-4E96-924D-613FAAC1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Electric Transportation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7A44-6C05-45FD-BF61-3FAE9C15B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03566" cy="435133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Electric vehicles fully or partially eliminate carbon emissions transportation </a:t>
            </a:r>
          </a:p>
          <a:p>
            <a:pPr lvl="0"/>
            <a:r>
              <a:rPr lang="en-US" dirty="0"/>
              <a:t>Decarbonization of the transportation sector is critical to climate action goals</a:t>
            </a:r>
          </a:p>
          <a:p>
            <a:pPr lvl="0"/>
            <a:r>
              <a:rPr lang="en-US" dirty="0"/>
              <a:t>Electric vehicles can provide cost savings on a life cycle cost basis</a:t>
            </a:r>
          </a:p>
          <a:p>
            <a:pPr lvl="0"/>
            <a:r>
              <a:rPr lang="en-US" dirty="0"/>
              <a:t>The value of electric vehicles may change between markets, business cases, charging infrastructure available, limited current available to power fast chargers</a:t>
            </a:r>
          </a:p>
          <a:p>
            <a:pPr lvl="0"/>
            <a:r>
              <a:rPr lang="en-US" dirty="0"/>
              <a:t>Large scale EV charging (daytime/nighttime charging, workplace charging, home charging, fast charging) may adversely impact utility supply infrastructure and planning</a:t>
            </a:r>
          </a:p>
          <a:p>
            <a:pPr lvl="0"/>
            <a:r>
              <a:rPr lang="en-US" dirty="0"/>
              <a:t>Charging from renewable energy sources is essential for decarbonization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90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D488D-5C78-4A82-BBF8-D87C02751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633"/>
            <a:ext cx="10515600" cy="625117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Public policies at the city, state, and national level impact the potential for decarbonization of the transportation sector</a:t>
            </a:r>
            <a:endParaRPr lang="en-US" sz="1800" dirty="0"/>
          </a:p>
          <a:p>
            <a:pPr lvl="1"/>
            <a:r>
              <a:rPr lang="en-US" dirty="0"/>
              <a:t>Utility planning</a:t>
            </a:r>
            <a:endParaRPr lang="en-US" sz="1600" dirty="0"/>
          </a:p>
          <a:p>
            <a:pPr lvl="1"/>
            <a:r>
              <a:rPr lang="en-US" dirty="0"/>
              <a:t>Meeting aggregate power demand</a:t>
            </a:r>
            <a:endParaRPr lang="en-US" sz="1600" dirty="0"/>
          </a:p>
          <a:p>
            <a:pPr lvl="1"/>
            <a:r>
              <a:rPr lang="en-US" dirty="0"/>
              <a:t>Public charging infrastructure</a:t>
            </a:r>
            <a:endParaRPr lang="en-US" sz="1600" dirty="0"/>
          </a:p>
          <a:p>
            <a:pPr lvl="0"/>
            <a:r>
              <a:rPr lang="en-US" dirty="0"/>
              <a:t>Technologies and public policies can rapidly change, creating uncertainty</a:t>
            </a:r>
            <a:endParaRPr lang="en-US" sz="1800" dirty="0"/>
          </a:p>
          <a:p>
            <a:pPr lvl="0"/>
            <a:r>
              <a:rPr lang="en-US" dirty="0"/>
              <a:t>Interdependence of charging patterns and utility supplies require coordination</a:t>
            </a:r>
            <a:endParaRPr lang="en-US" sz="1800" dirty="0"/>
          </a:p>
          <a:p>
            <a:pPr lvl="1"/>
            <a:r>
              <a:rPr lang="en-US" dirty="0"/>
              <a:t>Coordination cannot occur without communication</a:t>
            </a:r>
            <a:endParaRPr lang="en-US" sz="1600" dirty="0"/>
          </a:p>
          <a:p>
            <a:pPr lvl="1"/>
            <a:r>
              <a:rPr lang="en-US" dirty="0"/>
              <a:t>Communication requires electronic communication between the EV and the utility, which will require cyber security measures</a:t>
            </a:r>
            <a:endParaRPr lang="en-US" sz="1600" dirty="0"/>
          </a:p>
          <a:p>
            <a:pPr lvl="0"/>
            <a:r>
              <a:rPr lang="en-US" dirty="0"/>
              <a:t>Potential buyers benefit by talking with EV owners</a:t>
            </a:r>
            <a:endParaRPr lang="en-US" sz="1800" dirty="0"/>
          </a:p>
          <a:p>
            <a:pPr lvl="1"/>
            <a:r>
              <a:rPr lang="en-US" dirty="0"/>
              <a:t>ASES members who talked with EV owners at “Electric Avenue” on Monday engaged in robust discussions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58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04FE-562E-495C-B035-5C382A360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632"/>
            <a:ext cx="10515600" cy="635092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market value of EVs can be severely impacted by </a:t>
            </a:r>
            <a:r>
              <a:rPr lang="en-US" b="1" dirty="0">
                <a:solidFill>
                  <a:srgbClr val="FF0000"/>
                </a:solidFill>
              </a:rPr>
              <a:t>FUD – FEAR, UNCERTAINTY AND DOUBT</a:t>
            </a:r>
            <a:endParaRPr lang="en-US" sz="1800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Unwarranted FUD messages can be perpetrated by the conventional vehicle and fossil industries</a:t>
            </a:r>
            <a:endParaRPr lang="en-US" sz="1600" dirty="0"/>
          </a:p>
          <a:p>
            <a:pPr lvl="0"/>
            <a:r>
              <a:rPr lang="en-US" dirty="0"/>
              <a:t>EVs can be linked directly with on-site PV as well as utility-supplied renewable electricity</a:t>
            </a:r>
            <a:endParaRPr lang="en-US" sz="1800" dirty="0"/>
          </a:p>
          <a:p>
            <a:pPr lvl="0"/>
            <a:r>
              <a:rPr lang="en-US" dirty="0"/>
              <a:t>PV can power public chargers at wayside rest areas</a:t>
            </a:r>
            <a:endParaRPr lang="en-US" sz="1800" dirty="0"/>
          </a:p>
          <a:p>
            <a:pPr lvl="0"/>
            <a:r>
              <a:rPr lang="en-US" dirty="0"/>
              <a:t>Battery electric vehicle can include smaller transportation modes – Lite Solar Vehicles, small delivery vehicles, scooters, bicycles</a:t>
            </a:r>
            <a:endParaRPr lang="en-US" sz="1800" dirty="0"/>
          </a:p>
          <a:p>
            <a:pPr lvl="0"/>
            <a:r>
              <a:rPr lang="en-US" dirty="0"/>
              <a:t>Electric semis are available on the market today</a:t>
            </a:r>
            <a:endParaRPr lang="en-US" sz="1800" dirty="0"/>
          </a:p>
          <a:p>
            <a:pPr lvl="1"/>
            <a:r>
              <a:rPr lang="en-US" dirty="0"/>
              <a:t>Electric semis have a range over 350 miles</a:t>
            </a:r>
            <a:endParaRPr lang="en-US" sz="1600" dirty="0"/>
          </a:p>
          <a:p>
            <a:pPr lvl="1"/>
            <a:r>
              <a:rPr lang="en-US" dirty="0"/>
              <a:t>Loaded electric semis can reach 60 mph in 30 seconds – vs 120 seconds in a diesel semi</a:t>
            </a:r>
            <a:endParaRPr lang="en-US" sz="1600" dirty="0"/>
          </a:p>
          <a:p>
            <a:pPr lvl="1"/>
            <a:r>
              <a:rPr lang="en-US" dirty="0"/>
              <a:t>High capacity fast chargers can charge the semi battery in less than an hour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85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3C0B-90DD-41CA-93AC-6B7699F1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C7F33-1B0C-4543-8E4A-1120DC0AA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118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Innovative models can bring financing to the community level</a:t>
            </a:r>
            <a:endParaRPr lang="en-US" sz="1800" dirty="0"/>
          </a:p>
          <a:p>
            <a:pPr lvl="1"/>
            <a:r>
              <a:rPr lang="en-US" dirty="0"/>
              <a:t>Examples include Clean Energy Credit Union </a:t>
            </a:r>
            <a:endParaRPr lang="en-US" sz="1600" dirty="0"/>
          </a:p>
          <a:p>
            <a:pPr lvl="1"/>
            <a:r>
              <a:rPr lang="en-US" dirty="0"/>
              <a:t>Can provide competitive loans with no money down</a:t>
            </a:r>
            <a:endParaRPr lang="en-US" sz="1600" dirty="0"/>
          </a:p>
          <a:p>
            <a:pPr lvl="0"/>
            <a:r>
              <a:rPr lang="en-US" dirty="0"/>
              <a:t>Commercial Investment Tax Credit for businesses due to be reduced from 30% to 26% on January 1</a:t>
            </a:r>
            <a:endParaRPr lang="en-US" sz="1800" dirty="0"/>
          </a:p>
          <a:p>
            <a:pPr lvl="1"/>
            <a:r>
              <a:rPr lang="en-US" dirty="0"/>
              <a:t>Strategies to capture the full 30% value for installations after January 1 require deep understanding of federal “safe harbor” rules </a:t>
            </a:r>
          </a:p>
          <a:p>
            <a:pPr lvl="1"/>
            <a:r>
              <a:rPr lang="en-US" dirty="0"/>
              <a:t>Professional advice may be advisable </a:t>
            </a:r>
          </a:p>
          <a:p>
            <a:pPr lvl="1"/>
            <a:r>
              <a:rPr lang="en-US" dirty="0"/>
              <a:t>Residential systems must be </a:t>
            </a:r>
            <a:r>
              <a:rPr lang="en-US" i="1" dirty="0"/>
              <a:t>operational</a:t>
            </a:r>
            <a:r>
              <a:rPr lang="en-US" dirty="0"/>
              <a:t> by 2019 December 31 to receive the full 30% tax credit</a:t>
            </a:r>
          </a:p>
        </p:txBody>
      </p:sp>
    </p:spTree>
    <p:extLst>
      <p:ext uri="{BB962C8B-B14F-4D97-AF65-F5344CB8AC3E}">
        <p14:creationId xmlns:p14="http://schemas.microsoft.com/office/powerpoint/2010/main" val="3649236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1021-929A-4FED-B6D5-872514AE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0DD1D-2362-46C5-B998-02F43DDFF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1306"/>
          </a:xfrm>
        </p:spPr>
        <p:txBody>
          <a:bodyPr/>
          <a:lstStyle/>
          <a:p>
            <a:pPr lvl="0"/>
            <a:r>
              <a:rPr lang="en-US" b="1" dirty="0"/>
              <a:t>Renewable Disaster Recovery</a:t>
            </a:r>
            <a:endParaRPr lang="en-US" sz="1800" dirty="0"/>
          </a:p>
          <a:p>
            <a:pPr lvl="1"/>
            <a:r>
              <a:rPr lang="en-US" dirty="0"/>
              <a:t>Use portable solar generators for emergency power without depending on fuel supplies</a:t>
            </a:r>
            <a:endParaRPr lang="en-US" sz="1600" dirty="0"/>
          </a:p>
          <a:p>
            <a:pPr lvl="2"/>
            <a:r>
              <a:rPr lang="en-US" dirty="0"/>
              <a:t>Also usable as temporary clean, silent power for events</a:t>
            </a:r>
            <a:endParaRPr lang="en-US" sz="1400" dirty="0"/>
          </a:p>
          <a:p>
            <a:pPr lvl="0"/>
            <a:r>
              <a:rPr lang="en-US" b="1" dirty="0"/>
              <a:t>Taming the Duck Curve</a:t>
            </a:r>
            <a:r>
              <a:rPr lang="en-US" dirty="0"/>
              <a:t> </a:t>
            </a:r>
            <a:endParaRPr lang="en-US" sz="1800" dirty="0"/>
          </a:p>
          <a:p>
            <a:pPr lvl="1"/>
            <a:r>
              <a:rPr lang="en-US" dirty="0"/>
              <a:t>Add controls for solar plus load flexibility for buildings</a:t>
            </a:r>
            <a:endParaRPr lang="en-US" sz="1600" dirty="0"/>
          </a:p>
          <a:p>
            <a:pPr lvl="1"/>
            <a:r>
              <a:rPr lang="en-US" dirty="0"/>
              <a:t>Increase building efficiency</a:t>
            </a:r>
            <a:endParaRPr lang="en-US" sz="1600" dirty="0"/>
          </a:p>
          <a:p>
            <a:pPr lvl="1"/>
            <a:r>
              <a:rPr lang="en-US" dirty="0"/>
              <a:t>Use smart on-site generation (PV plus batteries) to shift to peak utility demand times</a:t>
            </a:r>
            <a:endParaRPr lang="en-US" sz="1600" dirty="0"/>
          </a:p>
          <a:p>
            <a:pPr lvl="1"/>
            <a:r>
              <a:rPr lang="en-US" dirty="0"/>
              <a:t>Buildings can be a flexible resource for a renewable-dominated grid</a:t>
            </a:r>
            <a:endParaRPr lang="en-US" sz="1600" dirty="0"/>
          </a:p>
          <a:p>
            <a:pPr lvl="1"/>
            <a:r>
              <a:rPr lang="en-US" dirty="0"/>
              <a:t>Even historic buildings can be heated with district heating and cooling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79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A4525-616C-48C3-ABCD-9D31EE11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8764"/>
            <a:ext cx="10515600" cy="5678199"/>
          </a:xfrm>
        </p:spPr>
        <p:txBody>
          <a:bodyPr/>
          <a:lstStyle/>
          <a:p>
            <a:pPr lvl="0"/>
            <a:r>
              <a:rPr lang="en-US" b="1" dirty="0"/>
              <a:t>Innovative PV materials</a:t>
            </a:r>
            <a:endParaRPr lang="en-US" sz="1800" dirty="0"/>
          </a:p>
          <a:p>
            <a:pPr lvl="1"/>
            <a:r>
              <a:rPr lang="en-US" dirty="0"/>
              <a:t>3-D printing of PV panels may be possible with Methyl Ammonium Lead Halide Perovskite Solar Cells</a:t>
            </a:r>
            <a:endParaRPr lang="en-US" sz="1600" dirty="0"/>
          </a:p>
          <a:p>
            <a:pPr lvl="1"/>
            <a:r>
              <a:rPr lang="en-US" dirty="0"/>
              <a:t>Standardizing EV charging and/or switching stations may reduce cost and complexity</a:t>
            </a:r>
            <a:endParaRPr lang="en-US" sz="1600" dirty="0"/>
          </a:p>
          <a:p>
            <a:pPr lvl="0"/>
            <a:r>
              <a:rPr lang="en-US" b="1" dirty="0"/>
              <a:t>International examples of innovative technologies </a:t>
            </a:r>
          </a:p>
          <a:p>
            <a:pPr lvl="1"/>
            <a:r>
              <a:rPr lang="en-US" dirty="0"/>
              <a:t>Can stimulate new strategies for reducing carbon emissions</a:t>
            </a:r>
            <a:endParaRPr lang="en-US" sz="1400" dirty="0"/>
          </a:p>
          <a:p>
            <a:pPr lvl="0"/>
            <a:r>
              <a:rPr lang="en-US" b="1" dirty="0"/>
              <a:t>Posters will be available for review at </a:t>
            </a:r>
            <a:r>
              <a:rPr lang="en-US" b="1" dirty="0">
                <a:hlinkClick r:id="rId2"/>
              </a:rPr>
              <a:t>www.ASES.org</a:t>
            </a:r>
            <a:r>
              <a:rPr lang="en-US" b="1" dirty="0"/>
              <a:t> </a:t>
            </a:r>
            <a:endParaRPr lang="en-US" sz="1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8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85C6C4-CA85-4266-9668-343F431E9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100">
                <a:solidFill>
                  <a:srgbClr val="FFFFFF"/>
                </a:solidFill>
              </a:rPr>
              <a:t>SOLAR 2019</a:t>
            </a:r>
            <a:br>
              <a:rPr lang="en-US" sz="5100">
                <a:solidFill>
                  <a:srgbClr val="FFFFFF"/>
                </a:solidFill>
              </a:rPr>
            </a:br>
            <a:r>
              <a:rPr lang="en-US" sz="5100">
                <a:solidFill>
                  <a:srgbClr val="FFFFFF"/>
                </a:solidFill>
              </a:rPr>
              <a:t>SESSION HIGHLIGHTS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55722-6085-4119-9967-2394B19E6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John Dunlop</a:t>
            </a:r>
          </a:p>
          <a:p>
            <a:r>
              <a:rPr lang="en-US" dirty="0">
                <a:solidFill>
                  <a:srgbClr val="FFFFFF"/>
                </a:solidFill>
              </a:rPr>
              <a:t>Conference Chair</a:t>
            </a:r>
          </a:p>
        </p:txBody>
      </p:sp>
    </p:spTree>
    <p:extLst>
      <p:ext uri="{BB962C8B-B14F-4D97-AF65-F5344CB8AC3E}">
        <p14:creationId xmlns:p14="http://schemas.microsoft.com/office/powerpoint/2010/main" val="1942735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FF1B-646A-41F7-B864-476B6C8E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832F4-F2B3-48B7-B8DE-B053FDD01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937"/>
            <a:ext cx="10515600" cy="38660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RAPID DEPLOYMENT OF </a:t>
            </a:r>
          </a:p>
          <a:p>
            <a:pPr marL="0" indent="0" algn="ctr">
              <a:buNone/>
            </a:pPr>
            <a:r>
              <a:rPr lang="en-US" sz="4000" dirty="0"/>
              <a:t>RENEWABLE ENERGY </a:t>
            </a:r>
          </a:p>
          <a:p>
            <a:pPr marL="0" indent="0" algn="ctr">
              <a:buNone/>
            </a:pPr>
            <a:r>
              <a:rPr lang="en-US" sz="4000" dirty="0"/>
              <a:t>WILL ATTACK THE CLIMATE CRISIS!!!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>
                <a:solidFill>
                  <a:srgbClr val="FF0000"/>
                </a:solidFill>
              </a:rPr>
              <a:t>WE </a:t>
            </a:r>
            <a:r>
              <a:rPr lang="en-US" sz="4000" b="1" dirty="0">
                <a:solidFill>
                  <a:srgbClr val="FF0000"/>
                </a:solidFill>
              </a:rPr>
              <a:t>CAN</a:t>
            </a:r>
            <a:r>
              <a:rPr lang="en-US" sz="4000" dirty="0">
                <a:solidFill>
                  <a:srgbClr val="FF0000"/>
                </a:solidFill>
              </a:rPr>
              <a:t> WIN THE RACE AGAINST TIME</a:t>
            </a:r>
          </a:p>
        </p:txBody>
      </p:sp>
    </p:spTree>
    <p:extLst>
      <p:ext uri="{BB962C8B-B14F-4D97-AF65-F5344CB8AC3E}">
        <p14:creationId xmlns:p14="http://schemas.microsoft.com/office/powerpoint/2010/main" val="221264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E8F1-9C7E-43E1-9D51-1FB7576F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7079"/>
            <a:ext cx="10515600" cy="8845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Climate Action at the International, National, State and City Level; Business Opportunities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FF2677-9174-4464-BF15-54CF58D94526}"/>
              </a:ext>
            </a:extLst>
          </p:cNvPr>
          <p:cNvSpPr txBox="1"/>
          <p:nvPr/>
        </p:nvSpPr>
        <p:spPr>
          <a:xfrm>
            <a:off x="655983" y="2246244"/>
            <a:ext cx="1105231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Climate crisis demands that we are carbon neutral by mid-century to keep warming to 1.5°C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We must be </a:t>
            </a:r>
            <a:r>
              <a:rPr lang="en-US" sz="2400" b="1" i="1" dirty="0"/>
              <a:t>HALFWAY</a:t>
            </a:r>
            <a:r>
              <a:rPr lang="en-US" sz="2400" dirty="0"/>
              <a:t> toward that goal </a:t>
            </a:r>
            <a:r>
              <a:rPr lang="en-US" sz="2400" i="1" dirty="0"/>
              <a:t>within </a:t>
            </a:r>
            <a:r>
              <a:rPr lang="en-US" sz="2400" b="1" i="1" dirty="0"/>
              <a:t>ONE</a:t>
            </a:r>
            <a:r>
              <a:rPr lang="en-US" sz="2400" i="1" dirty="0"/>
              <a:t> decade </a:t>
            </a:r>
            <a:r>
              <a:rPr lang="en-US" sz="2400" dirty="0"/>
              <a:t> - 2030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Need for urgent action already evident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Extreme weather events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Mass migrations of climate refugees – Example:</a:t>
            </a:r>
            <a:endParaRPr lang="en-US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Climate disruption in food-producing nations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reduced crop production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dramatic reduction in exports 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food shortage in countries dependent on supply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protests against government policies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political upheaval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climate refugees</a:t>
            </a:r>
          </a:p>
          <a:p>
            <a:pPr lvl="2"/>
            <a:endParaRPr lang="en-US" sz="2400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07A5E-FCF7-462C-BCB5-22D64CA3B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648392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Urgent Action in America must happen at the state and local level</a:t>
            </a:r>
            <a:endParaRPr lang="en-US" sz="1800" dirty="0"/>
          </a:p>
          <a:p>
            <a:pPr lvl="1"/>
            <a:r>
              <a:rPr lang="en-US" dirty="0"/>
              <a:t>States and cities must commit to 100% clean energy by 2050</a:t>
            </a:r>
            <a:endParaRPr lang="en-US" sz="1600" dirty="0"/>
          </a:p>
          <a:p>
            <a:pPr lvl="0"/>
            <a:r>
              <a:rPr lang="en-US" dirty="0"/>
              <a:t>Dramatically ramp up use of renewables </a:t>
            </a:r>
            <a:endParaRPr lang="en-US" sz="1800" dirty="0"/>
          </a:p>
          <a:p>
            <a:pPr lvl="1"/>
            <a:r>
              <a:rPr lang="en-US" dirty="0"/>
              <a:t>Renewable electricity already less costly than running an existing fossil fuel plant</a:t>
            </a:r>
            <a:endParaRPr lang="en-US" sz="1600" dirty="0"/>
          </a:p>
          <a:p>
            <a:pPr lvl="1"/>
            <a:r>
              <a:rPr lang="en-US" dirty="0"/>
              <a:t>Must publicize cost-effectiveness of current technologies</a:t>
            </a:r>
          </a:p>
          <a:p>
            <a:pPr lvl="0"/>
            <a:r>
              <a:rPr lang="en-US" dirty="0"/>
              <a:t>Policies must reward businesses for taking urgent climate action</a:t>
            </a:r>
            <a:endParaRPr lang="en-US" sz="1800" dirty="0"/>
          </a:p>
          <a:p>
            <a:pPr lvl="0"/>
            <a:r>
              <a:rPr lang="en-US" dirty="0"/>
              <a:t>Policies must reward energy users for using clean energy for electric power, transportation, and heating and cooling</a:t>
            </a:r>
            <a:endParaRPr lang="en-US" sz="1800" dirty="0"/>
          </a:p>
          <a:p>
            <a:pPr lvl="0"/>
            <a:r>
              <a:rPr lang="en-US" dirty="0"/>
              <a:t>Transmission must be upgraded for nation-wide supply of cost-effective renewables</a:t>
            </a:r>
            <a:endParaRPr lang="en-US" sz="1800" dirty="0"/>
          </a:p>
          <a:p>
            <a:pPr lvl="1"/>
            <a:r>
              <a:rPr lang="en-US" dirty="0"/>
              <a:t>Direct Current, High Voltage (800 kV) transmission has TEN times more carrying capacity than conventional long-distance, high voltage AC lines</a:t>
            </a:r>
            <a:endParaRPr lang="en-US" sz="1600" dirty="0"/>
          </a:p>
          <a:p>
            <a:pPr lvl="1"/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5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3B0DD-AF76-48E3-9F04-BF6A6247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052"/>
            <a:ext cx="10515600" cy="36675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Energy efficiency and wise use of energy are critical components of the transformation.</a:t>
            </a:r>
            <a:endParaRPr lang="en-US" sz="1800" dirty="0"/>
          </a:p>
          <a:p>
            <a:pPr lvl="0"/>
            <a:r>
              <a:rPr lang="en-US" dirty="0"/>
              <a:t>We all must do all we can as individuals and power communities to do everything we can to address the climate crisis.</a:t>
            </a:r>
            <a:endParaRPr lang="en-US" sz="1800" dirty="0"/>
          </a:p>
          <a:p>
            <a:pPr lvl="0"/>
            <a:r>
              <a:rPr lang="en-US" dirty="0"/>
              <a:t>We want </a:t>
            </a:r>
            <a:r>
              <a:rPr lang="en-US" u="sng" dirty="0"/>
              <a:t>our</a:t>
            </a:r>
            <a:r>
              <a:rPr lang="en-US" dirty="0"/>
              <a:t> children to be able to tell </a:t>
            </a:r>
            <a:r>
              <a:rPr lang="en-US" u="sng" dirty="0"/>
              <a:t>their</a:t>
            </a:r>
            <a:r>
              <a:rPr lang="en-US" dirty="0"/>
              <a:t> children that their grandparents – </a:t>
            </a:r>
            <a:r>
              <a:rPr lang="en-US" dirty="0">
                <a:solidFill>
                  <a:srgbClr val="FF0000"/>
                </a:solidFill>
              </a:rPr>
              <a:t>YOU WHO ARE IN THIS ROOM RIGHT NOW </a:t>
            </a:r>
            <a:r>
              <a:rPr lang="en-US" dirty="0"/>
              <a:t>– </a:t>
            </a:r>
            <a:r>
              <a:rPr lang="en-US" b="1" dirty="0"/>
              <a:t>forced dramatic climate action across the entire economy</a:t>
            </a:r>
            <a:r>
              <a:rPr lang="en-US" dirty="0"/>
              <a:t> – </a:t>
            </a:r>
            <a:r>
              <a:rPr lang="en-US" u="sng" dirty="0">
                <a:solidFill>
                  <a:srgbClr val="FF0000"/>
                </a:solidFill>
              </a:rPr>
              <a:t>AND IT WORKED!!!</a:t>
            </a:r>
            <a:r>
              <a:rPr lang="en-US" dirty="0">
                <a:solidFill>
                  <a:srgbClr val="FF0000"/>
                </a:solidFill>
              </a:rPr>
              <a:t>  </a:t>
            </a:r>
            <a:endParaRPr lang="en-US" sz="1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8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4BA2-57FE-4E2F-B1DA-1B86A886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60337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Essential Minerals: Potential Threat to Renewables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1DE0-C01D-42B1-B7CD-71B5789BA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793"/>
            <a:ext cx="10515600" cy="4930081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Advanced solar and wind equipment technologies require essential minerals</a:t>
            </a:r>
            <a:endParaRPr lang="en-US" sz="1800" dirty="0"/>
          </a:p>
          <a:p>
            <a:pPr lvl="1"/>
            <a:r>
              <a:rPr lang="en-US" dirty="0"/>
              <a:t>Magnets</a:t>
            </a:r>
            <a:endParaRPr lang="en-US" sz="1600" dirty="0"/>
          </a:p>
          <a:p>
            <a:pPr lvl="1"/>
            <a:r>
              <a:rPr lang="en-US" dirty="0"/>
              <a:t>Electronics</a:t>
            </a:r>
            <a:endParaRPr lang="en-US" sz="1600" dirty="0"/>
          </a:p>
          <a:p>
            <a:pPr lvl="1"/>
            <a:r>
              <a:rPr lang="en-US" dirty="0"/>
              <a:t>Solar cell manufacturing</a:t>
            </a:r>
            <a:endParaRPr lang="en-US" sz="1600" dirty="0"/>
          </a:p>
          <a:p>
            <a:pPr lvl="0"/>
            <a:r>
              <a:rPr lang="en-US" dirty="0"/>
              <a:t>Essential minerals also required to thousands of consumer products, like cell phones</a:t>
            </a:r>
            <a:endParaRPr lang="en-US" sz="1800" dirty="0"/>
          </a:p>
          <a:p>
            <a:pPr lvl="0"/>
            <a:r>
              <a:rPr lang="en-US" dirty="0"/>
              <a:t>Due to extraction costs, most essential minerals currently supplied by China and countries in South America</a:t>
            </a:r>
            <a:endParaRPr lang="en-US" sz="1800" dirty="0"/>
          </a:p>
          <a:p>
            <a:pPr lvl="0"/>
            <a:r>
              <a:rPr lang="en-US" dirty="0"/>
              <a:t>Known supplies of essential minerals in America may lie in sensitive environmental areas</a:t>
            </a:r>
            <a:endParaRPr lang="en-US" sz="1800" dirty="0"/>
          </a:p>
          <a:p>
            <a:pPr lvl="0"/>
            <a:r>
              <a:rPr lang="en-US" dirty="0"/>
              <a:t>Extraction of minerals from deep in the earth entails toxic wastes</a:t>
            </a:r>
            <a:endParaRPr lang="en-US" sz="1800" dirty="0"/>
          </a:p>
          <a:p>
            <a:pPr lvl="0"/>
            <a:r>
              <a:rPr lang="en-US" dirty="0"/>
              <a:t>Toxic wastes threaten the local environment</a:t>
            </a:r>
            <a:endParaRPr lang="en-US" sz="1800" dirty="0"/>
          </a:p>
          <a:p>
            <a:pPr lvl="0"/>
            <a:r>
              <a:rPr lang="en-US" dirty="0"/>
              <a:t>Mineral extraction in America opposed by concerned citizens</a:t>
            </a:r>
            <a:endParaRPr lang="en-US" sz="1800" dirty="0"/>
          </a:p>
          <a:p>
            <a:pPr lvl="0"/>
            <a:r>
              <a:rPr lang="en-US" dirty="0"/>
              <a:t>Adequate supply of essential minerals for renewable electricity generation to address the climate crisis may be at risk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D940-D536-48AD-8978-A68BB9FC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Integration of Variable Energy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67039-8E13-48F5-B9AF-F40C4F34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Renewable hydrogen and synthetic natural gas may be a cost-effective alternative to curtailing excess renewable generation under high wind and solar scenarios</a:t>
            </a:r>
          </a:p>
          <a:p>
            <a:r>
              <a:rPr lang="en-US" dirty="0"/>
              <a:t>Running wind and solar systems at partial power allows them to ramp up or down to match variable loads</a:t>
            </a:r>
          </a:p>
          <a:p>
            <a:pPr lvl="1"/>
            <a:r>
              <a:rPr lang="en-US" dirty="0"/>
              <a:t>Essentially making the systems a “dispatchable energy resource”</a:t>
            </a:r>
          </a:p>
          <a:p>
            <a:pPr lvl="1"/>
            <a:r>
              <a:rPr lang="en-US" dirty="0"/>
              <a:t>Matching variable loads provides value to the grid</a:t>
            </a:r>
          </a:p>
          <a:p>
            <a:pPr lvl="1"/>
            <a:r>
              <a:rPr lang="en-US" dirty="0"/>
              <a:t>Dispatchable renewables can be more cost effective than adding electricity storage</a:t>
            </a:r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8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8739-3262-43F7-97F4-776A9AA3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Resource Assessment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67B92-3336-40CF-A7D6-85259A7BA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122"/>
            <a:ext cx="10515600" cy="536975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Solar Power "Perfect Forecasting" techniques are under development by SUNY (State Univ of NY) </a:t>
            </a:r>
            <a:endParaRPr lang="en-US" sz="1600" dirty="0"/>
          </a:p>
          <a:p>
            <a:pPr lvl="1"/>
            <a:r>
              <a:rPr lang="en-US" dirty="0"/>
              <a:t>Utilities and solar operators will be better able to predict solar system production </a:t>
            </a:r>
            <a:endParaRPr lang="en-US" sz="1400" dirty="0"/>
          </a:p>
          <a:p>
            <a:pPr lvl="0"/>
            <a:r>
              <a:rPr lang="en-US" dirty="0"/>
              <a:t>NASA Earth Radiation models are improving their "</a:t>
            </a:r>
            <a:r>
              <a:rPr lang="en-US" dirty="0" err="1"/>
              <a:t>bestimates</a:t>
            </a:r>
            <a:r>
              <a:rPr lang="en-US" dirty="0"/>
              <a:t>" for the surface radiation network. </a:t>
            </a:r>
            <a:endParaRPr lang="en-US" sz="1600" dirty="0"/>
          </a:p>
          <a:p>
            <a:pPr lvl="0"/>
            <a:r>
              <a:rPr lang="en-US" dirty="0"/>
              <a:t>International goal is to keep warming over the entire globe for all time to </a:t>
            </a:r>
            <a:r>
              <a:rPr lang="en-US" i="1" dirty="0"/>
              <a:t>less</a:t>
            </a:r>
            <a:r>
              <a:rPr lang="en-US" dirty="0"/>
              <a:t> than 0.5°C above </a:t>
            </a:r>
            <a:r>
              <a:rPr lang="en-US" i="1" dirty="0"/>
              <a:t>current temperatures</a:t>
            </a:r>
            <a:endParaRPr lang="en-US" sz="1600" i="1" dirty="0"/>
          </a:p>
          <a:p>
            <a:pPr lvl="0"/>
            <a:r>
              <a:rPr lang="en-US" dirty="0"/>
              <a:t>Annual average temperatures in America are rising about 0.25°C per decade</a:t>
            </a:r>
          </a:p>
          <a:p>
            <a:pPr lvl="0"/>
            <a:r>
              <a:rPr lang="en-US" dirty="0">
                <a:highlight>
                  <a:srgbClr val="00FFFF"/>
                </a:highlight>
              </a:rPr>
              <a:t>Conference Chair Comment: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At +0.25°C per decade, we will already be at the long-term goal of +0.5 °C by 2040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Even if new carbon emissions are eliminated by 2040, the the Earth would continue to warm due to previous emissions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Carbon emissions must be greatly reduced </a:t>
            </a:r>
            <a:r>
              <a:rPr lang="en-US" b="1" u="sng" dirty="0">
                <a:highlight>
                  <a:srgbClr val="00FFFF"/>
                </a:highlight>
              </a:rPr>
              <a:t>within the </a:t>
            </a:r>
            <a:r>
              <a:rPr lang="en-US" b="1" i="1" u="sng" dirty="0">
                <a:highlight>
                  <a:srgbClr val="00FFFF"/>
                </a:highlight>
              </a:rPr>
              <a:t>next five years</a:t>
            </a:r>
            <a:r>
              <a:rPr lang="en-US" b="1" dirty="0">
                <a:highlight>
                  <a:srgbClr val="00FFFF"/>
                </a:highlight>
              </a:rPr>
              <a:t> </a:t>
            </a:r>
            <a:r>
              <a:rPr lang="en-US" dirty="0">
                <a:highlight>
                  <a:srgbClr val="00FFFF"/>
                </a:highlight>
              </a:rPr>
              <a:t>to curtail warming to much </a:t>
            </a:r>
            <a:r>
              <a:rPr lang="en-US" u="sng" dirty="0">
                <a:highlight>
                  <a:srgbClr val="00FFFF"/>
                </a:highlight>
              </a:rPr>
              <a:t>less</a:t>
            </a:r>
            <a:r>
              <a:rPr lang="en-US" dirty="0">
                <a:highlight>
                  <a:srgbClr val="00FFFF"/>
                </a:highlight>
              </a:rPr>
              <a:t> than +0.5°C by 2040 </a:t>
            </a:r>
            <a:endParaRPr lang="en-US" sz="1600" dirty="0">
              <a:highlight>
                <a:srgbClr val="00FFFF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1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0F84-07F7-4513-B48E-C4B78E22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Energy Storage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FC5A2-DCA3-4514-AC1C-AF5F544E8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32909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Must compare alternative storage economics</a:t>
            </a:r>
            <a:endParaRPr lang="en-US" sz="1800" dirty="0"/>
          </a:p>
          <a:p>
            <a:pPr lvl="1"/>
            <a:r>
              <a:rPr lang="en-US" dirty="0"/>
              <a:t>Storage may provide:</a:t>
            </a:r>
            <a:endParaRPr lang="en-US" sz="1600" dirty="0"/>
          </a:p>
          <a:p>
            <a:pPr lvl="2"/>
            <a:r>
              <a:rPr lang="en-US" dirty="0"/>
              <a:t>Lower peak demand</a:t>
            </a:r>
            <a:endParaRPr lang="en-US" sz="1400" dirty="0"/>
          </a:p>
          <a:p>
            <a:pPr lvl="2"/>
            <a:r>
              <a:rPr lang="en-US" dirty="0"/>
              <a:t>Load shaping services</a:t>
            </a:r>
            <a:endParaRPr lang="en-US" sz="1400" dirty="0"/>
          </a:p>
          <a:p>
            <a:pPr lvl="1"/>
            <a:r>
              <a:rPr lang="en-US" dirty="0"/>
              <a:t>Batteries vs pumped-storage hydro</a:t>
            </a:r>
            <a:endParaRPr lang="en-US" sz="1600" dirty="0"/>
          </a:p>
          <a:p>
            <a:pPr lvl="2"/>
            <a:r>
              <a:rPr lang="en-US" dirty="0"/>
              <a:t>Pumped storage may be possible in a large number of applications</a:t>
            </a:r>
            <a:endParaRPr lang="en-US" sz="1400" dirty="0"/>
          </a:p>
          <a:p>
            <a:pPr lvl="2"/>
            <a:r>
              <a:rPr lang="en-US" dirty="0"/>
              <a:t>Pumped storage in the best locations may be more cost-effective than lithium-ion battery storage </a:t>
            </a:r>
          </a:p>
          <a:p>
            <a:pPr lvl="2"/>
            <a:r>
              <a:rPr lang="en-US" dirty="0"/>
              <a:t>From a climate perspective, the long time-frame to implement storage technologies must be considered</a:t>
            </a:r>
            <a:endParaRPr lang="en-US" sz="1600" dirty="0"/>
          </a:p>
          <a:p>
            <a:pPr lvl="0"/>
            <a:r>
              <a:rPr lang="en-US" dirty="0"/>
              <a:t>Education is necessary to help people understand the nuanced value of the cost of storage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0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1474</Words>
  <Application>Microsoft Office PowerPoint</Application>
  <PresentationFormat>Widescreen</PresentationFormat>
  <Paragraphs>155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SOLAR 2019 SESSION HIGHLIGHTS</vt:lpstr>
      <vt:lpstr>Climate Action at the International, National, State and City Level; Business Opportunities</vt:lpstr>
      <vt:lpstr>PowerPoint Presentation</vt:lpstr>
      <vt:lpstr>PowerPoint Presentation</vt:lpstr>
      <vt:lpstr>Essential Minerals: Potential Threat to Renewables Development </vt:lpstr>
      <vt:lpstr>Integration of Variable Energy Resources</vt:lpstr>
      <vt:lpstr>Resource Assessment </vt:lpstr>
      <vt:lpstr>Energy Storage </vt:lpstr>
      <vt:lpstr>Communicating Climate Action</vt:lpstr>
      <vt:lpstr>Solar Commons</vt:lpstr>
      <vt:lpstr>Value of Solar Homes</vt:lpstr>
      <vt:lpstr>Community Solar</vt:lpstr>
      <vt:lpstr>Electric Transportation</vt:lpstr>
      <vt:lpstr>PowerPoint Presentation</vt:lpstr>
      <vt:lpstr>PowerPoint Presentation</vt:lpstr>
      <vt:lpstr>FINANCING</vt:lpstr>
      <vt:lpstr>POSTERS</vt:lpstr>
      <vt:lpstr>PowerPoint Presentation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2019 SESSION HIGHLIGHTS</dc:title>
  <dc:creator>John Dunlop</dc:creator>
  <cp:lastModifiedBy>John Dunlop</cp:lastModifiedBy>
  <cp:revision>25</cp:revision>
  <dcterms:created xsi:type="dcterms:W3CDTF">2019-08-08T12:33:28Z</dcterms:created>
  <dcterms:modified xsi:type="dcterms:W3CDTF">2019-08-10T19:50:21Z</dcterms:modified>
</cp:coreProperties>
</file>