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notesMasterIdLst>
    <p:notesMasterId r:id="rId17"/>
  </p:notesMasterIdLst>
  <p:sldIdLst>
    <p:sldId id="256" r:id="rId2"/>
    <p:sldId id="866" r:id="rId3"/>
    <p:sldId id="961" r:id="rId4"/>
    <p:sldId id="883" r:id="rId5"/>
    <p:sldId id="962" r:id="rId6"/>
    <p:sldId id="951" r:id="rId7"/>
    <p:sldId id="888" r:id="rId8"/>
    <p:sldId id="952" r:id="rId9"/>
    <p:sldId id="953" r:id="rId10"/>
    <p:sldId id="889" r:id="rId11"/>
    <p:sldId id="267" r:id="rId12"/>
    <p:sldId id="286" r:id="rId13"/>
    <p:sldId id="816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BB1"/>
    <a:srgbClr val="6CAFCA"/>
    <a:srgbClr val="93C515"/>
    <a:srgbClr val="9E5ECE"/>
    <a:srgbClr val="3F90B1"/>
    <a:srgbClr val="95D604"/>
    <a:srgbClr val="CEF177"/>
    <a:srgbClr val="315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AFED-3D16-4B4A-8F78-DAC31E6E711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217F-956D-4C9E-A4A2-5F779F4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98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6C36-4BA8-4914-9EB5-0B0D98B4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1392"/>
            <a:ext cx="12192000" cy="2347608"/>
          </a:xfrm>
        </p:spPr>
        <p:txBody>
          <a:bodyPr>
            <a:noAutofit/>
          </a:bodyPr>
          <a:lstStyle/>
          <a:p>
            <a:r>
              <a:rPr lang="en-US" sz="9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Investment Crowdfunding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10323-4991-4559-9D2D-BC941B6D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417" y="3429000"/>
            <a:ext cx="11031166" cy="20999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8800"/>
              <a:t>Silicon Prairie</a:t>
            </a:r>
          </a:p>
          <a:p>
            <a:pPr>
              <a:spcBef>
                <a:spcPts val="0"/>
              </a:spcBef>
            </a:pPr>
            <a:r>
              <a:rPr lang="en-US" sz="3200"/>
              <a:t>Portal and Exchange * Established 2016</a:t>
            </a:r>
            <a:endParaRPr lang="en-US" sz="2800" i="1"/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3CD-40AA-487F-8D2D-D4CDA453AAE4}"/>
              </a:ext>
            </a:extLst>
          </p:cNvPr>
          <p:cNvSpPr txBox="1">
            <a:spLocks/>
          </p:cNvSpPr>
          <p:nvPr/>
        </p:nvSpPr>
        <p:spPr>
          <a:xfrm>
            <a:off x="574750" y="372204"/>
            <a:ext cx="11199996" cy="12772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800"/>
              </a:spcAft>
            </a:pPr>
            <a:r>
              <a:rPr lang="en-US" sz="9600"/>
              <a:t>Right for 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8CAC9-A46C-4204-A003-D2F7B75D446B}"/>
              </a:ext>
            </a:extLst>
          </p:cNvPr>
          <p:cNvSpPr/>
          <p:nvPr/>
        </p:nvSpPr>
        <p:spPr>
          <a:xfrm>
            <a:off x="574750" y="2028825"/>
            <a:ext cx="2800350" cy="280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FA305-FC3A-4051-B7C2-1799DB9523D7}"/>
              </a:ext>
            </a:extLst>
          </p:cNvPr>
          <p:cNvSpPr/>
          <p:nvPr/>
        </p:nvSpPr>
        <p:spPr>
          <a:xfrm>
            <a:off x="3683592" y="3523492"/>
            <a:ext cx="2800350" cy="1277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Must Keep “Control”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82CED-5DBB-4A9F-B883-718249EC55CC}"/>
              </a:ext>
            </a:extLst>
          </p:cNvPr>
          <p:cNvSpPr/>
          <p:nvPr/>
        </p:nvSpPr>
        <p:spPr>
          <a:xfrm>
            <a:off x="6769692" y="2028825"/>
            <a:ext cx="2800350" cy="280035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7FBA0-CF1C-4D97-9A3E-21B7A65256CE}"/>
              </a:ext>
            </a:extLst>
          </p:cNvPr>
          <p:cNvSpPr txBox="1"/>
          <p:nvPr/>
        </p:nvSpPr>
        <p:spPr>
          <a:xfrm>
            <a:off x="700421" y="2592468"/>
            <a:ext cx="257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$50,000to $5M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EA070-F412-4768-A7B6-790C9FEEDA49}"/>
              </a:ext>
            </a:extLst>
          </p:cNvPr>
          <p:cNvSpPr txBox="1"/>
          <p:nvPr/>
        </p:nvSpPr>
        <p:spPr>
          <a:xfrm>
            <a:off x="6792434" y="2459504"/>
            <a:ext cx="27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Willing to Market  The Deal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2199E-CFB4-4FB9-8774-0EBFA9329E16}"/>
              </a:ext>
            </a:extLst>
          </p:cNvPr>
          <p:cNvSpPr txBox="1"/>
          <p:nvPr/>
        </p:nvSpPr>
        <p:spPr>
          <a:xfrm>
            <a:off x="3718001" y="2151727"/>
            <a:ext cx="2571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No Bank/ Angel</a:t>
            </a:r>
          </a:p>
        </p:txBody>
      </p:sp>
      <p:pic>
        <p:nvPicPr>
          <p:cNvPr id="12" name="Graphic 84" descr="Questions">
            <a:extLst>
              <a:ext uri="{FF2B5EF4-FFF2-40B4-BE49-F238E27FC236}">
                <a16:creationId xmlns:a16="http://schemas.microsoft.com/office/drawing/2014/main" id="{35251680-D50F-4A3B-96B9-1B44865BC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956" y="3523492"/>
            <a:ext cx="3326069" cy="3196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5E3C9C-FC62-4ACA-BBBC-9423B42C1E06}"/>
              </a:ext>
            </a:extLst>
          </p:cNvPr>
          <p:cNvSpPr/>
          <p:nvPr/>
        </p:nvSpPr>
        <p:spPr>
          <a:xfrm>
            <a:off x="3651325" y="2028825"/>
            <a:ext cx="2800350" cy="1277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03A26-584D-4A1D-93B7-DE617EB17063}"/>
              </a:ext>
            </a:extLst>
          </p:cNvPr>
          <p:cNvSpPr txBox="1"/>
          <p:nvPr/>
        </p:nvSpPr>
        <p:spPr>
          <a:xfrm>
            <a:off x="3765625" y="2151727"/>
            <a:ext cx="2571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No Bank/ Angel</a:t>
            </a:r>
          </a:p>
        </p:txBody>
      </p:sp>
    </p:spTree>
    <p:extLst>
      <p:ext uri="{BB962C8B-B14F-4D97-AF65-F5344CB8AC3E}">
        <p14:creationId xmlns:p14="http://schemas.microsoft.com/office/powerpoint/2010/main" val="403296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E968-8A03-4C39-99A1-1CA5C13E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" y="307434"/>
            <a:ext cx="6338382" cy="2706624"/>
          </a:xfrm>
        </p:spPr>
        <p:txBody>
          <a:bodyPr>
            <a:noAutofit/>
          </a:bodyPr>
          <a:lstStyle/>
          <a:p>
            <a:pPr algn="ctr"/>
            <a:r>
              <a:rPr lang="en-US" sz="7200"/>
              <a:t>Distributed Ledger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BE8B-0F48-4160-941D-38F958BB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521" y="3242658"/>
            <a:ext cx="4456177" cy="1907666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... like a Spreadsheet</a:t>
            </a:r>
          </a:p>
        </p:txBody>
      </p:sp>
      <p:pic>
        <p:nvPicPr>
          <p:cNvPr id="1026" name="Picture 2" descr="Image result for excel spreadsheet icon">
            <a:extLst>
              <a:ext uri="{FF2B5EF4-FFF2-40B4-BE49-F238E27FC236}">
                <a16:creationId xmlns:a16="http://schemas.microsoft.com/office/drawing/2014/main" id="{C94440EB-BEA8-4A68-B7BA-17F93F22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76" y="717009"/>
            <a:ext cx="5423982" cy="54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3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5" descr="Connections">
            <a:extLst>
              <a:ext uri="{FF2B5EF4-FFF2-40B4-BE49-F238E27FC236}">
                <a16:creationId xmlns:a16="http://schemas.microsoft.com/office/drawing/2014/main" id="{F9319392-716D-44F9-B512-1E679A1569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208" y="463296"/>
            <a:ext cx="6577584" cy="678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E968-8A03-4C39-99A1-1CA5C13E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673227"/>
            <a:ext cx="5998464" cy="3941064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Everyone gets a Copy</a:t>
            </a:r>
          </a:p>
        </p:txBody>
      </p:sp>
      <p:pic>
        <p:nvPicPr>
          <p:cNvPr id="4" name="Graphic 35" descr="Connections">
            <a:extLst>
              <a:ext uri="{FF2B5EF4-FFF2-40B4-BE49-F238E27FC236}">
                <a16:creationId xmlns:a16="http://schemas.microsoft.com/office/drawing/2014/main" id="{98DA4611-F31A-454D-B467-104B68FE2C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8008" y="348996"/>
            <a:ext cx="657758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1865AC-8FA4-48AA-834D-B96E9DD84D89}"/>
              </a:ext>
            </a:extLst>
          </p:cNvPr>
          <p:cNvSpPr/>
          <p:nvPr/>
        </p:nvSpPr>
        <p:spPr>
          <a:xfrm>
            <a:off x="5597524" y="583897"/>
            <a:ext cx="5670687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4400"/>
              <a:t> Entries grouped 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4400" i="1"/>
              <a:t> Software math</a:t>
            </a:r>
            <a:r>
              <a:rPr lang="en-US" sz="4400"/>
              <a:t> 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4400"/>
              <a:t> Output inheritance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4400"/>
              <a:t> fraud “breaks” the bloodline</a:t>
            </a:r>
          </a:p>
        </p:txBody>
      </p:sp>
      <p:pic>
        <p:nvPicPr>
          <p:cNvPr id="8" name="Graphic 1" descr="DNA">
            <a:extLst>
              <a:ext uri="{FF2B5EF4-FFF2-40B4-BE49-F238E27FC236}">
                <a16:creationId xmlns:a16="http://schemas.microsoft.com/office/drawing/2014/main" id="{DCB8105D-05C0-4FE5-8F5A-38ECA7770A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3321" y="1556690"/>
            <a:ext cx="1149682" cy="1163025"/>
          </a:xfrm>
          <a:prstGeom prst="rect">
            <a:avLst/>
          </a:prstGeom>
        </p:spPr>
      </p:pic>
      <p:pic>
        <p:nvPicPr>
          <p:cNvPr id="9" name="Graphic 55" descr="Table">
            <a:extLst>
              <a:ext uri="{FF2B5EF4-FFF2-40B4-BE49-F238E27FC236}">
                <a16:creationId xmlns:a16="http://schemas.microsoft.com/office/drawing/2014/main" id="{7EC82E2F-AD1C-4C9A-A75D-2AB6E6595F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63" y="-133835"/>
            <a:ext cx="2096316" cy="2096316"/>
          </a:xfrm>
          <a:prstGeom prst="rect">
            <a:avLst/>
          </a:prstGeom>
        </p:spPr>
      </p:pic>
      <p:pic>
        <p:nvPicPr>
          <p:cNvPr id="11" name="Graphic 55" descr="Table">
            <a:extLst>
              <a:ext uri="{FF2B5EF4-FFF2-40B4-BE49-F238E27FC236}">
                <a16:creationId xmlns:a16="http://schemas.microsoft.com/office/drawing/2014/main" id="{415BA353-E4CC-40CA-9EC6-0B5A65E91E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4845" y="2313925"/>
            <a:ext cx="2096316" cy="2096316"/>
          </a:xfrm>
          <a:prstGeom prst="rect">
            <a:avLst/>
          </a:prstGeom>
        </p:spPr>
      </p:pic>
      <p:pic>
        <p:nvPicPr>
          <p:cNvPr id="7" name="Graphic 1" descr="DNA">
            <a:extLst>
              <a:ext uri="{FF2B5EF4-FFF2-40B4-BE49-F238E27FC236}">
                <a16:creationId xmlns:a16="http://schemas.microsoft.com/office/drawing/2014/main" id="{7DFE7043-5335-49E7-995B-33A37F9829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343" y="4004450"/>
            <a:ext cx="1149682" cy="1163025"/>
          </a:xfrm>
          <a:prstGeom prst="rect">
            <a:avLst/>
          </a:prstGeom>
        </p:spPr>
      </p:pic>
      <p:pic>
        <p:nvPicPr>
          <p:cNvPr id="10" name="Graphic 55" descr="Table">
            <a:extLst>
              <a:ext uri="{FF2B5EF4-FFF2-40B4-BE49-F238E27FC236}">
                <a16:creationId xmlns:a16="http://schemas.microsoft.com/office/drawing/2014/main" id="{70DD687E-F9C3-496B-A1F5-9A0BC70F8C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67" y="4761684"/>
            <a:ext cx="2096316" cy="20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A9AFC2-6803-4F90-B7D2-65BC99AA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01" y="589792"/>
            <a:ext cx="8255000" cy="606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3345DA-6B2D-4A46-8D74-6F47B5CFE349}"/>
              </a:ext>
            </a:extLst>
          </p:cNvPr>
          <p:cNvSpPr txBox="1">
            <a:spLocks/>
          </p:cNvSpPr>
          <p:nvPr/>
        </p:nvSpPr>
        <p:spPr>
          <a:xfrm>
            <a:off x="208348" y="389930"/>
            <a:ext cx="5373301" cy="9626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/>
              <a:t>Issue *REAL* Stock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1EC3FE-B0B7-4EFB-9299-9628E4D1006C}"/>
              </a:ext>
            </a:extLst>
          </p:cNvPr>
          <p:cNvSpPr txBox="1">
            <a:spLocks/>
          </p:cNvSpPr>
          <p:nvPr/>
        </p:nvSpPr>
        <p:spPr>
          <a:xfrm>
            <a:off x="9056301" y="389930"/>
            <a:ext cx="2970597" cy="20438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Add Crypto Keys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64DE7-E821-435D-A50C-EDEAE836761A}"/>
              </a:ext>
            </a:extLst>
          </p:cNvPr>
          <p:cNvSpPr txBox="1">
            <a:spLocks/>
          </p:cNvSpPr>
          <p:nvPr/>
        </p:nvSpPr>
        <p:spPr>
          <a:xfrm>
            <a:off x="8030003" y="5172118"/>
            <a:ext cx="3867150" cy="15772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Track on</a:t>
            </a:r>
          </a:p>
          <a:p>
            <a:r>
              <a:rPr lang="en-US" sz="4400"/>
              <a:t>Blockchain</a:t>
            </a:r>
          </a:p>
        </p:txBody>
      </p:sp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F9348513-616B-461E-B38C-F7B6891B5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8031">
            <a:off x="9288205" y="2759176"/>
            <a:ext cx="2662796" cy="26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9290-DBB9-4CF9-8FF1-F9CC202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236"/>
            <a:ext cx="12192000" cy="1310095"/>
          </a:xfrm>
        </p:spPr>
        <p:txBody>
          <a:bodyPr>
            <a:normAutofit/>
          </a:bodyPr>
          <a:lstStyle/>
          <a:p>
            <a:r>
              <a:rPr lang="en-US" sz="7200"/>
              <a:t>Come See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432-EC57-4003-9981-00B96C1C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169"/>
            <a:ext cx="9905998" cy="4298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/>
              <a:t>Open Office every Friday </a:t>
            </a:r>
          </a:p>
          <a:p>
            <a:pPr marL="0" indent="0">
              <a:buNone/>
            </a:pPr>
            <a:r>
              <a:rPr lang="en-US" sz="3200"/>
              <a:t>***</a:t>
            </a:r>
            <a:r>
              <a:rPr lang="en-US" sz="3200" b="1">
                <a:solidFill>
                  <a:schemeClr val="accent1"/>
                </a:solidFill>
              </a:rPr>
              <a:t>FREE</a:t>
            </a:r>
            <a:r>
              <a:rPr lang="en-US" sz="3200"/>
              <a:t>*** from 9:30 - 11:30 AM </a:t>
            </a:r>
          </a:p>
          <a:p>
            <a:pPr marL="0" indent="0">
              <a:buNone/>
            </a:pPr>
            <a:r>
              <a:rPr lang="en-US" sz="3200"/>
              <a:t>475 Cleveland Ave </a:t>
            </a:r>
            <a:r>
              <a:rPr lang="en-US" sz="3200" u="sng"/>
              <a:t>NORTH</a:t>
            </a:r>
            <a:r>
              <a:rPr lang="en-US" sz="3200"/>
              <a:t>, suite 103</a:t>
            </a:r>
          </a:p>
          <a:p>
            <a:pPr marL="0" indent="0">
              <a:buNone/>
            </a:pPr>
            <a:r>
              <a:rPr lang="en-US" sz="3200"/>
              <a:t>St. Paul, MN 55124</a:t>
            </a:r>
          </a:p>
          <a:p>
            <a:pPr marL="0" indent="0">
              <a:buNone/>
            </a:pPr>
            <a:r>
              <a:rPr lang="en-US" sz="3200"/>
              <a:t>(Park on south Side of building, entrance to far left, not Main entrance) </a:t>
            </a:r>
          </a:p>
        </p:txBody>
      </p:sp>
      <p:pic>
        <p:nvPicPr>
          <p:cNvPr id="4" name="Graphic 49" descr="Unlock">
            <a:extLst>
              <a:ext uri="{FF2B5EF4-FFF2-40B4-BE49-F238E27FC236}">
                <a16:creationId xmlns:a16="http://schemas.microsoft.com/office/drawing/2014/main" id="{689EFB6B-AD92-4699-872E-11BFAF6292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858048" y="1054437"/>
            <a:ext cx="2907232" cy="30724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18D09-244E-41E8-BBBB-A54C3F396D91}"/>
              </a:ext>
            </a:extLst>
          </p:cNvPr>
          <p:cNvSpPr txBox="1">
            <a:spLocks/>
          </p:cNvSpPr>
          <p:nvPr/>
        </p:nvSpPr>
        <p:spPr>
          <a:xfrm>
            <a:off x="109220" y="6160099"/>
            <a:ext cx="11366499" cy="553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David.Duccini@sppx.io    Jade.Barker@sppx.io</a:t>
            </a:r>
          </a:p>
        </p:txBody>
      </p:sp>
    </p:spTree>
    <p:extLst>
      <p:ext uri="{BB962C8B-B14F-4D97-AF65-F5344CB8AC3E}">
        <p14:creationId xmlns:p14="http://schemas.microsoft.com/office/powerpoint/2010/main" val="9879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E968-8A03-4C39-99A1-1CA5C13E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62" y="505490"/>
            <a:ext cx="6708206" cy="2755901"/>
          </a:xfrm>
        </p:spPr>
        <p:txBody>
          <a:bodyPr>
            <a:noAutofit/>
          </a:bodyPr>
          <a:lstStyle/>
          <a:p>
            <a:pPr algn="ctr"/>
            <a:r>
              <a:rPr lang="en-US" sz="6600"/>
              <a:t>We help business</a:t>
            </a:r>
            <a:br>
              <a:rPr lang="en-US" sz="6600"/>
            </a:br>
            <a:r>
              <a:rPr lang="en-US" sz="6600"/>
              <a:t>raise Money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588897-6BA8-4587-8AA7-D6061DF7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844" y="790825"/>
            <a:ext cx="4293274" cy="4293274"/>
          </a:xfrm>
          <a:prstGeom prst="rect">
            <a:avLst/>
          </a:prstGeom>
        </p:spPr>
      </p:pic>
      <p:pic>
        <p:nvPicPr>
          <p:cNvPr id="6" name="Graphic 122" descr="Store">
            <a:extLst>
              <a:ext uri="{FF2B5EF4-FFF2-40B4-BE49-F238E27FC236}">
                <a16:creationId xmlns:a16="http://schemas.microsoft.com/office/drawing/2014/main" id="{370DFBBC-A76B-4D60-BE86-E78C8924F9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7384" y="3842009"/>
            <a:ext cx="2085079" cy="2085079"/>
          </a:xfrm>
          <a:prstGeom prst="rect">
            <a:avLst/>
          </a:prstGeom>
        </p:spPr>
      </p:pic>
      <p:pic>
        <p:nvPicPr>
          <p:cNvPr id="8" name="Graphic 20" descr="Money">
            <a:extLst>
              <a:ext uri="{FF2B5EF4-FFF2-40B4-BE49-F238E27FC236}">
                <a16:creationId xmlns:a16="http://schemas.microsoft.com/office/drawing/2014/main" id="{31760837-438C-41A8-88C2-A7116312FB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5529" y="3950867"/>
            <a:ext cx="1506272" cy="1404710"/>
          </a:xfrm>
          <a:prstGeom prst="rect">
            <a:avLst/>
          </a:prstGeom>
        </p:spPr>
      </p:pic>
      <p:pic>
        <p:nvPicPr>
          <p:cNvPr id="9" name="Graphic 72" descr="Group of people">
            <a:extLst>
              <a:ext uri="{FF2B5EF4-FFF2-40B4-BE49-F238E27FC236}">
                <a16:creationId xmlns:a16="http://schemas.microsoft.com/office/drawing/2014/main" id="{F979A12E-0DF2-4DAC-B0AB-1B6F67E7733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4866" y="3761710"/>
            <a:ext cx="2204183" cy="205556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FF2F4B-7116-42CA-A71A-A731C257461E}"/>
              </a:ext>
            </a:extLst>
          </p:cNvPr>
          <p:cNvCxnSpPr>
            <a:cxnSpLocks/>
          </p:cNvCxnSpPr>
          <p:nvPr/>
        </p:nvCxnSpPr>
        <p:spPr>
          <a:xfrm>
            <a:off x="5629275" y="3467100"/>
            <a:ext cx="5918200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8A2F97-017B-4B38-B9E2-B5B945EDE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13284"/>
              </p:ext>
            </p:extLst>
          </p:nvPr>
        </p:nvGraphicFramePr>
        <p:xfrm>
          <a:off x="844731" y="661851"/>
          <a:ext cx="10502537" cy="4516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167">
                  <a:extLst>
                    <a:ext uri="{9D8B030D-6E8A-4147-A177-3AD203B41FA5}">
                      <a16:colId xmlns:a16="http://schemas.microsoft.com/office/drawing/2014/main" val="1996216946"/>
                    </a:ext>
                  </a:extLst>
                </a:gridCol>
                <a:gridCol w="9013370">
                  <a:extLst>
                    <a:ext uri="{9D8B030D-6E8A-4147-A177-3AD203B41FA5}">
                      <a16:colId xmlns:a16="http://schemas.microsoft.com/office/drawing/2014/main" val="630294612"/>
                    </a:ext>
                  </a:extLst>
                </a:gridCol>
              </a:tblGrid>
              <a:tr h="1454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chemeClr val="tx1"/>
                          </a:solidFill>
                        </a:rPr>
                        <a:t> Raise Money for Business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57653"/>
                  </a:ext>
                </a:extLst>
              </a:tr>
              <a:tr h="1608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Selling a Piece *OR*  Taking  a Loan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06222"/>
                  </a:ext>
                </a:extLst>
              </a:tr>
              <a:tr h="1454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chemeClr val="tx1"/>
                          </a:solidFill>
                        </a:rPr>
                        <a:t> From a Crowd of Regular People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995295"/>
                  </a:ext>
                </a:extLst>
              </a:tr>
            </a:tbl>
          </a:graphicData>
        </a:graphic>
      </p:graphicFrame>
      <p:pic>
        <p:nvPicPr>
          <p:cNvPr id="5" name="Graphic 39" descr="Lightbulb">
            <a:extLst>
              <a:ext uri="{FF2B5EF4-FFF2-40B4-BE49-F238E27FC236}">
                <a16:creationId xmlns:a16="http://schemas.microsoft.com/office/drawing/2014/main" id="{7915C4F2-02E7-4670-814E-88CF0E8434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3545" y="4940855"/>
            <a:ext cx="1778937" cy="1825593"/>
          </a:xfrm>
          <a:prstGeom prst="rect">
            <a:avLst/>
          </a:prstGeom>
        </p:spPr>
      </p:pic>
      <p:pic>
        <p:nvPicPr>
          <p:cNvPr id="10" name="Graphic 72" descr="Group of people">
            <a:extLst>
              <a:ext uri="{FF2B5EF4-FFF2-40B4-BE49-F238E27FC236}">
                <a16:creationId xmlns:a16="http://schemas.microsoft.com/office/drawing/2014/main" id="{61801CB0-6F6B-4962-8037-29C696FA3C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473" y="3910793"/>
            <a:ext cx="1111838" cy="1140998"/>
          </a:xfrm>
          <a:prstGeom prst="rect">
            <a:avLst/>
          </a:prstGeom>
        </p:spPr>
      </p:pic>
      <p:pic>
        <p:nvPicPr>
          <p:cNvPr id="11" name="Graphic 20" descr="Money">
            <a:extLst>
              <a:ext uri="{FF2B5EF4-FFF2-40B4-BE49-F238E27FC236}">
                <a16:creationId xmlns:a16="http://schemas.microsoft.com/office/drawing/2014/main" id="{91E73DF7-3B06-4155-BC00-18043B72B34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473" y="853763"/>
            <a:ext cx="1111838" cy="1140998"/>
          </a:xfrm>
          <a:prstGeom prst="rect">
            <a:avLst/>
          </a:prstGeom>
        </p:spPr>
      </p:pic>
      <p:pic>
        <p:nvPicPr>
          <p:cNvPr id="16" name="Graphic 98" descr="Pie chart">
            <a:extLst>
              <a:ext uri="{FF2B5EF4-FFF2-40B4-BE49-F238E27FC236}">
                <a16:creationId xmlns:a16="http://schemas.microsoft.com/office/drawing/2014/main" id="{64706C6D-9D70-4A38-9B37-D4CAC6EC402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473" y="2382278"/>
            <a:ext cx="1111838" cy="11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E968-8A03-4C39-99A1-1CA5C13E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238120"/>
            <a:ext cx="11363325" cy="1314449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Rule of Thumb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BE8B-0F48-4160-941D-38F958BB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0033" y="1808950"/>
            <a:ext cx="8235949" cy="188595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/>
              <a:t>No Angle or Bank that will do $100K? </a:t>
            </a:r>
          </a:p>
        </p:txBody>
      </p:sp>
      <p:pic>
        <p:nvPicPr>
          <p:cNvPr id="7" name="Graphic 90" descr="Bank">
            <a:extLst>
              <a:ext uri="{FF2B5EF4-FFF2-40B4-BE49-F238E27FC236}">
                <a16:creationId xmlns:a16="http://schemas.microsoft.com/office/drawing/2014/main" id="{F989C78D-00F7-4821-8AF5-A1F6A8D909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49" y="1540662"/>
            <a:ext cx="2092325" cy="209232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D7D51C-40B0-4AB7-B6BD-7D8D95D0F3AE}"/>
              </a:ext>
            </a:extLst>
          </p:cNvPr>
          <p:cNvSpPr txBox="1">
            <a:spLocks/>
          </p:cNvSpPr>
          <p:nvPr/>
        </p:nvSpPr>
        <p:spPr>
          <a:xfrm>
            <a:off x="1085849" y="3789355"/>
            <a:ext cx="7899401" cy="21097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5400"/>
              <a:t>...Raise from 100 people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5400"/>
              <a:t>w/ $1,000 each!</a:t>
            </a:r>
          </a:p>
        </p:txBody>
      </p:sp>
      <p:pic>
        <p:nvPicPr>
          <p:cNvPr id="6" name="Graphic 72" descr="Group of people">
            <a:extLst>
              <a:ext uri="{FF2B5EF4-FFF2-40B4-BE49-F238E27FC236}">
                <a16:creationId xmlns:a16="http://schemas.microsoft.com/office/drawing/2014/main" id="{D2066AB9-E532-473A-AED8-795A5DF19A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1968" y="3570241"/>
            <a:ext cx="2204183" cy="20555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A6C631-587D-4E3E-ACB5-1D1F707FD054}"/>
              </a:ext>
            </a:extLst>
          </p:cNvPr>
          <p:cNvCxnSpPr>
            <a:cxnSpLocks/>
          </p:cNvCxnSpPr>
          <p:nvPr/>
        </p:nvCxnSpPr>
        <p:spPr>
          <a:xfrm>
            <a:off x="1314450" y="3830630"/>
            <a:ext cx="76708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0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E968-8A03-4C39-99A1-1CA5C13E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238120"/>
            <a:ext cx="11363325" cy="1314449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What’s For Sale?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BE8B-0F48-4160-941D-38F958BB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5184" y="1552569"/>
            <a:ext cx="8235949" cy="946162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u="sng"/>
              <a:t>You</a:t>
            </a:r>
            <a:r>
              <a:rPr lang="en-US" sz="5400"/>
              <a:t> decide what to offer: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1BC4A8-3162-4EB2-8830-42AEE39FCEA5}"/>
              </a:ext>
            </a:extLst>
          </p:cNvPr>
          <p:cNvGraphicFramePr>
            <a:graphicFrameLocks noGrp="1"/>
          </p:cNvGraphicFramePr>
          <p:nvPr/>
        </p:nvGraphicFramePr>
        <p:xfrm>
          <a:off x="1314647" y="2701913"/>
          <a:ext cx="9877025" cy="30441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5405">
                  <a:extLst>
                    <a:ext uri="{9D8B030D-6E8A-4147-A177-3AD203B41FA5}">
                      <a16:colId xmlns:a16="http://schemas.microsoft.com/office/drawing/2014/main" val="1307265921"/>
                    </a:ext>
                  </a:extLst>
                </a:gridCol>
                <a:gridCol w="1975405">
                  <a:extLst>
                    <a:ext uri="{9D8B030D-6E8A-4147-A177-3AD203B41FA5}">
                      <a16:colId xmlns:a16="http://schemas.microsoft.com/office/drawing/2014/main" val="3257138028"/>
                    </a:ext>
                  </a:extLst>
                </a:gridCol>
                <a:gridCol w="1975405">
                  <a:extLst>
                    <a:ext uri="{9D8B030D-6E8A-4147-A177-3AD203B41FA5}">
                      <a16:colId xmlns:a16="http://schemas.microsoft.com/office/drawing/2014/main" val="497763426"/>
                    </a:ext>
                  </a:extLst>
                </a:gridCol>
                <a:gridCol w="1975405">
                  <a:extLst>
                    <a:ext uri="{9D8B030D-6E8A-4147-A177-3AD203B41FA5}">
                      <a16:colId xmlns:a16="http://schemas.microsoft.com/office/drawing/2014/main" val="2696549023"/>
                    </a:ext>
                  </a:extLst>
                </a:gridCol>
                <a:gridCol w="1975405">
                  <a:extLst>
                    <a:ext uri="{9D8B030D-6E8A-4147-A177-3AD203B41FA5}">
                      <a16:colId xmlns:a16="http://schemas.microsoft.com/office/drawing/2014/main" val="1097056487"/>
                    </a:ext>
                  </a:extLst>
                </a:gridCol>
              </a:tblGrid>
              <a:tr h="18952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78434"/>
                  </a:ext>
                </a:extLst>
              </a:tr>
              <a:tr h="114894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Equity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(Ownership)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Debt 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(Loans)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Convertible Note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Revenue Share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Other?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348972"/>
                  </a:ext>
                </a:extLst>
              </a:tr>
            </a:tbl>
          </a:graphicData>
        </a:graphic>
      </p:graphicFrame>
      <p:pic>
        <p:nvPicPr>
          <p:cNvPr id="10" name="Graphic 9" descr="Pie chart">
            <a:extLst>
              <a:ext uri="{FF2B5EF4-FFF2-40B4-BE49-F238E27FC236}">
                <a16:creationId xmlns:a16="http://schemas.microsoft.com/office/drawing/2014/main" id="{9313841F-3FE3-42B0-8D49-D19505B1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042" y="2933694"/>
            <a:ext cx="1504956" cy="1504956"/>
          </a:xfrm>
          <a:prstGeom prst="rect">
            <a:avLst/>
          </a:prstGeom>
        </p:spPr>
      </p:pic>
      <p:pic>
        <p:nvPicPr>
          <p:cNvPr id="12" name="Graphic 11" descr="Person with idea">
            <a:extLst>
              <a:ext uri="{FF2B5EF4-FFF2-40B4-BE49-F238E27FC236}">
                <a16:creationId xmlns:a16="http://schemas.microsoft.com/office/drawing/2014/main" id="{CB4DF797-8B1A-411B-A7AA-43C44C5BC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454" y="2933694"/>
            <a:ext cx="1504956" cy="1504956"/>
          </a:xfrm>
          <a:prstGeom prst="rect">
            <a:avLst/>
          </a:prstGeom>
        </p:spPr>
      </p:pic>
      <p:pic>
        <p:nvPicPr>
          <p:cNvPr id="14" name="Graphic 13" descr="Diploma">
            <a:extLst>
              <a:ext uri="{FF2B5EF4-FFF2-40B4-BE49-F238E27FC236}">
                <a16:creationId xmlns:a16="http://schemas.microsoft.com/office/drawing/2014/main" id="{21B81D18-FC6B-442D-B92E-D317729C8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3248" y="2933694"/>
            <a:ext cx="1504956" cy="1504956"/>
          </a:xfrm>
          <a:prstGeom prst="rect">
            <a:avLst/>
          </a:prstGeom>
        </p:spPr>
      </p:pic>
      <p:pic>
        <p:nvPicPr>
          <p:cNvPr id="16" name="Graphic 15" descr="Open book">
            <a:extLst>
              <a:ext uri="{FF2B5EF4-FFF2-40B4-BE49-F238E27FC236}">
                <a16:creationId xmlns:a16="http://schemas.microsoft.com/office/drawing/2014/main" id="{B9257ADB-1E48-41F1-92A2-D1B163B94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5780" y="2933694"/>
            <a:ext cx="1504956" cy="1504956"/>
          </a:xfrm>
          <a:prstGeom prst="rect">
            <a:avLst/>
          </a:prstGeom>
        </p:spPr>
      </p:pic>
      <p:pic>
        <p:nvPicPr>
          <p:cNvPr id="20" name="Graphic 19" descr="Coins">
            <a:extLst>
              <a:ext uri="{FF2B5EF4-FFF2-40B4-BE49-F238E27FC236}">
                <a16:creationId xmlns:a16="http://schemas.microsoft.com/office/drawing/2014/main" id="{A1B59116-DF4E-4409-9C22-C3990C3493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0716" y="2933694"/>
            <a:ext cx="1504956" cy="15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9290-DBB9-4CF9-8FF1-F9CC202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86" y="67459"/>
            <a:ext cx="8771761" cy="1466324"/>
          </a:xfrm>
        </p:spPr>
        <p:txBody>
          <a:bodyPr>
            <a:normAutofit/>
          </a:bodyPr>
          <a:lstStyle/>
          <a:p>
            <a:r>
              <a:rPr lang="en-US" sz="8800"/>
              <a:t>Regulations</a:t>
            </a:r>
          </a:p>
        </p:txBody>
      </p:sp>
      <p:pic>
        <p:nvPicPr>
          <p:cNvPr id="12" name="Graphic 31" descr="Scales of justice">
            <a:extLst>
              <a:ext uri="{FF2B5EF4-FFF2-40B4-BE49-F238E27FC236}">
                <a16:creationId xmlns:a16="http://schemas.microsoft.com/office/drawing/2014/main" id="{904C4498-02C8-4EC2-AD4F-FEA02FAEAE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4159" y="342943"/>
            <a:ext cx="2532482" cy="2532484"/>
          </a:xfrm>
          <a:prstGeom prst="rect">
            <a:avLst/>
          </a:prstGeom>
        </p:spPr>
      </p:pic>
      <p:pic>
        <p:nvPicPr>
          <p:cNvPr id="1028" name="Picture 4" descr="Image result for wisconsin dep of financial institutions">
            <a:extLst>
              <a:ext uri="{FF2B5EF4-FFF2-40B4-BE49-F238E27FC236}">
                <a16:creationId xmlns:a16="http://schemas.microsoft.com/office/drawing/2014/main" id="{EAA89FAE-2D84-40D6-9F3E-D2849777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7" y="4022945"/>
            <a:ext cx="1947063" cy="194706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E143B7-D51B-4E1B-850F-63534C1E67C0}"/>
              </a:ext>
            </a:extLst>
          </p:cNvPr>
          <p:cNvSpPr/>
          <p:nvPr/>
        </p:nvSpPr>
        <p:spPr>
          <a:xfrm>
            <a:off x="3303093" y="4022945"/>
            <a:ext cx="2785110" cy="16740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3CB3E9-599F-4952-B8D0-902AA4D7C69E}"/>
              </a:ext>
            </a:extLst>
          </p:cNvPr>
          <p:cNvSpPr txBox="1">
            <a:spLocks/>
          </p:cNvSpPr>
          <p:nvPr/>
        </p:nvSpPr>
        <p:spPr>
          <a:xfrm>
            <a:off x="3111175" y="4147385"/>
            <a:ext cx="2828925" cy="16740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Wisconsin “WDFI” </a:t>
            </a:r>
          </a:p>
          <a:p>
            <a:pPr algn="ctr"/>
            <a:r>
              <a:rPr lang="en-US" sz="3200"/>
              <a:t>Portal 2017</a:t>
            </a:r>
            <a:endParaRPr lang="en-US" sz="4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8D0672-63FD-4BE2-931E-D1166D715F0C}"/>
              </a:ext>
            </a:extLst>
          </p:cNvPr>
          <p:cNvGrpSpPr/>
          <p:nvPr/>
        </p:nvGrpSpPr>
        <p:grpSpPr>
          <a:xfrm>
            <a:off x="6431658" y="2781049"/>
            <a:ext cx="1928890" cy="1943257"/>
            <a:chOff x="6290315" y="2638653"/>
            <a:chExt cx="2070233" cy="20856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7B265-5ADA-43AA-B3F7-5189E6A6B513}"/>
                </a:ext>
              </a:extLst>
            </p:cNvPr>
            <p:cNvSpPr/>
            <p:nvPr/>
          </p:nvSpPr>
          <p:spPr>
            <a:xfrm>
              <a:off x="6290315" y="2638653"/>
              <a:ext cx="2070233" cy="20856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Seal of the United States Securities and Exchange Commission.svg">
              <a:extLst>
                <a:ext uri="{FF2B5EF4-FFF2-40B4-BE49-F238E27FC236}">
                  <a16:creationId xmlns:a16="http://schemas.microsoft.com/office/drawing/2014/main" id="{F1BD6112-F57F-450F-9156-27E460B2A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226" y="2826249"/>
              <a:ext cx="1724410" cy="16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BCF15-2F38-4157-87D9-D292E9D65AB8}"/>
              </a:ext>
            </a:extLst>
          </p:cNvPr>
          <p:cNvSpPr/>
          <p:nvPr/>
        </p:nvSpPr>
        <p:spPr>
          <a:xfrm>
            <a:off x="8895921" y="2915631"/>
            <a:ext cx="2785110" cy="16740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297684-BA57-4337-A003-C8118C2798C7}"/>
              </a:ext>
            </a:extLst>
          </p:cNvPr>
          <p:cNvSpPr txBox="1">
            <a:spLocks/>
          </p:cNvSpPr>
          <p:nvPr/>
        </p:nvSpPr>
        <p:spPr>
          <a:xfrm>
            <a:off x="8704003" y="3040071"/>
            <a:ext cx="2828925" cy="16740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National “FINRA”</a:t>
            </a:r>
          </a:p>
          <a:p>
            <a:pPr algn="ctr"/>
            <a:r>
              <a:rPr lang="en-US" sz="3200"/>
              <a:t>Portal 2018</a:t>
            </a:r>
            <a:endParaRPr lang="en-US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C5269-3A02-4EE8-AEFF-97B221ABF521}"/>
              </a:ext>
            </a:extLst>
          </p:cNvPr>
          <p:cNvSpPr/>
          <p:nvPr/>
        </p:nvSpPr>
        <p:spPr>
          <a:xfrm>
            <a:off x="3303093" y="1658223"/>
            <a:ext cx="2785110" cy="16740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E7FD77-AF9A-4E50-956B-D63397654E01}"/>
              </a:ext>
            </a:extLst>
          </p:cNvPr>
          <p:cNvSpPr txBox="1">
            <a:spLocks/>
          </p:cNvSpPr>
          <p:nvPr/>
        </p:nvSpPr>
        <p:spPr>
          <a:xfrm>
            <a:off x="3111175" y="1782663"/>
            <a:ext cx="2828925" cy="16740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Minnesota “MNvest” </a:t>
            </a:r>
          </a:p>
          <a:p>
            <a:pPr algn="ctr"/>
            <a:r>
              <a:rPr lang="en-US" sz="3200"/>
              <a:t>Portal 2016</a:t>
            </a:r>
            <a:endParaRPr lang="en-US" sz="4800"/>
          </a:p>
        </p:txBody>
      </p:sp>
      <p:pic>
        <p:nvPicPr>
          <p:cNvPr id="20" name="Picture 4" descr="Image result for mn vest logo">
            <a:extLst>
              <a:ext uri="{FF2B5EF4-FFF2-40B4-BE49-F238E27FC236}">
                <a16:creationId xmlns:a16="http://schemas.microsoft.com/office/drawing/2014/main" id="{021C74D1-C72B-4380-941B-623C448B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30"/>
          <a:stretch/>
        </p:blipFill>
        <p:spPr bwMode="auto">
          <a:xfrm>
            <a:off x="747440" y="1609185"/>
            <a:ext cx="1976616" cy="2021047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015860-CA06-439B-BF1C-B0A0BE14AA1E}"/>
              </a:ext>
            </a:extLst>
          </p:cNvPr>
          <p:cNvSpPr/>
          <p:nvPr/>
        </p:nvSpPr>
        <p:spPr>
          <a:xfrm>
            <a:off x="588608" y="1704975"/>
            <a:ext cx="2590800" cy="2590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5B3CD-40AA-487F-8D2D-D4CDA453AAE4}"/>
              </a:ext>
            </a:extLst>
          </p:cNvPr>
          <p:cNvSpPr txBox="1">
            <a:spLocks/>
          </p:cNvSpPr>
          <p:nvPr/>
        </p:nvSpPr>
        <p:spPr>
          <a:xfrm>
            <a:off x="588608" y="125506"/>
            <a:ext cx="11165242" cy="157946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sz="960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8CAC9-A46C-4204-A003-D2F7B75D446B}"/>
              </a:ext>
            </a:extLst>
          </p:cNvPr>
          <p:cNvSpPr/>
          <p:nvPr/>
        </p:nvSpPr>
        <p:spPr>
          <a:xfrm>
            <a:off x="9163050" y="1704975"/>
            <a:ext cx="2590800" cy="2590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FA305-FC3A-4051-B7C2-1799DB9523D7}"/>
              </a:ext>
            </a:extLst>
          </p:cNvPr>
          <p:cNvSpPr/>
          <p:nvPr/>
        </p:nvSpPr>
        <p:spPr>
          <a:xfrm>
            <a:off x="6276490" y="1704975"/>
            <a:ext cx="2590800" cy="2590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82CED-5DBB-4A9F-B883-718249EC55CC}"/>
              </a:ext>
            </a:extLst>
          </p:cNvPr>
          <p:cNvSpPr/>
          <p:nvPr/>
        </p:nvSpPr>
        <p:spPr>
          <a:xfrm>
            <a:off x="3432549" y="1704975"/>
            <a:ext cx="2590800" cy="2590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7FBA0-CF1C-4D97-9A3E-21B7A65256CE}"/>
              </a:ext>
            </a:extLst>
          </p:cNvPr>
          <p:cNvSpPr txBox="1"/>
          <p:nvPr/>
        </p:nvSpPr>
        <p:spPr>
          <a:xfrm>
            <a:off x="665052" y="1869728"/>
            <a:ext cx="2379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Sign Contract </a:t>
            </a:r>
          </a:p>
          <a:p>
            <a:pPr algn="ctr"/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3200">
                <a:solidFill>
                  <a:schemeClr val="bg1"/>
                </a:solidFill>
              </a:rPr>
              <a:t>+ Pay fees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EA070-F412-4768-A7B6-790C9FEEDA49}"/>
              </a:ext>
            </a:extLst>
          </p:cNvPr>
          <p:cNvSpPr txBox="1"/>
          <p:nvPr/>
        </p:nvSpPr>
        <p:spPr>
          <a:xfrm>
            <a:off x="6335097" y="1869728"/>
            <a:ext cx="23793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Market Campaign </a:t>
            </a:r>
          </a:p>
          <a:p>
            <a:pPr algn="ctr"/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3200">
                <a:solidFill>
                  <a:schemeClr val="bg1"/>
                </a:solidFill>
              </a:rPr>
              <a:t>+ Funds into Escrow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2199E-CFB4-4FB9-8774-0EBFA9329E16}"/>
              </a:ext>
            </a:extLst>
          </p:cNvPr>
          <p:cNvSpPr txBox="1"/>
          <p:nvPr/>
        </p:nvSpPr>
        <p:spPr>
          <a:xfrm>
            <a:off x="3468072" y="1850633"/>
            <a:ext cx="23793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Homework w/ Lawyer</a:t>
            </a:r>
          </a:p>
          <a:p>
            <a:pPr algn="ctr"/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3200">
                <a:solidFill>
                  <a:schemeClr val="bg1"/>
                </a:solidFill>
              </a:rPr>
              <a:t>+ Effective Exemption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D6B3E-D45B-4445-878B-A0164257F68C}"/>
              </a:ext>
            </a:extLst>
          </p:cNvPr>
          <p:cNvSpPr txBox="1"/>
          <p:nvPr/>
        </p:nvSpPr>
        <p:spPr>
          <a:xfrm>
            <a:off x="9268797" y="1973743"/>
            <a:ext cx="23793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Achieve Min. </a:t>
            </a:r>
          </a:p>
          <a:p>
            <a:pPr algn="ctr"/>
            <a:endParaRPr lang="en-US" sz="2800">
              <a:solidFill>
                <a:schemeClr val="bg1"/>
              </a:solidFill>
            </a:endParaRPr>
          </a:p>
          <a:p>
            <a:pPr algn="ctr"/>
            <a:r>
              <a:rPr lang="en-US" sz="2800">
                <a:solidFill>
                  <a:schemeClr val="bg1"/>
                </a:solidFill>
              </a:rPr>
              <a:t>+ Investors Sign /Release</a:t>
            </a:r>
          </a:p>
        </p:txBody>
      </p:sp>
      <p:pic>
        <p:nvPicPr>
          <p:cNvPr id="14" name="Graphic 85" descr="Handshake">
            <a:extLst>
              <a:ext uri="{FF2B5EF4-FFF2-40B4-BE49-F238E27FC236}">
                <a16:creationId xmlns:a16="http://schemas.microsoft.com/office/drawing/2014/main" id="{2A06026B-F9F2-4660-9967-11FB1169D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7" y="4382565"/>
            <a:ext cx="1662482" cy="1662482"/>
          </a:xfrm>
          <a:prstGeom prst="rect">
            <a:avLst/>
          </a:prstGeom>
        </p:spPr>
      </p:pic>
      <p:pic>
        <p:nvPicPr>
          <p:cNvPr id="15" name="Graphic 43" descr="Contract">
            <a:extLst>
              <a:ext uri="{FF2B5EF4-FFF2-40B4-BE49-F238E27FC236}">
                <a16:creationId xmlns:a16="http://schemas.microsoft.com/office/drawing/2014/main" id="{5521CAEC-89D7-43AC-B7F1-1CE3986E44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208" y="4416274"/>
            <a:ext cx="1662482" cy="1662482"/>
          </a:xfrm>
          <a:prstGeom prst="rect">
            <a:avLst/>
          </a:prstGeom>
        </p:spPr>
      </p:pic>
      <p:pic>
        <p:nvPicPr>
          <p:cNvPr id="16" name="Graphic 121" descr="Marketing">
            <a:extLst>
              <a:ext uri="{FF2B5EF4-FFF2-40B4-BE49-F238E27FC236}">
                <a16:creationId xmlns:a16="http://schemas.microsoft.com/office/drawing/2014/main" id="{B0F59B2A-9733-4D11-B5F8-4B734DFF112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2570" y="4416274"/>
            <a:ext cx="1662482" cy="1662482"/>
          </a:xfrm>
          <a:prstGeom prst="rect">
            <a:avLst/>
          </a:prstGeom>
        </p:spPr>
      </p:pic>
      <p:pic>
        <p:nvPicPr>
          <p:cNvPr id="17" name="Graphic 116" descr="Money">
            <a:extLst>
              <a:ext uri="{FF2B5EF4-FFF2-40B4-BE49-F238E27FC236}">
                <a16:creationId xmlns:a16="http://schemas.microsoft.com/office/drawing/2014/main" id="{B7FF03E3-16DD-4D06-B56A-673D1DF4D9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2933" y="4435324"/>
            <a:ext cx="1662482" cy="16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A831-CFEB-40D7-A4B3-C6127D5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80270"/>
            <a:ext cx="9291215" cy="1049235"/>
          </a:xfrm>
        </p:spPr>
        <p:txBody>
          <a:bodyPr>
            <a:noAutofit/>
          </a:bodyPr>
          <a:lstStyle/>
          <a:p>
            <a:r>
              <a:rPr lang="en-US" sz="660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4E88-9877-4FAE-83FE-0F9B6AC07D63}"/>
              </a:ext>
            </a:extLst>
          </p:cNvPr>
          <p:cNvSpPr txBox="1">
            <a:spLocks/>
          </p:cNvSpPr>
          <p:nvPr/>
        </p:nvSpPr>
        <p:spPr>
          <a:xfrm>
            <a:off x="1142999" y="1663253"/>
            <a:ext cx="10429876" cy="43470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/>
              <a:t> Ask Strangers</a:t>
            </a:r>
          </a:p>
          <a:p>
            <a:r>
              <a:rPr lang="en-US" sz="4800"/>
              <a:t> Regular People</a:t>
            </a:r>
          </a:p>
          <a:p>
            <a:r>
              <a:rPr lang="en-US" sz="4800"/>
              <a:t> Uses Self-Directed IRA</a:t>
            </a:r>
          </a:p>
          <a:p>
            <a:r>
              <a:rPr lang="en-US" sz="4800"/>
              <a:t> Liquidity</a:t>
            </a:r>
          </a:p>
        </p:txBody>
      </p:sp>
      <p:pic>
        <p:nvPicPr>
          <p:cNvPr id="5" name="Graphic 4" descr="Ribbon">
            <a:extLst>
              <a:ext uri="{FF2B5EF4-FFF2-40B4-BE49-F238E27FC236}">
                <a16:creationId xmlns:a16="http://schemas.microsoft.com/office/drawing/2014/main" id="{33A62E95-61A7-47AF-AB8B-9571D8B2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9599" y="1143001"/>
            <a:ext cx="2603276" cy="26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767F3C-0991-491D-9B49-EDFC23DDF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07871"/>
              </p:ext>
            </p:extLst>
          </p:nvPr>
        </p:nvGraphicFramePr>
        <p:xfrm>
          <a:off x="292099" y="266747"/>
          <a:ext cx="11544301" cy="5636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1645">
                  <a:extLst>
                    <a:ext uri="{9D8B030D-6E8A-4147-A177-3AD203B41FA5}">
                      <a16:colId xmlns:a16="http://schemas.microsoft.com/office/drawing/2014/main" val="1028227671"/>
                    </a:ext>
                  </a:extLst>
                </a:gridCol>
                <a:gridCol w="1798615">
                  <a:extLst>
                    <a:ext uri="{9D8B030D-6E8A-4147-A177-3AD203B41FA5}">
                      <a16:colId xmlns:a16="http://schemas.microsoft.com/office/drawing/2014/main" val="105303681"/>
                    </a:ext>
                  </a:extLst>
                </a:gridCol>
                <a:gridCol w="1747590">
                  <a:extLst>
                    <a:ext uri="{9D8B030D-6E8A-4147-A177-3AD203B41FA5}">
                      <a16:colId xmlns:a16="http://schemas.microsoft.com/office/drawing/2014/main" val="4206483722"/>
                    </a:ext>
                  </a:extLst>
                </a:gridCol>
                <a:gridCol w="2359885">
                  <a:extLst>
                    <a:ext uri="{9D8B030D-6E8A-4147-A177-3AD203B41FA5}">
                      <a16:colId xmlns:a16="http://schemas.microsoft.com/office/drawing/2014/main" val="1609349145"/>
                    </a:ext>
                  </a:extLst>
                </a:gridCol>
                <a:gridCol w="1696566">
                  <a:extLst>
                    <a:ext uri="{9D8B030D-6E8A-4147-A177-3AD203B41FA5}">
                      <a16:colId xmlns:a16="http://schemas.microsoft.com/office/drawing/2014/main" val="761058582"/>
                    </a:ext>
                  </a:extLst>
                </a:gridCol>
              </a:tblGrid>
              <a:tr h="1537502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SAMPLE -  Raise</a:t>
                      </a:r>
                    </a:p>
                    <a:p>
                      <a:pPr algn="ctr"/>
                      <a:r>
                        <a:rPr lang="en-US" sz="3200"/>
                        <a:t>$1 Million USD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National</a:t>
                      </a:r>
                    </a:p>
                    <a:p>
                      <a:pPr algn="ctr"/>
                      <a:r>
                        <a:rPr lang="en-US"/>
                        <a:t>(Reg CF)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Multi-State</a:t>
                      </a:r>
                    </a:p>
                    <a:p>
                      <a:pPr algn="ctr"/>
                      <a:r>
                        <a:rPr lang="en-US"/>
                        <a:t>(SCOR)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State:</a:t>
                      </a:r>
                    </a:p>
                    <a:p>
                      <a:pPr algn="ctr"/>
                      <a:r>
                        <a:rPr lang="en-US"/>
                        <a:t>Iowa, Michigan</a:t>
                      </a:r>
                    </a:p>
                    <a:p>
                      <a:pPr algn="ctr"/>
                      <a:r>
                        <a:rPr lang="en-US"/>
                        <a:t>Wisconsin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State:</a:t>
                      </a:r>
                    </a:p>
                    <a:p>
                      <a:pPr algn="ctr"/>
                      <a:r>
                        <a:rPr lang="en-US"/>
                        <a:t>Minnesota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69892"/>
                  </a:ext>
                </a:extLst>
              </a:tr>
              <a:tr h="1024815">
                <a:tc>
                  <a:txBody>
                    <a:bodyPr/>
                    <a:lstStyle/>
                    <a:p>
                      <a:r>
                        <a:rPr lang="en-US" sz="2400"/>
                        <a:t> Legal Fees </a:t>
                      </a:r>
                    </a:p>
                    <a:p>
                      <a:r>
                        <a:rPr lang="en-US" sz="2400"/>
                        <a:t> (estimate)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$7,500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$7,500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$5,000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$5,000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399991"/>
                  </a:ext>
                </a:extLst>
              </a:tr>
              <a:tr h="1024815">
                <a:tc>
                  <a:txBody>
                    <a:bodyPr/>
                    <a:lstStyle/>
                    <a:p>
                      <a:r>
                        <a:rPr lang="en-US" sz="2400"/>
                        <a:t> Accountant Fees</a:t>
                      </a:r>
                    </a:p>
                    <a:p>
                      <a:r>
                        <a:rPr lang="en-US" sz="2400"/>
                        <a:t> (estimate)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$3,000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(NA)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(NA)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(NA)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41798"/>
                  </a:ext>
                </a:extLst>
              </a:tr>
              <a:tr h="1024815">
                <a:tc>
                  <a:txBody>
                    <a:bodyPr/>
                    <a:lstStyle/>
                    <a:p>
                      <a:r>
                        <a:rPr lang="en-US" sz="2400"/>
                        <a:t> Software Fees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$2,500 </a:t>
                      </a:r>
                      <a:r>
                        <a:rPr lang="en-US" sz="2400"/>
                        <a:t>+ </a:t>
                      </a:r>
                    </a:p>
                    <a:p>
                      <a:pPr algn="ctr"/>
                      <a:r>
                        <a:rPr lang="en-US" sz="2400"/>
                        <a:t>5 - 7%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$2,500 </a:t>
                      </a:r>
                      <a:r>
                        <a:rPr lang="en-US" sz="2400"/>
                        <a:t>+ </a:t>
                      </a:r>
                    </a:p>
                    <a:p>
                      <a:pPr algn="ctr"/>
                      <a:r>
                        <a:rPr lang="en-US" sz="2400"/>
                        <a:t>5 - 7%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$2,500 </a:t>
                      </a:r>
                      <a:r>
                        <a:rPr lang="en-US" sz="2400"/>
                        <a:t>+ </a:t>
                      </a:r>
                    </a:p>
                    <a:p>
                      <a:pPr algn="ctr"/>
                      <a:r>
                        <a:rPr lang="en-US" sz="2400"/>
                        <a:t>5 - 7%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(Ask)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867078"/>
                  </a:ext>
                </a:extLst>
              </a:tr>
              <a:tr h="1024815">
                <a:tc>
                  <a:txBody>
                    <a:bodyPr/>
                    <a:lstStyle/>
                    <a:p>
                      <a:pPr algn="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Cost to Raise</a:t>
                      </a:r>
                    </a:p>
                    <a:p>
                      <a:pPr algn="r"/>
                      <a:r>
                        <a:rPr lang="en-US" sz="2200" b="1">
                          <a:solidFill>
                            <a:srgbClr val="00B050"/>
                          </a:solidFill>
                        </a:rPr>
                        <a:t>One Million Dollars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$83,000</a:t>
                      </a:r>
                      <a:endParaRPr lang="en-US" sz="24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$80,000</a:t>
                      </a:r>
                      <a:endParaRPr lang="en-US" sz="24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$77,500</a:t>
                      </a:r>
                      <a:endParaRPr lang="en-US" sz="24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(TBD)</a:t>
                      </a:r>
                      <a:endParaRPr lang="en-US" sz="24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4628"/>
                  </a:ext>
                </a:extLst>
              </a:tr>
            </a:tbl>
          </a:graphicData>
        </a:graphic>
      </p:graphicFrame>
      <p:pic>
        <p:nvPicPr>
          <p:cNvPr id="7" name="Graphic 92" descr="Computer">
            <a:extLst>
              <a:ext uri="{FF2B5EF4-FFF2-40B4-BE49-F238E27FC236}">
                <a16:creationId xmlns:a16="http://schemas.microsoft.com/office/drawing/2014/main" id="{8518FAAC-86E9-42E1-ACE9-0535B4B430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522" y="3916347"/>
            <a:ext cx="885018" cy="885018"/>
          </a:xfrm>
          <a:prstGeom prst="rect">
            <a:avLst/>
          </a:prstGeom>
        </p:spPr>
      </p:pic>
      <p:pic>
        <p:nvPicPr>
          <p:cNvPr id="9" name="Graphic 8" descr="Scales of justice">
            <a:extLst>
              <a:ext uri="{FF2B5EF4-FFF2-40B4-BE49-F238E27FC236}">
                <a16:creationId xmlns:a16="http://schemas.microsoft.com/office/drawing/2014/main" id="{EDDC740E-8888-477C-858F-F2F3D286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5640" y="1836303"/>
            <a:ext cx="977900" cy="977900"/>
          </a:xfrm>
          <a:prstGeom prst="rect">
            <a:avLst/>
          </a:prstGeom>
        </p:spPr>
      </p:pic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C3F088BE-662A-49F5-83DB-78964963F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099" y="4785909"/>
            <a:ext cx="1117600" cy="1117600"/>
          </a:xfrm>
          <a:prstGeom prst="rect">
            <a:avLst/>
          </a:prstGeom>
        </p:spPr>
      </p:pic>
      <p:pic>
        <p:nvPicPr>
          <p:cNvPr id="15" name="Graphic 14" descr="Glasses">
            <a:extLst>
              <a:ext uri="{FF2B5EF4-FFF2-40B4-BE49-F238E27FC236}">
                <a16:creationId xmlns:a16="http://schemas.microsoft.com/office/drawing/2014/main" id="{7374B7F3-D24E-4771-B876-D49F70C96F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7390" y="2986491"/>
            <a:ext cx="914400" cy="914400"/>
          </a:xfrm>
          <a:prstGeom prst="rect">
            <a:avLst/>
          </a:prstGeom>
        </p:spPr>
      </p:pic>
      <p:pic>
        <p:nvPicPr>
          <p:cNvPr id="18" name="Graphic 17" descr="Puzzle">
            <a:extLst>
              <a:ext uri="{FF2B5EF4-FFF2-40B4-BE49-F238E27FC236}">
                <a16:creationId xmlns:a16="http://schemas.microsoft.com/office/drawing/2014/main" id="{233B1352-F032-4C3E-8B64-6E07F5FA48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5556" y="1154187"/>
            <a:ext cx="617424" cy="617424"/>
          </a:xfrm>
          <a:prstGeom prst="rect">
            <a:avLst/>
          </a:prstGeom>
        </p:spPr>
      </p:pic>
      <p:pic>
        <p:nvPicPr>
          <p:cNvPr id="19" name="Graphic 18" descr="Puzzle">
            <a:extLst>
              <a:ext uri="{FF2B5EF4-FFF2-40B4-BE49-F238E27FC236}">
                <a16:creationId xmlns:a16="http://schemas.microsoft.com/office/drawing/2014/main" id="{5CC61490-DF47-4D96-AB3A-85919F9A0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6588" y="1154187"/>
            <a:ext cx="617424" cy="617424"/>
          </a:xfrm>
          <a:prstGeom prst="rect">
            <a:avLst/>
          </a:prstGeom>
        </p:spPr>
      </p:pic>
      <p:pic>
        <p:nvPicPr>
          <p:cNvPr id="20" name="Graphic 19" descr="Puzzle pieces">
            <a:extLst>
              <a:ext uri="{FF2B5EF4-FFF2-40B4-BE49-F238E27FC236}">
                <a16:creationId xmlns:a16="http://schemas.microsoft.com/office/drawing/2014/main" id="{B2B804CF-3238-46BF-98C8-81CEF937B9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0656" y="915239"/>
            <a:ext cx="921064" cy="921064"/>
          </a:xfrm>
          <a:prstGeom prst="rect">
            <a:avLst/>
          </a:prstGeom>
        </p:spPr>
      </p:pic>
      <p:pic>
        <p:nvPicPr>
          <p:cNvPr id="21" name="Graphic 20" descr="North America">
            <a:extLst>
              <a:ext uri="{FF2B5EF4-FFF2-40B4-BE49-F238E27FC236}">
                <a16:creationId xmlns:a16="http://schemas.microsoft.com/office/drawing/2014/main" id="{80BA2306-CDD9-409D-B564-8621A088D4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95512" y="787973"/>
            <a:ext cx="1175596" cy="11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83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367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Gallery</vt:lpstr>
      <vt:lpstr>Investment Crowdfunding</vt:lpstr>
      <vt:lpstr>We help business raise Money</vt:lpstr>
      <vt:lpstr>PowerPoint Presentation</vt:lpstr>
      <vt:lpstr>Rule of Thumb</vt:lpstr>
      <vt:lpstr>What’s For Sale?</vt:lpstr>
      <vt:lpstr>Regulations</vt:lpstr>
      <vt:lpstr>PowerPoint Presentation</vt:lpstr>
      <vt:lpstr>Advantages</vt:lpstr>
      <vt:lpstr>PowerPoint Presentation</vt:lpstr>
      <vt:lpstr>PowerPoint Presentation</vt:lpstr>
      <vt:lpstr>Distributed Ledger</vt:lpstr>
      <vt:lpstr>Everyone gets a Copy</vt:lpstr>
      <vt:lpstr>PowerPoint Presentation</vt:lpstr>
      <vt:lpstr>PowerPoint Presentation</vt:lpstr>
      <vt:lpstr>Come See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Jade Barker</dc:creator>
  <cp:lastModifiedBy>Ted Redmond</cp:lastModifiedBy>
  <cp:revision>1</cp:revision>
  <dcterms:created xsi:type="dcterms:W3CDTF">2019-04-03T21:47:29Z</dcterms:created>
  <dcterms:modified xsi:type="dcterms:W3CDTF">2019-08-07T20:25:39Z</dcterms:modified>
</cp:coreProperties>
</file>