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56" r:id="rId2"/>
    <p:sldId id="275" r:id="rId3"/>
    <p:sldId id="276" r:id="rId4"/>
    <p:sldId id="273" r:id="rId5"/>
    <p:sldId id="257" r:id="rId6"/>
    <p:sldId id="260" r:id="rId7"/>
    <p:sldId id="262" r:id="rId8"/>
    <p:sldId id="266" r:id="rId9"/>
    <p:sldId id="269" r:id="rId10"/>
    <p:sldId id="282" r:id="rId11"/>
    <p:sldId id="279" r:id="rId12"/>
    <p:sldId id="274" r:id="rId13"/>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2284657-5D69-4335-8B5A-2CB8DC0822F3}">
          <p14:sldIdLst>
            <p14:sldId id="256"/>
            <p14:sldId id="275"/>
            <p14:sldId id="276"/>
            <p14:sldId id="273"/>
            <p14:sldId id="257"/>
            <p14:sldId id="260"/>
            <p14:sldId id="262"/>
            <p14:sldId id="266"/>
            <p14:sldId id="269"/>
            <p14:sldId id="282"/>
            <p14:sldId id="279"/>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4660"/>
  </p:normalViewPr>
  <p:slideViewPr>
    <p:cSldViewPr snapToGrid="0">
      <p:cViewPr varScale="1">
        <p:scale>
          <a:sx n="86" d="100"/>
          <a:sy n="86" d="100"/>
        </p:scale>
        <p:origin x="451" y="58"/>
      </p:cViewPr>
      <p:guideLst/>
    </p:cSldViewPr>
  </p:slideViewPr>
  <p:notesTextViewPr>
    <p:cViewPr>
      <p:scale>
        <a:sx n="3" d="2"/>
        <a:sy n="3" d="2"/>
      </p:scale>
      <p:origin x="0" y="0"/>
    </p:cViewPr>
  </p:notesTextViewPr>
  <p:notesViewPr>
    <p:cSldViewPr snapToGrid="0">
      <p:cViewPr varScale="1">
        <p:scale>
          <a:sx n="89" d="100"/>
          <a:sy n="89" d="100"/>
        </p:scale>
        <p:origin x="35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E0C8DD-97E7-4C90-A186-C3D3F7175487}"/>
              </a:ext>
            </a:extLst>
          </p:cNvPr>
          <p:cNvSpPr>
            <a:spLocks noGrp="1"/>
          </p:cNvSpPr>
          <p:nvPr>
            <p:ph type="hdr" sz="quarter"/>
          </p:nvPr>
        </p:nvSpPr>
        <p:spPr>
          <a:xfrm>
            <a:off x="0" y="1"/>
            <a:ext cx="3067374" cy="470072"/>
          </a:xfrm>
          <a:prstGeom prst="rect">
            <a:avLst/>
          </a:prstGeom>
        </p:spPr>
        <p:txBody>
          <a:bodyPr vert="horz" lIns="92181" tIns="46090" rIns="92181" bIns="46090" rtlCol="0"/>
          <a:lstStyle>
            <a:lvl1pPr algn="l">
              <a:defRPr sz="1200"/>
            </a:lvl1pPr>
          </a:lstStyle>
          <a:p>
            <a:endParaRPr lang="en-US"/>
          </a:p>
        </p:txBody>
      </p:sp>
      <p:sp>
        <p:nvSpPr>
          <p:cNvPr id="4" name="Footer Placeholder 3">
            <a:extLst>
              <a:ext uri="{FF2B5EF4-FFF2-40B4-BE49-F238E27FC236}">
                <a16:creationId xmlns:a16="http://schemas.microsoft.com/office/drawing/2014/main" id="{BD17F137-C044-48B2-BFB2-E223C96FCCB9}"/>
              </a:ext>
            </a:extLst>
          </p:cNvPr>
          <p:cNvSpPr>
            <a:spLocks noGrp="1"/>
          </p:cNvSpPr>
          <p:nvPr>
            <p:ph type="ftr" sz="quarter" idx="2"/>
          </p:nvPr>
        </p:nvSpPr>
        <p:spPr>
          <a:xfrm>
            <a:off x="0" y="8893003"/>
            <a:ext cx="3067374" cy="470072"/>
          </a:xfrm>
          <a:prstGeom prst="rect">
            <a:avLst/>
          </a:prstGeom>
        </p:spPr>
        <p:txBody>
          <a:bodyPr vert="horz" lIns="92181" tIns="46090" rIns="92181" bIns="4609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13DCF5-B4CE-425A-8C04-0069D320C3C5}"/>
              </a:ext>
            </a:extLst>
          </p:cNvPr>
          <p:cNvSpPr>
            <a:spLocks noGrp="1"/>
          </p:cNvSpPr>
          <p:nvPr>
            <p:ph type="sldNum" sz="quarter" idx="3"/>
          </p:nvPr>
        </p:nvSpPr>
        <p:spPr>
          <a:xfrm>
            <a:off x="4008100" y="8893003"/>
            <a:ext cx="3067374" cy="470072"/>
          </a:xfrm>
          <a:prstGeom prst="rect">
            <a:avLst/>
          </a:prstGeom>
        </p:spPr>
        <p:txBody>
          <a:bodyPr vert="horz" lIns="92181" tIns="46090" rIns="92181" bIns="46090" rtlCol="0" anchor="b"/>
          <a:lstStyle>
            <a:lvl1pPr algn="r">
              <a:defRPr sz="1200"/>
            </a:lvl1pPr>
          </a:lstStyle>
          <a:p>
            <a:fld id="{BB6A9587-561C-4803-AB91-367A42CD6D72}" type="slidenum">
              <a:rPr lang="en-US" smtClean="0"/>
              <a:t>‹#›</a:t>
            </a:fld>
            <a:endParaRPr lang="en-US"/>
          </a:p>
        </p:txBody>
      </p:sp>
    </p:spTree>
    <p:extLst>
      <p:ext uri="{BB962C8B-B14F-4D97-AF65-F5344CB8AC3E}">
        <p14:creationId xmlns:p14="http://schemas.microsoft.com/office/powerpoint/2010/main" val="203162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7374" cy="470072"/>
          </a:xfrm>
          <a:prstGeom prst="rect">
            <a:avLst/>
          </a:prstGeom>
        </p:spPr>
        <p:txBody>
          <a:bodyPr vert="horz" lIns="92181" tIns="46090" rIns="92181" bIns="46090" rtlCol="0"/>
          <a:lstStyle>
            <a:lvl1pPr algn="l">
              <a:defRPr sz="1200"/>
            </a:lvl1pPr>
          </a:lstStyle>
          <a:p>
            <a:endParaRPr lang="en-US"/>
          </a:p>
        </p:txBody>
      </p:sp>
      <p:sp>
        <p:nvSpPr>
          <p:cNvPr id="4" name="Slide Image Placeholder 3"/>
          <p:cNvSpPr>
            <a:spLocks noGrp="1" noRot="1" noChangeAspect="1"/>
          </p:cNvSpPr>
          <p:nvPr>
            <p:ph type="sldImg" idx="2"/>
          </p:nvPr>
        </p:nvSpPr>
        <p:spPr>
          <a:xfrm>
            <a:off x="730250" y="1169988"/>
            <a:ext cx="5616575" cy="3159125"/>
          </a:xfrm>
          <a:prstGeom prst="rect">
            <a:avLst/>
          </a:prstGeom>
          <a:noFill/>
          <a:ln w="12700">
            <a:solidFill>
              <a:prstClr val="black"/>
            </a:solidFill>
          </a:ln>
        </p:spPr>
        <p:txBody>
          <a:bodyPr vert="horz" lIns="92181" tIns="46090" rIns="92181" bIns="46090" rtlCol="0" anchor="ctr"/>
          <a:lstStyle/>
          <a:p>
            <a:endParaRPr lang="en-US"/>
          </a:p>
        </p:txBody>
      </p:sp>
      <p:sp>
        <p:nvSpPr>
          <p:cNvPr id="5" name="Notes Placeholder 4"/>
          <p:cNvSpPr>
            <a:spLocks noGrp="1"/>
          </p:cNvSpPr>
          <p:nvPr>
            <p:ph type="body" sz="quarter" idx="3"/>
          </p:nvPr>
        </p:nvSpPr>
        <p:spPr>
          <a:xfrm>
            <a:off x="708349" y="4505660"/>
            <a:ext cx="5660378" cy="3687031"/>
          </a:xfrm>
          <a:prstGeom prst="rect">
            <a:avLst/>
          </a:prstGeom>
        </p:spPr>
        <p:txBody>
          <a:bodyPr vert="horz" lIns="92181" tIns="46090" rIns="92181" bIns="4609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003"/>
            <a:ext cx="3067374" cy="470072"/>
          </a:xfrm>
          <a:prstGeom prst="rect">
            <a:avLst/>
          </a:prstGeom>
        </p:spPr>
        <p:txBody>
          <a:bodyPr vert="horz" lIns="92181" tIns="46090" rIns="92181" bIns="46090" rtlCol="0" anchor="b"/>
          <a:lstStyle>
            <a:lvl1pPr algn="l">
              <a:defRPr sz="1200"/>
            </a:lvl1pPr>
          </a:lstStyle>
          <a:p>
            <a:endParaRPr lang="en-US"/>
          </a:p>
        </p:txBody>
      </p:sp>
      <p:sp>
        <p:nvSpPr>
          <p:cNvPr id="7" name="Slide Number Placeholder 6"/>
          <p:cNvSpPr>
            <a:spLocks noGrp="1"/>
          </p:cNvSpPr>
          <p:nvPr>
            <p:ph type="sldNum" sz="quarter" idx="5"/>
          </p:nvPr>
        </p:nvSpPr>
        <p:spPr>
          <a:xfrm>
            <a:off x="4008100" y="8893003"/>
            <a:ext cx="3067374" cy="470072"/>
          </a:xfrm>
          <a:prstGeom prst="rect">
            <a:avLst/>
          </a:prstGeom>
        </p:spPr>
        <p:txBody>
          <a:bodyPr vert="horz" lIns="92181" tIns="46090" rIns="92181" bIns="46090" rtlCol="0" anchor="b"/>
          <a:lstStyle>
            <a:lvl1pPr algn="r">
              <a:defRPr sz="1200"/>
            </a:lvl1pPr>
          </a:lstStyle>
          <a:p>
            <a:fld id="{B10FF231-4252-42E1-8139-E6BD54E53F1A}" type="slidenum">
              <a:rPr lang="en-US" smtClean="0"/>
              <a:t>‹#›</a:t>
            </a:fld>
            <a:endParaRPr lang="en-US"/>
          </a:p>
        </p:txBody>
      </p:sp>
    </p:spTree>
    <p:extLst>
      <p:ext uri="{BB962C8B-B14F-4D97-AF65-F5344CB8AC3E}">
        <p14:creationId xmlns:p14="http://schemas.microsoft.com/office/powerpoint/2010/main" val="421753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3654-814C-4743-B0B1-DB34C016B7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0EFA38-8606-41A7-B3C0-EA6E22456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4AF8F-0D9C-434A-B326-1AAAD8FB430E}"/>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5" name="Footer Placeholder 4">
            <a:extLst>
              <a:ext uri="{FF2B5EF4-FFF2-40B4-BE49-F238E27FC236}">
                <a16:creationId xmlns:a16="http://schemas.microsoft.com/office/drawing/2014/main" id="{28BCFBC0-0001-4A33-A3EC-B24604AE4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CE137-1616-4BFD-B483-E39042FCD5CB}"/>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7" name="Picture 6">
            <a:extLst>
              <a:ext uri="{FF2B5EF4-FFF2-40B4-BE49-F238E27FC236}">
                <a16:creationId xmlns:a16="http://schemas.microsoft.com/office/drawing/2014/main" id="{D52BB8FC-4791-4259-A636-832358B97E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22796200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3092-149D-4536-B801-F344D3DCBA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5409D8-2F38-494B-91C2-A2EB6404D4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8049-6431-4CBA-8D18-BCCEF784B7C4}"/>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5" name="Footer Placeholder 4">
            <a:extLst>
              <a:ext uri="{FF2B5EF4-FFF2-40B4-BE49-F238E27FC236}">
                <a16:creationId xmlns:a16="http://schemas.microsoft.com/office/drawing/2014/main" id="{F5ED640B-3C34-4DCB-A9E3-EEC20B27F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6AB2E-CC69-4EE1-8A7F-551FBE2B253E}"/>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7" name="Picture 6">
            <a:extLst>
              <a:ext uri="{FF2B5EF4-FFF2-40B4-BE49-F238E27FC236}">
                <a16:creationId xmlns:a16="http://schemas.microsoft.com/office/drawing/2014/main" id="{81990E96-E0F8-4F8F-B4FA-6CCDCC110D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368196998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2CD45-A821-4ECC-BD9E-FAFC758571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3745DF-16BD-4C68-A663-15BA0CF4DB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DBA23-2D3E-4115-930D-C4C5BE2A4F80}"/>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5" name="Footer Placeholder 4">
            <a:extLst>
              <a:ext uri="{FF2B5EF4-FFF2-40B4-BE49-F238E27FC236}">
                <a16:creationId xmlns:a16="http://schemas.microsoft.com/office/drawing/2014/main" id="{CA5C5628-9714-4C0F-8C2D-E6BA4DD6E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5E09C-22F0-42C0-A126-73F32E1F601C}"/>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7" name="Picture 6">
            <a:extLst>
              <a:ext uri="{FF2B5EF4-FFF2-40B4-BE49-F238E27FC236}">
                <a16:creationId xmlns:a16="http://schemas.microsoft.com/office/drawing/2014/main" id="{3AA63C4C-1905-45D4-8F9C-1CB1007F04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1175321520"/>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F91C-CC34-4E39-BD15-0BE96597A1E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AD4F578-596C-441F-AE52-8728EA74881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C44915D-6420-44FB-8400-FFF760A3EFBC}"/>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5" name="Footer Placeholder 4">
            <a:extLst>
              <a:ext uri="{FF2B5EF4-FFF2-40B4-BE49-F238E27FC236}">
                <a16:creationId xmlns:a16="http://schemas.microsoft.com/office/drawing/2014/main" id="{53ABC3F5-9E43-44D4-9B05-28B1696895C8}"/>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702A6BBA-DE21-4FCA-9F90-165BB86DE6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357447003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B601-23F6-4765-A01F-F8AD1FFFA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D1547-F6E1-47BA-8E34-9D3759FA5A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908F1-6AB4-4F22-AE6F-F42C886AA464}"/>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5" name="Footer Placeholder 4">
            <a:extLst>
              <a:ext uri="{FF2B5EF4-FFF2-40B4-BE49-F238E27FC236}">
                <a16:creationId xmlns:a16="http://schemas.microsoft.com/office/drawing/2014/main" id="{8240A8B5-11B9-4653-8DFA-85C706835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35E0D-9239-4454-969C-F1987F38B0A0}"/>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7" name="Picture 6">
            <a:extLst>
              <a:ext uri="{FF2B5EF4-FFF2-40B4-BE49-F238E27FC236}">
                <a16:creationId xmlns:a16="http://schemas.microsoft.com/office/drawing/2014/main" id="{703D4E6C-0A05-4289-A4D7-9461F0B2FC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402537306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0C29-19F3-4BBB-A9BC-6E4C9F5F58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C8C137-5084-4054-AC37-034BBC48B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0E60D7-5C34-4F5F-A0C9-A0BF7ED18E28}"/>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5" name="Footer Placeholder 4">
            <a:extLst>
              <a:ext uri="{FF2B5EF4-FFF2-40B4-BE49-F238E27FC236}">
                <a16:creationId xmlns:a16="http://schemas.microsoft.com/office/drawing/2014/main" id="{861F7392-15F0-46D7-807A-54BD79163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5B14B-78A9-4BFE-8D88-C77D44CF5FF1}"/>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7" name="Picture 6">
            <a:extLst>
              <a:ext uri="{FF2B5EF4-FFF2-40B4-BE49-F238E27FC236}">
                <a16:creationId xmlns:a16="http://schemas.microsoft.com/office/drawing/2014/main" id="{5002FF36-8954-44EF-9379-F9B1E85A3D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4773" y="5939802"/>
            <a:ext cx="922555" cy="833095"/>
          </a:xfrm>
          <a:prstGeom prst="rect">
            <a:avLst/>
          </a:prstGeom>
        </p:spPr>
      </p:pic>
    </p:spTree>
    <p:extLst>
      <p:ext uri="{BB962C8B-B14F-4D97-AF65-F5344CB8AC3E}">
        <p14:creationId xmlns:p14="http://schemas.microsoft.com/office/powerpoint/2010/main" val="373164068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1D15-524B-4400-A287-82AE362756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249522-55F7-445D-9B65-C3B2D49F0C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C62E1-71AD-4D14-BFA3-488C66EFC2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C9E5-24EB-440A-9F9B-3C651BF8D274}"/>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6" name="Footer Placeholder 5">
            <a:extLst>
              <a:ext uri="{FF2B5EF4-FFF2-40B4-BE49-F238E27FC236}">
                <a16:creationId xmlns:a16="http://schemas.microsoft.com/office/drawing/2014/main" id="{4DD53960-8861-4F2F-B6B7-1F014FA09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CCBF3-09A5-4870-8932-E264A8D9AAF2}"/>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8" name="Picture 7">
            <a:extLst>
              <a:ext uri="{FF2B5EF4-FFF2-40B4-BE49-F238E27FC236}">
                <a16:creationId xmlns:a16="http://schemas.microsoft.com/office/drawing/2014/main" id="{47A12D30-075D-4FBB-B4A7-78BE4AC094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17039522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BF6B-A422-4F02-96B5-1C52B37F5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7B5597-1570-4809-A0F5-9BDF707D02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2FC877-EB80-4F86-9C8F-9CED6881D3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8C7E3E-6EA2-44B2-8FBA-5EE6F3563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00DABA-BA69-488E-B44F-EAF6D32E23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4908E4-2388-4199-9E63-649E653D74D8}"/>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8" name="Footer Placeholder 7">
            <a:extLst>
              <a:ext uri="{FF2B5EF4-FFF2-40B4-BE49-F238E27FC236}">
                <a16:creationId xmlns:a16="http://schemas.microsoft.com/office/drawing/2014/main" id="{B93C00CE-13C2-42A8-93EA-6EDFD5A1A8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7D8090-0D7E-4AE9-98C5-77C7CA44B3DF}"/>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10" name="Picture 9">
            <a:extLst>
              <a:ext uri="{FF2B5EF4-FFF2-40B4-BE49-F238E27FC236}">
                <a16:creationId xmlns:a16="http://schemas.microsoft.com/office/drawing/2014/main" id="{5B610F38-453B-46F9-9494-A6D7B1362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29745579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B51C-96D4-4E1D-BC4F-FB385F28C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1E9648-CC5D-411D-A0B8-1D020FA87124}"/>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4" name="Footer Placeholder 3">
            <a:extLst>
              <a:ext uri="{FF2B5EF4-FFF2-40B4-BE49-F238E27FC236}">
                <a16:creationId xmlns:a16="http://schemas.microsoft.com/office/drawing/2014/main" id="{0B4F12EF-BD26-4068-9DF1-4F1408F8EC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AA135A-AF85-4EAD-A4D7-5FCA8E459697}"/>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6" name="Picture 5">
            <a:extLst>
              <a:ext uri="{FF2B5EF4-FFF2-40B4-BE49-F238E27FC236}">
                <a16:creationId xmlns:a16="http://schemas.microsoft.com/office/drawing/2014/main" id="{5F3FF12E-05C8-40F8-9D2D-F7D33681C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168282807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722108-7334-4F7C-A0FC-72BA0051B226}"/>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3" name="Footer Placeholder 2">
            <a:extLst>
              <a:ext uri="{FF2B5EF4-FFF2-40B4-BE49-F238E27FC236}">
                <a16:creationId xmlns:a16="http://schemas.microsoft.com/office/drawing/2014/main" id="{B3120A24-B4B5-47C5-B6DE-AE5B1804DC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20FCB5-0D58-465B-BC0C-DA1A74B329E6}"/>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5" name="Picture 4">
            <a:extLst>
              <a:ext uri="{FF2B5EF4-FFF2-40B4-BE49-F238E27FC236}">
                <a16:creationId xmlns:a16="http://schemas.microsoft.com/office/drawing/2014/main" id="{F1261469-C95E-4148-91A0-DF7622C4A9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196732708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4D2E-DE2A-4130-A7B4-5C0CB4B50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07C88B-285A-42DB-B810-AAD913CE77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B1AA0E-DA90-4F0F-8516-65DF136643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00ECAB-0BE9-41F6-82EE-34989935B78B}"/>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6" name="Footer Placeholder 5">
            <a:extLst>
              <a:ext uri="{FF2B5EF4-FFF2-40B4-BE49-F238E27FC236}">
                <a16:creationId xmlns:a16="http://schemas.microsoft.com/office/drawing/2014/main" id="{58ECB333-C015-40C7-BAD7-DCC08EDD5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08602C-5B27-4F1A-BB8A-919A1357CA64}"/>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8" name="Picture 7">
            <a:extLst>
              <a:ext uri="{FF2B5EF4-FFF2-40B4-BE49-F238E27FC236}">
                <a16:creationId xmlns:a16="http://schemas.microsoft.com/office/drawing/2014/main" id="{35998809-DB16-458E-B201-2A7C35F91A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213958821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5DA5-A298-4554-BE42-1C2B30BA6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7B5D91-ED68-49EB-AAAB-774D3F760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11F040-0332-4A69-A7E4-14928F887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3DA4F3-9FD6-4828-8D34-9E3E472AA8B2}"/>
              </a:ext>
            </a:extLst>
          </p:cNvPr>
          <p:cNvSpPr>
            <a:spLocks noGrp="1"/>
          </p:cNvSpPr>
          <p:nvPr>
            <p:ph type="dt" sz="half" idx="10"/>
          </p:nvPr>
        </p:nvSpPr>
        <p:spPr/>
        <p:txBody>
          <a:bodyPr/>
          <a:lstStyle/>
          <a:p>
            <a:fld id="{056D0F5B-B391-407D-AB00-D28C07651008}" type="datetimeFigureOut">
              <a:rPr lang="en-US" smtClean="0"/>
              <a:t>8/7/2019</a:t>
            </a:fld>
            <a:endParaRPr lang="en-US"/>
          </a:p>
        </p:txBody>
      </p:sp>
      <p:sp>
        <p:nvSpPr>
          <p:cNvPr id="6" name="Footer Placeholder 5">
            <a:extLst>
              <a:ext uri="{FF2B5EF4-FFF2-40B4-BE49-F238E27FC236}">
                <a16:creationId xmlns:a16="http://schemas.microsoft.com/office/drawing/2014/main" id="{18E753A2-0360-4E4F-949F-DE0C4D260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8A13B-CA2A-4285-BB60-E3185F9786CF}"/>
              </a:ext>
            </a:extLst>
          </p:cNvPr>
          <p:cNvSpPr>
            <a:spLocks noGrp="1"/>
          </p:cNvSpPr>
          <p:nvPr>
            <p:ph type="sldNum" sz="quarter" idx="12"/>
          </p:nvPr>
        </p:nvSpPr>
        <p:spPr/>
        <p:txBody>
          <a:bodyPr/>
          <a:lstStyle/>
          <a:p>
            <a:fld id="{F3A040F5-3976-4E39-B39E-78C65179806A}" type="slidenum">
              <a:rPr lang="en-US" smtClean="0"/>
              <a:t>‹#›</a:t>
            </a:fld>
            <a:endParaRPr lang="en-US"/>
          </a:p>
        </p:txBody>
      </p:sp>
      <p:pic>
        <p:nvPicPr>
          <p:cNvPr id="8" name="Picture 7">
            <a:extLst>
              <a:ext uri="{FF2B5EF4-FFF2-40B4-BE49-F238E27FC236}">
                <a16:creationId xmlns:a16="http://schemas.microsoft.com/office/drawing/2014/main" id="{FF9B25C2-80EF-4AF8-AE61-B171F20FEB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36861879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1D903-80E4-4450-8DD4-1E2D8E737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013496-18DD-47F0-A129-34D81C39E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63403-A2B7-48ED-8246-6F4F58B4B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D0F5B-B391-407D-AB00-D28C07651008}" type="datetimeFigureOut">
              <a:rPr lang="en-US" smtClean="0"/>
              <a:t>8/7/2019</a:t>
            </a:fld>
            <a:endParaRPr lang="en-US"/>
          </a:p>
        </p:txBody>
      </p:sp>
      <p:sp>
        <p:nvSpPr>
          <p:cNvPr id="5" name="Footer Placeholder 4">
            <a:extLst>
              <a:ext uri="{FF2B5EF4-FFF2-40B4-BE49-F238E27FC236}">
                <a16:creationId xmlns:a16="http://schemas.microsoft.com/office/drawing/2014/main" id="{A8A91D38-2339-4068-B83C-CF8FC1A41C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BA7934-68B1-4152-BD76-C796FD031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040F5-3976-4E39-B39E-78C65179806A}" type="slidenum">
              <a:rPr lang="en-US" smtClean="0"/>
              <a:t>‹#›</a:t>
            </a:fld>
            <a:endParaRPr lang="en-US"/>
          </a:p>
        </p:txBody>
      </p:sp>
      <p:pic>
        <p:nvPicPr>
          <p:cNvPr id="7" name="Picture 6">
            <a:extLst>
              <a:ext uri="{FF2B5EF4-FFF2-40B4-BE49-F238E27FC236}">
                <a16:creationId xmlns:a16="http://schemas.microsoft.com/office/drawing/2014/main" id="{A658B2AC-051A-4BB7-A72D-3250BCE19C2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121123" y="5939802"/>
            <a:ext cx="922555" cy="833095"/>
          </a:xfrm>
          <a:prstGeom prst="rect">
            <a:avLst/>
          </a:prstGeom>
        </p:spPr>
      </p:pic>
    </p:spTree>
    <p:extLst>
      <p:ext uri="{BB962C8B-B14F-4D97-AF65-F5344CB8AC3E}">
        <p14:creationId xmlns:p14="http://schemas.microsoft.com/office/powerpoint/2010/main" val="2641376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62" r:id="rId1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mailto:dpeteler@avisenlegal.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file:///C:\Users\cmcclimon\AppData\Local\Microsoft\Windows\Temporary%20Internet%20Files\Content.Outlook\892R6BIR\www.avisenlega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8AFA-0C4A-4FEC-83CB-36C70E53B7E4}"/>
              </a:ext>
            </a:extLst>
          </p:cNvPr>
          <p:cNvSpPr>
            <a:spLocks noGrp="1"/>
          </p:cNvSpPr>
          <p:nvPr>
            <p:ph type="ctrTitle"/>
          </p:nvPr>
        </p:nvSpPr>
        <p:spPr>
          <a:xfrm>
            <a:off x="1287273" y="48236"/>
            <a:ext cx="9331354" cy="3156357"/>
          </a:xfrm>
        </p:spPr>
        <p:txBody>
          <a:bodyPr>
            <a:normAutofit fontScale="90000"/>
          </a:bodyPr>
          <a:lstStyle/>
          <a:p>
            <a:r>
              <a:rPr lang="en-US" sz="8000" b="1" dirty="0">
                <a:latin typeface="Calibri" panose="020F0502020204030204" pitchFamily="34" charset="0"/>
              </a:rPr>
              <a:t>Qualified Opportunity</a:t>
            </a:r>
            <a:r>
              <a:rPr lang="en-US" sz="7200" b="1" dirty="0">
                <a:latin typeface="Calibri" panose="020F0502020204030204" pitchFamily="34" charset="0"/>
              </a:rPr>
              <a:t> Zones</a:t>
            </a:r>
            <a:br>
              <a:rPr lang="en-US" sz="7200" b="1" dirty="0">
                <a:latin typeface="Calibri" panose="020F0502020204030204" pitchFamily="34" charset="0"/>
              </a:rPr>
            </a:br>
            <a:endParaRPr lang="en-US" sz="7200" b="1" dirty="0">
              <a:latin typeface="Calibri" panose="020F0502020204030204" pitchFamily="34" charset="0"/>
            </a:endParaRPr>
          </a:p>
        </p:txBody>
      </p:sp>
      <p:pic>
        <p:nvPicPr>
          <p:cNvPr id="5" name="Picture 4">
            <a:extLst>
              <a:ext uri="{FF2B5EF4-FFF2-40B4-BE49-F238E27FC236}">
                <a16:creationId xmlns:a16="http://schemas.microsoft.com/office/drawing/2014/main" id="{FF031BA2-AECD-4592-BF76-5F911E6C8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582" y="5438563"/>
            <a:ext cx="4265540" cy="958843"/>
          </a:xfrm>
          <a:prstGeom prst="rect">
            <a:avLst/>
          </a:prstGeom>
        </p:spPr>
      </p:pic>
      <p:sp>
        <p:nvSpPr>
          <p:cNvPr id="8" name="TextBox 7">
            <a:extLst>
              <a:ext uri="{FF2B5EF4-FFF2-40B4-BE49-F238E27FC236}">
                <a16:creationId xmlns:a16="http://schemas.microsoft.com/office/drawing/2014/main" id="{FBEB6273-E342-489A-B2D7-72C62C3350FD}"/>
              </a:ext>
            </a:extLst>
          </p:cNvPr>
          <p:cNvSpPr txBox="1"/>
          <p:nvPr/>
        </p:nvSpPr>
        <p:spPr>
          <a:xfrm>
            <a:off x="2829774" y="3872166"/>
            <a:ext cx="6397353" cy="1323439"/>
          </a:xfrm>
          <a:prstGeom prst="rect">
            <a:avLst/>
          </a:prstGeom>
          <a:noFill/>
        </p:spPr>
        <p:txBody>
          <a:bodyPr wrap="square" rtlCol="0">
            <a:spAutoFit/>
          </a:bodyPr>
          <a:lstStyle/>
          <a:p>
            <a:pPr algn="ctr"/>
            <a:endParaRPr lang="en-US" sz="2000" b="1" dirty="0">
              <a:latin typeface="Calibri" panose="020F0502020204030204" pitchFamily="34" charset="0"/>
            </a:endParaRPr>
          </a:p>
          <a:p>
            <a:pPr algn="ctr"/>
            <a:r>
              <a:rPr lang="en-US" sz="2000" b="1" dirty="0">
                <a:latin typeface="Calibri" panose="020F0502020204030204" pitchFamily="34" charset="0"/>
              </a:rPr>
              <a:t> David Peteler</a:t>
            </a:r>
          </a:p>
          <a:p>
            <a:pPr lvl="0" algn="ctr"/>
            <a:r>
              <a:rPr lang="en-US" sz="2000" b="1" dirty="0">
                <a:solidFill>
                  <a:prstClr val="black"/>
                </a:solidFill>
                <a:latin typeface="Calibri" panose="020F0502020204030204" pitchFamily="34" charset="0"/>
              </a:rPr>
              <a:t>August 7, 2019</a:t>
            </a:r>
          </a:p>
          <a:p>
            <a:pPr algn="ctr"/>
            <a:endParaRPr lang="en-US" sz="2000" b="1" dirty="0">
              <a:latin typeface="Calibri" panose="020F0502020204030204" pitchFamily="34" charset="0"/>
            </a:endParaRPr>
          </a:p>
        </p:txBody>
      </p:sp>
    </p:spTree>
    <p:extLst>
      <p:ext uri="{BB962C8B-B14F-4D97-AF65-F5344CB8AC3E}">
        <p14:creationId xmlns:p14="http://schemas.microsoft.com/office/powerpoint/2010/main" val="284566538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8565194-FB50-4E1C-9EF1-3BF787E401C5}"/>
              </a:ext>
            </a:extLst>
          </p:cNvPr>
          <p:cNvSpPr/>
          <p:nvPr/>
        </p:nvSpPr>
        <p:spPr>
          <a:xfrm>
            <a:off x="4936235" y="1204110"/>
            <a:ext cx="2376170" cy="1667613"/>
          </a:xfrm>
          <a:custGeom>
            <a:avLst/>
            <a:gdLst/>
            <a:ahLst/>
            <a:cxnLst/>
            <a:rect l="l" t="t" r="r" b="b"/>
            <a:pathLst>
              <a:path w="2376170" h="2329180">
                <a:moveTo>
                  <a:pt x="1187958" y="0"/>
                </a:moveTo>
                <a:lnTo>
                  <a:pt x="1138991" y="971"/>
                </a:lnTo>
                <a:lnTo>
                  <a:pt x="1090528" y="3860"/>
                </a:lnTo>
                <a:lnTo>
                  <a:pt x="1042607" y="8628"/>
                </a:lnTo>
                <a:lnTo>
                  <a:pt x="995267" y="15240"/>
                </a:lnTo>
                <a:lnTo>
                  <a:pt x="948545" y="23656"/>
                </a:lnTo>
                <a:lnTo>
                  <a:pt x="902480" y="33841"/>
                </a:lnTo>
                <a:lnTo>
                  <a:pt x="857111" y="45755"/>
                </a:lnTo>
                <a:lnTo>
                  <a:pt x="812474" y="59362"/>
                </a:lnTo>
                <a:lnTo>
                  <a:pt x="768610" y="74625"/>
                </a:lnTo>
                <a:lnTo>
                  <a:pt x="725554" y="91505"/>
                </a:lnTo>
                <a:lnTo>
                  <a:pt x="683347" y="109966"/>
                </a:lnTo>
                <a:lnTo>
                  <a:pt x="642026" y="129969"/>
                </a:lnTo>
                <a:lnTo>
                  <a:pt x="601630" y="151478"/>
                </a:lnTo>
                <a:lnTo>
                  <a:pt x="562196" y="174454"/>
                </a:lnTo>
                <a:lnTo>
                  <a:pt x="523763" y="198861"/>
                </a:lnTo>
                <a:lnTo>
                  <a:pt x="486369" y="224661"/>
                </a:lnTo>
                <a:lnTo>
                  <a:pt x="450052" y="251817"/>
                </a:lnTo>
                <a:lnTo>
                  <a:pt x="414851" y="280291"/>
                </a:lnTo>
                <a:lnTo>
                  <a:pt x="380803" y="310045"/>
                </a:lnTo>
                <a:lnTo>
                  <a:pt x="347948" y="341042"/>
                </a:lnTo>
                <a:lnTo>
                  <a:pt x="316322" y="373245"/>
                </a:lnTo>
                <a:lnTo>
                  <a:pt x="285965" y="406616"/>
                </a:lnTo>
                <a:lnTo>
                  <a:pt x="256915" y="441118"/>
                </a:lnTo>
                <a:lnTo>
                  <a:pt x="229209" y="476713"/>
                </a:lnTo>
                <a:lnTo>
                  <a:pt x="202886" y="513364"/>
                </a:lnTo>
                <a:lnTo>
                  <a:pt x="177985" y="551033"/>
                </a:lnTo>
                <a:lnTo>
                  <a:pt x="154543" y="589682"/>
                </a:lnTo>
                <a:lnTo>
                  <a:pt x="132599" y="629275"/>
                </a:lnTo>
                <a:lnTo>
                  <a:pt x="112191" y="669775"/>
                </a:lnTo>
                <a:lnTo>
                  <a:pt x="93356" y="711142"/>
                </a:lnTo>
                <a:lnTo>
                  <a:pt x="76135" y="753340"/>
                </a:lnTo>
                <a:lnTo>
                  <a:pt x="60563" y="796332"/>
                </a:lnTo>
                <a:lnTo>
                  <a:pt x="46681" y="840080"/>
                </a:lnTo>
                <a:lnTo>
                  <a:pt x="34525" y="884546"/>
                </a:lnTo>
                <a:lnTo>
                  <a:pt x="24135" y="929694"/>
                </a:lnTo>
                <a:lnTo>
                  <a:pt x="15548" y="975485"/>
                </a:lnTo>
                <a:lnTo>
                  <a:pt x="8803" y="1021882"/>
                </a:lnTo>
                <a:lnTo>
                  <a:pt x="3938" y="1068848"/>
                </a:lnTo>
                <a:lnTo>
                  <a:pt x="990" y="1116345"/>
                </a:lnTo>
                <a:lnTo>
                  <a:pt x="0" y="1164335"/>
                </a:lnTo>
                <a:lnTo>
                  <a:pt x="990" y="1212326"/>
                </a:lnTo>
                <a:lnTo>
                  <a:pt x="3938" y="1259823"/>
                </a:lnTo>
                <a:lnTo>
                  <a:pt x="8803" y="1306789"/>
                </a:lnTo>
                <a:lnTo>
                  <a:pt x="15548" y="1353186"/>
                </a:lnTo>
                <a:lnTo>
                  <a:pt x="24135" y="1398977"/>
                </a:lnTo>
                <a:lnTo>
                  <a:pt x="34525" y="1444125"/>
                </a:lnTo>
                <a:lnTo>
                  <a:pt x="46681" y="1488591"/>
                </a:lnTo>
                <a:lnTo>
                  <a:pt x="60563" y="1532339"/>
                </a:lnTo>
                <a:lnTo>
                  <a:pt x="76135" y="1575331"/>
                </a:lnTo>
                <a:lnTo>
                  <a:pt x="93356" y="1617529"/>
                </a:lnTo>
                <a:lnTo>
                  <a:pt x="112191" y="1658896"/>
                </a:lnTo>
                <a:lnTo>
                  <a:pt x="132599" y="1699396"/>
                </a:lnTo>
                <a:lnTo>
                  <a:pt x="154543" y="1738989"/>
                </a:lnTo>
                <a:lnTo>
                  <a:pt x="177985" y="1777638"/>
                </a:lnTo>
                <a:lnTo>
                  <a:pt x="202886" y="1815307"/>
                </a:lnTo>
                <a:lnTo>
                  <a:pt x="229209" y="1851958"/>
                </a:lnTo>
                <a:lnTo>
                  <a:pt x="256915" y="1887553"/>
                </a:lnTo>
                <a:lnTo>
                  <a:pt x="285965" y="1922055"/>
                </a:lnTo>
                <a:lnTo>
                  <a:pt x="316322" y="1955426"/>
                </a:lnTo>
                <a:lnTo>
                  <a:pt x="347948" y="1987629"/>
                </a:lnTo>
                <a:lnTo>
                  <a:pt x="380803" y="2018626"/>
                </a:lnTo>
                <a:lnTo>
                  <a:pt x="414851" y="2048380"/>
                </a:lnTo>
                <a:lnTo>
                  <a:pt x="450052" y="2076854"/>
                </a:lnTo>
                <a:lnTo>
                  <a:pt x="486369" y="2104010"/>
                </a:lnTo>
                <a:lnTo>
                  <a:pt x="523763" y="2129810"/>
                </a:lnTo>
                <a:lnTo>
                  <a:pt x="562196" y="2154217"/>
                </a:lnTo>
                <a:lnTo>
                  <a:pt x="601630" y="2177193"/>
                </a:lnTo>
                <a:lnTo>
                  <a:pt x="642026" y="2198702"/>
                </a:lnTo>
                <a:lnTo>
                  <a:pt x="683347" y="2218705"/>
                </a:lnTo>
                <a:lnTo>
                  <a:pt x="725554" y="2237166"/>
                </a:lnTo>
                <a:lnTo>
                  <a:pt x="768610" y="2254046"/>
                </a:lnTo>
                <a:lnTo>
                  <a:pt x="812474" y="2269309"/>
                </a:lnTo>
                <a:lnTo>
                  <a:pt x="857111" y="2282916"/>
                </a:lnTo>
                <a:lnTo>
                  <a:pt x="902480" y="2294830"/>
                </a:lnTo>
                <a:lnTo>
                  <a:pt x="948545" y="2305015"/>
                </a:lnTo>
                <a:lnTo>
                  <a:pt x="995267" y="2313431"/>
                </a:lnTo>
                <a:lnTo>
                  <a:pt x="1042607" y="2320043"/>
                </a:lnTo>
                <a:lnTo>
                  <a:pt x="1090528" y="2324811"/>
                </a:lnTo>
                <a:lnTo>
                  <a:pt x="1138991" y="2327700"/>
                </a:lnTo>
                <a:lnTo>
                  <a:pt x="1187958" y="2328671"/>
                </a:lnTo>
                <a:lnTo>
                  <a:pt x="1236924" y="2327700"/>
                </a:lnTo>
                <a:lnTo>
                  <a:pt x="1285387" y="2324811"/>
                </a:lnTo>
                <a:lnTo>
                  <a:pt x="1333308" y="2320043"/>
                </a:lnTo>
                <a:lnTo>
                  <a:pt x="1380648" y="2313431"/>
                </a:lnTo>
                <a:lnTo>
                  <a:pt x="1427370" y="2305015"/>
                </a:lnTo>
                <a:lnTo>
                  <a:pt x="1473435" y="2294830"/>
                </a:lnTo>
                <a:lnTo>
                  <a:pt x="1518804" y="2282916"/>
                </a:lnTo>
                <a:lnTo>
                  <a:pt x="1563441" y="2269309"/>
                </a:lnTo>
                <a:lnTo>
                  <a:pt x="1607305" y="2254046"/>
                </a:lnTo>
                <a:lnTo>
                  <a:pt x="1650361" y="2237166"/>
                </a:lnTo>
                <a:lnTo>
                  <a:pt x="1692568" y="2218705"/>
                </a:lnTo>
                <a:lnTo>
                  <a:pt x="1733889" y="2198702"/>
                </a:lnTo>
                <a:lnTo>
                  <a:pt x="1774285" y="2177193"/>
                </a:lnTo>
                <a:lnTo>
                  <a:pt x="1813719" y="2154217"/>
                </a:lnTo>
                <a:lnTo>
                  <a:pt x="1852152" y="2129810"/>
                </a:lnTo>
                <a:lnTo>
                  <a:pt x="1889546" y="2104010"/>
                </a:lnTo>
                <a:lnTo>
                  <a:pt x="1925863" y="2076854"/>
                </a:lnTo>
                <a:lnTo>
                  <a:pt x="1961064" y="2048380"/>
                </a:lnTo>
                <a:lnTo>
                  <a:pt x="1995112" y="2018626"/>
                </a:lnTo>
                <a:lnTo>
                  <a:pt x="2027967" y="1987629"/>
                </a:lnTo>
                <a:lnTo>
                  <a:pt x="2059593" y="1955426"/>
                </a:lnTo>
                <a:lnTo>
                  <a:pt x="2089950" y="1922055"/>
                </a:lnTo>
                <a:lnTo>
                  <a:pt x="2119000" y="1887553"/>
                </a:lnTo>
                <a:lnTo>
                  <a:pt x="2146706" y="1851958"/>
                </a:lnTo>
                <a:lnTo>
                  <a:pt x="2173029" y="1815307"/>
                </a:lnTo>
                <a:lnTo>
                  <a:pt x="2197930" y="1777638"/>
                </a:lnTo>
                <a:lnTo>
                  <a:pt x="2221372" y="1738989"/>
                </a:lnTo>
                <a:lnTo>
                  <a:pt x="2243316" y="1699396"/>
                </a:lnTo>
                <a:lnTo>
                  <a:pt x="2263724" y="1658896"/>
                </a:lnTo>
                <a:lnTo>
                  <a:pt x="2282559" y="1617529"/>
                </a:lnTo>
                <a:lnTo>
                  <a:pt x="2299780" y="1575331"/>
                </a:lnTo>
                <a:lnTo>
                  <a:pt x="2315352" y="1532339"/>
                </a:lnTo>
                <a:lnTo>
                  <a:pt x="2329234" y="1488591"/>
                </a:lnTo>
                <a:lnTo>
                  <a:pt x="2341390" y="1444125"/>
                </a:lnTo>
                <a:lnTo>
                  <a:pt x="2351780" y="1398977"/>
                </a:lnTo>
                <a:lnTo>
                  <a:pt x="2360367" y="1353186"/>
                </a:lnTo>
                <a:lnTo>
                  <a:pt x="2367112" y="1306789"/>
                </a:lnTo>
                <a:lnTo>
                  <a:pt x="2371977" y="1259823"/>
                </a:lnTo>
                <a:lnTo>
                  <a:pt x="2374925" y="1212326"/>
                </a:lnTo>
                <a:lnTo>
                  <a:pt x="2375916" y="1164335"/>
                </a:lnTo>
                <a:lnTo>
                  <a:pt x="2374925" y="1116345"/>
                </a:lnTo>
                <a:lnTo>
                  <a:pt x="2371977" y="1068848"/>
                </a:lnTo>
                <a:lnTo>
                  <a:pt x="2367112" y="1021882"/>
                </a:lnTo>
                <a:lnTo>
                  <a:pt x="2360367" y="975485"/>
                </a:lnTo>
                <a:lnTo>
                  <a:pt x="2351780" y="929694"/>
                </a:lnTo>
                <a:lnTo>
                  <a:pt x="2341390" y="884546"/>
                </a:lnTo>
                <a:lnTo>
                  <a:pt x="2329234" y="840080"/>
                </a:lnTo>
                <a:lnTo>
                  <a:pt x="2315352" y="796332"/>
                </a:lnTo>
                <a:lnTo>
                  <a:pt x="2299780" y="753340"/>
                </a:lnTo>
                <a:lnTo>
                  <a:pt x="2282559" y="711142"/>
                </a:lnTo>
                <a:lnTo>
                  <a:pt x="2263724" y="669775"/>
                </a:lnTo>
                <a:lnTo>
                  <a:pt x="2243316" y="629275"/>
                </a:lnTo>
                <a:lnTo>
                  <a:pt x="2221372" y="589682"/>
                </a:lnTo>
                <a:lnTo>
                  <a:pt x="2197930" y="551033"/>
                </a:lnTo>
                <a:lnTo>
                  <a:pt x="2173029" y="513364"/>
                </a:lnTo>
                <a:lnTo>
                  <a:pt x="2146706" y="476713"/>
                </a:lnTo>
                <a:lnTo>
                  <a:pt x="2119000" y="441118"/>
                </a:lnTo>
                <a:lnTo>
                  <a:pt x="2089950" y="406616"/>
                </a:lnTo>
                <a:lnTo>
                  <a:pt x="2059593" y="373245"/>
                </a:lnTo>
                <a:lnTo>
                  <a:pt x="2027967" y="341042"/>
                </a:lnTo>
                <a:lnTo>
                  <a:pt x="1995112" y="310045"/>
                </a:lnTo>
                <a:lnTo>
                  <a:pt x="1961064" y="280291"/>
                </a:lnTo>
                <a:lnTo>
                  <a:pt x="1925863" y="251817"/>
                </a:lnTo>
                <a:lnTo>
                  <a:pt x="1889546" y="224661"/>
                </a:lnTo>
                <a:lnTo>
                  <a:pt x="1852152" y="198861"/>
                </a:lnTo>
                <a:lnTo>
                  <a:pt x="1813719" y="174454"/>
                </a:lnTo>
                <a:lnTo>
                  <a:pt x="1774285" y="151478"/>
                </a:lnTo>
                <a:lnTo>
                  <a:pt x="1733889" y="129969"/>
                </a:lnTo>
                <a:lnTo>
                  <a:pt x="1692568" y="109966"/>
                </a:lnTo>
                <a:lnTo>
                  <a:pt x="1650361" y="91505"/>
                </a:lnTo>
                <a:lnTo>
                  <a:pt x="1607305" y="74625"/>
                </a:lnTo>
                <a:lnTo>
                  <a:pt x="1563441" y="59362"/>
                </a:lnTo>
                <a:lnTo>
                  <a:pt x="1518804" y="45755"/>
                </a:lnTo>
                <a:lnTo>
                  <a:pt x="1473435" y="33841"/>
                </a:lnTo>
                <a:lnTo>
                  <a:pt x="1427370" y="23656"/>
                </a:lnTo>
                <a:lnTo>
                  <a:pt x="1380648" y="15240"/>
                </a:lnTo>
                <a:lnTo>
                  <a:pt x="1333308" y="8628"/>
                </a:lnTo>
                <a:lnTo>
                  <a:pt x="1285387" y="3860"/>
                </a:lnTo>
                <a:lnTo>
                  <a:pt x="1236924" y="971"/>
                </a:lnTo>
                <a:lnTo>
                  <a:pt x="1187958" y="0"/>
                </a:lnTo>
                <a:close/>
              </a:path>
            </a:pathLst>
          </a:custGeom>
          <a:solidFill>
            <a:srgbClr val="476C5F"/>
          </a:solidFill>
        </p:spPr>
        <p:txBody>
          <a:bodyPr wrap="square" lIns="0" tIns="0" rIns="0" bIns="0" rtlCol="0"/>
          <a:lstStyle/>
          <a:p>
            <a:endParaRPr/>
          </a:p>
        </p:txBody>
      </p:sp>
      <p:sp>
        <p:nvSpPr>
          <p:cNvPr id="6" name="object 4">
            <a:extLst>
              <a:ext uri="{FF2B5EF4-FFF2-40B4-BE49-F238E27FC236}">
                <a16:creationId xmlns:a16="http://schemas.microsoft.com/office/drawing/2014/main" id="{76D9A51A-57A5-4E06-8153-3D68A663F6B1}"/>
              </a:ext>
            </a:extLst>
          </p:cNvPr>
          <p:cNvSpPr txBox="1">
            <a:spLocks noGrp="1"/>
          </p:cNvSpPr>
          <p:nvPr>
            <p:ph type="title"/>
          </p:nvPr>
        </p:nvSpPr>
        <p:spPr>
          <a:xfrm>
            <a:off x="5347715" y="1748660"/>
            <a:ext cx="1553210" cy="389850"/>
          </a:xfrm>
          <a:prstGeom prst="rect">
            <a:avLst/>
          </a:prstGeom>
        </p:spPr>
        <p:txBody>
          <a:bodyPr vert="horz" wrap="square" lIns="0" tIns="68580" rIns="0" bIns="0" rtlCol="0">
            <a:spAutoFit/>
          </a:bodyPr>
          <a:lstStyle/>
          <a:p>
            <a:pPr marL="12700" marR="5080" indent="-1905" algn="ctr">
              <a:lnSpc>
                <a:spcPts val="2450"/>
              </a:lnSpc>
              <a:spcBef>
                <a:spcPts val="540"/>
              </a:spcBef>
            </a:pPr>
            <a:r>
              <a:rPr lang="en-US" sz="2400" b="0" spc="-5" dirty="0">
                <a:solidFill>
                  <a:srgbClr val="FFFFFF"/>
                </a:solidFill>
                <a:latin typeface="Franklin Gothic Medium"/>
                <a:cs typeface="Franklin Gothic Medium"/>
              </a:rPr>
              <a:t>QOF</a:t>
            </a:r>
            <a:endParaRPr sz="2400" dirty="0">
              <a:latin typeface="Franklin Gothic Medium"/>
              <a:cs typeface="Franklin Gothic Medium"/>
            </a:endParaRPr>
          </a:p>
        </p:txBody>
      </p:sp>
      <p:sp>
        <p:nvSpPr>
          <p:cNvPr id="7" name="object 5">
            <a:extLst>
              <a:ext uri="{FF2B5EF4-FFF2-40B4-BE49-F238E27FC236}">
                <a16:creationId xmlns:a16="http://schemas.microsoft.com/office/drawing/2014/main" id="{CA982136-C278-4B5C-A748-1905C0D4834B}"/>
              </a:ext>
            </a:extLst>
          </p:cNvPr>
          <p:cNvSpPr/>
          <p:nvPr/>
        </p:nvSpPr>
        <p:spPr>
          <a:xfrm>
            <a:off x="7312405" y="2034666"/>
            <a:ext cx="1136905" cy="1003935"/>
          </a:xfrm>
          <a:custGeom>
            <a:avLst/>
            <a:gdLst/>
            <a:ahLst/>
            <a:cxnLst/>
            <a:rect l="l" t="t" r="r" b="b"/>
            <a:pathLst>
              <a:path w="1162684" h="1044575">
                <a:moveTo>
                  <a:pt x="273811" y="0"/>
                </a:moveTo>
                <a:lnTo>
                  <a:pt x="0" y="346710"/>
                </a:lnTo>
                <a:lnTo>
                  <a:pt x="736473" y="928370"/>
                </a:lnTo>
                <a:lnTo>
                  <a:pt x="645286" y="1044067"/>
                </a:lnTo>
                <a:lnTo>
                  <a:pt x="1162430" y="983234"/>
                </a:lnTo>
                <a:lnTo>
                  <a:pt x="1115291" y="581660"/>
                </a:lnTo>
                <a:lnTo>
                  <a:pt x="1010411" y="581660"/>
                </a:lnTo>
                <a:lnTo>
                  <a:pt x="273811" y="0"/>
                </a:lnTo>
                <a:close/>
              </a:path>
              <a:path w="1162684" h="1044575">
                <a:moveTo>
                  <a:pt x="1101725" y="466089"/>
                </a:moveTo>
                <a:lnTo>
                  <a:pt x="1010411" y="581660"/>
                </a:lnTo>
                <a:lnTo>
                  <a:pt x="1115291" y="581660"/>
                </a:lnTo>
                <a:lnTo>
                  <a:pt x="1101725" y="466089"/>
                </a:lnTo>
                <a:close/>
              </a:path>
            </a:pathLst>
          </a:custGeom>
          <a:solidFill>
            <a:srgbClr val="E39F15"/>
          </a:solidFill>
        </p:spPr>
        <p:txBody>
          <a:bodyPr wrap="square" lIns="0" tIns="0" rIns="0" bIns="0" rtlCol="0"/>
          <a:lstStyle/>
          <a:p>
            <a:endParaRPr/>
          </a:p>
        </p:txBody>
      </p:sp>
      <p:sp>
        <p:nvSpPr>
          <p:cNvPr id="8" name="object 6">
            <a:extLst>
              <a:ext uri="{FF2B5EF4-FFF2-40B4-BE49-F238E27FC236}">
                <a16:creationId xmlns:a16="http://schemas.microsoft.com/office/drawing/2014/main" id="{43D40108-BC14-4295-B156-CE4EC9D65884}"/>
              </a:ext>
            </a:extLst>
          </p:cNvPr>
          <p:cNvSpPr/>
          <p:nvPr/>
        </p:nvSpPr>
        <p:spPr>
          <a:xfrm>
            <a:off x="7571231" y="3113532"/>
            <a:ext cx="3465829" cy="988060"/>
          </a:xfrm>
          <a:custGeom>
            <a:avLst/>
            <a:gdLst/>
            <a:ahLst/>
            <a:cxnLst/>
            <a:rect l="l" t="t" r="r" b="b"/>
            <a:pathLst>
              <a:path w="3465829" h="988060">
                <a:moveTo>
                  <a:pt x="0" y="987552"/>
                </a:moveTo>
                <a:lnTo>
                  <a:pt x="3465576" y="987552"/>
                </a:lnTo>
                <a:lnTo>
                  <a:pt x="3465576" y="0"/>
                </a:lnTo>
                <a:lnTo>
                  <a:pt x="0" y="0"/>
                </a:lnTo>
                <a:lnTo>
                  <a:pt x="0" y="987552"/>
                </a:lnTo>
                <a:close/>
              </a:path>
            </a:pathLst>
          </a:custGeom>
          <a:solidFill>
            <a:srgbClr val="E39F15"/>
          </a:solidFill>
        </p:spPr>
        <p:txBody>
          <a:bodyPr wrap="square" lIns="0" tIns="0" rIns="0" bIns="0" rtlCol="0"/>
          <a:lstStyle/>
          <a:p>
            <a:endParaRPr/>
          </a:p>
        </p:txBody>
      </p:sp>
      <p:sp>
        <p:nvSpPr>
          <p:cNvPr id="9" name="object 7">
            <a:extLst>
              <a:ext uri="{FF2B5EF4-FFF2-40B4-BE49-F238E27FC236}">
                <a16:creationId xmlns:a16="http://schemas.microsoft.com/office/drawing/2014/main" id="{4DC07CB2-33A9-4E87-A8E4-1BC64031CD0A}"/>
              </a:ext>
            </a:extLst>
          </p:cNvPr>
          <p:cNvSpPr/>
          <p:nvPr/>
        </p:nvSpPr>
        <p:spPr>
          <a:xfrm>
            <a:off x="7571231" y="3113532"/>
            <a:ext cx="3465829" cy="988060"/>
          </a:xfrm>
          <a:custGeom>
            <a:avLst/>
            <a:gdLst/>
            <a:ahLst/>
            <a:cxnLst/>
            <a:rect l="l" t="t" r="r" b="b"/>
            <a:pathLst>
              <a:path w="3465829" h="988060">
                <a:moveTo>
                  <a:pt x="0" y="987552"/>
                </a:moveTo>
                <a:lnTo>
                  <a:pt x="3465576" y="987552"/>
                </a:lnTo>
                <a:lnTo>
                  <a:pt x="3465576" y="0"/>
                </a:lnTo>
                <a:lnTo>
                  <a:pt x="0" y="0"/>
                </a:lnTo>
                <a:lnTo>
                  <a:pt x="0" y="987552"/>
                </a:lnTo>
                <a:close/>
              </a:path>
            </a:pathLst>
          </a:custGeom>
          <a:ln w="12192">
            <a:solidFill>
              <a:srgbClr val="FFFFFF"/>
            </a:solidFill>
          </a:ln>
        </p:spPr>
        <p:txBody>
          <a:bodyPr wrap="square" lIns="0" tIns="0" rIns="0" bIns="0" rtlCol="0"/>
          <a:lstStyle/>
          <a:p>
            <a:endParaRPr/>
          </a:p>
        </p:txBody>
      </p:sp>
      <p:sp>
        <p:nvSpPr>
          <p:cNvPr id="10" name="object 8">
            <a:extLst>
              <a:ext uri="{FF2B5EF4-FFF2-40B4-BE49-F238E27FC236}">
                <a16:creationId xmlns:a16="http://schemas.microsoft.com/office/drawing/2014/main" id="{D1FD6AB1-6C30-41FA-B7A4-7A17329CC2BE}"/>
              </a:ext>
            </a:extLst>
          </p:cNvPr>
          <p:cNvSpPr txBox="1"/>
          <p:nvPr/>
        </p:nvSpPr>
        <p:spPr>
          <a:xfrm>
            <a:off x="7571231" y="3222498"/>
            <a:ext cx="3465829" cy="725805"/>
          </a:xfrm>
          <a:prstGeom prst="rect">
            <a:avLst/>
          </a:prstGeom>
        </p:spPr>
        <p:txBody>
          <a:bodyPr vert="horz" wrap="square" lIns="0" tIns="52069" rIns="0" bIns="0" rtlCol="0">
            <a:spAutoFit/>
          </a:bodyPr>
          <a:lstStyle/>
          <a:p>
            <a:pPr marL="208279" marR="200660" algn="ctr">
              <a:lnSpc>
                <a:spcPct val="85000"/>
              </a:lnSpc>
              <a:spcBef>
                <a:spcPts val="409"/>
              </a:spcBef>
            </a:pPr>
            <a:r>
              <a:rPr sz="1700" b="1" dirty="0">
                <a:solidFill>
                  <a:srgbClr val="FFFFFF"/>
                </a:solidFill>
                <a:latin typeface="Franklin Gothic Medium"/>
                <a:cs typeface="Franklin Gothic Medium"/>
              </a:rPr>
              <a:t>Qualified Opportunity Zone</a:t>
            </a:r>
            <a:r>
              <a:rPr sz="1700" b="1" spc="-110" dirty="0">
                <a:solidFill>
                  <a:srgbClr val="FFFFFF"/>
                </a:solidFill>
                <a:latin typeface="Franklin Gothic Medium"/>
                <a:cs typeface="Franklin Gothic Medium"/>
              </a:rPr>
              <a:t> </a:t>
            </a:r>
            <a:r>
              <a:rPr sz="1700" b="1" spc="-10" dirty="0">
                <a:solidFill>
                  <a:srgbClr val="FFFFFF"/>
                </a:solidFill>
                <a:latin typeface="Franklin Gothic Medium"/>
                <a:cs typeface="Franklin Gothic Medium"/>
              </a:rPr>
              <a:t>Stock  </a:t>
            </a:r>
            <a:r>
              <a:rPr sz="1700" spc="-5" dirty="0">
                <a:solidFill>
                  <a:srgbClr val="FFFFFF"/>
                </a:solidFill>
                <a:latin typeface="Franklin Gothic Medium"/>
                <a:cs typeface="Franklin Gothic Medium"/>
              </a:rPr>
              <a:t>(Qualified </a:t>
            </a:r>
            <a:r>
              <a:rPr sz="1700" dirty="0">
                <a:solidFill>
                  <a:srgbClr val="FFFFFF"/>
                </a:solidFill>
                <a:latin typeface="Franklin Gothic Medium"/>
                <a:cs typeface="Franklin Gothic Medium"/>
              </a:rPr>
              <a:t>Opportunity Zone  </a:t>
            </a:r>
            <a:r>
              <a:rPr sz="1700" spc="-5" dirty="0">
                <a:solidFill>
                  <a:srgbClr val="FFFFFF"/>
                </a:solidFill>
                <a:latin typeface="Franklin Gothic Medium"/>
                <a:cs typeface="Franklin Gothic Medium"/>
              </a:rPr>
              <a:t>Business)</a:t>
            </a:r>
            <a:endParaRPr sz="1700" dirty="0">
              <a:latin typeface="Franklin Gothic Medium"/>
              <a:cs typeface="Franklin Gothic Medium"/>
            </a:endParaRPr>
          </a:p>
        </p:txBody>
      </p:sp>
      <p:sp>
        <p:nvSpPr>
          <p:cNvPr id="11" name="object 9">
            <a:extLst>
              <a:ext uri="{FF2B5EF4-FFF2-40B4-BE49-F238E27FC236}">
                <a16:creationId xmlns:a16="http://schemas.microsoft.com/office/drawing/2014/main" id="{281C17AF-9CD8-44DF-9CBC-61E059531125}"/>
              </a:ext>
            </a:extLst>
          </p:cNvPr>
          <p:cNvSpPr/>
          <p:nvPr/>
        </p:nvSpPr>
        <p:spPr>
          <a:xfrm>
            <a:off x="3799331" y="2071307"/>
            <a:ext cx="1136904" cy="1003934"/>
          </a:xfrm>
          <a:custGeom>
            <a:avLst/>
            <a:gdLst/>
            <a:ahLst/>
            <a:cxnLst/>
            <a:rect l="l" t="t" r="r" b="b"/>
            <a:pathLst>
              <a:path w="1227454" h="1003935">
                <a:moveTo>
                  <a:pt x="113664" y="381888"/>
                </a:moveTo>
                <a:lnTo>
                  <a:pt x="0" y="890143"/>
                </a:lnTo>
                <a:lnTo>
                  <a:pt x="508126" y="1003808"/>
                </a:lnTo>
                <a:lnTo>
                  <a:pt x="429260" y="879475"/>
                </a:lnTo>
                <a:lnTo>
                  <a:pt x="1017445" y="506349"/>
                </a:lnTo>
                <a:lnTo>
                  <a:pt x="192532" y="506349"/>
                </a:lnTo>
                <a:lnTo>
                  <a:pt x="113664" y="381888"/>
                </a:lnTo>
                <a:close/>
              </a:path>
              <a:path w="1227454" h="1003935">
                <a:moveTo>
                  <a:pt x="990726" y="0"/>
                </a:moveTo>
                <a:lnTo>
                  <a:pt x="192532" y="506349"/>
                </a:lnTo>
                <a:lnTo>
                  <a:pt x="1017445" y="506349"/>
                </a:lnTo>
                <a:lnTo>
                  <a:pt x="1227454" y="373125"/>
                </a:lnTo>
                <a:lnTo>
                  <a:pt x="990726" y="0"/>
                </a:lnTo>
                <a:close/>
              </a:path>
            </a:pathLst>
          </a:custGeom>
          <a:solidFill>
            <a:srgbClr val="67B99A"/>
          </a:solidFill>
        </p:spPr>
        <p:txBody>
          <a:bodyPr wrap="square" lIns="0" tIns="0" rIns="0" bIns="0" rtlCol="0"/>
          <a:lstStyle/>
          <a:p>
            <a:endParaRPr/>
          </a:p>
        </p:txBody>
      </p:sp>
      <p:sp>
        <p:nvSpPr>
          <p:cNvPr id="12" name="object 10">
            <a:extLst>
              <a:ext uri="{FF2B5EF4-FFF2-40B4-BE49-F238E27FC236}">
                <a16:creationId xmlns:a16="http://schemas.microsoft.com/office/drawing/2014/main" id="{375EFF72-D1EE-4BAB-8F4E-57D223063281}"/>
              </a:ext>
            </a:extLst>
          </p:cNvPr>
          <p:cNvSpPr/>
          <p:nvPr/>
        </p:nvSpPr>
        <p:spPr>
          <a:xfrm>
            <a:off x="1461516" y="3124200"/>
            <a:ext cx="3461385" cy="990600"/>
          </a:xfrm>
          <a:custGeom>
            <a:avLst/>
            <a:gdLst/>
            <a:ahLst/>
            <a:cxnLst/>
            <a:rect l="l" t="t" r="r" b="b"/>
            <a:pathLst>
              <a:path w="3461385" h="990600">
                <a:moveTo>
                  <a:pt x="0" y="990600"/>
                </a:moveTo>
                <a:lnTo>
                  <a:pt x="3461004" y="990600"/>
                </a:lnTo>
                <a:lnTo>
                  <a:pt x="3461004" y="0"/>
                </a:lnTo>
                <a:lnTo>
                  <a:pt x="0" y="0"/>
                </a:lnTo>
                <a:lnTo>
                  <a:pt x="0" y="990600"/>
                </a:lnTo>
                <a:close/>
              </a:path>
            </a:pathLst>
          </a:custGeom>
          <a:solidFill>
            <a:srgbClr val="67B99A"/>
          </a:solidFill>
        </p:spPr>
        <p:txBody>
          <a:bodyPr wrap="square" lIns="0" tIns="0" rIns="0" bIns="0" rtlCol="0"/>
          <a:lstStyle/>
          <a:p>
            <a:endParaRPr/>
          </a:p>
        </p:txBody>
      </p:sp>
      <p:sp>
        <p:nvSpPr>
          <p:cNvPr id="13" name="object 11">
            <a:extLst>
              <a:ext uri="{FF2B5EF4-FFF2-40B4-BE49-F238E27FC236}">
                <a16:creationId xmlns:a16="http://schemas.microsoft.com/office/drawing/2014/main" id="{027C9EA6-6460-4C86-A4E1-33D9DA08C54C}"/>
              </a:ext>
            </a:extLst>
          </p:cNvPr>
          <p:cNvSpPr/>
          <p:nvPr/>
        </p:nvSpPr>
        <p:spPr>
          <a:xfrm>
            <a:off x="1461516" y="3124200"/>
            <a:ext cx="3461385" cy="990600"/>
          </a:xfrm>
          <a:custGeom>
            <a:avLst/>
            <a:gdLst/>
            <a:ahLst/>
            <a:cxnLst/>
            <a:rect l="l" t="t" r="r" b="b"/>
            <a:pathLst>
              <a:path w="3461385" h="990600">
                <a:moveTo>
                  <a:pt x="0" y="990600"/>
                </a:moveTo>
                <a:lnTo>
                  <a:pt x="3461004" y="990600"/>
                </a:lnTo>
                <a:lnTo>
                  <a:pt x="3461004" y="0"/>
                </a:lnTo>
                <a:lnTo>
                  <a:pt x="0" y="0"/>
                </a:lnTo>
                <a:lnTo>
                  <a:pt x="0" y="990600"/>
                </a:lnTo>
                <a:close/>
              </a:path>
            </a:pathLst>
          </a:custGeom>
          <a:ln w="12192">
            <a:solidFill>
              <a:srgbClr val="FFFFFF"/>
            </a:solidFill>
          </a:ln>
        </p:spPr>
        <p:txBody>
          <a:bodyPr wrap="square" lIns="0" tIns="0" rIns="0" bIns="0" rtlCol="0"/>
          <a:lstStyle/>
          <a:p>
            <a:endParaRPr/>
          </a:p>
        </p:txBody>
      </p:sp>
      <p:sp>
        <p:nvSpPr>
          <p:cNvPr id="14" name="object 12">
            <a:extLst>
              <a:ext uri="{FF2B5EF4-FFF2-40B4-BE49-F238E27FC236}">
                <a16:creationId xmlns:a16="http://schemas.microsoft.com/office/drawing/2014/main" id="{DDF4F017-7394-4E3D-99E5-25AAC3E35E8B}"/>
              </a:ext>
            </a:extLst>
          </p:cNvPr>
          <p:cNvSpPr txBox="1"/>
          <p:nvPr/>
        </p:nvSpPr>
        <p:spPr>
          <a:xfrm>
            <a:off x="1461516" y="3124326"/>
            <a:ext cx="3461385" cy="946785"/>
          </a:xfrm>
          <a:prstGeom prst="rect">
            <a:avLst/>
          </a:prstGeom>
        </p:spPr>
        <p:txBody>
          <a:bodyPr vert="horz" wrap="square" lIns="0" tIns="51435" rIns="0" bIns="0" rtlCol="0">
            <a:spAutoFit/>
          </a:bodyPr>
          <a:lstStyle/>
          <a:p>
            <a:pPr marL="459740" marR="452755" indent="-1270" algn="ctr">
              <a:lnSpc>
                <a:spcPct val="85100"/>
              </a:lnSpc>
              <a:spcBef>
                <a:spcPts val="405"/>
              </a:spcBef>
            </a:pPr>
            <a:r>
              <a:rPr sz="1700" b="1" dirty="0">
                <a:solidFill>
                  <a:srgbClr val="FFFFFF"/>
                </a:solidFill>
                <a:latin typeface="Franklin Gothic Medium"/>
                <a:cs typeface="Franklin Gothic Medium"/>
              </a:rPr>
              <a:t>Qualified Opportunity Zone  Partnership </a:t>
            </a:r>
            <a:r>
              <a:rPr sz="1700" b="1" spc="-10" dirty="0">
                <a:solidFill>
                  <a:srgbClr val="FFFFFF"/>
                </a:solidFill>
                <a:latin typeface="Franklin Gothic Medium"/>
                <a:cs typeface="Franklin Gothic Medium"/>
              </a:rPr>
              <a:t>Interest  </a:t>
            </a:r>
            <a:r>
              <a:rPr sz="1700" spc="-5" dirty="0">
                <a:solidFill>
                  <a:srgbClr val="FFFFFF"/>
                </a:solidFill>
                <a:latin typeface="Franklin Gothic Medium"/>
                <a:cs typeface="Franklin Gothic Medium"/>
              </a:rPr>
              <a:t>(Qualified </a:t>
            </a:r>
            <a:r>
              <a:rPr sz="1700" dirty="0">
                <a:solidFill>
                  <a:srgbClr val="FFFFFF"/>
                </a:solidFill>
                <a:latin typeface="Franklin Gothic Medium"/>
                <a:cs typeface="Franklin Gothic Medium"/>
              </a:rPr>
              <a:t>Opportunity</a:t>
            </a:r>
            <a:r>
              <a:rPr sz="1700" spc="-75" dirty="0">
                <a:solidFill>
                  <a:srgbClr val="FFFFFF"/>
                </a:solidFill>
                <a:latin typeface="Franklin Gothic Medium"/>
                <a:cs typeface="Franklin Gothic Medium"/>
              </a:rPr>
              <a:t> </a:t>
            </a:r>
            <a:r>
              <a:rPr sz="1700" dirty="0">
                <a:solidFill>
                  <a:srgbClr val="FFFFFF"/>
                </a:solidFill>
                <a:latin typeface="Franklin Gothic Medium"/>
                <a:cs typeface="Franklin Gothic Medium"/>
              </a:rPr>
              <a:t>Zone  </a:t>
            </a:r>
            <a:r>
              <a:rPr sz="1700" spc="-5" dirty="0">
                <a:solidFill>
                  <a:srgbClr val="FFFFFF"/>
                </a:solidFill>
                <a:latin typeface="Franklin Gothic Medium"/>
                <a:cs typeface="Franklin Gothic Medium"/>
              </a:rPr>
              <a:t>Business)</a:t>
            </a:r>
            <a:endParaRPr sz="1700" dirty="0">
              <a:latin typeface="Franklin Gothic Medium"/>
              <a:cs typeface="Franklin Gothic Medium"/>
            </a:endParaRPr>
          </a:p>
        </p:txBody>
      </p:sp>
      <p:sp>
        <p:nvSpPr>
          <p:cNvPr id="15" name="object 13">
            <a:extLst>
              <a:ext uri="{FF2B5EF4-FFF2-40B4-BE49-F238E27FC236}">
                <a16:creationId xmlns:a16="http://schemas.microsoft.com/office/drawing/2014/main" id="{5509FF08-CD6E-40E3-8399-DEBEB27F79D3}"/>
              </a:ext>
            </a:extLst>
          </p:cNvPr>
          <p:cNvSpPr/>
          <p:nvPr/>
        </p:nvSpPr>
        <p:spPr>
          <a:xfrm>
            <a:off x="5713476" y="3084576"/>
            <a:ext cx="737870" cy="1229995"/>
          </a:xfrm>
          <a:custGeom>
            <a:avLst/>
            <a:gdLst/>
            <a:ahLst/>
            <a:cxnLst/>
            <a:rect l="l" t="t" r="r" b="b"/>
            <a:pathLst>
              <a:path w="737870" h="1229995">
                <a:moveTo>
                  <a:pt x="737615" y="861060"/>
                </a:moveTo>
                <a:lnTo>
                  <a:pt x="0" y="861060"/>
                </a:lnTo>
                <a:lnTo>
                  <a:pt x="368808" y="1229868"/>
                </a:lnTo>
                <a:lnTo>
                  <a:pt x="737615" y="861060"/>
                </a:lnTo>
                <a:close/>
              </a:path>
              <a:path w="737870" h="1229995">
                <a:moveTo>
                  <a:pt x="590041" y="0"/>
                </a:moveTo>
                <a:lnTo>
                  <a:pt x="147574" y="0"/>
                </a:lnTo>
                <a:lnTo>
                  <a:pt x="147574" y="861060"/>
                </a:lnTo>
                <a:lnTo>
                  <a:pt x="590041" y="861060"/>
                </a:lnTo>
                <a:lnTo>
                  <a:pt x="590041" y="0"/>
                </a:lnTo>
                <a:close/>
              </a:path>
            </a:pathLst>
          </a:custGeom>
          <a:solidFill>
            <a:srgbClr val="342A79"/>
          </a:solidFill>
        </p:spPr>
        <p:txBody>
          <a:bodyPr wrap="square" lIns="0" tIns="0" rIns="0" bIns="0" rtlCol="0"/>
          <a:lstStyle/>
          <a:p>
            <a:endParaRPr/>
          </a:p>
        </p:txBody>
      </p:sp>
      <p:sp>
        <p:nvSpPr>
          <p:cNvPr id="16" name="object 14">
            <a:extLst>
              <a:ext uri="{FF2B5EF4-FFF2-40B4-BE49-F238E27FC236}">
                <a16:creationId xmlns:a16="http://schemas.microsoft.com/office/drawing/2014/main" id="{633F2A9E-9FE5-47BF-99F6-D40D44A8A328}"/>
              </a:ext>
            </a:extLst>
          </p:cNvPr>
          <p:cNvSpPr/>
          <p:nvPr/>
        </p:nvSpPr>
        <p:spPr>
          <a:xfrm>
            <a:off x="3529584" y="4561332"/>
            <a:ext cx="5047615" cy="1343025"/>
          </a:xfrm>
          <a:custGeom>
            <a:avLst/>
            <a:gdLst/>
            <a:ahLst/>
            <a:cxnLst/>
            <a:rect l="l" t="t" r="r" b="b"/>
            <a:pathLst>
              <a:path w="5047615" h="1343025">
                <a:moveTo>
                  <a:pt x="0" y="1342644"/>
                </a:moveTo>
                <a:lnTo>
                  <a:pt x="5047488" y="1342644"/>
                </a:lnTo>
                <a:lnTo>
                  <a:pt x="5047488" y="0"/>
                </a:lnTo>
                <a:lnTo>
                  <a:pt x="0" y="0"/>
                </a:lnTo>
                <a:lnTo>
                  <a:pt x="0" y="1342644"/>
                </a:lnTo>
                <a:close/>
              </a:path>
            </a:pathLst>
          </a:custGeom>
          <a:solidFill>
            <a:srgbClr val="342A79"/>
          </a:solidFill>
        </p:spPr>
        <p:txBody>
          <a:bodyPr wrap="square" lIns="0" tIns="0" rIns="0" bIns="0" rtlCol="0"/>
          <a:lstStyle/>
          <a:p>
            <a:endParaRPr/>
          </a:p>
        </p:txBody>
      </p:sp>
      <p:sp>
        <p:nvSpPr>
          <p:cNvPr id="17" name="object 15">
            <a:extLst>
              <a:ext uri="{FF2B5EF4-FFF2-40B4-BE49-F238E27FC236}">
                <a16:creationId xmlns:a16="http://schemas.microsoft.com/office/drawing/2014/main" id="{876385CC-1509-4C34-96FF-947A2BD27977}"/>
              </a:ext>
            </a:extLst>
          </p:cNvPr>
          <p:cNvSpPr/>
          <p:nvPr/>
        </p:nvSpPr>
        <p:spPr>
          <a:xfrm>
            <a:off x="3529584" y="4561332"/>
            <a:ext cx="5047615" cy="1343025"/>
          </a:xfrm>
          <a:custGeom>
            <a:avLst/>
            <a:gdLst/>
            <a:ahLst/>
            <a:cxnLst/>
            <a:rect l="l" t="t" r="r" b="b"/>
            <a:pathLst>
              <a:path w="5047615" h="1343025">
                <a:moveTo>
                  <a:pt x="0" y="1342644"/>
                </a:moveTo>
                <a:lnTo>
                  <a:pt x="5047488" y="1342644"/>
                </a:lnTo>
                <a:lnTo>
                  <a:pt x="5047488" y="0"/>
                </a:lnTo>
                <a:lnTo>
                  <a:pt x="0" y="0"/>
                </a:lnTo>
                <a:lnTo>
                  <a:pt x="0" y="1342644"/>
                </a:lnTo>
                <a:close/>
              </a:path>
            </a:pathLst>
          </a:custGeom>
          <a:ln w="12192">
            <a:solidFill>
              <a:srgbClr val="FFFFFF"/>
            </a:solidFill>
          </a:ln>
        </p:spPr>
        <p:txBody>
          <a:bodyPr wrap="square" lIns="0" tIns="0" rIns="0" bIns="0" rtlCol="0"/>
          <a:lstStyle/>
          <a:p>
            <a:endParaRPr/>
          </a:p>
        </p:txBody>
      </p:sp>
      <p:sp>
        <p:nvSpPr>
          <p:cNvPr id="18" name="object 16">
            <a:extLst>
              <a:ext uri="{FF2B5EF4-FFF2-40B4-BE49-F238E27FC236}">
                <a16:creationId xmlns:a16="http://schemas.microsoft.com/office/drawing/2014/main" id="{C593C017-9603-4622-8D9B-AACFA218DA78}"/>
              </a:ext>
            </a:extLst>
          </p:cNvPr>
          <p:cNvSpPr txBox="1"/>
          <p:nvPr/>
        </p:nvSpPr>
        <p:spPr>
          <a:xfrm>
            <a:off x="3529584" y="5068316"/>
            <a:ext cx="5047615" cy="285115"/>
          </a:xfrm>
          <a:prstGeom prst="rect">
            <a:avLst/>
          </a:prstGeom>
        </p:spPr>
        <p:txBody>
          <a:bodyPr vert="horz" wrap="square" lIns="0" tIns="12700" rIns="0" bIns="0" rtlCol="0">
            <a:spAutoFit/>
          </a:bodyPr>
          <a:lstStyle/>
          <a:p>
            <a:pPr marL="427355">
              <a:lnSpc>
                <a:spcPct val="100000"/>
              </a:lnSpc>
              <a:spcBef>
                <a:spcPts val="100"/>
              </a:spcBef>
            </a:pPr>
            <a:r>
              <a:rPr sz="1700" b="1" dirty="0">
                <a:solidFill>
                  <a:srgbClr val="FFFFFF"/>
                </a:solidFill>
                <a:latin typeface="Franklin Gothic Medium"/>
                <a:cs typeface="Franklin Gothic Medium"/>
              </a:rPr>
              <a:t>Qualified Opportunity Zone </a:t>
            </a:r>
            <a:r>
              <a:rPr sz="1700" b="1" spc="-5" dirty="0">
                <a:solidFill>
                  <a:srgbClr val="FFFFFF"/>
                </a:solidFill>
                <a:latin typeface="Franklin Gothic Medium"/>
                <a:cs typeface="Franklin Gothic Medium"/>
              </a:rPr>
              <a:t>Business</a:t>
            </a:r>
            <a:r>
              <a:rPr sz="1700" b="1" spc="-70" dirty="0">
                <a:solidFill>
                  <a:srgbClr val="FFFFFF"/>
                </a:solidFill>
                <a:latin typeface="Franklin Gothic Medium"/>
                <a:cs typeface="Franklin Gothic Medium"/>
              </a:rPr>
              <a:t> </a:t>
            </a:r>
            <a:r>
              <a:rPr sz="1700" b="1" spc="-5" dirty="0">
                <a:solidFill>
                  <a:srgbClr val="FFFFFF"/>
                </a:solidFill>
                <a:latin typeface="Franklin Gothic Medium"/>
                <a:cs typeface="Franklin Gothic Medium"/>
              </a:rPr>
              <a:t>Property</a:t>
            </a:r>
            <a:endParaRPr sz="1700" b="1" dirty="0">
              <a:latin typeface="Franklin Gothic Medium"/>
              <a:cs typeface="Franklin Gothic Medium"/>
            </a:endParaRPr>
          </a:p>
        </p:txBody>
      </p:sp>
      <p:sp>
        <p:nvSpPr>
          <p:cNvPr id="19" name="object 17">
            <a:extLst>
              <a:ext uri="{FF2B5EF4-FFF2-40B4-BE49-F238E27FC236}">
                <a16:creationId xmlns:a16="http://schemas.microsoft.com/office/drawing/2014/main" id="{10610C55-5C99-4B31-A48D-0463764ACD63}"/>
              </a:ext>
            </a:extLst>
          </p:cNvPr>
          <p:cNvSpPr/>
          <p:nvPr/>
        </p:nvSpPr>
        <p:spPr>
          <a:xfrm>
            <a:off x="8812910" y="4371213"/>
            <a:ext cx="544195" cy="582295"/>
          </a:xfrm>
          <a:custGeom>
            <a:avLst/>
            <a:gdLst/>
            <a:ahLst/>
            <a:cxnLst/>
            <a:rect l="l" t="t" r="r" b="b"/>
            <a:pathLst>
              <a:path w="544195" h="582295">
                <a:moveTo>
                  <a:pt x="0" y="259842"/>
                </a:moveTo>
                <a:lnTo>
                  <a:pt x="27050" y="582041"/>
                </a:lnTo>
                <a:lnTo>
                  <a:pt x="349123" y="554989"/>
                </a:lnTo>
                <a:lnTo>
                  <a:pt x="261874" y="481203"/>
                </a:lnTo>
                <a:lnTo>
                  <a:pt x="386584" y="333629"/>
                </a:lnTo>
                <a:lnTo>
                  <a:pt x="87249" y="333629"/>
                </a:lnTo>
                <a:lnTo>
                  <a:pt x="0" y="259842"/>
                </a:lnTo>
                <a:close/>
              </a:path>
              <a:path w="544195" h="582295">
                <a:moveTo>
                  <a:pt x="369189" y="0"/>
                </a:moveTo>
                <a:lnTo>
                  <a:pt x="87249" y="333629"/>
                </a:lnTo>
                <a:lnTo>
                  <a:pt x="386584" y="333629"/>
                </a:lnTo>
                <a:lnTo>
                  <a:pt x="543814" y="147574"/>
                </a:lnTo>
                <a:lnTo>
                  <a:pt x="369189" y="0"/>
                </a:lnTo>
                <a:close/>
              </a:path>
            </a:pathLst>
          </a:custGeom>
          <a:solidFill>
            <a:srgbClr val="7030A0"/>
          </a:solidFill>
        </p:spPr>
        <p:txBody>
          <a:bodyPr wrap="square" lIns="0" tIns="0" rIns="0" bIns="0" rtlCol="0"/>
          <a:lstStyle/>
          <a:p>
            <a:endParaRPr/>
          </a:p>
        </p:txBody>
      </p:sp>
      <p:sp>
        <p:nvSpPr>
          <p:cNvPr id="20" name="object 18">
            <a:extLst>
              <a:ext uri="{FF2B5EF4-FFF2-40B4-BE49-F238E27FC236}">
                <a16:creationId xmlns:a16="http://schemas.microsoft.com/office/drawing/2014/main" id="{AD72547E-CE5C-4B7A-9839-F141D296B055}"/>
              </a:ext>
            </a:extLst>
          </p:cNvPr>
          <p:cNvSpPr/>
          <p:nvPr/>
        </p:nvSpPr>
        <p:spPr>
          <a:xfrm>
            <a:off x="8812910" y="4371213"/>
            <a:ext cx="544195" cy="582295"/>
          </a:xfrm>
          <a:custGeom>
            <a:avLst/>
            <a:gdLst/>
            <a:ahLst/>
            <a:cxnLst/>
            <a:rect l="l" t="t" r="r" b="b"/>
            <a:pathLst>
              <a:path w="544195" h="582295">
                <a:moveTo>
                  <a:pt x="27050" y="582041"/>
                </a:moveTo>
                <a:lnTo>
                  <a:pt x="0" y="259842"/>
                </a:lnTo>
                <a:lnTo>
                  <a:pt x="87249" y="333629"/>
                </a:lnTo>
                <a:lnTo>
                  <a:pt x="369189" y="0"/>
                </a:lnTo>
                <a:lnTo>
                  <a:pt x="543814" y="147574"/>
                </a:lnTo>
                <a:lnTo>
                  <a:pt x="261874" y="481203"/>
                </a:lnTo>
                <a:lnTo>
                  <a:pt x="349123" y="554989"/>
                </a:lnTo>
                <a:lnTo>
                  <a:pt x="27050" y="582041"/>
                </a:lnTo>
                <a:close/>
              </a:path>
            </a:pathLst>
          </a:custGeom>
          <a:ln w="19050">
            <a:solidFill>
              <a:srgbClr val="FFFFFF"/>
            </a:solidFill>
          </a:ln>
        </p:spPr>
        <p:txBody>
          <a:bodyPr wrap="square" lIns="0" tIns="0" rIns="0" bIns="0" rtlCol="0"/>
          <a:lstStyle/>
          <a:p>
            <a:endParaRPr/>
          </a:p>
        </p:txBody>
      </p:sp>
      <p:sp>
        <p:nvSpPr>
          <p:cNvPr id="21" name="object 19">
            <a:extLst>
              <a:ext uri="{FF2B5EF4-FFF2-40B4-BE49-F238E27FC236}">
                <a16:creationId xmlns:a16="http://schemas.microsoft.com/office/drawing/2014/main" id="{8BE0A24D-B2A0-4215-B017-35DF7ABF9FA9}"/>
              </a:ext>
            </a:extLst>
          </p:cNvPr>
          <p:cNvSpPr/>
          <p:nvPr/>
        </p:nvSpPr>
        <p:spPr>
          <a:xfrm>
            <a:off x="2745485" y="4365371"/>
            <a:ext cx="530860" cy="601345"/>
          </a:xfrm>
          <a:custGeom>
            <a:avLst/>
            <a:gdLst/>
            <a:ahLst/>
            <a:cxnLst/>
            <a:rect l="l" t="t" r="r" b="b"/>
            <a:pathLst>
              <a:path w="530860" h="601345">
                <a:moveTo>
                  <a:pt x="185165" y="0"/>
                </a:moveTo>
                <a:lnTo>
                  <a:pt x="0" y="133984"/>
                </a:lnTo>
                <a:lnTo>
                  <a:pt x="252602" y="483234"/>
                </a:lnTo>
                <a:lnTo>
                  <a:pt x="160019" y="550163"/>
                </a:lnTo>
                <a:lnTo>
                  <a:pt x="479297" y="601344"/>
                </a:lnTo>
                <a:lnTo>
                  <a:pt x="519725" y="349249"/>
                </a:lnTo>
                <a:lnTo>
                  <a:pt x="437895" y="349249"/>
                </a:lnTo>
                <a:lnTo>
                  <a:pt x="185165" y="0"/>
                </a:lnTo>
                <a:close/>
              </a:path>
              <a:path w="530860" h="601345">
                <a:moveTo>
                  <a:pt x="530478" y="282193"/>
                </a:moveTo>
                <a:lnTo>
                  <a:pt x="437895" y="349249"/>
                </a:lnTo>
                <a:lnTo>
                  <a:pt x="519725" y="349249"/>
                </a:lnTo>
                <a:lnTo>
                  <a:pt x="530478" y="282193"/>
                </a:lnTo>
                <a:close/>
              </a:path>
            </a:pathLst>
          </a:custGeom>
          <a:solidFill>
            <a:srgbClr val="7030A0"/>
          </a:solidFill>
          <a:ln>
            <a:solidFill>
              <a:srgbClr val="7030A0"/>
            </a:solidFill>
          </a:ln>
        </p:spPr>
        <p:txBody>
          <a:bodyPr wrap="square" lIns="0" tIns="0" rIns="0" bIns="0" rtlCol="0"/>
          <a:lstStyle/>
          <a:p>
            <a:endParaRPr/>
          </a:p>
        </p:txBody>
      </p:sp>
      <p:sp>
        <p:nvSpPr>
          <p:cNvPr id="22" name="object 20">
            <a:extLst>
              <a:ext uri="{FF2B5EF4-FFF2-40B4-BE49-F238E27FC236}">
                <a16:creationId xmlns:a16="http://schemas.microsoft.com/office/drawing/2014/main" id="{20B0A08A-BD01-4263-A400-5FA089DF51B2}"/>
              </a:ext>
            </a:extLst>
          </p:cNvPr>
          <p:cNvSpPr/>
          <p:nvPr/>
        </p:nvSpPr>
        <p:spPr>
          <a:xfrm>
            <a:off x="2745485" y="4365371"/>
            <a:ext cx="530860" cy="601345"/>
          </a:xfrm>
          <a:custGeom>
            <a:avLst/>
            <a:gdLst/>
            <a:ahLst/>
            <a:cxnLst/>
            <a:rect l="l" t="t" r="r" b="b"/>
            <a:pathLst>
              <a:path w="530860" h="601345">
                <a:moveTo>
                  <a:pt x="479297" y="601344"/>
                </a:moveTo>
                <a:lnTo>
                  <a:pt x="160019" y="550163"/>
                </a:lnTo>
                <a:lnTo>
                  <a:pt x="252602" y="483234"/>
                </a:lnTo>
                <a:lnTo>
                  <a:pt x="0" y="133984"/>
                </a:lnTo>
                <a:lnTo>
                  <a:pt x="185165" y="0"/>
                </a:lnTo>
                <a:lnTo>
                  <a:pt x="437895" y="349249"/>
                </a:lnTo>
                <a:lnTo>
                  <a:pt x="530478" y="282193"/>
                </a:lnTo>
                <a:lnTo>
                  <a:pt x="479297" y="601344"/>
                </a:lnTo>
              </a:path>
            </a:pathLst>
          </a:custGeom>
          <a:ln w="19050">
            <a:solidFill>
              <a:srgbClr val="FFFFFF"/>
            </a:solidFill>
          </a:ln>
        </p:spPr>
        <p:txBody>
          <a:bodyPr wrap="square" lIns="0" tIns="0" rIns="0" bIns="0" rtlCol="0"/>
          <a:lstStyle/>
          <a:p>
            <a:endParaRPr/>
          </a:p>
        </p:txBody>
      </p:sp>
      <p:sp>
        <p:nvSpPr>
          <p:cNvPr id="23" name="object 2">
            <a:extLst>
              <a:ext uri="{FF2B5EF4-FFF2-40B4-BE49-F238E27FC236}">
                <a16:creationId xmlns:a16="http://schemas.microsoft.com/office/drawing/2014/main" id="{E3BA03B2-6EA6-42FD-9142-B566E96BD845}"/>
              </a:ext>
            </a:extLst>
          </p:cNvPr>
          <p:cNvSpPr txBox="1">
            <a:spLocks/>
          </p:cNvSpPr>
          <p:nvPr/>
        </p:nvSpPr>
        <p:spPr>
          <a:xfrm>
            <a:off x="858700" y="522938"/>
            <a:ext cx="10738790" cy="690574"/>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5"/>
              </a:spcBef>
            </a:pPr>
            <a:r>
              <a:rPr lang="en-US" b="1" spc="120" dirty="0">
                <a:latin typeface="Calibri" panose="020F0502020204030204" pitchFamily="34" charset="0"/>
              </a:rPr>
              <a:t>Qualified Opportunity Zone Property </a:t>
            </a:r>
            <a:endParaRPr lang="en-US" b="1" dirty="0">
              <a:latin typeface="Calibri" panose="020F0502020204030204" pitchFamily="34" charset="0"/>
            </a:endParaRPr>
          </a:p>
        </p:txBody>
      </p:sp>
      <p:sp>
        <p:nvSpPr>
          <p:cNvPr id="24" name="TextBox 23">
            <a:extLst>
              <a:ext uri="{FF2B5EF4-FFF2-40B4-BE49-F238E27FC236}">
                <a16:creationId xmlns:a16="http://schemas.microsoft.com/office/drawing/2014/main" id="{4473EEAC-1798-4F3A-9032-2D058E977A5E}"/>
              </a:ext>
            </a:extLst>
          </p:cNvPr>
          <p:cNvSpPr txBox="1"/>
          <p:nvPr/>
        </p:nvSpPr>
        <p:spPr>
          <a:xfrm flipH="1">
            <a:off x="8045407" y="1962196"/>
            <a:ext cx="968363" cy="400110"/>
          </a:xfrm>
          <a:prstGeom prst="rect">
            <a:avLst/>
          </a:prstGeom>
          <a:noFill/>
        </p:spPr>
        <p:txBody>
          <a:bodyPr wrap="square" rtlCol="0">
            <a:spAutoFit/>
          </a:bodyPr>
          <a:lstStyle/>
          <a:p>
            <a:pPr algn="ctr"/>
            <a:r>
              <a:rPr lang="en-US" sz="2000" b="1" dirty="0"/>
              <a:t>90%</a:t>
            </a:r>
          </a:p>
        </p:txBody>
      </p:sp>
      <p:sp>
        <p:nvSpPr>
          <p:cNvPr id="25" name="TextBox 24">
            <a:extLst>
              <a:ext uri="{FF2B5EF4-FFF2-40B4-BE49-F238E27FC236}">
                <a16:creationId xmlns:a16="http://schemas.microsoft.com/office/drawing/2014/main" id="{36FF5801-582A-48D8-B757-7122D5C09D90}"/>
              </a:ext>
            </a:extLst>
          </p:cNvPr>
          <p:cNvSpPr txBox="1"/>
          <p:nvPr/>
        </p:nvSpPr>
        <p:spPr>
          <a:xfrm flipH="1">
            <a:off x="3315148" y="1962196"/>
            <a:ext cx="968363" cy="400110"/>
          </a:xfrm>
          <a:prstGeom prst="rect">
            <a:avLst/>
          </a:prstGeom>
          <a:noFill/>
        </p:spPr>
        <p:txBody>
          <a:bodyPr wrap="square" rtlCol="0">
            <a:spAutoFit/>
          </a:bodyPr>
          <a:lstStyle/>
          <a:p>
            <a:pPr algn="ctr"/>
            <a:r>
              <a:rPr lang="en-US" sz="2000" b="1" dirty="0"/>
              <a:t>90%</a:t>
            </a:r>
          </a:p>
        </p:txBody>
      </p:sp>
      <p:sp>
        <p:nvSpPr>
          <p:cNvPr id="26" name="TextBox 25">
            <a:extLst>
              <a:ext uri="{FF2B5EF4-FFF2-40B4-BE49-F238E27FC236}">
                <a16:creationId xmlns:a16="http://schemas.microsoft.com/office/drawing/2014/main" id="{2DBD1636-2B9C-4E6A-A388-7C471D8F6026}"/>
              </a:ext>
            </a:extLst>
          </p:cNvPr>
          <p:cNvSpPr txBox="1"/>
          <p:nvPr/>
        </p:nvSpPr>
        <p:spPr>
          <a:xfrm flipH="1">
            <a:off x="4998662" y="3318255"/>
            <a:ext cx="968363" cy="400110"/>
          </a:xfrm>
          <a:prstGeom prst="rect">
            <a:avLst/>
          </a:prstGeom>
          <a:noFill/>
        </p:spPr>
        <p:txBody>
          <a:bodyPr wrap="square" rtlCol="0">
            <a:spAutoFit/>
          </a:bodyPr>
          <a:lstStyle/>
          <a:p>
            <a:pPr algn="ctr"/>
            <a:r>
              <a:rPr lang="en-US" sz="2000" b="1" dirty="0"/>
              <a:t>90%</a:t>
            </a:r>
          </a:p>
        </p:txBody>
      </p:sp>
      <p:sp>
        <p:nvSpPr>
          <p:cNvPr id="27" name="TextBox 26">
            <a:extLst>
              <a:ext uri="{FF2B5EF4-FFF2-40B4-BE49-F238E27FC236}">
                <a16:creationId xmlns:a16="http://schemas.microsoft.com/office/drawing/2014/main" id="{8D057406-7489-4765-A7D0-8F1F2DBE99A4}"/>
              </a:ext>
            </a:extLst>
          </p:cNvPr>
          <p:cNvSpPr txBox="1"/>
          <p:nvPr/>
        </p:nvSpPr>
        <p:spPr>
          <a:xfrm flipH="1">
            <a:off x="1866532" y="4579264"/>
            <a:ext cx="968363" cy="400110"/>
          </a:xfrm>
          <a:prstGeom prst="rect">
            <a:avLst/>
          </a:prstGeom>
          <a:noFill/>
        </p:spPr>
        <p:txBody>
          <a:bodyPr wrap="square" rtlCol="0">
            <a:spAutoFit/>
          </a:bodyPr>
          <a:lstStyle/>
          <a:p>
            <a:pPr algn="ctr"/>
            <a:r>
              <a:rPr lang="en-US" sz="2000" b="1" dirty="0"/>
              <a:t>70%</a:t>
            </a:r>
          </a:p>
        </p:txBody>
      </p:sp>
      <p:sp>
        <p:nvSpPr>
          <p:cNvPr id="28" name="TextBox 27">
            <a:extLst>
              <a:ext uri="{FF2B5EF4-FFF2-40B4-BE49-F238E27FC236}">
                <a16:creationId xmlns:a16="http://schemas.microsoft.com/office/drawing/2014/main" id="{1920F055-BA39-44A4-B332-E293EAE15CFC}"/>
              </a:ext>
            </a:extLst>
          </p:cNvPr>
          <p:cNvSpPr txBox="1"/>
          <p:nvPr/>
        </p:nvSpPr>
        <p:spPr>
          <a:xfrm flipH="1">
            <a:off x="9304145" y="4652763"/>
            <a:ext cx="968363" cy="400110"/>
          </a:xfrm>
          <a:prstGeom prst="rect">
            <a:avLst/>
          </a:prstGeom>
          <a:noFill/>
        </p:spPr>
        <p:txBody>
          <a:bodyPr wrap="square" rtlCol="0">
            <a:spAutoFit/>
          </a:bodyPr>
          <a:lstStyle/>
          <a:p>
            <a:pPr algn="ctr"/>
            <a:r>
              <a:rPr lang="en-US" sz="2000" b="1" dirty="0"/>
              <a:t>70%</a:t>
            </a:r>
          </a:p>
        </p:txBody>
      </p:sp>
    </p:spTree>
    <p:extLst>
      <p:ext uri="{BB962C8B-B14F-4D97-AF65-F5344CB8AC3E}">
        <p14:creationId xmlns:p14="http://schemas.microsoft.com/office/powerpoint/2010/main" val="313553745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3532EB3E-71F9-4BB8-BEAB-BE50CEDE0106}"/>
              </a:ext>
            </a:extLst>
          </p:cNvPr>
          <p:cNvSpPr/>
          <p:nvPr/>
        </p:nvSpPr>
        <p:spPr>
          <a:xfrm>
            <a:off x="3037418" y="1401535"/>
            <a:ext cx="1387861" cy="819222"/>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CCF18AA-105B-4B53-B031-A7168F99BD0E}"/>
              </a:ext>
            </a:extLst>
          </p:cNvPr>
          <p:cNvSpPr/>
          <p:nvPr/>
        </p:nvSpPr>
        <p:spPr>
          <a:xfrm>
            <a:off x="5371306" y="1357471"/>
            <a:ext cx="1387861" cy="861429"/>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CC03658-5293-4A23-ACF5-884A7722A2FC}"/>
              </a:ext>
            </a:extLst>
          </p:cNvPr>
          <p:cNvSpPr/>
          <p:nvPr/>
        </p:nvSpPr>
        <p:spPr>
          <a:xfrm>
            <a:off x="4282458" y="3149319"/>
            <a:ext cx="1761067" cy="1151466"/>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E1BA53-8101-47D6-AF8E-0C0166FAFFA3}"/>
              </a:ext>
            </a:extLst>
          </p:cNvPr>
          <p:cNvSpPr/>
          <p:nvPr/>
        </p:nvSpPr>
        <p:spPr>
          <a:xfrm>
            <a:off x="1294241" y="5325155"/>
            <a:ext cx="1151204" cy="76594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BF6A12D3-83AC-4DA9-B12C-E8648CD86151}"/>
              </a:ext>
            </a:extLst>
          </p:cNvPr>
          <p:cNvCxnSpPr>
            <a:cxnSpLocks/>
          </p:cNvCxnSpPr>
          <p:nvPr/>
        </p:nvCxnSpPr>
        <p:spPr>
          <a:xfrm>
            <a:off x="4005207" y="2375207"/>
            <a:ext cx="420072" cy="6587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C06C41B-820D-4636-B0F5-C9320F877E0D}"/>
              </a:ext>
            </a:extLst>
          </p:cNvPr>
          <p:cNvCxnSpPr>
            <a:cxnSpLocks/>
          </p:cNvCxnSpPr>
          <p:nvPr/>
        </p:nvCxnSpPr>
        <p:spPr>
          <a:xfrm flipH="1">
            <a:off x="4999728" y="4624095"/>
            <a:ext cx="1" cy="4788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F302D64-0073-48F5-AD41-9B36F89BE6C5}"/>
              </a:ext>
            </a:extLst>
          </p:cNvPr>
          <p:cNvCxnSpPr>
            <a:cxnSpLocks/>
          </p:cNvCxnSpPr>
          <p:nvPr/>
        </p:nvCxnSpPr>
        <p:spPr>
          <a:xfrm flipH="1" flipV="1">
            <a:off x="4164328" y="2285285"/>
            <a:ext cx="480499" cy="7655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4225103-CAD8-4B4B-9D9A-5C2DB9AFF174}"/>
              </a:ext>
            </a:extLst>
          </p:cNvPr>
          <p:cNvCxnSpPr>
            <a:cxnSpLocks/>
          </p:cNvCxnSpPr>
          <p:nvPr/>
        </p:nvCxnSpPr>
        <p:spPr>
          <a:xfrm flipV="1">
            <a:off x="5162990" y="4615189"/>
            <a:ext cx="0" cy="5232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308A0BF-5863-4788-B109-E55EBA46FE9C}"/>
              </a:ext>
            </a:extLst>
          </p:cNvPr>
          <p:cNvCxnSpPr>
            <a:cxnSpLocks/>
          </p:cNvCxnSpPr>
          <p:nvPr/>
        </p:nvCxnSpPr>
        <p:spPr>
          <a:xfrm flipH="1">
            <a:off x="5245146" y="2323910"/>
            <a:ext cx="252321" cy="6781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4C243D-D99A-4964-ADC0-822AF97846E3}"/>
              </a:ext>
            </a:extLst>
          </p:cNvPr>
          <p:cNvCxnSpPr>
            <a:cxnSpLocks/>
          </p:cNvCxnSpPr>
          <p:nvPr/>
        </p:nvCxnSpPr>
        <p:spPr>
          <a:xfrm flipV="1">
            <a:off x="5085822" y="2292969"/>
            <a:ext cx="285485" cy="716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6ADC267-0613-4D6A-B09A-F77403D02179}"/>
              </a:ext>
            </a:extLst>
          </p:cNvPr>
          <p:cNvCxnSpPr>
            <a:cxnSpLocks/>
          </p:cNvCxnSpPr>
          <p:nvPr/>
        </p:nvCxnSpPr>
        <p:spPr>
          <a:xfrm>
            <a:off x="2933911" y="5799755"/>
            <a:ext cx="720023" cy="83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D6D8F1-BF16-41C8-BA13-7CB9B144BEDB}"/>
              </a:ext>
            </a:extLst>
          </p:cNvPr>
          <p:cNvCxnSpPr>
            <a:cxnSpLocks/>
          </p:cNvCxnSpPr>
          <p:nvPr/>
        </p:nvCxnSpPr>
        <p:spPr>
          <a:xfrm flipH="1">
            <a:off x="2882964" y="5670863"/>
            <a:ext cx="7709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3B1E7AD-6C2F-41C2-A4DB-D1AEF13E1A13}"/>
              </a:ext>
            </a:extLst>
          </p:cNvPr>
          <p:cNvCxnSpPr>
            <a:cxnSpLocks/>
          </p:cNvCxnSpPr>
          <p:nvPr/>
        </p:nvCxnSpPr>
        <p:spPr>
          <a:xfrm flipH="1" flipV="1">
            <a:off x="6334207" y="5676674"/>
            <a:ext cx="494859" cy="41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D32AB1D-11DD-40F3-99F4-CFF83E24BEE6}"/>
              </a:ext>
            </a:extLst>
          </p:cNvPr>
          <p:cNvSpPr txBox="1"/>
          <p:nvPr/>
        </p:nvSpPr>
        <p:spPr>
          <a:xfrm>
            <a:off x="3728540" y="2220757"/>
            <a:ext cx="480499" cy="253916"/>
          </a:xfrm>
          <a:prstGeom prst="rect">
            <a:avLst/>
          </a:prstGeom>
          <a:noFill/>
        </p:spPr>
        <p:txBody>
          <a:bodyPr wrap="square" rtlCol="0">
            <a:spAutoFit/>
          </a:bodyPr>
          <a:lstStyle/>
          <a:p>
            <a:r>
              <a:rPr lang="en-US" sz="1050" dirty="0"/>
              <a:t>$</a:t>
            </a:r>
          </a:p>
        </p:txBody>
      </p:sp>
      <p:sp>
        <p:nvSpPr>
          <p:cNvPr id="73" name="TextBox 72">
            <a:extLst>
              <a:ext uri="{FF2B5EF4-FFF2-40B4-BE49-F238E27FC236}">
                <a16:creationId xmlns:a16="http://schemas.microsoft.com/office/drawing/2014/main" id="{266116B3-A7AB-467D-A983-E4AF94F57A3B}"/>
              </a:ext>
            </a:extLst>
          </p:cNvPr>
          <p:cNvSpPr txBox="1"/>
          <p:nvPr/>
        </p:nvSpPr>
        <p:spPr>
          <a:xfrm rot="10800000" flipV="1">
            <a:off x="5377164" y="2529416"/>
            <a:ext cx="167604" cy="253916"/>
          </a:xfrm>
          <a:prstGeom prst="rect">
            <a:avLst/>
          </a:prstGeom>
          <a:noFill/>
        </p:spPr>
        <p:txBody>
          <a:bodyPr wrap="square" rtlCol="0">
            <a:spAutoFit/>
          </a:bodyPr>
          <a:lstStyle/>
          <a:p>
            <a:r>
              <a:rPr lang="en-US" sz="1050" dirty="0"/>
              <a:t>$</a:t>
            </a:r>
          </a:p>
        </p:txBody>
      </p:sp>
      <p:sp>
        <p:nvSpPr>
          <p:cNvPr id="76" name="TextBox 75">
            <a:extLst>
              <a:ext uri="{FF2B5EF4-FFF2-40B4-BE49-F238E27FC236}">
                <a16:creationId xmlns:a16="http://schemas.microsoft.com/office/drawing/2014/main" id="{C942BF63-A89B-4436-A929-4795F7253EA2}"/>
              </a:ext>
            </a:extLst>
          </p:cNvPr>
          <p:cNvSpPr txBox="1"/>
          <p:nvPr/>
        </p:nvSpPr>
        <p:spPr>
          <a:xfrm>
            <a:off x="5390873" y="1630295"/>
            <a:ext cx="1348725" cy="276999"/>
          </a:xfrm>
          <a:prstGeom prst="rect">
            <a:avLst/>
          </a:prstGeom>
          <a:noFill/>
        </p:spPr>
        <p:txBody>
          <a:bodyPr wrap="square" rtlCol="0">
            <a:spAutoFit/>
          </a:bodyPr>
          <a:lstStyle/>
          <a:p>
            <a:pPr algn="ctr"/>
            <a:r>
              <a:rPr lang="en-US" sz="1200" b="1" dirty="0">
                <a:latin typeface="Arial Nova" panose="020B0504020202020204" pitchFamily="34" charset="0"/>
              </a:rPr>
              <a:t>Fund Sponsor</a:t>
            </a:r>
            <a:endParaRPr lang="en-US" sz="1200" baseline="30000" dirty="0">
              <a:latin typeface="Arial Nova" panose="020B0504020202020204" pitchFamily="34" charset="0"/>
            </a:endParaRPr>
          </a:p>
        </p:txBody>
      </p:sp>
      <p:sp>
        <p:nvSpPr>
          <p:cNvPr id="77" name="TextBox 76">
            <a:extLst>
              <a:ext uri="{FF2B5EF4-FFF2-40B4-BE49-F238E27FC236}">
                <a16:creationId xmlns:a16="http://schemas.microsoft.com/office/drawing/2014/main" id="{D6BB21DD-D0AA-4E35-A044-BB587B819D2F}"/>
              </a:ext>
            </a:extLst>
          </p:cNvPr>
          <p:cNvSpPr txBox="1"/>
          <p:nvPr/>
        </p:nvSpPr>
        <p:spPr>
          <a:xfrm rot="10800000" flipV="1">
            <a:off x="3016715" y="1648124"/>
            <a:ext cx="1387862" cy="276999"/>
          </a:xfrm>
          <a:prstGeom prst="rect">
            <a:avLst/>
          </a:prstGeom>
          <a:noFill/>
        </p:spPr>
        <p:txBody>
          <a:bodyPr wrap="square" rtlCol="0">
            <a:spAutoFit/>
          </a:bodyPr>
          <a:lstStyle/>
          <a:p>
            <a:pPr algn="ctr"/>
            <a:r>
              <a:rPr lang="en-US" sz="1200" b="1" dirty="0">
                <a:latin typeface="Arial Nova" panose="020B0504020202020204" pitchFamily="34" charset="0"/>
              </a:rPr>
              <a:t>Fund Investors</a:t>
            </a:r>
          </a:p>
        </p:txBody>
      </p:sp>
      <p:sp>
        <p:nvSpPr>
          <p:cNvPr id="78" name="TextBox 77">
            <a:extLst>
              <a:ext uri="{FF2B5EF4-FFF2-40B4-BE49-F238E27FC236}">
                <a16:creationId xmlns:a16="http://schemas.microsoft.com/office/drawing/2014/main" id="{0B3BE3CF-102F-49BD-9032-1FC3471D898F}"/>
              </a:ext>
            </a:extLst>
          </p:cNvPr>
          <p:cNvSpPr txBox="1"/>
          <p:nvPr/>
        </p:nvSpPr>
        <p:spPr>
          <a:xfrm>
            <a:off x="4282457" y="3549513"/>
            <a:ext cx="1761067" cy="307777"/>
          </a:xfrm>
          <a:prstGeom prst="rect">
            <a:avLst/>
          </a:prstGeom>
          <a:noFill/>
        </p:spPr>
        <p:txBody>
          <a:bodyPr wrap="square" rtlCol="0">
            <a:spAutoFit/>
          </a:bodyPr>
          <a:lstStyle/>
          <a:p>
            <a:pPr algn="ctr"/>
            <a:r>
              <a:rPr lang="en-US" sz="1400" b="1" dirty="0"/>
              <a:t>Opportunity Fund</a:t>
            </a:r>
          </a:p>
        </p:txBody>
      </p:sp>
      <p:sp>
        <p:nvSpPr>
          <p:cNvPr id="80" name="TextBox 79">
            <a:extLst>
              <a:ext uri="{FF2B5EF4-FFF2-40B4-BE49-F238E27FC236}">
                <a16:creationId xmlns:a16="http://schemas.microsoft.com/office/drawing/2014/main" id="{726ABCA4-01DC-4ADA-A448-473A0391AF80}"/>
              </a:ext>
            </a:extLst>
          </p:cNvPr>
          <p:cNvSpPr txBox="1"/>
          <p:nvPr/>
        </p:nvSpPr>
        <p:spPr>
          <a:xfrm>
            <a:off x="1350141" y="5304173"/>
            <a:ext cx="1146045" cy="807913"/>
          </a:xfrm>
          <a:prstGeom prst="rect">
            <a:avLst/>
          </a:prstGeom>
          <a:noFill/>
        </p:spPr>
        <p:txBody>
          <a:bodyPr wrap="square" rtlCol="0">
            <a:spAutoFit/>
          </a:bodyPr>
          <a:lstStyle/>
          <a:p>
            <a:pPr algn="ctr"/>
            <a:r>
              <a:rPr lang="en-US" sz="1200" b="1" dirty="0"/>
              <a:t>Project Level Manager (</a:t>
            </a:r>
            <a:r>
              <a:rPr lang="en-US" sz="1050" b="1" i="1" dirty="0"/>
              <a:t>3</a:t>
            </a:r>
            <a:r>
              <a:rPr lang="en-US" sz="1050" b="1" i="1" baseline="30000" dirty="0"/>
              <a:t>rd</a:t>
            </a:r>
            <a:r>
              <a:rPr lang="en-US" sz="1050" b="1" i="1" dirty="0"/>
              <a:t> Party or Affiliate of Fund Sponsor</a:t>
            </a:r>
            <a:r>
              <a:rPr lang="en-US" sz="1200" b="1" dirty="0"/>
              <a:t>)</a:t>
            </a:r>
          </a:p>
        </p:txBody>
      </p:sp>
      <p:sp>
        <p:nvSpPr>
          <p:cNvPr id="82" name="TextBox 81">
            <a:extLst>
              <a:ext uri="{FF2B5EF4-FFF2-40B4-BE49-F238E27FC236}">
                <a16:creationId xmlns:a16="http://schemas.microsoft.com/office/drawing/2014/main" id="{1861D8B3-1F68-4F32-BD69-6F307A64310A}"/>
              </a:ext>
            </a:extLst>
          </p:cNvPr>
          <p:cNvSpPr txBox="1"/>
          <p:nvPr/>
        </p:nvSpPr>
        <p:spPr>
          <a:xfrm>
            <a:off x="2714934" y="5126474"/>
            <a:ext cx="1107030" cy="415498"/>
          </a:xfrm>
          <a:prstGeom prst="rect">
            <a:avLst/>
          </a:prstGeom>
          <a:noFill/>
        </p:spPr>
        <p:txBody>
          <a:bodyPr wrap="square" rtlCol="0">
            <a:spAutoFit/>
          </a:bodyPr>
          <a:lstStyle/>
          <a:p>
            <a:pPr algn="ctr"/>
            <a:r>
              <a:rPr lang="en-US" sz="1050" b="1" i="1" dirty="0"/>
              <a:t>Project-level Services</a:t>
            </a:r>
          </a:p>
        </p:txBody>
      </p:sp>
      <p:sp>
        <p:nvSpPr>
          <p:cNvPr id="83" name="TextBox 82">
            <a:extLst>
              <a:ext uri="{FF2B5EF4-FFF2-40B4-BE49-F238E27FC236}">
                <a16:creationId xmlns:a16="http://schemas.microsoft.com/office/drawing/2014/main" id="{87E1A7FD-E8EC-4433-A0B1-616152BB5A8F}"/>
              </a:ext>
            </a:extLst>
          </p:cNvPr>
          <p:cNvSpPr txBox="1"/>
          <p:nvPr/>
        </p:nvSpPr>
        <p:spPr>
          <a:xfrm>
            <a:off x="2695258" y="5905661"/>
            <a:ext cx="1194356" cy="577081"/>
          </a:xfrm>
          <a:prstGeom prst="rect">
            <a:avLst/>
          </a:prstGeom>
          <a:noFill/>
          <a:ln w="12700">
            <a:noFill/>
          </a:ln>
        </p:spPr>
        <p:txBody>
          <a:bodyPr wrap="square" rtlCol="0">
            <a:spAutoFit/>
          </a:bodyPr>
          <a:lstStyle/>
          <a:p>
            <a:pPr algn="ctr"/>
            <a:r>
              <a:rPr lang="en-US" sz="1050" b="1" i="1" dirty="0"/>
              <a:t>Project-level fees for services, as required</a:t>
            </a:r>
          </a:p>
        </p:txBody>
      </p:sp>
      <p:sp>
        <p:nvSpPr>
          <p:cNvPr id="89" name="TextBox 88">
            <a:extLst>
              <a:ext uri="{FF2B5EF4-FFF2-40B4-BE49-F238E27FC236}">
                <a16:creationId xmlns:a16="http://schemas.microsoft.com/office/drawing/2014/main" id="{51059A6A-58CB-4CE9-9BFA-78C06BEEF54A}"/>
              </a:ext>
            </a:extLst>
          </p:cNvPr>
          <p:cNvSpPr txBox="1"/>
          <p:nvPr/>
        </p:nvSpPr>
        <p:spPr>
          <a:xfrm rot="10800000" flipV="1">
            <a:off x="6960550" y="5222059"/>
            <a:ext cx="3955558" cy="1169551"/>
          </a:xfrm>
          <a:prstGeom prst="rect">
            <a:avLst/>
          </a:prstGeom>
          <a:noFill/>
        </p:spPr>
        <p:txBody>
          <a:bodyPr wrap="square" rtlCol="0">
            <a:spAutoFit/>
          </a:bodyPr>
          <a:lstStyle/>
          <a:p>
            <a:pPr marL="171450" indent="-171450">
              <a:spcAft>
                <a:spcPts val="300"/>
              </a:spcAft>
              <a:buFontTx/>
              <a:buChar char="-"/>
            </a:pPr>
            <a:r>
              <a:rPr lang="en-US" sz="1200" b="1" dirty="0">
                <a:cs typeface="Arial" panose="020B0604020202020204" pitchFamily="34" charset="0"/>
              </a:rPr>
              <a:t>Third Party &amp; Joint Venture Minority Equity</a:t>
            </a:r>
          </a:p>
          <a:p>
            <a:pPr marL="171450" indent="-171450">
              <a:spcAft>
                <a:spcPts val="300"/>
              </a:spcAft>
              <a:buFontTx/>
              <a:buChar char="-"/>
            </a:pPr>
            <a:r>
              <a:rPr lang="en-US" sz="1200" b="1" dirty="0">
                <a:cs typeface="Arial" panose="020B0604020202020204" pitchFamily="34" charset="0"/>
              </a:rPr>
              <a:t>Local Community Partner</a:t>
            </a:r>
          </a:p>
          <a:p>
            <a:pPr marL="171450" indent="-171450">
              <a:spcAft>
                <a:spcPts val="300"/>
              </a:spcAft>
              <a:buFontTx/>
              <a:buChar char="-"/>
            </a:pPr>
            <a:r>
              <a:rPr lang="en-US" sz="1200" b="1" dirty="0">
                <a:cs typeface="Arial" panose="020B0604020202020204" pitchFamily="34" charset="0"/>
              </a:rPr>
              <a:t>First mortgage construction loan, permanent loan</a:t>
            </a:r>
          </a:p>
          <a:p>
            <a:pPr marL="171450" indent="-171450">
              <a:spcAft>
                <a:spcPts val="300"/>
              </a:spcAft>
              <a:buFontTx/>
              <a:buChar char="-"/>
            </a:pPr>
            <a:r>
              <a:rPr lang="en-US" sz="1200" b="1" dirty="0">
                <a:cs typeface="Arial" panose="020B0604020202020204" pitchFamily="34" charset="0"/>
              </a:rPr>
              <a:t>Subordinated financing</a:t>
            </a:r>
          </a:p>
          <a:p>
            <a:pPr marL="171450" indent="-171450">
              <a:spcAft>
                <a:spcPts val="300"/>
              </a:spcAft>
              <a:buFontTx/>
              <a:buChar char="-"/>
            </a:pPr>
            <a:r>
              <a:rPr lang="en-US" sz="1200" b="1" dirty="0">
                <a:cs typeface="Arial" panose="020B0604020202020204" pitchFamily="34" charset="0"/>
              </a:rPr>
              <a:t>Tax Credit / Municipal Financing Subsidy</a:t>
            </a:r>
          </a:p>
        </p:txBody>
      </p:sp>
      <p:sp>
        <p:nvSpPr>
          <p:cNvPr id="90" name="TextBox 89">
            <a:extLst>
              <a:ext uri="{FF2B5EF4-FFF2-40B4-BE49-F238E27FC236}">
                <a16:creationId xmlns:a16="http://schemas.microsoft.com/office/drawing/2014/main" id="{90C82AA6-640E-4D9A-AB2F-D31DD618DE0A}"/>
              </a:ext>
            </a:extLst>
          </p:cNvPr>
          <p:cNvSpPr txBox="1"/>
          <p:nvPr/>
        </p:nvSpPr>
        <p:spPr>
          <a:xfrm rot="10800000" flipV="1">
            <a:off x="5185313" y="4760623"/>
            <a:ext cx="1309581" cy="253916"/>
          </a:xfrm>
          <a:prstGeom prst="rect">
            <a:avLst/>
          </a:prstGeom>
          <a:noFill/>
        </p:spPr>
        <p:txBody>
          <a:bodyPr wrap="square" rtlCol="0">
            <a:spAutoFit/>
          </a:bodyPr>
          <a:lstStyle/>
          <a:p>
            <a:pPr algn="ctr"/>
            <a:r>
              <a:rPr lang="en-US" sz="1050" b="1" i="1" dirty="0"/>
              <a:t>Majority Interest</a:t>
            </a:r>
          </a:p>
        </p:txBody>
      </p:sp>
      <p:sp>
        <p:nvSpPr>
          <p:cNvPr id="91" name="TextBox 90">
            <a:extLst>
              <a:ext uri="{FF2B5EF4-FFF2-40B4-BE49-F238E27FC236}">
                <a16:creationId xmlns:a16="http://schemas.microsoft.com/office/drawing/2014/main" id="{BD9BA8F9-9162-4EE4-849D-712027A0C39B}"/>
              </a:ext>
            </a:extLst>
          </p:cNvPr>
          <p:cNvSpPr txBox="1"/>
          <p:nvPr/>
        </p:nvSpPr>
        <p:spPr>
          <a:xfrm rot="10800000" flipV="1">
            <a:off x="4404579" y="4813584"/>
            <a:ext cx="513433" cy="253916"/>
          </a:xfrm>
          <a:prstGeom prst="rect">
            <a:avLst/>
          </a:prstGeom>
          <a:noFill/>
        </p:spPr>
        <p:txBody>
          <a:bodyPr wrap="square" rtlCol="0">
            <a:spAutoFit/>
          </a:bodyPr>
          <a:lstStyle/>
          <a:p>
            <a:pPr algn="ctr"/>
            <a:r>
              <a:rPr lang="en-US" sz="1050" dirty="0"/>
              <a:t>$</a:t>
            </a:r>
          </a:p>
        </p:txBody>
      </p:sp>
      <p:sp>
        <p:nvSpPr>
          <p:cNvPr id="97" name="TextBox 96">
            <a:extLst>
              <a:ext uri="{FF2B5EF4-FFF2-40B4-BE49-F238E27FC236}">
                <a16:creationId xmlns:a16="http://schemas.microsoft.com/office/drawing/2014/main" id="{9B1B697A-A0B8-4A3F-AE41-06939AEB3311}"/>
              </a:ext>
            </a:extLst>
          </p:cNvPr>
          <p:cNvSpPr txBox="1"/>
          <p:nvPr/>
        </p:nvSpPr>
        <p:spPr>
          <a:xfrm flipH="1">
            <a:off x="4537352" y="2487185"/>
            <a:ext cx="886428" cy="253916"/>
          </a:xfrm>
          <a:prstGeom prst="rect">
            <a:avLst/>
          </a:prstGeom>
          <a:noFill/>
        </p:spPr>
        <p:txBody>
          <a:bodyPr wrap="square" rtlCol="0">
            <a:spAutoFit/>
          </a:bodyPr>
          <a:lstStyle/>
          <a:p>
            <a:r>
              <a:rPr lang="en-US" sz="1050" b="1" i="1" dirty="0"/>
              <a:t>GP Interest</a:t>
            </a:r>
          </a:p>
        </p:txBody>
      </p:sp>
      <p:sp>
        <p:nvSpPr>
          <p:cNvPr id="94" name="Rectangle 93">
            <a:extLst>
              <a:ext uri="{FF2B5EF4-FFF2-40B4-BE49-F238E27FC236}">
                <a16:creationId xmlns:a16="http://schemas.microsoft.com/office/drawing/2014/main" id="{9891D8CD-1E1D-4240-9DC6-41A0CDBDDFAB}"/>
              </a:ext>
            </a:extLst>
          </p:cNvPr>
          <p:cNvSpPr/>
          <p:nvPr/>
        </p:nvSpPr>
        <p:spPr>
          <a:xfrm>
            <a:off x="4224010" y="2186889"/>
            <a:ext cx="951238" cy="253916"/>
          </a:xfrm>
          <a:prstGeom prst="rect">
            <a:avLst/>
          </a:prstGeom>
        </p:spPr>
        <p:txBody>
          <a:bodyPr wrap="square">
            <a:spAutoFit/>
          </a:bodyPr>
          <a:lstStyle/>
          <a:p>
            <a:r>
              <a:rPr lang="en-US" sz="1050" b="1" i="1" dirty="0"/>
              <a:t>LP Interests</a:t>
            </a:r>
          </a:p>
        </p:txBody>
      </p:sp>
      <p:sp>
        <p:nvSpPr>
          <p:cNvPr id="100" name="TextBox 99">
            <a:extLst>
              <a:ext uri="{FF2B5EF4-FFF2-40B4-BE49-F238E27FC236}">
                <a16:creationId xmlns:a16="http://schemas.microsoft.com/office/drawing/2014/main" id="{6DC38E6F-6877-4157-BC74-CB0F8A2D4897}"/>
              </a:ext>
            </a:extLst>
          </p:cNvPr>
          <p:cNvSpPr txBox="1"/>
          <p:nvPr/>
        </p:nvSpPr>
        <p:spPr>
          <a:xfrm flipH="1">
            <a:off x="5642291" y="2376634"/>
            <a:ext cx="295138" cy="253918"/>
          </a:xfrm>
          <a:prstGeom prst="rect">
            <a:avLst/>
          </a:prstGeom>
          <a:noFill/>
        </p:spPr>
        <p:txBody>
          <a:bodyPr wrap="square" rtlCol="0">
            <a:spAutoFit/>
          </a:bodyPr>
          <a:lstStyle/>
          <a:p>
            <a:r>
              <a:rPr lang="en-US" sz="1050" dirty="0"/>
              <a:t>$</a:t>
            </a:r>
          </a:p>
        </p:txBody>
      </p:sp>
      <p:sp>
        <p:nvSpPr>
          <p:cNvPr id="101" name="TextBox 100">
            <a:extLst>
              <a:ext uri="{FF2B5EF4-FFF2-40B4-BE49-F238E27FC236}">
                <a16:creationId xmlns:a16="http://schemas.microsoft.com/office/drawing/2014/main" id="{EE065506-DEA9-477A-9AF8-CBA39E758B19}"/>
              </a:ext>
            </a:extLst>
          </p:cNvPr>
          <p:cNvSpPr txBox="1"/>
          <p:nvPr/>
        </p:nvSpPr>
        <p:spPr>
          <a:xfrm flipH="1">
            <a:off x="6174820" y="2375207"/>
            <a:ext cx="968363" cy="415498"/>
          </a:xfrm>
          <a:prstGeom prst="rect">
            <a:avLst/>
          </a:prstGeom>
          <a:noFill/>
        </p:spPr>
        <p:txBody>
          <a:bodyPr wrap="square" rtlCol="0">
            <a:spAutoFit/>
          </a:bodyPr>
          <a:lstStyle/>
          <a:p>
            <a:pPr algn="ctr"/>
            <a:r>
              <a:rPr lang="en-US" sz="1050" b="1" i="1" dirty="0"/>
              <a:t>Management Services</a:t>
            </a:r>
          </a:p>
        </p:txBody>
      </p:sp>
      <p:cxnSp>
        <p:nvCxnSpPr>
          <p:cNvPr id="102" name="Straight Arrow Connector 101">
            <a:extLst>
              <a:ext uri="{FF2B5EF4-FFF2-40B4-BE49-F238E27FC236}">
                <a16:creationId xmlns:a16="http://schemas.microsoft.com/office/drawing/2014/main" id="{FC005ADB-8A61-4FC6-8CCD-B8A276DE866A}"/>
              </a:ext>
            </a:extLst>
          </p:cNvPr>
          <p:cNvCxnSpPr>
            <a:cxnSpLocks/>
          </p:cNvCxnSpPr>
          <p:nvPr/>
        </p:nvCxnSpPr>
        <p:spPr>
          <a:xfrm flipH="1">
            <a:off x="5769910" y="2390075"/>
            <a:ext cx="273614" cy="6607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EA58D8D-E4CD-4BC2-A076-746AA5829D8A}"/>
              </a:ext>
            </a:extLst>
          </p:cNvPr>
          <p:cNvCxnSpPr>
            <a:cxnSpLocks/>
          </p:cNvCxnSpPr>
          <p:nvPr/>
        </p:nvCxnSpPr>
        <p:spPr>
          <a:xfrm flipV="1">
            <a:off x="5625495" y="2334434"/>
            <a:ext cx="315462" cy="716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8" name="Graphic 107" descr="City">
            <a:extLst>
              <a:ext uri="{FF2B5EF4-FFF2-40B4-BE49-F238E27FC236}">
                <a16:creationId xmlns:a16="http://schemas.microsoft.com/office/drawing/2014/main" id="{E58AB737-A9F5-4E4A-ABF6-6B58A8831A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6850" y="5138408"/>
            <a:ext cx="1155521" cy="1197306"/>
          </a:xfrm>
          <a:prstGeom prst="rect">
            <a:avLst/>
          </a:prstGeom>
        </p:spPr>
      </p:pic>
      <p:pic>
        <p:nvPicPr>
          <p:cNvPr id="110" name="Graphic 109" descr="Building">
            <a:extLst>
              <a:ext uri="{FF2B5EF4-FFF2-40B4-BE49-F238E27FC236}">
                <a16:creationId xmlns:a16="http://schemas.microsoft.com/office/drawing/2014/main" id="{4E987181-6B38-4139-AB84-5A6F5E6DC6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2992" y="5222059"/>
            <a:ext cx="972143" cy="972143"/>
          </a:xfrm>
          <a:prstGeom prst="rect">
            <a:avLst/>
          </a:prstGeom>
        </p:spPr>
      </p:pic>
      <p:sp>
        <p:nvSpPr>
          <p:cNvPr id="120" name="Rectangle 119">
            <a:extLst>
              <a:ext uri="{FF2B5EF4-FFF2-40B4-BE49-F238E27FC236}">
                <a16:creationId xmlns:a16="http://schemas.microsoft.com/office/drawing/2014/main" id="{3B7B015D-8207-41A4-BF5F-B344F2983502}"/>
              </a:ext>
            </a:extLst>
          </p:cNvPr>
          <p:cNvSpPr/>
          <p:nvPr/>
        </p:nvSpPr>
        <p:spPr>
          <a:xfrm>
            <a:off x="1149790" y="571606"/>
            <a:ext cx="9913545" cy="584775"/>
          </a:xfrm>
          <a:prstGeom prst="rect">
            <a:avLst/>
          </a:prstGeom>
        </p:spPr>
        <p:txBody>
          <a:bodyPr wrap="square">
            <a:spAutoFit/>
          </a:bodyPr>
          <a:lstStyle/>
          <a:p>
            <a:r>
              <a:rPr lang="en-US" sz="3200" b="1" dirty="0"/>
              <a:t>                  Real Estate Fund Structure</a:t>
            </a:r>
          </a:p>
        </p:txBody>
      </p:sp>
    </p:spTree>
    <p:extLst>
      <p:ext uri="{BB962C8B-B14F-4D97-AF65-F5344CB8AC3E}">
        <p14:creationId xmlns:p14="http://schemas.microsoft.com/office/powerpoint/2010/main" val="146457152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208C86-50D7-4ABF-B690-D29F68A2A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230" y="4411255"/>
            <a:ext cx="4265540" cy="958843"/>
          </a:xfrm>
          <a:prstGeom prst="rect">
            <a:avLst/>
          </a:prstGeom>
        </p:spPr>
      </p:pic>
      <p:sp>
        <p:nvSpPr>
          <p:cNvPr id="5" name="Content Placeholder 2">
            <a:extLst>
              <a:ext uri="{FF2B5EF4-FFF2-40B4-BE49-F238E27FC236}">
                <a16:creationId xmlns:a16="http://schemas.microsoft.com/office/drawing/2014/main" id="{60986BB3-7F65-45A5-9FC0-006E52946827}"/>
              </a:ext>
            </a:extLst>
          </p:cNvPr>
          <p:cNvSpPr txBox="1">
            <a:spLocks/>
          </p:cNvSpPr>
          <p:nvPr/>
        </p:nvSpPr>
        <p:spPr>
          <a:xfrm>
            <a:off x="618836" y="2346036"/>
            <a:ext cx="10546499" cy="1922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t>David Peteler</a:t>
            </a:r>
          </a:p>
          <a:p>
            <a:pPr marL="0" indent="0" algn="ctr">
              <a:buFont typeface="Arial" panose="020B0604020202020204" pitchFamily="34" charset="0"/>
              <a:buNone/>
            </a:pPr>
            <a:r>
              <a:rPr lang="en-US" dirty="0"/>
              <a:t>Avisen Legal</a:t>
            </a:r>
          </a:p>
          <a:p>
            <a:pPr marL="0" indent="0" algn="ctr">
              <a:buFont typeface="Arial" panose="020B0604020202020204" pitchFamily="34" charset="0"/>
              <a:buNone/>
            </a:pPr>
            <a:r>
              <a:rPr lang="en-US" dirty="0">
                <a:solidFill>
                  <a:schemeClr val="accent5">
                    <a:lumMod val="75000"/>
                  </a:schemeClr>
                </a:solidFill>
                <a:hlinkClick r:id="rId3">
                  <a:extLst>
                    <a:ext uri="{A12FA001-AC4F-418D-AE19-62706E023703}">
                      <ahyp:hlinkClr xmlns:ahyp="http://schemas.microsoft.com/office/drawing/2018/hyperlinkcolor" val="tx"/>
                    </a:ext>
                  </a:extLst>
                </a:hlinkClick>
              </a:rPr>
              <a:t>dpeteler@avisenlegal.com</a:t>
            </a:r>
            <a:endParaRPr lang="en-US" dirty="0">
              <a:solidFill>
                <a:schemeClr val="accent5">
                  <a:lumMod val="75000"/>
                </a:schemeClr>
              </a:solidFill>
            </a:endParaRPr>
          </a:p>
          <a:p>
            <a:pPr marL="0" indent="0" algn="ctr">
              <a:buFont typeface="Arial" panose="020B0604020202020204" pitchFamily="34" charset="0"/>
              <a:buNone/>
            </a:pPr>
            <a:r>
              <a:rPr lang="en-US" sz="2000" dirty="0"/>
              <a:t>(612) 584-3405</a:t>
            </a:r>
          </a:p>
        </p:txBody>
      </p:sp>
      <p:sp>
        <p:nvSpPr>
          <p:cNvPr id="2" name="Rectangle 1">
            <a:extLst>
              <a:ext uri="{FF2B5EF4-FFF2-40B4-BE49-F238E27FC236}">
                <a16:creationId xmlns:a16="http://schemas.microsoft.com/office/drawing/2014/main" id="{D9977924-D006-412F-A670-2AF474338721}"/>
              </a:ext>
            </a:extLst>
          </p:cNvPr>
          <p:cNvSpPr/>
          <p:nvPr/>
        </p:nvSpPr>
        <p:spPr>
          <a:xfrm>
            <a:off x="3045202" y="5566069"/>
            <a:ext cx="6576969" cy="371946"/>
          </a:xfrm>
          <a:prstGeom prst="rect">
            <a:avLst/>
          </a:prstGeom>
        </p:spPr>
        <p:txBody>
          <a:bodyPr wrap="square">
            <a:spAutoFit/>
          </a:bodyPr>
          <a:lstStyle/>
          <a:p>
            <a:pPr algn="ctr">
              <a:tabLst>
                <a:tab pos="2971800" algn="ctr"/>
                <a:tab pos="5943600" algn="r"/>
              </a:tabLst>
            </a:pPr>
            <a:r>
              <a:rPr lang="en-US" b="1" dirty="0">
                <a:latin typeface="Book Antiqua" panose="02040602050305030304" pitchFamily="18" charset="0"/>
                <a:ea typeface="Calibri" panose="020F0502020204030204" pitchFamily="34" charset="0"/>
                <a:cs typeface="Times New Roman" panose="02020603050405020304" pitchFamily="18" charset="0"/>
              </a:rPr>
              <a:t>Avisen Legal, P.A.| 612-584-3400 | </a:t>
            </a:r>
            <a:r>
              <a:rPr lang="en-US" b="1" u="sng" dirty="0">
                <a:solidFill>
                  <a:srgbClr val="0563C1"/>
                </a:solidFill>
                <a:latin typeface="Book Antiqua" panose="02040602050305030304" pitchFamily="18" charset="0"/>
                <a:ea typeface="Calibri" panose="020F0502020204030204" pitchFamily="34" charset="0"/>
                <a:cs typeface="Times New Roman" panose="02020603050405020304" pitchFamily="18" charset="0"/>
                <a:hlinkClick r:id="rId4"/>
              </a:rPr>
              <a:t>www.avisenlegal.com</a:t>
            </a:r>
            <a:r>
              <a:rPr lang="en-US" b="1" dirty="0">
                <a:latin typeface="Book Antiqua" panose="0204060205030503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object 2">
            <a:extLst>
              <a:ext uri="{FF2B5EF4-FFF2-40B4-BE49-F238E27FC236}">
                <a16:creationId xmlns:a16="http://schemas.microsoft.com/office/drawing/2014/main" id="{5AEEC523-19CF-41E3-9156-859A6F3EA71F}"/>
              </a:ext>
            </a:extLst>
          </p:cNvPr>
          <p:cNvSpPr txBox="1">
            <a:spLocks noGrp="1"/>
          </p:cNvSpPr>
          <p:nvPr>
            <p:ph type="title"/>
          </p:nvPr>
        </p:nvSpPr>
        <p:spPr>
          <a:xfrm>
            <a:off x="4669871" y="637905"/>
            <a:ext cx="2852258" cy="654025"/>
          </a:xfrm>
          <a:prstGeom prst="rect">
            <a:avLst/>
          </a:prstGeom>
        </p:spPr>
        <p:txBody>
          <a:bodyPr vert="horz" wrap="square" lIns="0" tIns="12700" rIns="0" bIns="0" rtlCol="0">
            <a:spAutoFit/>
          </a:bodyPr>
          <a:lstStyle/>
          <a:p>
            <a:pPr algn="ctr">
              <a:lnSpc>
                <a:spcPts val="5015"/>
              </a:lnSpc>
              <a:spcBef>
                <a:spcPts val="100"/>
              </a:spcBef>
            </a:pPr>
            <a:r>
              <a:rPr sz="4400" b="1" spc="50" dirty="0">
                <a:latin typeface="Calibri" panose="020F0502020204030204" pitchFamily="34" charset="0"/>
              </a:rPr>
              <a:t>Q</a:t>
            </a:r>
            <a:r>
              <a:rPr lang="en-US" sz="4400" b="1" spc="50" dirty="0">
                <a:latin typeface="Calibri" panose="020F0502020204030204" pitchFamily="34" charset="0"/>
              </a:rPr>
              <a:t>uestions?</a:t>
            </a:r>
            <a:endParaRPr sz="4000" b="1" dirty="0">
              <a:latin typeface="Calibri" panose="020F0502020204030204" pitchFamily="34" charset="0"/>
            </a:endParaRPr>
          </a:p>
        </p:txBody>
      </p:sp>
    </p:spTree>
    <p:extLst>
      <p:ext uri="{BB962C8B-B14F-4D97-AF65-F5344CB8AC3E}">
        <p14:creationId xmlns:p14="http://schemas.microsoft.com/office/powerpoint/2010/main" val="52010087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76C9-26FC-4267-BC78-1F2F450349FA}"/>
              </a:ext>
            </a:extLst>
          </p:cNvPr>
          <p:cNvSpPr>
            <a:spLocks noGrp="1"/>
          </p:cNvSpPr>
          <p:nvPr>
            <p:ph type="title"/>
          </p:nvPr>
        </p:nvSpPr>
        <p:spPr>
          <a:xfrm>
            <a:off x="838200" y="365126"/>
            <a:ext cx="10515600" cy="886626"/>
          </a:xfrm>
        </p:spPr>
        <p:txBody>
          <a:bodyPr>
            <a:normAutofit fontScale="90000"/>
          </a:bodyPr>
          <a:lstStyle/>
          <a:p>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5D2F21C5-A930-4CAE-9648-D7491F9E3743}"/>
              </a:ext>
            </a:extLst>
          </p:cNvPr>
          <p:cNvSpPr>
            <a:spLocks noGrp="1"/>
          </p:cNvSpPr>
          <p:nvPr>
            <p:ph idx="1"/>
          </p:nvPr>
        </p:nvSpPr>
        <p:spPr>
          <a:xfrm>
            <a:off x="838200" y="648070"/>
            <a:ext cx="10515600" cy="5528893"/>
          </a:xfrm>
        </p:spPr>
        <p:txBody>
          <a:bodyPr>
            <a:normAutofit fontScale="92500" lnSpcReduction="10000"/>
          </a:bodyPr>
          <a:lstStyle/>
          <a:p>
            <a:pPr marL="0" marR="0" lvl="0" indent="0">
              <a:lnSpc>
                <a:spcPts val="2250"/>
              </a:lnSpc>
              <a:spcBef>
                <a:spcPts val="0"/>
              </a:spcBef>
              <a:spcAft>
                <a:spcPts val="1500"/>
              </a:spcAft>
              <a:buSzPts val="1000"/>
              <a:buNone/>
              <a:tabLst>
                <a:tab pos="457200" algn="l"/>
              </a:tabLst>
            </a:pPr>
            <a:r>
              <a:rPr lang="en-US" dirty="0">
                <a:solidFill>
                  <a:srgbClr val="000000"/>
                </a:solidFill>
                <a:latin typeface="Helvetica" panose="020B0604020202020204" pitchFamily="34" charset="0"/>
                <a:ea typeface="Calibri" panose="020F0502020204030204" pitchFamily="34" charset="0"/>
              </a:rPr>
              <a:t>					</a:t>
            </a:r>
            <a:r>
              <a:rPr lang="en-US" sz="4000" b="1" dirty="0">
                <a:solidFill>
                  <a:srgbClr val="000000"/>
                </a:solidFill>
                <a:ea typeface="Calibri" panose="020F0502020204030204" pitchFamily="34" charset="0"/>
              </a:rPr>
              <a:t>What are they?</a:t>
            </a:r>
          </a:p>
          <a:p>
            <a:pPr marL="342900" marR="0" lvl="0" indent="-342900">
              <a:lnSpc>
                <a:spcPts val="2250"/>
              </a:lnSpc>
              <a:spcBef>
                <a:spcPts val="0"/>
              </a:spcBef>
              <a:spcAft>
                <a:spcPts val="1500"/>
              </a:spcAft>
              <a:buSzPts val="1000"/>
              <a:buFont typeface="Symbol" panose="05050102010706020507" pitchFamily="18" charset="2"/>
              <a:buChar char=""/>
              <a:tabLst>
                <a:tab pos="457200" algn="l"/>
              </a:tabLst>
            </a:pPr>
            <a:endParaRPr lang="en-US" dirty="0">
              <a:solidFill>
                <a:srgbClr val="000000"/>
              </a:solidFill>
              <a:latin typeface="Helvetica" panose="020B0604020202020204" pitchFamily="34" charset="0"/>
              <a:ea typeface="Calibri" panose="020F0502020204030204" pitchFamily="34" charset="0"/>
            </a:endParaRPr>
          </a:p>
          <a:p>
            <a:pPr marL="342900" marR="0" lvl="0" indent="-342900">
              <a:lnSpc>
                <a:spcPct val="100000"/>
              </a:lnSpc>
              <a:spcBef>
                <a:spcPts val="0"/>
              </a:spcBef>
              <a:spcAft>
                <a:spcPts val="1500"/>
              </a:spcAft>
              <a:buSzPts val="1000"/>
              <a:buFont typeface="Symbol" panose="05050102010706020507" pitchFamily="18" charset="2"/>
              <a:buChar char=""/>
              <a:tabLst>
                <a:tab pos="457200" algn="l"/>
              </a:tabLst>
            </a:pPr>
            <a:r>
              <a:rPr lang="en-US" b="1" dirty="0">
                <a:solidFill>
                  <a:srgbClr val="000000"/>
                </a:solidFill>
                <a:ea typeface="Calibri" panose="020F0502020204030204" pitchFamily="34" charset="0"/>
              </a:rPr>
              <a:t>Qualified Opportunity Zones </a:t>
            </a:r>
            <a:r>
              <a:rPr lang="en-US" dirty="0">
                <a:solidFill>
                  <a:srgbClr val="000000"/>
                </a:solidFill>
                <a:ea typeface="Calibri" panose="020F0502020204030204" pitchFamily="34" charset="0"/>
              </a:rPr>
              <a:t>(Opportunity Zones) were created by Congress in the 2017 Tax Cuts and Jobs Act to stimulate investment in low-income communities throughout the US</a:t>
            </a:r>
            <a:endParaRPr lang="en-US" sz="1800" dirty="0">
              <a:ea typeface="Calibri" panose="020F0502020204030204" pitchFamily="34" charset="0"/>
            </a:endParaRPr>
          </a:p>
          <a:p>
            <a:pPr marL="342900" marR="0" lvl="0" indent="-342900">
              <a:lnSpc>
                <a:spcPct val="110000"/>
              </a:lnSpc>
              <a:spcBef>
                <a:spcPts val="0"/>
              </a:spcBef>
              <a:spcAft>
                <a:spcPts val="1500"/>
              </a:spcAft>
              <a:buSzPts val="1000"/>
              <a:buFont typeface="Symbol" panose="05050102010706020507" pitchFamily="18" charset="2"/>
              <a:buChar char=""/>
              <a:tabLst>
                <a:tab pos="457200" algn="l"/>
              </a:tabLst>
            </a:pPr>
            <a:r>
              <a:rPr lang="en-US" dirty="0">
                <a:solidFill>
                  <a:srgbClr val="000000"/>
                </a:solidFill>
                <a:ea typeface="Calibri" panose="020F0502020204030204" pitchFamily="34" charset="0"/>
              </a:rPr>
              <a:t>Investments in Opportunity Zones must be made through a partnership or corporation, commonly known as </a:t>
            </a:r>
            <a:r>
              <a:rPr lang="en-US" b="1" dirty="0">
                <a:solidFill>
                  <a:srgbClr val="000000"/>
                </a:solidFill>
                <a:ea typeface="Calibri" panose="020F0502020204030204" pitchFamily="34" charset="0"/>
              </a:rPr>
              <a:t>Qualified Opportunity Fund</a:t>
            </a:r>
            <a:r>
              <a:rPr lang="en-US" dirty="0">
                <a:solidFill>
                  <a:srgbClr val="000000"/>
                </a:solidFill>
                <a:ea typeface="Calibri" panose="020F0502020204030204" pitchFamily="34" charset="0"/>
              </a:rPr>
              <a:t> (QOF)</a:t>
            </a:r>
            <a:endParaRPr lang="en-US" sz="1800" dirty="0">
              <a:ea typeface="Calibri" panose="020F0502020204030204" pitchFamily="34" charset="0"/>
            </a:endParaRPr>
          </a:p>
          <a:p>
            <a:pPr marL="342900" marR="0" lvl="0" indent="-342900">
              <a:lnSpc>
                <a:spcPts val="2250"/>
              </a:lnSpc>
              <a:spcBef>
                <a:spcPts val="0"/>
              </a:spcBef>
              <a:spcAft>
                <a:spcPts val="1500"/>
              </a:spcAft>
              <a:buSzPts val="1000"/>
              <a:buFont typeface="Symbol" panose="05050102010706020507" pitchFamily="18" charset="2"/>
              <a:buChar char=""/>
              <a:tabLst>
                <a:tab pos="457200" algn="l"/>
              </a:tabLst>
            </a:pPr>
            <a:r>
              <a:rPr lang="en-US" dirty="0">
                <a:solidFill>
                  <a:srgbClr val="000000"/>
                </a:solidFill>
                <a:ea typeface="Calibri" panose="020F0502020204030204" pitchFamily="34" charset="0"/>
              </a:rPr>
              <a:t>Federal tax incentives:</a:t>
            </a:r>
          </a:p>
          <a:p>
            <a:pPr marL="800100" lvl="1" indent="-342900">
              <a:lnSpc>
                <a:spcPts val="2250"/>
              </a:lnSpc>
              <a:spcBef>
                <a:spcPts val="0"/>
              </a:spcBef>
              <a:spcAft>
                <a:spcPts val="1500"/>
              </a:spcAft>
              <a:buSzPts val="1000"/>
              <a:buFont typeface="Symbol" panose="05050102010706020507" pitchFamily="18" charset="2"/>
              <a:buChar char=""/>
              <a:tabLst>
                <a:tab pos="457200" algn="l"/>
              </a:tabLst>
            </a:pPr>
            <a:r>
              <a:rPr lang="en-US" dirty="0">
                <a:solidFill>
                  <a:srgbClr val="000000"/>
                </a:solidFill>
                <a:ea typeface="Calibri" panose="020F0502020204030204" pitchFamily="34" charset="0"/>
              </a:rPr>
              <a:t>Capital gain deferral and partial gain exclusion on realized gains reinvested in Opportunity Funds </a:t>
            </a:r>
          </a:p>
          <a:p>
            <a:pPr marL="800100" lvl="1" indent="-342900">
              <a:lnSpc>
                <a:spcPts val="2250"/>
              </a:lnSpc>
              <a:spcBef>
                <a:spcPts val="0"/>
              </a:spcBef>
              <a:spcAft>
                <a:spcPts val="1500"/>
              </a:spcAft>
              <a:buSzPts val="1000"/>
              <a:buFont typeface="Symbol" panose="05050102010706020507" pitchFamily="18" charset="2"/>
              <a:buChar char=""/>
              <a:tabLst>
                <a:tab pos="457200" algn="l"/>
              </a:tabLst>
            </a:pPr>
            <a:r>
              <a:rPr lang="en-US" dirty="0">
                <a:solidFill>
                  <a:srgbClr val="000000"/>
                </a:solidFill>
                <a:ea typeface="Calibri" panose="020F0502020204030204" pitchFamily="34" charset="0"/>
              </a:rPr>
              <a:t>Full gain exclusion on appreciation of the Opportunity Fund itself  - if the investment is held for 10 years</a:t>
            </a:r>
            <a:endParaRPr lang="en-US" sz="1400" dirty="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7494853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20DD-117D-4E66-B70C-02685BBCFA4D}"/>
              </a:ext>
            </a:extLst>
          </p:cNvPr>
          <p:cNvSpPr>
            <a:spLocks noGrp="1"/>
          </p:cNvSpPr>
          <p:nvPr>
            <p:ph type="title"/>
          </p:nvPr>
        </p:nvSpPr>
        <p:spPr/>
        <p:txBody>
          <a:bodyPr/>
          <a:lstStyle/>
          <a:p>
            <a:r>
              <a:rPr lang="en-US" b="1" dirty="0">
                <a:latin typeface="+mn-lt"/>
              </a:rPr>
              <a:t>Overview of Tax Benefits</a:t>
            </a:r>
          </a:p>
        </p:txBody>
      </p:sp>
      <p:sp>
        <p:nvSpPr>
          <p:cNvPr id="3" name="Content Placeholder 2">
            <a:extLst>
              <a:ext uri="{FF2B5EF4-FFF2-40B4-BE49-F238E27FC236}">
                <a16:creationId xmlns:a16="http://schemas.microsoft.com/office/drawing/2014/main" id="{4C4B08D9-2897-41D8-9C40-509E3A50426C}"/>
              </a:ext>
            </a:extLst>
          </p:cNvPr>
          <p:cNvSpPr>
            <a:spLocks noGrp="1"/>
          </p:cNvSpPr>
          <p:nvPr>
            <p:ph idx="1"/>
          </p:nvPr>
        </p:nvSpPr>
        <p:spPr>
          <a:xfrm>
            <a:off x="838200" y="1464816"/>
            <a:ext cx="10515600" cy="4873840"/>
          </a:xfrm>
        </p:spPr>
        <p:txBody>
          <a:bodyPr>
            <a:normAutofit fontScale="85000" lnSpcReduction="10000"/>
          </a:bodyPr>
          <a:lstStyle/>
          <a:p>
            <a:pPr marL="0" marR="0" indent="0">
              <a:lnSpc>
                <a:spcPts val="2250"/>
              </a:lnSpc>
              <a:spcBef>
                <a:spcPts val="0"/>
              </a:spcBef>
              <a:spcAft>
                <a:spcPts val="1500"/>
              </a:spcAft>
              <a:buNone/>
            </a:pPr>
            <a:r>
              <a:rPr lang="en-US" dirty="0">
                <a:solidFill>
                  <a:srgbClr val="006699"/>
                </a:solidFill>
                <a:latin typeface="Helvetica" panose="020B0604020202020204" pitchFamily="34" charset="0"/>
                <a:ea typeface="Calibri" panose="020F0502020204030204" pitchFamily="34" charset="0"/>
              </a:rPr>
              <a:t>1. </a:t>
            </a:r>
            <a:r>
              <a:rPr lang="en-US" b="1" dirty="0">
                <a:solidFill>
                  <a:srgbClr val="006699"/>
                </a:solidFill>
                <a:ea typeface="Calibri" panose="020F0502020204030204" pitchFamily="34" charset="0"/>
              </a:rPr>
              <a:t>Capital Gains Deferral</a:t>
            </a:r>
            <a:r>
              <a:rPr lang="en-US" b="1" dirty="0">
                <a:solidFill>
                  <a:srgbClr val="000000"/>
                </a:solidFill>
                <a:ea typeface="Calibri" panose="020F0502020204030204" pitchFamily="34" charset="0"/>
              </a:rPr>
              <a:t>:</a:t>
            </a:r>
            <a:r>
              <a:rPr lang="en-US" b="1" dirty="0">
                <a:solidFill>
                  <a:srgbClr val="006699"/>
                </a:solidFill>
                <a:ea typeface="Calibri" panose="020F0502020204030204" pitchFamily="34" charset="0"/>
              </a:rPr>
              <a:t> </a:t>
            </a:r>
            <a:r>
              <a:rPr lang="en-US" dirty="0">
                <a:solidFill>
                  <a:srgbClr val="000000"/>
                </a:solidFill>
                <a:ea typeface="Calibri" panose="020F0502020204030204" pitchFamily="34" charset="0"/>
              </a:rPr>
              <a:t>Realized capital gains that are reinvested in an Opportunity Fund within 180 days can be deferred from taxable income until the earlier of December 31, 2026 or the date the Opportunity Fund is disposed of. The existing investment can include publicly traded stock, business assets, personal assets or any other property qualifying for capital gain tax treatment.</a:t>
            </a:r>
            <a:endParaRPr lang="en-US" sz="1800" dirty="0">
              <a:ea typeface="Calibri" panose="020F0502020204030204" pitchFamily="34" charset="0"/>
            </a:endParaRPr>
          </a:p>
          <a:p>
            <a:pPr marL="0" marR="0" indent="0">
              <a:lnSpc>
                <a:spcPts val="2250"/>
              </a:lnSpc>
              <a:spcBef>
                <a:spcPts val="0"/>
              </a:spcBef>
              <a:spcAft>
                <a:spcPts val="1500"/>
              </a:spcAft>
              <a:buNone/>
            </a:pPr>
            <a:r>
              <a:rPr lang="en-US" dirty="0">
                <a:solidFill>
                  <a:srgbClr val="006699"/>
                </a:solidFill>
                <a:ea typeface="Calibri" panose="020F0502020204030204" pitchFamily="34" charset="0"/>
              </a:rPr>
              <a:t>2. </a:t>
            </a:r>
            <a:r>
              <a:rPr lang="en-US" b="1" dirty="0">
                <a:solidFill>
                  <a:srgbClr val="006699"/>
                </a:solidFill>
                <a:ea typeface="Calibri" panose="020F0502020204030204" pitchFamily="34" charset="0"/>
              </a:rPr>
              <a:t>Step-up in Cost Basis</a:t>
            </a:r>
            <a:r>
              <a:rPr lang="en-US" b="1" dirty="0">
                <a:solidFill>
                  <a:srgbClr val="000000"/>
                </a:solidFill>
                <a:ea typeface="Calibri" panose="020F0502020204030204" pitchFamily="34" charset="0"/>
              </a:rPr>
              <a:t>: </a:t>
            </a:r>
            <a:r>
              <a:rPr lang="en-US" dirty="0">
                <a:solidFill>
                  <a:srgbClr val="000000"/>
                </a:solidFill>
                <a:ea typeface="Calibri" panose="020F0502020204030204" pitchFamily="34" charset="0"/>
              </a:rPr>
              <a:t>An investor can exclude up to 10% of the original realized gain if the Opportunity Fund is held for five years and up to 15% of the original gain if the Opportunity Fund is held for seven years. In other words, just 85% of the original gain will be included in taxable income if the Opportunity Fund is held for seven years.</a:t>
            </a:r>
            <a:endParaRPr lang="en-US" sz="1800" dirty="0">
              <a:ea typeface="Calibri" panose="020F0502020204030204" pitchFamily="34" charset="0"/>
            </a:endParaRPr>
          </a:p>
          <a:p>
            <a:pPr marL="0" marR="0" indent="0">
              <a:lnSpc>
                <a:spcPts val="2250"/>
              </a:lnSpc>
              <a:spcBef>
                <a:spcPts val="0"/>
              </a:spcBef>
              <a:spcAft>
                <a:spcPts val="1500"/>
              </a:spcAft>
              <a:buNone/>
            </a:pPr>
            <a:r>
              <a:rPr lang="en-US" dirty="0">
                <a:solidFill>
                  <a:srgbClr val="006699"/>
                </a:solidFill>
                <a:ea typeface="Calibri" panose="020F0502020204030204" pitchFamily="34" charset="0"/>
              </a:rPr>
              <a:t>3. </a:t>
            </a:r>
            <a:r>
              <a:rPr lang="en-US" b="1" dirty="0">
                <a:solidFill>
                  <a:srgbClr val="006699"/>
                </a:solidFill>
                <a:ea typeface="Calibri" panose="020F0502020204030204" pitchFamily="34" charset="0"/>
              </a:rPr>
              <a:t>Tax Forgiveness on Capital Appreciation</a:t>
            </a:r>
            <a:r>
              <a:rPr lang="en-US" b="1" dirty="0">
                <a:solidFill>
                  <a:srgbClr val="000000"/>
                </a:solidFill>
                <a:ea typeface="Calibri" panose="020F0502020204030204" pitchFamily="34" charset="0"/>
              </a:rPr>
              <a:t>: </a:t>
            </a:r>
            <a:r>
              <a:rPr lang="en-US" dirty="0">
                <a:solidFill>
                  <a:srgbClr val="000000"/>
                </a:solidFill>
                <a:ea typeface="Calibri" panose="020F0502020204030204" pitchFamily="34" charset="0"/>
              </a:rPr>
              <a:t>If an Opportunity Fund is held for ten years or more, the investor may elect to treat the cost basis as equal to the fair market value. The election permits an investor to exclude any gain on the sale of the Opportunity Fund from taxes. </a:t>
            </a:r>
            <a:endParaRPr lang="en-US" sz="1800" dirty="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3462238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0EE4A92-B4BA-4B4D-9E08-B2EA2BCEC40F}"/>
              </a:ext>
            </a:extLst>
          </p:cNvPr>
          <p:cNvSpPr txBox="1">
            <a:spLocks noGrp="1"/>
          </p:cNvSpPr>
          <p:nvPr>
            <p:ph type="title"/>
          </p:nvPr>
        </p:nvSpPr>
        <p:spPr>
          <a:xfrm>
            <a:off x="1812022" y="850550"/>
            <a:ext cx="8125065" cy="505908"/>
          </a:xfrm>
          <a:prstGeom prst="rect">
            <a:avLst/>
          </a:prstGeom>
        </p:spPr>
        <p:txBody>
          <a:bodyPr vert="horz" wrap="square" lIns="0" tIns="13335" rIns="0" bIns="0" rtlCol="0">
            <a:spAutoFit/>
          </a:bodyPr>
          <a:lstStyle/>
          <a:p>
            <a:pPr marL="12700" algn="ctr">
              <a:lnSpc>
                <a:spcPct val="100000"/>
              </a:lnSpc>
              <a:spcBef>
                <a:spcPts val="105"/>
              </a:spcBef>
            </a:pPr>
            <a:r>
              <a:rPr lang="en-US" sz="3200" b="1" spc="114" dirty="0">
                <a:latin typeface="Calibri" panose="020F0502020204030204" pitchFamily="34" charset="0"/>
              </a:rPr>
              <a:t>Example of Tax Benefits</a:t>
            </a:r>
            <a:endParaRPr sz="3200" b="1" dirty="0">
              <a:latin typeface="Calibri" panose="020F0502020204030204" pitchFamily="34" charset="0"/>
            </a:endParaRPr>
          </a:p>
        </p:txBody>
      </p:sp>
      <p:sp>
        <p:nvSpPr>
          <p:cNvPr id="5" name="object 3">
            <a:extLst>
              <a:ext uri="{FF2B5EF4-FFF2-40B4-BE49-F238E27FC236}">
                <a16:creationId xmlns:a16="http://schemas.microsoft.com/office/drawing/2014/main" id="{1EAC160F-6564-4408-82ED-B4E5C1C929FE}"/>
              </a:ext>
            </a:extLst>
          </p:cNvPr>
          <p:cNvSpPr/>
          <p:nvPr/>
        </p:nvSpPr>
        <p:spPr>
          <a:xfrm>
            <a:off x="0" y="4876800"/>
            <a:ext cx="12792054" cy="0"/>
          </a:xfrm>
          <a:custGeom>
            <a:avLst/>
            <a:gdLst/>
            <a:ahLst/>
            <a:cxnLst/>
            <a:rect l="l" t="t" r="r" b="b"/>
            <a:pathLst>
              <a:path w="12192000">
                <a:moveTo>
                  <a:pt x="0" y="0"/>
                </a:moveTo>
                <a:lnTo>
                  <a:pt x="12192000" y="0"/>
                </a:lnTo>
              </a:path>
            </a:pathLst>
          </a:custGeom>
          <a:ln w="57912">
            <a:solidFill>
              <a:srgbClr val="BEBEBE"/>
            </a:solidFill>
          </a:ln>
        </p:spPr>
        <p:txBody>
          <a:bodyPr wrap="square" lIns="0" tIns="0" rIns="0" bIns="0" rtlCol="0"/>
          <a:lstStyle/>
          <a:p>
            <a:endParaRPr/>
          </a:p>
        </p:txBody>
      </p:sp>
      <p:sp>
        <p:nvSpPr>
          <p:cNvPr id="6" name="object 4">
            <a:extLst>
              <a:ext uri="{FF2B5EF4-FFF2-40B4-BE49-F238E27FC236}">
                <a16:creationId xmlns:a16="http://schemas.microsoft.com/office/drawing/2014/main" id="{8669DA33-65E6-43D2-B95A-087DCEFE903F}"/>
              </a:ext>
            </a:extLst>
          </p:cNvPr>
          <p:cNvSpPr/>
          <p:nvPr/>
        </p:nvSpPr>
        <p:spPr>
          <a:xfrm>
            <a:off x="76960" y="4725161"/>
            <a:ext cx="319801" cy="304800"/>
          </a:xfrm>
          <a:custGeom>
            <a:avLst/>
            <a:gdLst/>
            <a:ahLst/>
            <a:cxnLst/>
            <a:rect l="l" t="t" r="r" b="b"/>
            <a:pathLst>
              <a:path w="304800" h="304800">
                <a:moveTo>
                  <a:pt x="152400" y="0"/>
                </a:moveTo>
                <a:lnTo>
                  <a:pt x="104231" y="7766"/>
                </a:lnTo>
                <a:lnTo>
                  <a:pt x="62396" y="29394"/>
                </a:lnTo>
                <a:lnTo>
                  <a:pt x="29405" y="62380"/>
                </a:lnTo>
                <a:lnTo>
                  <a:pt x="7769" y="104217"/>
                </a:lnTo>
                <a:lnTo>
                  <a:pt x="0" y="152400"/>
                </a:lnTo>
                <a:lnTo>
                  <a:pt x="7769" y="200582"/>
                </a:lnTo>
                <a:lnTo>
                  <a:pt x="29405" y="242419"/>
                </a:lnTo>
                <a:lnTo>
                  <a:pt x="62396" y="275405"/>
                </a:lnTo>
                <a:lnTo>
                  <a:pt x="104231" y="297033"/>
                </a:lnTo>
                <a:lnTo>
                  <a:pt x="152400" y="304800"/>
                </a:lnTo>
                <a:lnTo>
                  <a:pt x="200568" y="297033"/>
                </a:lnTo>
                <a:lnTo>
                  <a:pt x="242403" y="275405"/>
                </a:lnTo>
                <a:lnTo>
                  <a:pt x="275394" y="242419"/>
                </a:lnTo>
                <a:lnTo>
                  <a:pt x="297030" y="200582"/>
                </a:lnTo>
                <a:lnTo>
                  <a:pt x="304800" y="152400"/>
                </a:lnTo>
                <a:lnTo>
                  <a:pt x="297030" y="104217"/>
                </a:lnTo>
                <a:lnTo>
                  <a:pt x="275394" y="62380"/>
                </a:lnTo>
                <a:lnTo>
                  <a:pt x="242403" y="29394"/>
                </a:lnTo>
                <a:lnTo>
                  <a:pt x="200568" y="7766"/>
                </a:lnTo>
                <a:lnTo>
                  <a:pt x="152400" y="0"/>
                </a:lnTo>
                <a:close/>
              </a:path>
            </a:pathLst>
          </a:custGeom>
          <a:solidFill>
            <a:srgbClr val="A6A6A6"/>
          </a:solidFill>
        </p:spPr>
        <p:txBody>
          <a:bodyPr wrap="square" lIns="0" tIns="0" rIns="0" bIns="0" rtlCol="0"/>
          <a:lstStyle/>
          <a:p>
            <a:endParaRPr/>
          </a:p>
        </p:txBody>
      </p:sp>
      <p:sp>
        <p:nvSpPr>
          <p:cNvPr id="7" name="object 5">
            <a:extLst>
              <a:ext uri="{FF2B5EF4-FFF2-40B4-BE49-F238E27FC236}">
                <a16:creationId xmlns:a16="http://schemas.microsoft.com/office/drawing/2014/main" id="{BED3DAB2-2D18-41A6-B99E-43C0A55063C4}"/>
              </a:ext>
            </a:extLst>
          </p:cNvPr>
          <p:cNvSpPr/>
          <p:nvPr/>
        </p:nvSpPr>
        <p:spPr>
          <a:xfrm>
            <a:off x="76960" y="4725161"/>
            <a:ext cx="319801" cy="304800"/>
          </a:xfrm>
          <a:custGeom>
            <a:avLst/>
            <a:gdLst/>
            <a:ahLst/>
            <a:cxnLst/>
            <a:rect l="l" t="t" r="r" b="b"/>
            <a:pathLst>
              <a:path w="304800" h="304800">
                <a:moveTo>
                  <a:pt x="0" y="152400"/>
                </a:moveTo>
                <a:lnTo>
                  <a:pt x="7769" y="104217"/>
                </a:lnTo>
                <a:lnTo>
                  <a:pt x="29405" y="62380"/>
                </a:lnTo>
                <a:lnTo>
                  <a:pt x="62396" y="29394"/>
                </a:lnTo>
                <a:lnTo>
                  <a:pt x="104231" y="7766"/>
                </a:lnTo>
                <a:lnTo>
                  <a:pt x="152400" y="0"/>
                </a:lnTo>
                <a:lnTo>
                  <a:pt x="200568" y="7766"/>
                </a:lnTo>
                <a:lnTo>
                  <a:pt x="242403" y="29394"/>
                </a:lnTo>
                <a:lnTo>
                  <a:pt x="275394" y="62380"/>
                </a:lnTo>
                <a:lnTo>
                  <a:pt x="297030" y="104217"/>
                </a:lnTo>
                <a:lnTo>
                  <a:pt x="304800" y="152400"/>
                </a:lnTo>
                <a:lnTo>
                  <a:pt x="297030" y="200582"/>
                </a:lnTo>
                <a:lnTo>
                  <a:pt x="275394" y="242419"/>
                </a:lnTo>
                <a:lnTo>
                  <a:pt x="242403" y="275405"/>
                </a:lnTo>
                <a:lnTo>
                  <a:pt x="200568" y="297033"/>
                </a:lnTo>
                <a:lnTo>
                  <a:pt x="152400" y="304800"/>
                </a:lnTo>
                <a:lnTo>
                  <a:pt x="104231" y="297033"/>
                </a:lnTo>
                <a:lnTo>
                  <a:pt x="62396" y="275405"/>
                </a:lnTo>
                <a:lnTo>
                  <a:pt x="29405" y="242419"/>
                </a:lnTo>
                <a:lnTo>
                  <a:pt x="7769" y="200582"/>
                </a:lnTo>
                <a:lnTo>
                  <a:pt x="0" y="152400"/>
                </a:lnTo>
                <a:close/>
              </a:path>
            </a:pathLst>
          </a:custGeom>
          <a:ln w="50292">
            <a:solidFill>
              <a:srgbClr val="FFFFFF"/>
            </a:solidFill>
          </a:ln>
        </p:spPr>
        <p:txBody>
          <a:bodyPr wrap="square" lIns="0" tIns="0" rIns="0" bIns="0" rtlCol="0"/>
          <a:lstStyle/>
          <a:p>
            <a:endParaRPr/>
          </a:p>
        </p:txBody>
      </p:sp>
      <p:sp>
        <p:nvSpPr>
          <p:cNvPr id="8" name="object 6">
            <a:extLst>
              <a:ext uri="{FF2B5EF4-FFF2-40B4-BE49-F238E27FC236}">
                <a16:creationId xmlns:a16="http://schemas.microsoft.com/office/drawing/2014/main" id="{7CB446CF-80F4-42B5-868A-50468E3319FF}"/>
              </a:ext>
            </a:extLst>
          </p:cNvPr>
          <p:cNvSpPr/>
          <p:nvPr/>
        </p:nvSpPr>
        <p:spPr>
          <a:xfrm>
            <a:off x="2173984" y="4725161"/>
            <a:ext cx="319801"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9" name="object 7">
            <a:extLst>
              <a:ext uri="{FF2B5EF4-FFF2-40B4-BE49-F238E27FC236}">
                <a16:creationId xmlns:a16="http://schemas.microsoft.com/office/drawing/2014/main" id="{56E4C5B8-7B28-486B-8841-59815991AC9A}"/>
              </a:ext>
            </a:extLst>
          </p:cNvPr>
          <p:cNvSpPr/>
          <p:nvPr/>
        </p:nvSpPr>
        <p:spPr>
          <a:xfrm>
            <a:off x="2173984" y="4725161"/>
            <a:ext cx="319801"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10" name="object 8">
            <a:extLst>
              <a:ext uri="{FF2B5EF4-FFF2-40B4-BE49-F238E27FC236}">
                <a16:creationId xmlns:a16="http://schemas.microsoft.com/office/drawing/2014/main" id="{7E0A1DBF-4162-454B-8593-D5393F961E5B}"/>
              </a:ext>
            </a:extLst>
          </p:cNvPr>
          <p:cNvSpPr/>
          <p:nvPr/>
        </p:nvSpPr>
        <p:spPr>
          <a:xfrm>
            <a:off x="4271008" y="4725161"/>
            <a:ext cx="319801"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11" name="object 9">
            <a:extLst>
              <a:ext uri="{FF2B5EF4-FFF2-40B4-BE49-F238E27FC236}">
                <a16:creationId xmlns:a16="http://schemas.microsoft.com/office/drawing/2014/main" id="{BBA9C305-967F-4BA7-AC32-27E465E2BF99}"/>
              </a:ext>
            </a:extLst>
          </p:cNvPr>
          <p:cNvSpPr/>
          <p:nvPr/>
        </p:nvSpPr>
        <p:spPr>
          <a:xfrm>
            <a:off x="4271008" y="4725161"/>
            <a:ext cx="319801"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12" name="object 10">
            <a:extLst>
              <a:ext uri="{FF2B5EF4-FFF2-40B4-BE49-F238E27FC236}">
                <a16:creationId xmlns:a16="http://schemas.microsoft.com/office/drawing/2014/main" id="{B8E81D75-30E7-4A68-9ABF-A2471666F59C}"/>
              </a:ext>
            </a:extLst>
          </p:cNvPr>
          <p:cNvSpPr/>
          <p:nvPr/>
        </p:nvSpPr>
        <p:spPr>
          <a:xfrm>
            <a:off x="6368033" y="4725161"/>
            <a:ext cx="319801" cy="304800"/>
          </a:xfrm>
          <a:custGeom>
            <a:avLst/>
            <a:gdLst/>
            <a:ahLst/>
            <a:cxnLst/>
            <a:rect l="l" t="t" r="r" b="b"/>
            <a:pathLst>
              <a:path w="304800" h="304800">
                <a:moveTo>
                  <a:pt x="152399"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399" y="304800"/>
                </a:lnTo>
                <a:lnTo>
                  <a:pt x="200582" y="297033"/>
                </a:lnTo>
                <a:lnTo>
                  <a:pt x="242419" y="275405"/>
                </a:lnTo>
                <a:lnTo>
                  <a:pt x="275405" y="242419"/>
                </a:lnTo>
                <a:lnTo>
                  <a:pt x="297033" y="200582"/>
                </a:lnTo>
                <a:lnTo>
                  <a:pt x="304799" y="152400"/>
                </a:lnTo>
                <a:lnTo>
                  <a:pt x="297033" y="104217"/>
                </a:lnTo>
                <a:lnTo>
                  <a:pt x="275405" y="62380"/>
                </a:lnTo>
                <a:lnTo>
                  <a:pt x="242419" y="29394"/>
                </a:lnTo>
                <a:lnTo>
                  <a:pt x="200582" y="7766"/>
                </a:lnTo>
                <a:lnTo>
                  <a:pt x="152399" y="0"/>
                </a:lnTo>
                <a:close/>
              </a:path>
            </a:pathLst>
          </a:custGeom>
          <a:solidFill>
            <a:srgbClr val="A6A6A6"/>
          </a:solidFill>
        </p:spPr>
        <p:txBody>
          <a:bodyPr wrap="square" lIns="0" tIns="0" rIns="0" bIns="0" rtlCol="0"/>
          <a:lstStyle/>
          <a:p>
            <a:endParaRPr/>
          </a:p>
        </p:txBody>
      </p:sp>
      <p:sp>
        <p:nvSpPr>
          <p:cNvPr id="13" name="object 11">
            <a:extLst>
              <a:ext uri="{FF2B5EF4-FFF2-40B4-BE49-F238E27FC236}">
                <a16:creationId xmlns:a16="http://schemas.microsoft.com/office/drawing/2014/main" id="{61DD90B6-9CC9-465D-93DE-276A34AFD96D}"/>
              </a:ext>
            </a:extLst>
          </p:cNvPr>
          <p:cNvSpPr/>
          <p:nvPr/>
        </p:nvSpPr>
        <p:spPr>
          <a:xfrm>
            <a:off x="6368033" y="4725161"/>
            <a:ext cx="319801" cy="304800"/>
          </a:xfrm>
          <a:custGeom>
            <a:avLst/>
            <a:gdLst/>
            <a:ahLst/>
            <a:cxnLst/>
            <a:rect l="l" t="t" r="r" b="b"/>
            <a:pathLst>
              <a:path w="304800" h="304800">
                <a:moveTo>
                  <a:pt x="0" y="152400"/>
                </a:moveTo>
                <a:lnTo>
                  <a:pt x="7766" y="104217"/>
                </a:lnTo>
                <a:lnTo>
                  <a:pt x="29394" y="62380"/>
                </a:lnTo>
                <a:lnTo>
                  <a:pt x="62380" y="29394"/>
                </a:lnTo>
                <a:lnTo>
                  <a:pt x="104217" y="7766"/>
                </a:lnTo>
                <a:lnTo>
                  <a:pt x="152399" y="0"/>
                </a:lnTo>
                <a:lnTo>
                  <a:pt x="200582" y="7766"/>
                </a:lnTo>
                <a:lnTo>
                  <a:pt x="242419" y="29394"/>
                </a:lnTo>
                <a:lnTo>
                  <a:pt x="275405" y="62380"/>
                </a:lnTo>
                <a:lnTo>
                  <a:pt x="297033" y="104217"/>
                </a:lnTo>
                <a:lnTo>
                  <a:pt x="304799" y="152400"/>
                </a:lnTo>
                <a:lnTo>
                  <a:pt x="297033" y="200582"/>
                </a:lnTo>
                <a:lnTo>
                  <a:pt x="275405" y="242419"/>
                </a:lnTo>
                <a:lnTo>
                  <a:pt x="242419" y="275405"/>
                </a:lnTo>
                <a:lnTo>
                  <a:pt x="200582" y="297033"/>
                </a:lnTo>
                <a:lnTo>
                  <a:pt x="152399"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14" name="object 12">
            <a:extLst>
              <a:ext uri="{FF2B5EF4-FFF2-40B4-BE49-F238E27FC236}">
                <a16:creationId xmlns:a16="http://schemas.microsoft.com/office/drawing/2014/main" id="{BEC6C042-1F4A-49F8-8C55-6E67CD9614D6}"/>
              </a:ext>
            </a:extLst>
          </p:cNvPr>
          <p:cNvSpPr/>
          <p:nvPr/>
        </p:nvSpPr>
        <p:spPr>
          <a:xfrm>
            <a:off x="8466580" y="4725161"/>
            <a:ext cx="319801"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15" name="object 13">
            <a:extLst>
              <a:ext uri="{FF2B5EF4-FFF2-40B4-BE49-F238E27FC236}">
                <a16:creationId xmlns:a16="http://schemas.microsoft.com/office/drawing/2014/main" id="{7DCA9DB0-E8EE-4350-9C8C-C761986D42D0}"/>
              </a:ext>
            </a:extLst>
          </p:cNvPr>
          <p:cNvSpPr/>
          <p:nvPr/>
        </p:nvSpPr>
        <p:spPr>
          <a:xfrm>
            <a:off x="8466580" y="4725161"/>
            <a:ext cx="319801"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16" name="object 14">
            <a:extLst>
              <a:ext uri="{FF2B5EF4-FFF2-40B4-BE49-F238E27FC236}">
                <a16:creationId xmlns:a16="http://schemas.microsoft.com/office/drawing/2014/main" id="{FEB75BB2-838D-4F28-B4D1-2E759B57B151}"/>
              </a:ext>
            </a:extLst>
          </p:cNvPr>
          <p:cNvSpPr/>
          <p:nvPr/>
        </p:nvSpPr>
        <p:spPr>
          <a:xfrm>
            <a:off x="10563605" y="4725161"/>
            <a:ext cx="319801"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17" name="object 15">
            <a:extLst>
              <a:ext uri="{FF2B5EF4-FFF2-40B4-BE49-F238E27FC236}">
                <a16:creationId xmlns:a16="http://schemas.microsoft.com/office/drawing/2014/main" id="{8B6FD627-F16A-4A27-A218-FB4D860A3FB6}"/>
              </a:ext>
            </a:extLst>
          </p:cNvPr>
          <p:cNvSpPr/>
          <p:nvPr/>
        </p:nvSpPr>
        <p:spPr>
          <a:xfrm>
            <a:off x="10563605" y="4725161"/>
            <a:ext cx="319801"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18" name="object 16">
            <a:extLst>
              <a:ext uri="{FF2B5EF4-FFF2-40B4-BE49-F238E27FC236}">
                <a16:creationId xmlns:a16="http://schemas.microsoft.com/office/drawing/2014/main" id="{FB4FBB73-C42B-4809-AC3C-5376EEFFFE3D}"/>
              </a:ext>
            </a:extLst>
          </p:cNvPr>
          <p:cNvSpPr txBox="1"/>
          <p:nvPr/>
        </p:nvSpPr>
        <p:spPr>
          <a:xfrm>
            <a:off x="1042822" y="4943982"/>
            <a:ext cx="586302"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A6A6A6"/>
                </a:solidFill>
                <a:latin typeface="Franklin Gothic Medium"/>
                <a:cs typeface="Franklin Gothic Medium"/>
              </a:rPr>
              <a:t>2</a:t>
            </a:r>
            <a:r>
              <a:rPr sz="1800" spc="-50" dirty="0">
                <a:solidFill>
                  <a:srgbClr val="A6A6A6"/>
                </a:solidFill>
                <a:latin typeface="Franklin Gothic Medium"/>
                <a:cs typeface="Franklin Gothic Medium"/>
              </a:rPr>
              <a:t>0</a:t>
            </a:r>
            <a:r>
              <a:rPr sz="1800" spc="20" dirty="0">
                <a:solidFill>
                  <a:srgbClr val="A6A6A6"/>
                </a:solidFill>
                <a:latin typeface="Franklin Gothic Medium"/>
                <a:cs typeface="Franklin Gothic Medium"/>
              </a:rPr>
              <a:t>1</a:t>
            </a:r>
            <a:r>
              <a:rPr lang="en-US" spc="20" dirty="0">
                <a:solidFill>
                  <a:srgbClr val="A6A6A6"/>
                </a:solidFill>
                <a:latin typeface="Franklin Gothic Medium"/>
                <a:cs typeface="Franklin Gothic Medium"/>
              </a:rPr>
              <a:t>9</a:t>
            </a:r>
            <a:endParaRPr sz="1800" dirty="0">
              <a:latin typeface="Franklin Gothic Medium"/>
              <a:cs typeface="Franklin Gothic Medium"/>
            </a:endParaRPr>
          </a:p>
        </p:txBody>
      </p:sp>
      <p:sp>
        <p:nvSpPr>
          <p:cNvPr id="19" name="object 17">
            <a:extLst>
              <a:ext uri="{FF2B5EF4-FFF2-40B4-BE49-F238E27FC236}">
                <a16:creationId xmlns:a16="http://schemas.microsoft.com/office/drawing/2014/main" id="{4CE15B3E-337D-41B7-955A-FC2CD8235667}"/>
              </a:ext>
            </a:extLst>
          </p:cNvPr>
          <p:cNvSpPr txBox="1"/>
          <p:nvPr/>
        </p:nvSpPr>
        <p:spPr>
          <a:xfrm>
            <a:off x="3120898" y="4943982"/>
            <a:ext cx="582971"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A6A6A6"/>
                </a:solidFill>
                <a:latin typeface="Franklin Gothic Medium"/>
                <a:cs typeface="Franklin Gothic Medium"/>
              </a:rPr>
              <a:t>2</a:t>
            </a:r>
            <a:r>
              <a:rPr sz="1800" spc="-50" dirty="0">
                <a:solidFill>
                  <a:srgbClr val="A6A6A6"/>
                </a:solidFill>
                <a:latin typeface="Franklin Gothic Medium"/>
                <a:cs typeface="Franklin Gothic Medium"/>
              </a:rPr>
              <a:t>0</a:t>
            </a:r>
            <a:r>
              <a:rPr lang="en-US" spc="-5" dirty="0">
                <a:solidFill>
                  <a:srgbClr val="A6A6A6"/>
                </a:solidFill>
                <a:latin typeface="Franklin Gothic Medium"/>
                <a:cs typeface="Franklin Gothic Medium"/>
              </a:rPr>
              <a:t>20</a:t>
            </a:r>
            <a:endParaRPr sz="1800" dirty="0">
              <a:latin typeface="Franklin Gothic Medium"/>
              <a:cs typeface="Franklin Gothic Medium"/>
            </a:endParaRPr>
          </a:p>
        </p:txBody>
      </p:sp>
      <p:sp>
        <p:nvSpPr>
          <p:cNvPr id="20" name="object 18">
            <a:extLst>
              <a:ext uri="{FF2B5EF4-FFF2-40B4-BE49-F238E27FC236}">
                <a16:creationId xmlns:a16="http://schemas.microsoft.com/office/drawing/2014/main" id="{CD07FB51-1A25-4D2D-BD46-93EE7163F8A1}"/>
              </a:ext>
            </a:extLst>
          </p:cNvPr>
          <p:cNvSpPr txBox="1"/>
          <p:nvPr/>
        </p:nvSpPr>
        <p:spPr>
          <a:xfrm>
            <a:off x="5194172" y="4943982"/>
            <a:ext cx="589634"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A6A6A6"/>
                </a:solidFill>
                <a:latin typeface="Franklin Gothic Medium"/>
                <a:cs typeface="Franklin Gothic Medium"/>
              </a:rPr>
              <a:t>202</a:t>
            </a:r>
            <a:r>
              <a:rPr lang="en-US" dirty="0">
                <a:solidFill>
                  <a:srgbClr val="A6A6A6"/>
                </a:solidFill>
                <a:latin typeface="Franklin Gothic Medium"/>
                <a:cs typeface="Franklin Gothic Medium"/>
              </a:rPr>
              <a:t>1</a:t>
            </a:r>
            <a:endParaRPr sz="1800" dirty="0">
              <a:latin typeface="Franklin Gothic Medium"/>
              <a:cs typeface="Franklin Gothic Medium"/>
            </a:endParaRPr>
          </a:p>
        </p:txBody>
      </p:sp>
      <p:sp>
        <p:nvSpPr>
          <p:cNvPr id="21" name="object 19">
            <a:extLst>
              <a:ext uri="{FF2B5EF4-FFF2-40B4-BE49-F238E27FC236}">
                <a16:creationId xmlns:a16="http://schemas.microsoft.com/office/drawing/2014/main" id="{8466A8BE-51EA-48C0-BB5D-225AC7DAA927}"/>
              </a:ext>
            </a:extLst>
          </p:cNvPr>
          <p:cNvSpPr txBox="1"/>
          <p:nvPr/>
        </p:nvSpPr>
        <p:spPr>
          <a:xfrm>
            <a:off x="7273290" y="4943982"/>
            <a:ext cx="58497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A6A6A6"/>
                </a:solidFill>
                <a:latin typeface="Franklin Gothic Medium"/>
                <a:cs typeface="Franklin Gothic Medium"/>
              </a:rPr>
              <a:t>20</a:t>
            </a:r>
            <a:r>
              <a:rPr sz="1800" spc="-35" dirty="0">
                <a:solidFill>
                  <a:srgbClr val="A6A6A6"/>
                </a:solidFill>
                <a:latin typeface="Franklin Gothic Medium"/>
                <a:cs typeface="Franklin Gothic Medium"/>
              </a:rPr>
              <a:t>2</a:t>
            </a:r>
            <a:r>
              <a:rPr lang="en-US" sz="1800" spc="-35" dirty="0">
                <a:solidFill>
                  <a:srgbClr val="A6A6A6"/>
                </a:solidFill>
                <a:latin typeface="Franklin Gothic Medium"/>
                <a:cs typeface="Franklin Gothic Medium"/>
              </a:rPr>
              <a:t>2</a:t>
            </a:r>
            <a:endParaRPr sz="1800" dirty="0">
              <a:latin typeface="Franklin Gothic Medium"/>
              <a:cs typeface="Franklin Gothic Medium"/>
            </a:endParaRPr>
          </a:p>
        </p:txBody>
      </p:sp>
      <p:sp>
        <p:nvSpPr>
          <p:cNvPr id="22" name="object 20">
            <a:extLst>
              <a:ext uri="{FF2B5EF4-FFF2-40B4-BE49-F238E27FC236}">
                <a16:creationId xmlns:a16="http://schemas.microsoft.com/office/drawing/2014/main" id="{393560CF-2EFE-4F6B-BC4D-D31D7FBCA6CF}"/>
              </a:ext>
            </a:extLst>
          </p:cNvPr>
          <p:cNvSpPr txBox="1"/>
          <p:nvPr/>
        </p:nvSpPr>
        <p:spPr>
          <a:xfrm>
            <a:off x="9347454" y="4943982"/>
            <a:ext cx="58963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A6A6A6"/>
                </a:solidFill>
                <a:latin typeface="Franklin Gothic Medium"/>
                <a:cs typeface="Franklin Gothic Medium"/>
              </a:rPr>
              <a:t>202</a:t>
            </a:r>
            <a:r>
              <a:rPr lang="en-US" sz="1800" dirty="0">
                <a:solidFill>
                  <a:srgbClr val="A6A6A6"/>
                </a:solidFill>
                <a:latin typeface="Franklin Gothic Medium"/>
                <a:cs typeface="Franklin Gothic Medium"/>
              </a:rPr>
              <a:t>3</a:t>
            </a:r>
            <a:endParaRPr sz="1800" dirty="0">
              <a:latin typeface="Franklin Gothic Medium"/>
              <a:cs typeface="Franklin Gothic Medium"/>
            </a:endParaRPr>
          </a:p>
        </p:txBody>
      </p:sp>
      <p:sp>
        <p:nvSpPr>
          <p:cNvPr id="23" name="object 21">
            <a:extLst>
              <a:ext uri="{FF2B5EF4-FFF2-40B4-BE49-F238E27FC236}">
                <a16:creationId xmlns:a16="http://schemas.microsoft.com/office/drawing/2014/main" id="{ADCED217-7A04-47D6-9C71-FB900253DC95}"/>
              </a:ext>
            </a:extLst>
          </p:cNvPr>
          <p:cNvSpPr txBox="1"/>
          <p:nvPr/>
        </p:nvSpPr>
        <p:spPr>
          <a:xfrm>
            <a:off x="11424031" y="4943982"/>
            <a:ext cx="58963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A6A6A6"/>
                </a:solidFill>
                <a:latin typeface="Franklin Gothic Medium"/>
                <a:cs typeface="Franklin Gothic Medium"/>
              </a:rPr>
              <a:t>202</a:t>
            </a:r>
            <a:r>
              <a:rPr lang="en-US" sz="1800" dirty="0">
                <a:solidFill>
                  <a:srgbClr val="A6A6A6"/>
                </a:solidFill>
                <a:latin typeface="Franklin Gothic Medium"/>
                <a:cs typeface="Franklin Gothic Medium"/>
              </a:rPr>
              <a:t>4</a:t>
            </a:r>
            <a:endParaRPr sz="1800" dirty="0">
              <a:latin typeface="Franklin Gothic Medium"/>
              <a:cs typeface="Franklin Gothic Medium"/>
            </a:endParaRPr>
          </a:p>
        </p:txBody>
      </p:sp>
      <p:sp>
        <p:nvSpPr>
          <p:cNvPr id="24" name="object 22">
            <a:extLst>
              <a:ext uri="{FF2B5EF4-FFF2-40B4-BE49-F238E27FC236}">
                <a16:creationId xmlns:a16="http://schemas.microsoft.com/office/drawing/2014/main" id="{02E8BDD4-06E0-4674-BA42-1F01916CD6A5}"/>
              </a:ext>
            </a:extLst>
          </p:cNvPr>
          <p:cNvSpPr/>
          <p:nvPr/>
        </p:nvSpPr>
        <p:spPr>
          <a:xfrm>
            <a:off x="533399" y="1790700"/>
            <a:ext cx="45719" cy="2971800"/>
          </a:xfrm>
          <a:custGeom>
            <a:avLst/>
            <a:gdLst/>
            <a:ahLst/>
            <a:cxnLst/>
            <a:rect l="l" t="t" r="r" b="b"/>
            <a:pathLst>
              <a:path h="2971800">
                <a:moveTo>
                  <a:pt x="0" y="2971800"/>
                </a:moveTo>
                <a:lnTo>
                  <a:pt x="0" y="0"/>
                </a:lnTo>
              </a:path>
            </a:pathLst>
          </a:custGeom>
          <a:ln w="6096">
            <a:solidFill>
              <a:srgbClr val="476C5F"/>
            </a:solidFill>
          </a:ln>
        </p:spPr>
        <p:txBody>
          <a:bodyPr wrap="square" lIns="0" tIns="0" rIns="0" bIns="0" rtlCol="0"/>
          <a:lstStyle/>
          <a:p>
            <a:endParaRPr/>
          </a:p>
        </p:txBody>
      </p:sp>
      <p:sp>
        <p:nvSpPr>
          <p:cNvPr id="25" name="object 23">
            <a:extLst>
              <a:ext uri="{FF2B5EF4-FFF2-40B4-BE49-F238E27FC236}">
                <a16:creationId xmlns:a16="http://schemas.microsoft.com/office/drawing/2014/main" id="{3080B976-3BA7-43F5-85BA-33ABE028353B}"/>
              </a:ext>
            </a:extLst>
          </p:cNvPr>
          <p:cNvSpPr txBox="1"/>
          <p:nvPr/>
        </p:nvSpPr>
        <p:spPr>
          <a:xfrm>
            <a:off x="633780" y="1779777"/>
            <a:ext cx="2866886" cy="756920"/>
          </a:xfrm>
          <a:prstGeom prst="rect">
            <a:avLst/>
          </a:prstGeom>
        </p:spPr>
        <p:txBody>
          <a:bodyPr vert="horz" wrap="square" lIns="0" tIns="12065" rIns="0" bIns="0" rtlCol="0">
            <a:spAutoFit/>
          </a:bodyPr>
          <a:lstStyle/>
          <a:p>
            <a:pPr marL="12700">
              <a:lnSpc>
                <a:spcPct val="100000"/>
              </a:lnSpc>
              <a:spcBef>
                <a:spcPts val="95"/>
              </a:spcBef>
            </a:pPr>
            <a:r>
              <a:rPr sz="1600" b="1" spc="35" dirty="0">
                <a:latin typeface="Calibri"/>
                <a:cs typeface="Calibri"/>
              </a:rPr>
              <a:t>Jan. </a:t>
            </a:r>
            <a:r>
              <a:rPr sz="1600" b="1" spc="55" dirty="0">
                <a:latin typeface="Calibri"/>
                <a:cs typeface="Calibri"/>
              </a:rPr>
              <a:t>2,</a:t>
            </a:r>
            <a:r>
              <a:rPr sz="1600" b="1" spc="40" dirty="0">
                <a:latin typeface="Calibri"/>
                <a:cs typeface="Calibri"/>
              </a:rPr>
              <a:t> </a:t>
            </a:r>
            <a:r>
              <a:rPr sz="1600" b="1" spc="120" dirty="0">
                <a:latin typeface="Calibri"/>
                <a:cs typeface="Calibri"/>
              </a:rPr>
              <a:t>201</a:t>
            </a:r>
            <a:r>
              <a:rPr lang="en-US" sz="1600" b="1" spc="120" dirty="0">
                <a:latin typeface="Calibri"/>
                <a:cs typeface="Calibri"/>
              </a:rPr>
              <a:t>9</a:t>
            </a:r>
            <a:endParaRPr sz="1600" dirty="0">
              <a:latin typeface="Calibri"/>
              <a:cs typeface="Calibri"/>
            </a:endParaRPr>
          </a:p>
          <a:p>
            <a:pPr marL="12700">
              <a:lnSpc>
                <a:spcPct val="100000"/>
              </a:lnSpc>
            </a:pPr>
            <a:r>
              <a:rPr sz="1600" spc="-25" dirty="0">
                <a:latin typeface="Franklin Gothic Medium"/>
                <a:cs typeface="Franklin Gothic Medium"/>
              </a:rPr>
              <a:t>Taxpayer </a:t>
            </a:r>
            <a:r>
              <a:rPr sz="1600" spc="-5" dirty="0">
                <a:latin typeface="Franklin Gothic Medium"/>
                <a:cs typeface="Franklin Gothic Medium"/>
              </a:rPr>
              <a:t>enters </a:t>
            </a:r>
            <a:r>
              <a:rPr sz="1600" spc="-10" dirty="0">
                <a:latin typeface="Franklin Gothic Medium"/>
                <a:cs typeface="Franklin Gothic Medium"/>
              </a:rPr>
              <a:t>into </a:t>
            </a:r>
            <a:r>
              <a:rPr sz="1600" spc="-5" dirty="0">
                <a:latin typeface="Franklin Gothic Medium"/>
                <a:cs typeface="Franklin Gothic Medium"/>
              </a:rPr>
              <a:t>a sale</a:t>
            </a:r>
            <a:r>
              <a:rPr sz="1600" spc="-10" dirty="0">
                <a:latin typeface="Franklin Gothic Medium"/>
                <a:cs typeface="Franklin Gothic Medium"/>
              </a:rPr>
              <a:t> that</a:t>
            </a:r>
            <a:endParaRPr sz="1600" dirty="0">
              <a:latin typeface="Franklin Gothic Medium"/>
              <a:cs typeface="Franklin Gothic Medium"/>
            </a:endParaRPr>
          </a:p>
          <a:p>
            <a:pPr marL="12700">
              <a:lnSpc>
                <a:spcPct val="100000"/>
              </a:lnSpc>
            </a:pPr>
            <a:r>
              <a:rPr sz="1600" spc="-10" dirty="0">
                <a:latin typeface="Franklin Gothic Medium"/>
                <a:cs typeface="Franklin Gothic Medium"/>
              </a:rPr>
              <a:t>generates $1M </a:t>
            </a:r>
            <a:r>
              <a:rPr sz="1600" spc="-5" dirty="0">
                <a:latin typeface="Franklin Gothic Medium"/>
                <a:cs typeface="Franklin Gothic Medium"/>
              </a:rPr>
              <a:t>of capital</a:t>
            </a:r>
            <a:r>
              <a:rPr sz="1600" spc="-15" dirty="0">
                <a:latin typeface="Franklin Gothic Medium"/>
                <a:cs typeface="Franklin Gothic Medium"/>
              </a:rPr>
              <a:t> </a:t>
            </a:r>
            <a:r>
              <a:rPr sz="1600" spc="-5" dirty="0">
                <a:latin typeface="Franklin Gothic Medium"/>
                <a:cs typeface="Franklin Gothic Medium"/>
              </a:rPr>
              <a:t>gain</a:t>
            </a:r>
            <a:endParaRPr sz="1600" dirty="0">
              <a:latin typeface="Franklin Gothic Medium"/>
              <a:cs typeface="Franklin Gothic Medium"/>
            </a:endParaRPr>
          </a:p>
        </p:txBody>
      </p:sp>
      <p:sp>
        <p:nvSpPr>
          <p:cNvPr id="26" name="object 24">
            <a:extLst>
              <a:ext uri="{FF2B5EF4-FFF2-40B4-BE49-F238E27FC236}">
                <a16:creationId xmlns:a16="http://schemas.microsoft.com/office/drawing/2014/main" id="{953D34EB-4BCA-4A82-BA4F-B2F77B147999}"/>
              </a:ext>
            </a:extLst>
          </p:cNvPr>
          <p:cNvSpPr/>
          <p:nvPr/>
        </p:nvSpPr>
        <p:spPr>
          <a:xfrm>
            <a:off x="1342643" y="3067811"/>
            <a:ext cx="45719" cy="1695450"/>
          </a:xfrm>
          <a:custGeom>
            <a:avLst/>
            <a:gdLst/>
            <a:ahLst/>
            <a:cxnLst/>
            <a:rect l="l" t="t" r="r" b="b"/>
            <a:pathLst>
              <a:path h="1695450">
                <a:moveTo>
                  <a:pt x="0" y="1695450"/>
                </a:moveTo>
                <a:lnTo>
                  <a:pt x="0" y="0"/>
                </a:lnTo>
              </a:path>
            </a:pathLst>
          </a:custGeom>
          <a:ln w="6096">
            <a:solidFill>
              <a:srgbClr val="476C5F"/>
            </a:solidFill>
          </a:ln>
        </p:spPr>
        <p:txBody>
          <a:bodyPr wrap="square" lIns="0" tIns="0" rIns="0" bIns="0" rtlCol="0"/>
          <a:lstStyle/>
          <a:p>
            <a:endParaRPr/>
          </a:p>
        </p:txBody>
      </p:sp>
      <p:sp>
        <p:nvSpPr>
          <p:cNvPr id="27" name="object 25">
            <a:extLst>
              <a:ext uri="{FF2B5EF4-FFF2-40B4-BE49-F238E27FC236}">
                <a16:creationId xmlns:a16="http://schemas.microsoft.com/office/drawing/2014/main" id="{14133B0A-59D2-46B5-8078-36A3C60D7027}"/>
              </a:ext>
            </a:extLst>
          </p:cNvPr>
          <p:cNvSpPr txBox="1"/>
          <p:nvPr/>
        </p:nvSpPr>
        <p:spPr>
          <a:xfrm>
            <a:off x="1443608" y="3056636"/>
            <a:ext cx="3299950" cy="1000760"/>
          </a:xfrm>
          <a:prstGeom prst="rect">
            <a:avLst/>
          </a:prstGeom>
        </p:spPr>
        <p:txBody>
          <a:bodyPr vert="horz" wrap="square" lIns="0" tIns="12065" rIns="0" bIns="0" rtlCol="0">
            <a:spAutoFit/>
          </a:bodyPr>
          <a:lstStyle/>
          <a:p>
            <a:pPr marL="12700">
              <a:lnSpc>
                <a:spcPct val="100000"/>
              </a:lnSpc>
              <a:spcBef>
                <a:spcPts val="95"/>
              </a:spcBef>
            </a:pPr>
            <a:r>
              <a:rPr sz="1600" b="1" spc="35" dirty="0">
                <a:latin typeface="Calibri"/>
                <a:cs typeface="Calibri"/>
              </a:rPr>
              <a:t>June </a:t>
            </a:r>
            <a:r>
              <a:rPr sz="1600" b="1" spc="75" dirty="0">
                <a:latin typeface="Calibri"/>
                <a:cs typeface="Calibri"/>
              </a:rPr>
              <a:t>30,</a:t>
            </a:r>
            <a:r>
              <a:rPr sz="1600" b="1" spc="35" dirty="0">
                <a:latin typeface="Calibri"/>
                <a:cs typeface="Calibri"/>
              </a:rPr>
              <a:t> </a:t>
            </a:r>
            <a:r>
              <a:rPr sz="1600" b="1" spc="120" dirty="0">
                <a:latin typeface="Calibri"/>
                <a:cs typeface="Calibri"/>
              </a:rPr>
              <a:t>201</a:t>
            </a:r>
            <a:r>
              <a:rPr lang="en-US" sz="1600" b="1" spc="120" dirty="0">
                <a:latin typeface="Calibri"/>
                <a:cs typeface="Calibri"/>
              </a:rPr>
              <a:t>9</a:t>
            </a:r>
            <a:endParaRPr sz="1600" dirty="0">
              <a:latin typeface="Calibri"/>
              <a:cs typeface="Calibri"/>
            </a:endParaRPr>
          </a:p>
          <a:p>
            <a:pPr marL="12700" marR="5080">
              <a:lnSpc>
                <a:spcPct val="100000"/>
              </a:lnSpc>
            </a:pPr>
            <a:r>
              <a:rPr sz="1600" spc="-10" dirty="0">
                <a:latin typeface="Franklin Gothic Medium"/>
                <a:cs typeface="Franklin Gothic Medium"/>
              </a:rPr>
              <a:t>(Within </a:t>
            </a:r>
            <a:r>
              <a:rPr sz="1600" dirty="0">
                <a:latin typeface="Franklin Gothic Medium"/>
                <a:cs typeface="Franklin Gothic Medium"/>
              </a:rPr>
              <a:t>180 </a:t>
            </a:r>
            <a:r>
              <a:rPr sz="1600" spc="-10" dirty="0">
                <a:latin typeface="Franklin Gothic Medium"/>
                <a:cs typeface="Franklin Gothic Medium"/>
              </a:rPr>
              <a:t>days), </a:t>
            </a:r>
            <a:r>
              <a:rPr sz="1600" spc="-25" dirty="0">
                <a:latin typeface="Franklin Gothic Medium"/>
                <a:cs typeface="Franklin Gothic Medium"/>
              </a:rPr>
              <a:t>Taxpayer  </a:t>
            </a:r>
            <a:r>
              <a:rPr sz="1600" spc="-10" dirty="0">
                <a:latin typeface="Franklin Gothic Medium"/>
                <a:cs typeface="Franklin Gothic Medium"/>
              </a:rPr>
              <a:t>contributes </a:t>
            </a:r>
            <a:r>
              <a:rPr sz="1600" spc="-5" dirty="0">
                <a:latin typeface="Franklin Gothic Medium"/>
                <a:cs typeface="Franklin Gothic Medium"/>
              </a:rPr>
              <a:t>entire </a:t>
            </a:r>
            <a:r>
              <a:rPr sz="1600" spc="-10" dirty="0">
                <a:latin typeface="Franklin Gothic Medium"/>
                <a:cs typeface="Franklin Gothic Medium"/>
              </a:rPr>
              <a:t>$1M </a:t>
            </a:r>
            <a:r>
              <a:rPr sz="1600" spc="-5" dirty="0">
                <a:latin typeface="Franklin Gothic Medium"/>
                <a:cs typeface="Franklin Gothic Medium"/>
              </a:rPr>
              <a:t>of capital  gain </a:t>
            </a:r>
            <a:r>
              <a:rPr sz="1600" spc="-15" dirty="0">
                <a:latin typeface="Franklin Gothic Medium"/>
                <a:cs typeface="Franklin Gothic Medium"/>
              </a:rPr>
              <a:t>to </a:t>
            </a:r>
            <a:r>
              <a:rPr sz="1600" spc="-5" dirty="0">
                <a:latin typeface="Franklin Gothic Medium"/>
                <a:cs typeface="Franklin Gothic Medium"/>
              </a:rPr>
              <a:t>a Qualified </a:t>
            </a:r>
            <a:r>
              <a:rPr sz="1600" dirty="0">
                <a:latin typeface="Franklin Gothic Medium"/>
                <a:cs typeface="Franklin Gothic Medium"/>
              </a:rPr>
              <a:t>Opportunity</a:t>
            </a:r>
            <a:r>
              <a:rPr sz="1600" spc="-110" dirty="0">
                <a:latin typeface="Franklin Gothic Medium"/>
                <a:cs typeface="Franklin Gothic Medium"/>
              </a:rPr>
              <a:t> </a:t>
            </a:r>
            <a:r>
              <a:rPr sz="1600" spc="-20" dirty="0">
                <a:latin typeface="Franklin Gothic Medium"/>
                <a:cs typeface="Franklin Gothic Medium"/>
              </a:rPr>
              <a:t>Fund</a:t>
            </a:r>
            <a:endParaRPr sz="1600" dirty="0">
              <a:latin typeface="Franklin Gothic Medium"/>
              <a:cs typeface="Franklin Gothic Medium"/>
            </a:endParaRPr>
          </a:p>
        </p:txBody>
      </p:sp>
      <p:sp>
        <p:nvSpPr>
          <p:cNvPr id="28" name="object 26">
            <a:extLst>
              <a:ext uri="{FF2B5EF4-FFF2-40B4-BE49-F238E27FC236}">
                <a16:creationId xmlns:a16="http://schemas.microsoft.com/office/drawing/2014/main" id="{EA622CF0-A21A-4767-BE6D-71B44B28568F}"/>
              </a:ext>
            </a:extLst>
          </p:cNvPr>
          <p:cNvSpPr txBox="1"/>
          <p:nvPr/>
        </p:nvSpPr>
        <p:spPr>
          <a:xfrm>
            <a:off x="4932045" y="3342259"/>
            <a:ext cx="3846944" cy="1000760"/>
          </a:xfrm>
          <a:prstGeom prst="rect">
            <a:avLst/>
          </a:prstGeom>
        </p:spPr>
        <p:txBody>
          <a:bodyPr vert="horz" wrap="square" lIns="0" tIns="12065" rIns="0" bIns="0" rtlCol="0">
            <a:spAutoFit/>
          </a:bodyPr>
          <a:lstStyle/>
          <a:p>
            <a:pPr marL="299085" marR="5080" indent="-286385">
              <a:lnSpc>
                <a:spcPct val="100000"/>
              </a:lnSpc>
              <a:spcBef>
                <a:spcPts val="95"/>
              </a:spcBef>
              <a:buFont typeface="Arial"/>
              <a:buChar char="•"/>
              <a:tabLst>
                <a:tab pos="299085" algn="l"/>
                <a:tab pos="299720" algn="l"/>
              </a:tabLst>
            </a:pPr>
            <a:r>
              <a:rPr sz="1600" spc="-25" dirty="0">
                <a:latin typeface="Franklin Gothic Medium"/>
                <a:cs typeface="Franklin Gothic Medium"/>
              </a:rPr>
              <a:t>Taxpayer </a:t>
            </a:r>
            <a:r>
              <a:rPr sz="1600" spc="-5" dirty="0">
                <a:latin typeface="Franklin Gothic Medium"/>
                <a:cs typeface="Franklin Gothic Medium"/>
              </a:rPr>
              <a:t>is deemed </a:t>
            </a:r>
            <a:r>
              <a:rPr sz="1600" spc="-15" dirty="0">
                <a:latin typeface="Franklin Gothic Medium"/>
                <a:cs typeface="Franklin Gothic Medium"/>
              </a:rPr>
              <a:t>to have </a:t>
            </a:r>
            <a:r>
              <a:rPr sz="1600" spc="-5" dirty="0">
                <a:latin typeface="Franklin Gothic Medium"/>
                <a:cs typeface="Franklin Gothic Medium"/>
              </a:rPr>
              <a:t>a $0 basis  in its QOF</a:t>
            </a:r>
            <a:r>
              <a:rPr sz="1600" spc="-40" dirty="0">
                <a:latin typeface="Franklin Gothic Medium"/>
                <a:cs typeface="Franklin Gothic Medium"/>
              </a:rPr>
              <a:t> </a:t>
            </a:r>
            <a:r>
              <a:rPr sz="1600" spc="-10" dirty="0">
                <a:latin typeface="Franklin Gothic Medium"/>
                <a:cs typeface="Franklin Gothic Medium"/>
              </a:rPr>
              <a:t>investment</a:t>
            </a:r>
            <a:endParaRPr sz="1600" dirty="0">
              <a:latin typeface="Franklin Gothic Medium"/>
              <a:cs typeface="Franklin Gothic Medium"/>
            </a:endParaRPr>
          </a:p>
          <a:p>
            <a:pPr marL="299085" indent="-286385">
              <a:lnSpc>
                <a:spcPct val="100000"/>
              </a:lnSpc>
              <a:buFont typeface="Arial"/>
              <a:buChar char="•"/>
              <a:tabLst>
                <a:tab pos="299085" algn="l"/>
                <a:tab pos="299720" algn="l"/>
              </a:tabLst>
            </a:pPr>
            <a:r>
              <a:rPr sz="1600" spc="-5" dirty="0">
                <a:latin typeface="Franklin Gothic Medium"/>
                <a:cs typeface="Franklin Gothic Medium"/>
              </a:rPr>
              <a:t>QOF </a:t>
            </a:r>
            <a:r>
              <a:rPr sz="1600" spc="-15" dirty="0">
                <a:latin typeface="Franklin Gothic Medium"/>
                <a:cs typeface="Franklin Gothic Medium"/>
              </a:rPr>
              <a:t>Invests </a:t>
            </a:r>
            <a:r>
              <a:rPr sz="1600" spc="-10" dirty="0">
                <a:latin typeface="Franklin Gothic Medium"/>
                <a:cs typeface="Franklin Gothic Medium"/>
              </a:rPr>
              <a:t>the </a:t>
            </a:r>
            <a:r>
              <a:rPr sz="1600" spc="-5" dirty="0">
                <a:latin typeface="Franklin Gothic Medium"/>
                <a:cs typeface="Franklin Gothic Medium"/>
              </a:rPr>
              <a:t>$1MM in</a:t>
            </a:r>
            <a:r>
              <a:rPr sz="1600" spc="15" dirty="0">
                <a:latin typeface="Franklin Gothic Medium"/>
                <a:cs typeface="Franklin Gothic Medium"/>
              </a:rPr>
              <a:t> </a:t>
            </a:r>
            <a:r>
              <a:rPr sz="1600" spc="-5" dirty="0">
                <a:latin typeface="Franklin Gothic Medium"/>
                <a:cs typeface="Franklin Gothic Medium"/>
              </a:rPr>
              <a:t>Qualified</a:t>
            </a:r>
            <a:endParaRPr sz="1600" dirty="0">
              <a:latin typeface="Franklin Gothic Medium"/>
              <a:cs typeface="Franklin Gothic Medium"/>
            </a:endParaRPr>
          </a:p>
          <a:p>
            <a:pPr marL="299085">
              <a:lnSpc>
                <a:spcPct val="100000"/>
              </a:lnSpc>
            </a:pPr>
            <a:r>
              <a:rPr sz="1600" spc="-5" dirty="0">
                <a:latin typeface="Franklin Gothic Medium"/>
                <a:cs typeface="Franklin Gothic Medium"/>
              </a:rPr>
              <a:t>Opportunity Zone</a:t>
            </a:r>
            <a:r>
              <a:rPr sz="1600" spc="-15" dirty="0">
                <a:latin typeface="Franklin Gothic Medium"/>
                <a:cs typeface="Franklin Gothic Medium"/>
              </a:rPr>
              <a:t> </a:t>
            </a:r>
            <a:r>
              <a:rPr sz="1600" spc="-5" dirty="0">
                <a:latin typeface="Franklin Gothic Medium"/>
                <a:cs typeface="Franklin Gothic Medium"/>
              </a:rPr>
              <a:t>Property</a:t>
            </a:r>
            <a:endParaRPr sz="1600" dirty="0">
              <a:latin typeface="Franklin Gothic Medium"/>
              <a:cs typeface="Franklin Gothic Medium"/>
            </a:endParaRPr>
          </a:p>
        </p:txBody>
      </p:sp>
    </p:spTree>
    <p:extLst>
      <p:ext uri="{BB962C8B-B14F-4D97-AF65-F5344CB8AC3E}">
        <p14:creationId xmlns:p14="http://schemas.microsoft.com/office/powerpoint/2010/main" val="417503203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EFA6DE2-F7FA-4E1B-9F16-4F802CB85061}"/>
              </a:ext>
            </a:extLst>
          </p:cNvPr>
          <p:cNvSpPr txBox="1">
            <a:spLocks noGrp="1"/>
          </p:cNvSpPr>
          <p:nvPr>
            <p:ph type="title"/>
          </p:nvPr>
        </p:nvSpPr>
        <p:spPr>
          <a:xfrm>
            <a:off x="3224918" y="619479"/>
            <a:ext cx="5835768" cy="505908"/>
          </a:xfrm>
          <a:prstGeom prst="rect">
            <a:avLst/>
          </a:prstGeom>
        </p:spPr>
        <p:txBody>
          <a:bodyPr vert="horz" wrap="square" lIns="0" tIns="13335" rIns="0" bIns="0" rtlCol="0">
            <a:spAutoFit/>
          </a:bodyPr>
          <a:lstStyle/>
          <a:p>
            <a:pPr marL="12700" algn="ctr">
              <a:lnSpc>
                <a:spcPct val="100000"/>
              </a:lnSpc>
              <a:spcBef>
                <a:spcPts val="105"/>
              </a:spcBef>
            </a:pPr>
            <a:r>
              <a:rPr lang="en-US" sz="3200" b="1" spc="114" dirty="0">
                <a:latin typeface="Calibri" panose="020F0502020204030204" pitchFamily="34" charset="0"/>
              </a:rPr>
              <a:t>Example of Tax Benefits</a:t>
            </a:r>
            <a:endParaRPr sz="3200" b="1" dirty="0">
              <a:latin typeface="Calibri" panose="020F0502020204030204" pitchFamily="34" charset="0"/>
            </a:endParaRPr>
          </a:p>
        </p:txBody>
      </p:sp>
      <p:sp>
        <p:nvSpPr>
          <p:cNvPr id="5" name="object 3">
            <a:extLst>
              <a:ext uri="{FF2B5EF4-FFF2-40B4-BE49-F238E27FC236}">
                <a16:creationId xmlns:a16="http://schemas.microsoft.com/office/drawing/2014/main" id="{9A61EBC1-B7D4-47D9-839C-4F6AEA77CF74}"/>
              </a:ext>
            </a:extLst>
          </p:cNvPr>
          <p:cNvSpPr/>
          <p:nvPr/>
        </p:nvSpPr>
        <p:spPr>
          <a:xfrm>
            <a:off x="0" y="4876800"/>
            <a:ext cx="12192000" cy="0"/>
          </a:xfrm>
          <a:custGeom>
            <a:avLst/>
            <a:gdLst/>
            <a:ahLst/>
            <a:cxnLst/>
            <a:rect l="l" t="t" r="r" b="b"/>
            <a:pathLst>
              <a:path w="12192000">
                <a:moveTo>
                  <a:pt x="0" y="0"/>
                </a:moveTo>
                <a:lnTo>
                  <a:pt x="12191998" y="0"/>
                </a:lnTo>
              </a:path>
            </a:pathLst>
          </a:custGeom>
          <a:ln w="57912">
            <a:solidFill>
              <a:srgbClr val="BEBEBE"/>
            </a:solidFill>
          </a:ln>
        </p:spPr>
        <p:txBody>
          <a:bodyPr wrap="square" lIns="0" tIns="0" rIns="0" bIns="0" rtlCol="0"/>
          <a:lstStyle/>
          <a:p>
            <a:endParaRPr/>
          </a:p>
        </p:txBody>
      </p:sp>
      <p:sp>
        <p:nvSpPr>
          <p:cNvPr id="6" name="object 4">
            <a:extLst>
              <a:ext uri="{FF2B5EF4-FFF2-40B4-BE49-F238E27FC236}">
                <a16:creationId xmlns:a16="http://schemas.microsoft.com/office/drawing/2014/main" id="{D508DA47-F247-43D8-9EEB-4E1AA4370FE9}"/>
              </a:ext>
            </a:extLst>
          </p:cNvPr>
          <p:cNvSpPr/>
          <p:nvPr/>
        </p:nvSpPr>
        <p:spPr>
          <a:xfrm>
            <a:off x="1383030" y="4725161"/>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7" name="object 5">
            <a:extLst>
              <a:ext uri="{FF2B5EF4-FFF2-40B4-BE49-F238E27FC236}">
                <a16:creationId xmlns:a16="http://schemas.microsoft.com/office/drawing/2014/main" id="{14ED0DCC-33D6-4E98-B957-DE4BC625EEE0}"/>
              </a:ext>
            </a:extLst>
          </p:cNvPr>
          <p:cNvSpPr/>
          <p:nvPr/>
        </p:nvSpPr>
        <p:spPr>
          <a:xfrm>
            <a:off x="1383030" y="472516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8" name="object 6">
            <a:extLst>
              <a:ext uri="{FF2B5EF4-FFF2-40B4-BE49-F238E27FC236}">
                <a16:creationId xmlns:a16="http://schemas.microsoft.com/office/drawing/2014/main" id="{AE7D1851-8AFF-45C7-8381-791EC74BDCFF}"/>
              </a:ext>
            </a:extLst>
          </p:cNvPr>
          <p:cNvSpPr/>
          <p:nvPr/>
        </p:nvSpPr>
        <p:spPr>
          <a:xfrm>
            <a:off x="3480053" y="4725161"/>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9" name="object 7">
            <a:extLst>
              <a:ext uri="{FF2B5EF4-FFF2-40B4-BE49-F238E27FC236}">
                <a16:creationId xmlns:a16="http://schemas.microsoft.com/office/drawing/2014/main" id="{016C8E1C-ABD7-4B48-A93F-A8CADC303A3E}"/>
              </a:ext>
            </a:extLst>
          </p:cNvPr>
          <p:cNvSpPr/>
          <p:nvPr/>
        </p:nvSpPr>
        <p:spPr>
          <a:xfrm>
            <a:off x="3480053" y="472516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10" name="object 8">
            <a:extLst>
              <a:ext uri="{FF2B5EF4-FFF2-40B4-BE49-F238E27FC236}">
                <a16:creationId xmlns:a16="http://schemas.microsoft.com/office/drawing/2014/main" id="{A4F8026E-BAAC-4A57-8252-37661EBDEEF8}"/>
              </a:ext>
            </a:extLst>
          </p:cNvPr>
          <p:cNvSpPr/>
          <p:nvPr/>
        </p:nvSpPr>
        <p:spPr>
          <a:xfrm>
            <a:off x="5577078" y="4725161"/>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11" name="object 9">
            <a:extLst>
              <a:ext uri="{FF2B5EF4-FFF2-40B4-BE49-F238E27FC236}">
                <a16:creationId xmlns:a16="http://schemas.microsoft.com/office/drawing/2014/main" id="{0C4B6EDF-AB07-417C-901F-208782E275AA}"/>
              </a:ext>
            </a:extLst>
          </p:cNvPr>
          <p:cNvSpPr/>
          <p:nvPr/>
        </p:nvSpPr>
        <p:spPr>
          <a:xfrm>
            <a:off x="5577078" y="472516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12" name="object 10">
            <a:extLst>
              <a:ext uri="{FF2B5EF4-FFF2-40B4-BE49-F238E27FC236}">
                <a16:creationId xmlns:a16="http://schemas.microsoft.com/office/drawing/2014/main" id="{7E144637-1FE2-4D04-8BA2-2CA268A74B92}"/>
              </a:ext>
            </a:extLst>
          </p:cNvPr>
          <p:cNvSpPr/>
          <p:nvPr/>
        </p:nvSpPr>
        <p:spPr>
          <a:xfrm>
            <a:off x="9771126" y="4725161"/>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13" name="object 11">
            <a:extLst>
              <a:ext uri="{FF2B5EF4-FFF2-40B4-BE49-F238E27FC236}">
                <a16:creationId xmlns:a16="http://schemas.microsoft.com/office/drawing/2014/main" id="{81979D1C-3B01-4CEA-9580-3D0EDC490D2D}"/>
              </a:ext>
            </a:extLst>
          </p:cNvPr>
          <p:cNvSpPr/>
          <p:nvPr/>
        </p:nvSpPr>
        <p:spPr>
          <a:xfrm>
            <a:off x="9771126" y="472516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14" name="object 12">
            <a:extLst>
              <a:ext uri="{FF2B5EF4-FFF2-40B4-BE49-F238E27FC236}">
                <a16:creationId xmlns:a16="http://schemas.microsoft.com/office/drawing/2014/main" id="{F42686D7-FA54-479C-826D-1311D887C912}"/>
              </a:ext>
            </a:extLst>
          </p:cNvPr>
          <p:cNvSpPr/>
          <p:nvPr/>
        </p:nvSpPr>
        <p:spPr>
          <a:xfrm>
            <a:off x="11869673" y="4725161"/>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15" name="object 13">
            <a:extLst>
              <a:ext uri="{FF2B5EF4-FFF2-40B4-BE49-F238E27FC236}">
                <a16:creationId xmlns:a16="http://schemas.microsoft.com/office/drawing/2014/main" id="{69030B60-7F11-4578-AD72-1807F0063931}"/>
              </a:ext>
            </a:extLst>
          </p:cNvPr>
          <p:cNvSpPr/>
          <p:nvPr/>
        </p:nvSpPr>
        <p:spPr>
          <a:xfrm>
            <a:off x="11869673" y="472516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16" name="object 14">
            <a:extLst>
              <a:ext uri="{FF2B5EF4-FFF2-40B4-BE49-F238E27FC236}">
                <a16:creationId xmlns:a16="http://schemas.microsoft.com/office/drawing/2014/main" id="{777A90BA-334F-442D-AE49-F7E305CA6499}"/>
              </a:ext>
            </a:extLst>
          </p:cNvPr>
          <p:cNvSpPr txBox="1"/>
          <p:nvPr/>
        </p:nvSpPr>
        <p:spPr>
          <a:xfrm>
            <a:off x="144881" y="4943982"/>
            <a:ext cx="5619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A6A6A6"/>
                </a:solidFill>
                <a:latin typeface="Franklin Gothic Medium"/>
                <a:cs typeface="Franklin Gothic Medium"/>
              </a:rPr>
              <a:t>202</a:t>
            </a:r>
            <a:r>
              <a:rPr lang="en-US" sz="1800" dirty="0">
                <a:solidFill>
                  <a:srgbClr val="A6A6A6"/>
                </a:solidFill>
                <a:latin typeface="Franklin Gothic Medium"/>
                <a:cs typeface="Franklin Gothic Medium"/>
              </a:rPr>
              <a:t>4</a:t>
            </a:r>
            <a:endParaRPr sz="1800" dirty="0">
              <a:latin typeface="Franklin Gothic Medium"/>
              <a:cs typeface="Franklin Gothic Medium"/>
            </a:endParaRPr>
          </a:p>
        </p:txBody>
      </p:sp>
      <p:sp>
        <p:nvSpPr>
          <p:cNvPr id="17" name="object 15">
            <a:extLst>
              <a:ext uri="{FF2B5EF4-FFF2-40B4-BE49-F238E27FC236}">
                <a16:creationId xmlns:a16="http://schemas.microsoft.com/office/drawing/2014/main" id="{FBC30DFC-4613-4FE9-8420-E2538B3BACC0}"/>
              </a:ext>
            </a:extLst>
          </p:cNvPr>
          <p:cNvSpPr txBox="1"/>
          <p:nvPr/>
        </p:nvSpPr>
        <p:spPr>
          <a:xfrm>
            <a:off x="2224532" y="4943982"/>
            <a:ext cx="55562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A6A6A6"/>
                </a:solidFill>
                <a:latin typeface="Franklin Gothic Medium"/>
                <a:cs typeface="Franklin Gothic Medium"/>
              </a:rPr>
              <a:t>20</a:t>
            </a:r>
            <a:r>
              <a:rPr sz="1800" spc="-50" dirty="0">
                <a:solidFill>
                  <a:srgbClr val="A6A6A6"/>
                </a:solidFill>
                <a:latin typeface="Franklin Gothic Medium"/>
                <a:cs typeface="Franklin Gothic Medium"/>
              </a:rPr>
              <a:t>2</a:t>
            </a:r>
            <a:r>
              <a:rPr lang="en-US" sz="1800" spc="-50" dirty="0">
                <a:solidFill>
                  <a:srgbClr val="A6A6A6"/>
                </a:solidFill>
                <a:latin typeface="Franklin Gothic Medium"/>
                <a:cs typeface="Franklin Gothic Medium"/>
              </a:rPr>
              <a:t>5</a:t>
            </a:r>
            <a:endParaRPr sz="1800" dirty="0">
              <a:latin typeface="Franklin Gothic Medium"/>
              <a:cs typeface="Franklin Gothic Medium"/>
            </a:endParaRPr>
          </a:p>
        </p:txBody>
      </p:sp>
      <p:sp>
        <p:nvSpPr>
          <p:cNvPr id="18" name="object 16">
            <a:extLst>
              <a:ext uri="{FF2B5EF4-FFF2-40B4-BE49-F238E27FC236}">
                <a16:creationId xmlns:a16="http://schemas.microsoft.com/office/drawing/2014/main" id="{EE295EAB-681F-42DC-A793-FACD55AE447B}"/>
              </a:ext>
            </a:extLst>
          </p:cNvPr>
          <p:cNvSpPr txBox="1"/>
          <p:nvPr/>
        </p:nvSpPr>
        <p:spPr>
          <a:xfrm>
            <a:off x="4297807" y="4943982"/>
            <a:ext cx="561975"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A6A6A6"/>
                </a:solidFill>
                <a:latin typeface="Franklin Gothic Medium"/>
                <a:cs typeface="Franklin Gothic Medium"/>
              </a:rPr>
              <a:t>202</a:t>
            </a:r>
            <a:r>
              <a:rPr lang="en-US" sz="1800" dirty="0">
                <a:solidFill>
                  <a:srgbClr val="A6A6A6"/>
                </a:solidFill>
                <a:latin typeface="Franklin Gothic Medium"/>
                <a:cs typeface="Franklin Gothic Medium"/>
              </a:rPr>
              <a:t>6</a:t>
            </a:r>
            <a:endParaRPr sz="1800" dirty="0">
              <a:latin typeface="Franklin Gothic Medium"/>
              <a:cs typeface="Franklin Gothic Medium"/>
            </a:endParaRPr>
          </a:p>
        </p:txBody>
      </p:sp>
      <p:sp>
        <p:nvSpPr>
          <p:cNvPr id="19" name="object 17">
            <a:extLst>
              <a:ext uri="{FF2B5EF4-FFF2-40B4-BE49-F238E27FC236}">
                <a16:creationId xmlns:a16="http://schemas.microsoft.com/office/drawing/2014/main" id="{94CBEFC4-B97B-40F1-A7E2-06FC968B0B13}"/>
              </a:ext>
            </a:extLst>
          </p:cNvPr>
          <p:cNvSpPr txBox="1"/>
          <p:nvPr/>
        </p:nvSpPr>
        <p:spPr>
          <a:xfrm>
            <a:off x="6374384" y="4943982"/>
            <a:ext cx="561975"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A6A6A6"/>
                </a:solidFill>
                <a:latin typeface="Franklin Gothic Medium"/>
                <a:cs typeface="Franklin Gothic Medium"/>
              </a:rPr>
              <a:t>202</a:t>
            </a:r>
            <a:r>
              <a:rPr lang="en-US" sz="1800" dirty="0">
                <a:solidFill>
                  <a:srgbClr val="A6A6A6"/>
                </a:solidFill>
                <a:latin typeface="Franklin Gothic Medium"/>
                <a:cs typeface="Franklin Gothic Medium"/>
              </a:rPr>
              <a:t>7</a:t>
            </a:r>
            <a:endParaRPr sz="1800" dirty="0">
              <a:latin typeface="Franklin Gothic Medium"/>
              <a:cs typeface="Franklin Gothic Medium"/>
            </a:endParaRPr>
          </a:p>
        </p:txBody>
      </p:sp>
      <p:sp>
        <p:nvSpPr>
          <p:cNvPr id="20" name="object 18">
            <a:extLst>
              <a:ext uri="{FF2B5EF4-FFF2-40B4-BE49-F238E27FC236}">
                <a16:creationId xmlns:a16="http://schemas.microsoft.com/office/drawing/2014/main" id="{2CF0F99A-D428-40A5-8C8C-569C757B7346}"/>
              </a:ext>
            </a:extLst>
          </p:cNvPr>
          <p:cNvSpPr txBox="1"/>
          <p:nvPr/>
        </p:nvSpPr>
        <p:spPr>
          <a:xfrm>
            <a:off x="8454008" y="4943982"/>
            <a:ext cx="55562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A6A6A6"/>
                </a:solidFill>
                <a:latin typeface="Franklin Gothic Medium"/>
                <a:cs typeface="Franklin Gothic Medium"/>
              </a:rPr>
              <a:t>20</a:t>
            </a:r>
            <a:r>
              <a:rPr sz="1800" spc="-50" dirty="0">
                <a:solidFill>
                  <a:srgbClr val="A6A6A6"/>
                </a:solidFill>
                <a:latin typeface="Franklin Gothic Medium"/>
                <a:cs typeface="Franklin Gothic Medium"/>
              </a:rPr>
              <a:t>2</a:t>
            </a:r>
            <a:r>
              <a:rPr lang="en-US" spc="-50" dirty="0">
                <a:solidFill>
                  <a:srgbClr val="A6A6A6"/>
                </a:solidFill>
                <a:latin typeface="Franklin Gothic Medium"/>
                <a:cs typeface="Franklin Gothic Medium"/>
              </a:rPr>
              <a:t>8</a:t>
            </a:r>
            <a:endParaRPr sz="1800" dirty="0">
              <a:latin typeface="Franklin Gothic Medium"/>
              <a:cs typeface="Franklin Gothic Medium"/>
            </a:endParaRPr>
          </a:p>
        </p:txBody>
      </p:sp>
      <p:sp>
        <p:nvSpPr>
          <p:cNvPr id="21" name="object 19">
            <a:extLst>
              <a:ext uri="{FF2B5EF4-FFF2-40B4-BE49-F238E27FC236}">
                <a16:creationId xmlns:a16="http://schemas.microsoft.com/office/drawing/2014/main" id="{1FCE4534-669E-4684-B65E-11D0D016F2FA}"/>
              </a:ext>
            </a:extLst>
          </p:cNvPr>
          <p:cNvSpPr txBox="1"/>
          <p:nvPr/>
        </p:nvSpPr>
        <p:spPr>
          <a:xfrm>
            <a:off x="10839748" y="4921024"/>
            <a:ext cx="561975"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A6A6A6"/>
                </a:solidFill>
                <a:latin typeface="Franklin Gothic Medium"/>
                <a:cs typeface="Franklin Gothic Medium"/>
              </a:rPr>
              <a:t>202</a:t>
            </a:r>
            <a:r>
              <a:rPr lang="en-US" sz="1800" dirty="0">
                <a:solidFill>
                  <a:srgbClr val="A6A6A6"/>
                </a:solidFill>
                <a:latin typeface="Franklin Gothic Medium"/>
                <a:cs typeface="Franklin Gothic Medium"/>
              </a:rPr>
              <a:t>9</a:t>
            </a:r>
            <a:endParaRPr sz="1800" dirty="0">
              <a:latin typeface="Franklin Gothic Medium"/>
              <a:cs typeface="Franklin Gothic Medium"/>
            </a:endParaRPr>
          </a:p>
        </p:txBody>
      </p:sp>
      <p:sp>
        <p:nvSpPr>
          <p:cNvPr id="22" name="object 20">
            <a:extLst>
              <a:ext uri="{FF2B5EF4-FFF2-40B4-BE49-F238E27FC236}">
                <a16:creationId xmlns:a16="http://schemas.microsoft.com/office/drawing/2014/main" id="{B19838C3-EE6B-4DA3-A239-9D5C5B96A402}"/>
              </a:ext>
            </a:extLst>
          </p:cNvPr>
          <p:cNvSpPr/>
          <p:nvPr/>
        </p:nvSpPr>
        <p:spPr>
          <a:xfrm>
            <a:off x="7674102" y="4725161"/>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A6A6A6"/>
          </a:solidFill>
        </p:spPr>
        <p:txBody>
          <a:bodyPr wrap="square" lIns="0" tIns="0" rIns="0" bIns="0" rtlCol="0"/>
          <a:lstStyle/>
          <a:p>
            <a:endParaRPr/>
          </a:p>
        </p:txBody>
      </p:sp>
      <p:sp>
        <p:nvSpPr>
          <p:cNvPr id="23" name="object 21">
            <a:extLst>
              <a:ext uri="{FF2B5EF4-FFF2-40B4-BE49-F238E27FC236}">
                <a16:creationId xmlns:a16="http://schemas.microsoft.com/office/drawing/2014/main" id="{3E9F6475-86BF-4858-8325-16B7B988A5B7}"/>
              </a:ext>
            </a:extLst>
          </p:cNvPr>
          <p:cNvSpPr/>
          <p:nvPr/>
        </p:nvSpPr>
        <p:spPr>
          <a:xfrm>
            <a:off x="7674102" y="4725161"/>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50292">
            <a:solidFill>
              <a:srgbClr val="FFFFFF"/>
            </a:solidFill>
          </a:ln>
        </p:spPr>
        <p:txBody>
          <a:bodyPr wrap="square" lIns="0" tIns="0" rIns="0" bIns="0" rtlCol="0"/>
          <a:lstStyle/>
          <a:p>
            <a:endParaRPr/>
          </a:p>
        </p:txBody>
      </p:sp>
      <p:sp>
        <p:nvSpPr>
          <p:cNvPr id="24" name="object 22">
            <a:extLst>
              <a:ext uri="{FF2B5EF4-FFF2-40B4-BE49-F238E27FC236}">
                <a16:creationId xmlns:a16="http://schemas.microsoft.com/office/drawing/2014/main" id="{7092B1D9-8906-4CEB-8509-F8AF6290E11B}"/>
              </a:ext>
            </a:extLst>
          </p:cNvPr>
          <p:cNvSpPr/>
          <p:nvPr/>
        </p:nvSpPr>
        <p:spPr>
          <a:xfrm>
            <a:off x="518159" y="1790700"/>
            <a:ext cx="0" cy="2971800"/>
          </a:xfrm>
          <a:custGeom>
            <a:avLst/>
            <a:gdLst/>
            <a:ahLst/>
            <a:cxnLst/>
            <a:rect l="l" t="t" r="r" b="b"/>
            <a:pathLst>
              <a:path h="2971800">
                <a:moveTo>
                  <a:pt x="0" y="2971800"/>
                </a:moveTo>
                <a:lnTo>
                  <a:pt x="0" y="0"/>
                </a:lnTo>
              </a:path>
            </a:pathLst>
          </a:custGeom>
          <a:ln w="6096">
            <a:solidFill>
              <a:srgbClr val="476C5F"/>
            </a:solidFill>
          </a:ln>
        </p:spPr>
        <p:txBody>
          <a:bodyPr wrap="square" lIns="0" tIns="0" rIns="0" bIns="0" rtlCol="0"/>
          <a:lstStyle/>
          <a:p>
            <a:endParaRPr/>
          </a:p>
        </p:txBody>
      </p:sp>
      <p:sp>
        <p:nvSpPr>
          <p:cNvPr id="25" name="object 23">
            <a:extLst>
              <a:ext uri="{FF2B5EF4-FFF2-40B4-BE49-F238E27FC236}">
                <a16:creationId xmlns:a16="http://schemas.microsoft.com/office/drawing/2014/main" id="{CB2A07E2-9D83-46CB-B1DB-1A322A216B4A}"/>
              </a:ext>
            </a:extLst>
          </p:cNvPr>
          <p:cNvSpPr txBox="1"/>
          <p:nvPr/>
        </p:nvSpPr>
        <p:spPr>
          <a:xfrm>
            <a:off x="668832" y="1779777"/>
            <a:ext cx="2257425" cy="1244600"/>
          </a:xfrm>
          <a:prstGeom prst="rect">
            <a:avLst/>
          </a:prstGeom>
        </p:spPr>
        <p:txBody>
          <a:bodyPr vert="horz" wrap="square" lIns="0" tIns="12065" rIns="0" bIns="0" rtlCol="0">
            <a:spAutoFit/>
          </a:bodyPr>
          <a:lstStyle/>
          <a:p>
            <a:pPr marL="12700">
              <a:lnSpc>
                <a:spcPct val="100000"/>
              </a:lnSpc>
              <a:spcBef>
                <a:spcPts val="95"/>
              </a:spcBef>
            </a:pPr>
            <a:r>
              <a:rPr sz="1600" b="1" spc="35" dirty="0">
                <a:latin typeface="Calibri"/>
                <a:cs typeface="Calibri"/>
              </a:rPr>
              <a:t>June </a:t>
            </a:r>
            <a:r>
              <a:rPr sz="1600" b="1" spc="75" dirty="0">
                <a:latin typeface="Calibri"/>
                <a:cs typeface="Calibri"/>
              </a:rPr>
              <a:t>30,</a:t>
            </a:r>
            <a:r>
              <a:rPr sz="1600" b="1" spc="30" dirty="0">
                <a:latin typeface="Calibri"/>
                <a:cs typeface="Calibri"/>
              </a:rPr>
              <a:t> </a:t>
            </a:r>
            <a:r>
              <a:rPr sz="1600" b="1" spc="120" dirty="0">
                <a:latin typeface="Calibri"/>
                <a:cs typeface="Calibri"/>
              </a:rPr>
              <a:t>202</a:t>
            </a:r>
            <a:r>
              <a:rPr lang="en-US" sz="1600" b="1" spc="120" dirty="0">
                <a:latin typeface="Calibri"/>
                <a:cs typeface="Calibri"/>
              </a:rPr>
              <a:t>4</a:t>
            </a:r>
            <a:endParaRPr sz="1600" dirty="0">
              <a:latin typeface="Calibri"/>
              <a:cs typeface="Calibri"/>
            </a:endParaRPr>
          </a:p>
          <a:p>
            <a:pPr marL="12700" marR="5080">
              <a:lnSpc>
                <a:spcPct val="100000"/>
              </a:lnSpc>
            </a:pPr>
            <a:r>
              <a:rPr sz="1600" spc="-5" dirty="0">
                <a:latin typeface="Franklin Gothic Medium"/>
                <a:cs typeface="Franklin Gothic Medium"/>
              </a:rPr>
              <a:t>(After 5 </a:t>
            </a:r>
            <a:r>
              <a:rPr sz="1600" spc="-10" dirty="0">
                <a:latin typeface="Franklin Gothic Medium"/>
                <a:cs typeface="Franklin Gothic Medium"/>
              </a:rPr>
              <a:t>years), </a:t>
            </a:r>
            <a:r>
              <a:rPr sz="1600" spc="-20" dirty="0">
                <a:latin typeface="Franklin Gothic Medium"/>
                <a:cs typeface="Franklin Gothic Medium"/>
              </a:rPr>
              <a:t>Taxpayer’s  </a:t>
            </a:r>
            <a:r>
              <a:rPr sz="1600" spc="-5" dirty="0">
                <a:latin typeface="Franklin Gothic Medium"/>
                <a:cs typeface="Franklin Gothic Medium"/>
              </a:rPr>
              <a:t>basis in </a:t>
            </a:r>
            <a:r>
              <a:rPr sz="1600" spc="-10" dirty="0">
                <a:latin typeface="Franklin Gothic Medium"/>
                <a:cs typeface="Franklin Gothic Medium"/>
              </a:rPr>
              <a:t>investment </a:t>
            </a:r>
            <a:r>
              <a:rPr sz="1600" spc="-5" dirty="0">
                <a:latin typeface="Franklin Gothic Medium"/>
                <a:cs typeface="Franklin Gothic Medium"/>
              </a:rPr>
              <a:t>in  QOF increases </a:t>
            </a:r>
            <a:r>
              <a:rPr sz="1600" spc="-10" dirty="0">
                <a:latin typeface="Franklin Gothic Medium"/>
                <a:cs typeface="Franklin Gothic Medium"/>
              </a:rPr>
              <a:t>from </a:t>
            </a:r>
            <a:r>
              <a:rPr sz="1600" spc="-5" dirty="0">
                <a:latin typeface="Franklin Gothic Medium"/>
                <a:cs typeface="Franklin Gothic Medium"/>
              </a:rPr>
              <a:t>$0</a:t>
            </a:r>
            <a:r>
              <a:rPr sz="1600" spc="-50" dirty="0">
                <a:latin typeface="Franklin Gothic Medium"/>
                <a:cs typeface="Franklin Gothic Medium"/>
              </a:rPr>
              <a:t> </a:t>
            </a:r>
            <a:r>
              <a:rPr sz="1600" spc="-15" dirty="0">
                <a:latin typeface="Franklin Gothic Medium"/>
                <a:cs typeface="Franklin Gothic Medium"/>
              </a:rPr>
              <a:t>to</a:t>
            </a:r>
            <a:endParaRPr sz="1600" dirty="0">
              <a:latin typeface="Franklin Gothic Medium"/>
              <a:cs typeface="Franklin Gothic Medium"/>
            </a:endParaRPr>
          </a:p>
          <a:p>
            <a:pPr marL="12700">
              <a:lnSpc>
                <a:spcPct val="100000"/>
              </a:lnSpc>
            </a:pPr>
            <a:r>
              <a:rPr sz="1600" spc="-10" dirty="0">
                <a:latin typeface="Franklin Gothic Medium"/>
                <a:cs typeface="Franklin Gothic Medium"/>
              </a:rPr>
              <a:t>$100k</a:t>
            </a:r>
            <a:endParaRPr sz="1600" dirty="0">
              <a:latin typeface="Franklin Gothic Medium"/>
              <a:cs typeface="Franklin Gothic Medium"/>
            </a:endParaRPr>
          </a:p>
        </p:txBody>
      </p:sp>
      <p:sp>
        <p:nvSpPr>
          <p:cNvPr id="26" name="object 24">
            <a:extLst>
              <a:ext uri="{FF2B5EF4-FFF2-40B4-BE49-F238E27FC236}">
                <a16:creationId xmlns:a16="http://schemas.microsoft.com/office/drawing/2014/main" id="{CFBFE4A5-6CBE-4E4F-84FD-8E9411A52F43}"/>
              </a:ext>
            </a:extLst>
          </p:cNvPr>
          <p:cNvSpPr/>
          <p:nvPr/>
        </p:nvSpPr>
        <p:spPr>
          <a:xfrm>
            <a:off x="3794215" y="1753361"/>
            <a:ext cx="0" cy="2971800"/>
          </a:xfrm>
          <a:custGeom>
            <a:avLst/>
            <a:gdLst/>
            <a:ahLst/>
            <a:cxnLst/>
            <a:rect l="l" t="t" r="r" b="b"/>
            <a:pathLst>
              <a:path h="2971800">
                <a:moveTo>
                  <a:pt x="0" y="2971800"/>
                </a:moveTo>
                <a:lnTo>
                  <a:pt x="0" y="0"/>
                </a:lnTo>
              </a:path>
            </a:pathLst>
          </a:custGeom>
          <a:ln w="6096">
            <a:solidFill>
              <a:srgbClr val="476C5F"/>
            </a:solidFill>
          </a:ln>
        </p:spPr>
        <p:txBody>
          <a:bodyPr wrap="square" lIns="0" tIns="0" rIns="0" bIns="0" rtlCol="0"/>
          <a:lstStyle/>
          <a:p>
            <a:endParaRPr/>
          </a:p>
        </p:txBody>
      </p:sp>
      <p:sp>
        <p:nvSpPr>
          <p:cNvPr id="27" name="object 25">
            <a:extLst>
              <a:ext uri="{FF2B5EF4-FFF2-40B4-BE49-F238E27FC236}">
                <a16:creationId xmlns:a16="http://schemas.microsoft.com/office/drawing/2014/main" id="{86313CCE-2AC2-4EE9-BF75-2041D22BD9C2}"/>
              </a:ext>
            </a:extLst>
          </p:cNvPr>
          <p:cNvSpPr txBox="1"/>
          <p:nvPr/>
        </p:nvSpPr>
        <p:spPr>
          <a:xfrm>
            <a:off x="3944887" y="1670188"/>
            <a:ext cx="2257425" cy="1244600"/>
          </a:xfrm>
          <a:prstGeom prst="rect">
            <a:avLst/>
          </a:prstGeom>
        </p:spPr>
        <p:txBody>
          <a:bodyPr vert="horz" wrap="square" lIns="0" tIns="12065" rIns="0" bIns="0" rtlCol="0">
            <a:spAutoFit/>
          </a:bodyPr>
          <a:lstStyle/>
          <a:p>
            <a:pPr marL="12700">
              <a:lnSpc>
                <a:spcPct val="100000"/>
              </a:lnSpc>
              <a:spcBef>
                <a:spcPts val="95"/>
              </a:spcBef>
            </a:pPr>
            <a:r>
              <a:rPr sz="1600" b="1" spc="35" dirty="0">
                <a:latin typeface="Calibri"/>
                <a:cs typeface="Calibri"/>
              </a:rPr>
              <a:t>J</a:t>
            </a:r>
            <a:r>
              <a:rPr lang="en-US" sz="1600" b="1" spc="35" dirty="0">
                <a:latin typeface="Calibri"/>
                <a:cs typeface="Calibri"/>
              </a:rPr>
              <a:t>an </a:t>
            </a:r>
            <a:r>
              <a:rPr sz="1600" b="1" spc="75" dirty="0">
                <a:latin typeface="Calibri"/>
                <a:cs typeface="Calibri"/>
              </a:rPr>
              <a:t>30,</a:t>
            </a:r>
            <a:r>
              <a:rPr sz="1600" b="1" spc="30" dirty="0">
                <a:latin typeface="Calibri"/>
                <a:cs typeface="Calibri"/>
              </a:rPr>
              <a:t> </a:t>
            </a:r>
            <a:r>
              <a:rPr sz="1600" b="1" spc="120" dirty="0">
                <a:latin typeface="Calibri"/>
                <a:cs typeface="Calibri"/>
              </a:rPr>
              <a:t>202</a:t>
            </a:r>
            <a:r>
              <a:rPr lang="en-US" sz="1600" b="1" spc="120" dirty="0">
                <a:latin typeface="Calibri"/>
                <a:cs typeface="Calibri"/>
              </a:rPr>
              <a:t>6</a:t>
            </a:r>
            <a:endParaRPr sz="1600" dirty="0">
              <a:latin typeface="Calibri"/>
              <a:cs typeface="Calibri"/>
            </a:endParaRPr>
          </a:p>
          <a:p>
            <a:pPr marL="12700" marR="5080">
              <a:lnSpc>
                <a:spcPct val="100000"/>
              </a:lnSpc>
            </a:pPr>
            <a:r>
              <a:rPr sz="1600" spc="-5" dirty="0">
                <a:latin typeface="Franklin Gothic Medium"/>
                <a:cs typeface="Franklin Gothic Medium"/>
              </a:rPr>
              <a:t>(After 7 </a:t>
            </a:r>
            <a:r>
              <a:rPr sz="1600" spc="-10" dirty="0">
                <a:latin typeface="Franklin Gothic Medium"/>
                <a:cs typeface="Franklin Gothic Medium"/>
              </a:rPr>
              <a:t>years), </a:t>
            </a:r>
            <a:r>
              <a:rPr sz="1600" spc="-20" dirty="0">
                <a:latin typeface="Franklin Gothic Medium"/>
                <a:cs typeface="Franklin Gothic Medium"/>
              </a:rPr>
              <a:t>Taxpayer’s  </a:t>
            </a:r>
            <a:r>
              <a:rPr sz="1600" spc="-5" dirty="0">
                <a:latin typeface="Franklin Gothic Medium"/>
                <a:cs typeface="Franklin Gothic Medium"/>
              </a:rPr>
              <a:t>basis in </a:t>
            </a:r>
            <a:r>
              <a:rPr sz="1600" spc="-10" dirty="0">
                <a:latin typeface="Franklin Gothic Medium"/>
                <a:cs typeface="Franklin Gothic Medium"/>
              </a:rPr>
              <a:t>investment </a:t>
            </a:r>
            <a:r>
              <a:rPr sz="1600" spc="-5" dirty="0">
                <a:latin typeface="Franklin Gothic Medium"/>
                <a:cs typeface="Franklin Gothic Medium"/>
              </a:rPr>
              <a:t>in  QOF increases</a:t>
            </a:r>
            <a:r>
              <a:rPr sz="1600" spc="-30" dirty="0">
                <a:latin typeface="Franklin Gothic Medium"/>
                <a:cs typeface="Franklin Gothic Medium"/>
              </a:rPr>
              <a:t> </a:t>
            </a:r>
            <a:r>
              <a:rPr sz="1600" spc="-10" dirty="0">
                <a:latin typeface="Franklin Gothic Medium"/>
                <a:cs typeface="Franklin Gothic Medium"/>
              </a:rPr>
              <a:t>from</a:t>
            </a:r>
            <a:endParaRPr sz="1600" dirty="0">
              <a:latin typeface="Franklin Gothic Medium"/>
              <a:cs typeface="Franklin Gothic Medium"/>
            </a:endParaRPr>
          </a:p>
          <a:p>
            <a:pPr marL="12700">
              <a:lnSpc>
                <a:spcPct val="100000"/>
              </a:lnSpc>
            </a:pPr>
            <a:r>
              <a:rPr sz="1600" spc="-10" dirty="0">
                <a:latin typeface="Franklin Gothic Medium"/>
                <a:cs typeface="Franklin Gothic Medium"/>
              </a:rPr>
              <a:t>$100k </a:t>
            </a:r>
            <a:r>
              <a:rPr sz="1600" spc="-15" dirty="0">
                <a:latin typeface="Franklin Gothic Medium"/>
                <a:cs typeface="Franklin Gothic Medium"/>
              </a:rPr>
              <a:t>to</a:t>
            </a:r>
            <a:r>
              <a:rPr sz="1600" spc="-10" dirty="0">
                <a:latin typeface="Franklin Gothic Medium"/>
                <a:cs typeface="Franklin Gothic Medium"/>
              </a:rPr>
              <a:t> $150k</a:t>
            </a:r>
            <a:endParaRPr sz="1600" dirty="0">
              <a:latin typeface="Franklin Gothic Medium"/>
              <a:cs typeface="Franklin Gothic Medium"/>
            </a:endParaRPr>
          </a:p>
        </p:txBody>
      </p:sp>
      <p:sp>
        <p:nvSpPr>
          <p:cNvPr id="28" name="object 26">
            <a:extLst>
              <a:ext uri="{FF2B5EF4-FFF2-40B4-BE49-F238E27FC236}">
                <a16:creationId xmlns:a16="http://schemas.microsoft.com/office/drawing/2014/main" id="{3C354A6E-506F-456D-A039-41A0060A2E6B}"/>
              </a:ext>
            </a:extLst>
          </p:cNvPr>
          <p:cNvSpPr/>
          <p:nvPr/>
        </p:nvSpPr>
        <p:spPr>
          <a:xfrm>
            <a:off x="5683759" y="2914787"/>
            <a:ext cx="45719" cy="1798689"/>
          </a:xfrm>
          <a:custGeom>
            <a:avLst/>
            <a:gdLst/>
            <a:ahLst/>
            <a:cxnLst/>
            <a:rect l="l" t="t" r="r" b="b"/>
            <a:pathLst>
              <a:path h="2971800">
                <a:moveTo>
                  <a:pt x="0" y="2971800"/>
                </a:moveTo>
                <a:lnTo>
                  <a:pt x="0" y="0"/>
                </a:lnTo>
              </a:path>
            </a:pathLst>
          </a:custGeom>
          <a:ln w="6096">
            <a:solidFill>
              <a:srgbClr val="476C5F"/>
            </a:solidFill>
          </a:ln>
        </p:spPr>
        <p:txBody>
          <a:bodyPr wrap="square" lIns="0" tIns="0" rIns="0" bIns="0" rtlCol="0"/>
          <a:lstStyle/>
          <a:p>
            <a:endParaRPr/>
          </a:p>
        </p:txBody>
      </p:sp>
      <p:sp>
        <p:nvSpPr>
          <p:cNvPr id="29" name="object 27">
            <a:extLst>
              <a:ext uri="{FF2B5EF4-FFF2-40B4-BE49-F238E27FC236}">
                <a16:creationId xmlns:a16="http://schemas.microsoft.com/office/drawing/2014/main" id="{D9283C62-B25D-433B-808B-E1D4BD79C4F5}"/>
              </a:ext>
            </a:extLst>
          </p:cNvPr>
          <p:cNvSpPr txBox="1"/>
          <p:nvPr/>
        </p:nvSpPr>
        <p:spPr>
          <a:xfrm>
            <a:off x="5941532" y="2590048"/>
            <a:ext cx="1912620" cy="1981953"/>
          </a:xfrm>
          <a:prstGeom prst="rect">
            <a:avLst/>
          </a:prstGeom>
        </p:spPr>
        <p:txBody>
          <a:bodyPr vert="horz" wrap="square" lIns="0" tIns="12065" rIns="0" bIns="0" rtlCol="0">
            <a:spAutoFit/>
          </a:bodyPr>
          <a:lstStyle/>
          <a:p>
            <a:pPr marL="12700">
              <a:lnSpc>
                <a:spcPct val="100000"/>
              </a:lnSpc>
              <a:spcBef>
                <a:spcPts val="95"/>
              </a:spcBef>
            </a:pPr>
            <a:r>
              <a:rPr lang="en-US" sz="1600" b="1" spc="45" dirty="0">
                <a:solidFill>
                  <a:srgbClr val="FF0000"/>
                </a:solidFill>
                <a:latin typeface="Calibri"/>
                <a:cs typeface="Calibri"/>
              </a:rPr>
              <a:t>TAX EVENT</a:t>
            </a:r>
          </a:p>
          <a:p>
            <a:pPr marL="12700">
              <a:lnSpc>
                <a:spcPct val="100000"/>
              </a:lnSpc>
              <a:spcBef>
                <a:spcPts val="95"/>
              </a:spcBef>
            </a:pPr>
            <a:r>
              <a:rPr sz="1600" b="1" spc="45" dirty="0">
                <a:latin typeface="Calibri"/>
                <a:cs typeface="Calibri"/>
              </a:rPr>
              <a:t>Dec. </a:t>
            </a:r>
            <a:r>
              <a:rPr sz="1600" b="1" spc="90" dirty="0">
                <a:latin typeface="Calibri"/>
                <a:cs typeface="Calibri"/>
              </a:rPr>
              <a:t>31,</a:t>
            </a:r>
            <a:r>
              <a:rPr sz="1600" b="1" spc="20" dirty="0">
                <a:latin typeface="Calibri"/>
                <a:cs typeface="Calibri"/>
              </a:rPr>
              <a:t> </a:t>
            </a:r>
            <a:r>
              <a:rPr sz="1600" b="1" spc="120" dirty="0">
                <a:latin typeface="Calibri"/>
                <a:cs typeface="Calibri"/>
              </a:rPr>
              <a:t>202</a:t>
            </a:r>
            <a:r>
              <a:rPr lang="en-US" sz="1600" b="1" spc="120" dirty="0">
                <a:latin typeface="Calibri"/>
                <a:cs typeface="Calibri"/>
              </a:rPr>
              <a:t>6</a:t>
            </a:r>
            <a:endParaRPr sz="1600" dirty="0">
              <a:latin typeface="Calibri"/>
              <a:cs typeface="Calibri"/>
            </a:endParaRPr>
          </a:p>
          <a:p>
            <a:pPr marL="12700" marR="5080">
              <a:lnSpc>
                <a:spcPct val="100000"/>
              </a:lnSpc>
            </a:pPr>
            <a:r>
              <a:rPr sz="1600" spc="-5" dirty="0">
                <a:latin typeface="Franklin Gothic Medium"/>
                <a:cs typeface="Franklin Gothic Medium"/>
              </a:rPr>
              <a:t>$850K of the 1MM of  </a:t>
            </a:r>
            <a:r>
              <a:rPr sz="1600" spc="-10" dirty="0">
                <a:latin typeface="Franklin Gothic Medium"/>
                <a:cs typeface="Franklin Gothic Medium"/>
              </a:rPr>
              <a:t>deferred </a:t>
            </a:r>
            <a:r>
              <a:rPr sz="1600" spc="-5" dirty="0">
                <a:latin typeface="Franklin Gothic Medium"/>
                <a:cs typeface="Franklin Gothic Medium"/>
              </a:rPr>
              <a:t>capital</a:t>
            </a:r>
            <a:r>
              <a:rPr sz="1600" spc="-65" dirty="0">
                <a:latin typeface="Franklin Gothic Medium"/>
                <a:cs typeface="Franklin Gothic Medium"/>
              </a:rPr>
              <a:t> </a:t>
            </a:r>
            <a:r>
              <a:rPr sz="1600" spc="-5" dirty="0">
                <a:latin typeface="Franklin Gothic Medium"/>
                <a:cs typeface="Franklin Gothic Medium"/>
              </a:rPr>
              <a:t>gains  are </a:t>
            </a:r>
            <a:r>
              <a:rPr sz="1600" spc="-10" dirty="0">
                <a:latin typeface="Franklin Gothic Medium"/>
                <a:cs typeface="Franklin Gothic Medium"/>
              </a:rPr>
              <a:t>taxed </a:t>
            </a:r>
            <a:r>
              <a:rPr sz="1600" spc="-5" dirty="0">
                <a:latin typeface="Franklin Gothic Medium"/>
                <a:cs typeface="Franklin Gothic Medium"/>
              </a:rPr>
              <a:t>and </a:t>
            </a:r>
            <a:r>
              <a:rPr sz="1600" spc="-10" dirty="0">
                <a:latin typeface="Franklin Gothic Medium"/>
                <a:cs typeface="Franklin Gothic Medium"/>
              </a:rPr>
              <a:t>the  </a:t>
            </a:r>
            <a:r>
              <a:rPr sz="1600" spc="-5" dirty="0">
                <a:latin typeface="Franklin Gothic Medium"/>
                <a:cs typeface="Franklin Gothic Medium"/>
              </a:rPr>
              <a:t>basis in QOF  </a:t>
            </a:r>
            <a:r>
              <a:rPr sz="1600" spc="-10" dirty="0">
                <a:latin typeface="Franklin Gothic Medium"/>
                <a:cs typeface="Franklin Gothic Medium"/>
              </a:rPr>
              <a:t>investment </a:t>
            </a:r>
            <a:r>
              <a:rPr sz="1600" spc="-5" dirty="0">
                <a:latin typeface="Franklin Gothic Medium"/>
                <a:cs typeface="Franklin Gothic Medium"/>
              </a:rPr>
              <a:t>increases  </a:t>
            </a:r>
            <a:r>
              <a:rPr sz="1600" spc="-15" dirty="0">
                <a:latin typeface="Franklin Gothic Medium"/>
                <a:cs typeface="Franklin Gothic Medium"/>
              </a:rPr>
              <a:t>to </a:t>
            </a:r>
            <a:r>
              <a:rPr sz="1600" spc="-5" dirty="0">
                <a:latin typeface="Franklin Gothic Medium"/>
                <a:cs typeface="Franklin Gothic Medium"/>
              </a:rPr>
              <a:t>$1MM.</a:t>
            </a:r>
            <a:endParaRPr sz="1600" dirty="0">
              <a:latin typeface="Franklin Gothic Medium"/>
              <a:cs typeface="Franklin Gothic Medium"/>
            </a:endParaRPr>
          </a:p>
        </p:txBody>
      </p:sp>
      <p:sp>
        <p:nvSpPr>
          <p:cNvPr id="30" name="object 28">
            <a:extLst>
              <a:ext uri="{FF2B5EF4-FFF2-40B4-BE49-F238E27FC236}">
                <a16:creationId xmlns:a16="http://schemas.microsoft.com/office/drawing/2014/main" id="{8964FC70-D5C8-42DD-8152-71F1D3D23229}"/>
              </a:ext>
            </a:extLst>
          </p:cNvPr>
          <p:cNvSpPr/>
          <p:nvPr/>
        </p:nvSpPr>
        <p:spPr>
          <a:xfrm>
            <a:off x="11082528" y="3691128"/>
            <a:ext cx="0" cy="1071245"/>
          </a:xfrm>
          <a:custGeom>
            <a:avLst/>
            <a:gdLst/>
            <a:ahLst/>
            <a:cxnLst/>
            <a:rect l="l" t="t" r="r" b="b"/>
            <a:pathLst>
              <a:path h="1071245">
                <a:moveTo>
                  <a:pt x="0" y="1070864"/>
                </a:moveTo>
                <a:lnTo>
                  <a:pt x="0" y="0"/>
                </a:lnTo>
              </a:path>
            </a:pathLst>
          </a:custGeom>
          <a:ln w="6096">
            <a:solidFill>
              <a:srgbClr val="476C5F"/>
            </a:solidFill>
          </a:ln>
        </p:spPr>
        <p:txBody>
          <a:bodyPr wrap="square" lIns="0" tIns="0" rIns="0" bIns="0" rtlCol="0"/>
          <a:lstStyle/>
          <a:p>
            <a:endParaRPr/>
          </a:p>
        </p:txBody>
      </p:sp>
      <p:sp>
        <p:nvSpPr>
          <p:cNvPr id="31" name="object 29">
            <a:extLst>
              <a:ext uri="{FF2B5EF4-FFF2-40B4-BE49-F238E27FC236}">
                <a16:creationId xmlns:a16="http://schemas.microsoft.com/office/drawing/2014/main" id="{7606286A-DDDC-4351-9926-D2964264E586}"/>
              </a:ext>
            </a:extLst>
          </p:cNvPr>
          <p:cNvSpPr txBox="1"/>
          <p:nvPr/>
        </p:nvSpPr>
        <p:spPr>
          <a:xfrm>
            <a:off x="10178288" y="1148334"/>
            <a:ext cx="1935480" cy="2463800"/>
          </a:xfrm>
          <a:prstGeom prst="rect">
            <a:avLst/>
          </a:prstGeom>
        </p:spPr>
        <p:txBody>
          <a:bodyPr vert="horz" wrap="square" lIns="0" tIns="12065" rIns="0" bIns="0" rtlCol="0">
            <a:spAutoFit/>
          </a:bodyPr>
          <a:lstStyle/>
          <a:p>
            <a:pPr marL="12700">
              <a:lnSpc>
                <a:spcPct val="100000"/>
              </a:lnSpc>
              <a:spcBef>
                <a:spcPts val="95"/>
              </a:spcBef>
            </a:pPr>
            <a:r>
              <a:rPr sz="1600" b="1" spc="35" dirty="0">
                <a:latin typeface="Calibri"/>
                <a:cs typeface="Calibri"/>
              </a:rPr>
              <a:t>June </a:t>
            </a:r>
            <a:r>
              <a:rPr sz="1600" b="1" spc="75" dirty="0">
                <a:latin typeface="Calibri"/>
                <a:cs typeface="Calibri"/>
              </a:rPr>
              <a:t>30,</a:t>
            </a:r>
            <a:r>
              <a:rPr sz="1600" b="1" spc="-40" dirty="0">
                <a:latin typeface="Calibri"/>
                <a:cs typeface="Calibri"/>
              </a:rPr>
              <a:t> </a:t>
            </a:r>
            <a:r>
              <a:rPr sz="1600" b="1" spc="120" dirty="0">
                <a:latin typeface="Calibri"/>
                <a:cs typeface="Calibri"/>
              </a:rPr>
              <a:t>202</a:t>
            </a:r>
            <a:r>
              <a:rPr lang="en-US" sz="1600" b="1" spc="120" dirty="0">
                <a:latin typeface="Calibri"/>
                <a:cs typeface="Calibri"/>
              </a:rPr>
              <a:t>9</a:t>
            </a:r>
            <a:endParaRPr sz="1600" dirty="0">
              <a:latin typeface="Calibri"/>
              <a:cs typeface="Calibri"/>
            </a:endParaRPr>
          </a:p>
          <a:p>
            <a:pPr marL="12700" marR="454025" algn="just">
              <a:lnSpc>
                <a:spcPct val="100000"/>
              </a:lnSpc>
            </a:pPr>
            <a:r>
              <a:rPr sz="1600" spc="-5" dirty="0">
                <a:latin typeface="Franklin Gothic Medium"/>
                <a:cs typeface="Franklin Gothic Medium"/>
              </a:rPr>
              <a:t>(after </a:t>
            </a:r>
            <a:r>
              <a:rPr sz="1600" spc="-10" dirty="0">
                <a:latin typeface="Franklin Gothic Medium"/>
                <a:cs typeface="Franklin Gothic Medium"/>
              </a:rPr>
              <a:t>10 </a:t>
            </a:r>
            <a:r>
              <a:rPr sz="1600" spc="-5" dirty="0">
                <a:latin typeface="Franklin Gothic Medium"/>
                <a:cs typeface="Franklin Gothic Medium"/>
              </a:rPr>
              <a:t>years),  </a:t>
            </a:r>
            <a:r>
              <a:rPr sz="1600" spc="-25" dirty="0">
                <a:latin typeface="Franklin Gothic Medium"/>
                <a:cs typeface="Franklin Gothic Medium"/>
              </a:rPr>
              <a:t>Taxpayer </a:t>
            </a:r>
            <a:r>
              <a:rPr sz="1600" spc="-5" dirty="0">
                <a:latin typeface="Franklin Gothic Medium"/>
                <a:cs typeface="Franklin Gothic Medium"/>
              </a:rPr>
              <a:t>sells its  </a:t>
            </a:r>
            <a:r>
              <a:rPr sz="1600" spc="-10" dirty="0">
                <a:latin typeface="Franklin Gothic Medium"/>
                <a:cs typeface="Franklin Gothic Medium"/>
              </a:rPr>
              <a:t>investment</a:t>
            </a:r>
            <a:r>
              <a:rPr sz="1600" spc="-30" dirty="0">
                <a:latin typeface="Franklin Gothic Medium"/>
                <a:cs typeface="Franklin Gothic Medium"/>
              </a:rPr>
              <a:t> </a:t>
            </a:r>
            <a:r>
              <a:rPr sz="1600" spc="-10" dirty="0">
                <a:latin typeface="Franklin Gothic Medium"/>
                <a:cs typeface="Franklin Gothic Medium"/>
              </a:rPr>
              <a:t>for</a:t>
            </a:r>
            <a:endParaRPr sz="1600" dirty="0">
              <a:latin typeface="Franklin Gothic Medium"/>
              <a:cs typeface="Franklin Gothic Medium"/>
            </a:endParaRPr>
          </a:p>
          <a:p>
            <a:pPr marL="12700" marR="5080">
              <a:lnSpc>
                <a:spcPct val="100000"/>
              </a:lnSpc>
            </a:pPr>
            <a:r>
              <a:rPr sz="1600" spc="-5" dirty="0">
                <a:latin typeface="Franklin Gothic Medium"/>
                <a:cs typeface="Franklin Gothic Medium"/>
              </a:rPr>
              <a:t>$2.0MM. </a:t>
            </a:r>
            <a:r>
              <a:rPr sz="1600" spc="-10" dirty="0">
                <a:latin typeface="Franklin Gothic Medium"/>
                <a:cs typeface="Franklin Gothic Medium"/>
              </a:rPr>
              <a:t>Basis </a:t>
            </a:r>
            <a:r>
              <a:rPr sz="1600" spc="-5" dirty="0">
                <a:latin typeface="Franklin Gothic Medium"/>
                <a:cs typeface="Franklin Gothic Medium"/>
              </a:rPr>
              <a:t>in </a:t>
            </a:r>
            <a:r>
              <a:rPr sz="1600" spc="-10" dirty="0">
                <a:latin typeface="Franklin Gothic Medium"/>
                <a:cs typeface="Franklin Gothic Medium"/>
              </a:rPr>
              <a:t>the  investment </a:t>
            </a:r>
            <a:r>
              <a:rPr sz="1600" spc="-5" dirty="0">
                <a:latin typeface="Franklin Gothic Medium"/>
                <a:cs typeface="Franklin Gothic Medium"/>
              </a:rPr>
              <a:t>is  deemed </a:t>
            </a:r>
            <a:r>
              <a:rPr sz="1600" spc="-15" dirty="0">
                <a:latin typeface="Franklin Gothic Medium"/>
                <a:cs typeface="Franklin Gothic Medium"/>
              </a:rPr>
              <a:t>to </a:t>
            </a:r>
            <a:r>
              <a:rPr sz="1600" dirty="0">
                <a:latin typeface="Franklin Gothic Medium"/>
                <a:cs typeface="Franklin Gothic Medium"/>
              </a:rPr>
              <a:t>be </a:t>
            </a:r>
            <a:r>
              <a:rPr sz="1600" spc="-20" dirty="0">
                <a:latin typeface="Franklin Gothic Medium"/>
                <a:cs typeface="Franklin Gothic Medium"/>
              </a:rPr>
              <a:t>FMV.  </a:t>
            </a:r>
            <a:r>
              <a:rPr sz="1600" spc="-10" dirty="0">
                <a:latin typeface="Franklin Gothic Medium"/>
                <a:cs typeface="Franklin Gothic Medium"/>
              </a:rPr>
              <a:t>The </a:t>
            </a:r>
            <a:r>
              <a:rPr sz="1600" spc="-5" dirty="0">
                <a:latin typeface="Franklin Gothic Medium"/>
                <a:cs typeface="Franklin Gothic Medium"/>
              </a:rPr>
              <a:t>effect is no tax on  appreciation in  </a:t>
            </a:r>
            <a:r>
              <a:rPr sz="1600" spc="-10" dirty="0">
                <a:latin typeface="Franklin Gothic Medium"/>
                <a:cs typeface="Franklin Gothic Medium"/>
              </a:rPr>
              <a:t>investment.</a:t>
            </a:r>
            <a:endParaRPr sz="1600" dirty="0">
              <a:latin typeface="Franklin Gothic Medium"/>
              <a:cs typeface="Franklin Gothic Medium"/>
            </a:endParaRPr>
          </a:p>
        </p:txBody>
      </p:sp>
      <p:sp>
        <p:nvSpPr>
          <p:cNvPr id="32" name="object 30">
            <a:extLst>
              <a:ext uri="{FF2B5EF4-FFF2-40B4-BE49-F238E27FC236}">
                <a16:creationId xmlns:a16="http://schemas.microsoft.com/office/drawing/2014/main" id="{795FB335-D5E1-4A7A-BCC4-3EA19BD5858B}"/>
              </a:ext>
            </a:extLst>
          </p:cNvPr>
          <p:cNvSpPr/>
          <p:nvPr/>
        </p:nvSpPr>
        <p:spPr>
          <a:xfrm>
            <a:off x="10210800" y="3691128"/>
            <a:ext cx="1657350" cy="0"/>
          </a:xfrm>
          <a:custGeom>
            <a:avLst/>
            <a:gdLst/>
            <a:ahLst/>
            <a:cxnLst/>
            <a:rect l="l" t="t" r="r" b="b"/>
            <a:pathLst>
              <a:path w="1657350">
                <a:moveTo>
                  <a:pt x="0" y="0"/>
                </a:moveTo>
                <a:lnTo>
                  <a:pt x="1657350" y="0"/>
                </a:lnTo>
              </a:path>
            </a:pathLst>
          </a:custGeom>
          <a:ln w="6096">
            <a:solidFill>
              <a:srgbClr val="476C5F"/>
            </a:solidFill>
          </a:ln>
        </p:spPr>
        <p:txBody>
          <a:bodyPr wrap="square" lIns="0" tIns="0" rIns="0" bIns="0" rtlCol="0"/>
          <a:lstStyle/>
          <a:p>
            <a:endParaRPr/>
          </a:p>
        </p:txBody>
      </p:sp>
    </p:spTree>
    <p:extLst>
      <p:ext uri="{BB962C8B-B14F-4D97-AF65-F5344CB8AC3E}">
        <p14:creationId xmlns:p14="http://schemas.microsoft.com/office/powerpoint/2010/main" val="30037757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4AAF81A-D3C3-457D-86A7-7215475BC11D}"/>
              </a:ext>
            </a:extLst>
          </p:cNvPr>
          <p:cNvSpPr txBox="1">
            <a:spLocks/>
          </p:cNvSpPr>
          <p:nvPr/>
        </p:nvSpPr>
        <p:spPr>
          <a:xfrm>
            <a:off x="558176" y="454200"/>
            <a:ext cx="10218821" cy="1318951"/>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3970" algn="ctr">
              <a:lnSpc>
                <a:spcPct val="100000"/>
              </a:lnSpc>
              <a:spcBef>
                <a:spcPts val="105"/>
              </a:spcBef>
            </a:pPr>
            <a:r>
              <a:rPr lang="en-US" b="1" spc="50" dirty="0">
                <a:latin typeface="Calibri" panose="020F0502020204030204" pitchFamily="34" charset="0"/>
              </a:rPr>
              <a:t>Qualified </a:t>
            </a:r>
            <a:r>
              <a:rPr lang="en-US" b="1" spc="-5" dirty="0">
                <a:latin typeface="Calibri" panose="020F0502020204030204" pitchFamily="34" charset="0"/>
              </a:rPr>
              <a:t>Opportunity </a:t>
            </a:r>
            <a:r>
              <a:rPr lang="en-US" b="1" spc="95" dirty="0">
                <a:latin typeface="Calibri" panose="020F0502020204030204" pitchFamily="34" charset="0"/>
              </a:rPr>
              <a:t>Fund </a:t>
            </a:r>
          </a:p>
          <a:p>
            <a:pPr marL="13970" algn="ctr">
              <a:lnSpc>
                <a:spcPct val="100000"/>
              </a:lnSpc>
              <a:spcBef>
                <a:spcPts val="105"/>
              </a:spcBef>
            </a:pPr>
            <a:r>
              <a:rPr lang="en-US" sz="4000" b="1" spc="105" dirty="0">
                <a:latin typeface="Calibri" panose="020F0502020204030204" pitchFamily="34" charset="0"/>
              </a:rPr>
              <a:t>Statutory Requirements</a:t>
            </a:r>
          </a:p>
        </p:txBody>
      </p:sp>
      <p:sp>
        <p:nvSpPr>
          <p:cNvPr id="5" name="object 3">
            <a:extLst>
              <a:ext uri="{FF2B5EF4-FFF2-40B4-BE49-F238E27FC236}">
                <a16:creationId xmlns:a16="http://schemas.microsoft.com/office/drawing/2014/main" id="{E4AF7326-4D8B-4EB4-9D5B-1E22E4BAE2C0}"/>
              </a:ext>
            </a:extLst>
          </p:cNvPr>
          <p:cNvSpPr txBox="1"/>
          <p:nvPr/>
        </p:nvSpPr>
        <p:spPr>
          <a:xfrm>
            <a:off x="1158844" y="2172832"/>
            <a:ext cx="9973686" cy="4249240"/>
          </a:xfrm>
          <a:prstGeom prst="rect">
            <a:avLst/>
          </a:prstGeom>
        </p:spPr>
        <p:txBody>
          <a:bodyPr vert="horz" wrap="square" lIns="0" tIns="67945" rIns="0" bIns="0" rtlCol="0">
            <a:spAutoFit/>
          </a:bodyPr>
          <a:lstStyle/>
          <a:p>
            <a:pPr marL="469900" marR="5080" indent="-457200">
              <a:lnSpc>
                <a:spcPts val="3800"/>
              </a:lnSpc>
              <a:spcBef>
                <a:spcPts val="535"/>
              </a:spcBef>
              <a:spcAft>
                <a:spcPts val="1200"/>
              </a:spcAft>
              <a:buFont typeface="Arial" panose="020B0604020202020204" pitchFamily="34" charset="0"/>
              <a:buChar char="•"/>
            </a:pPr>
            <a:r>
              <a:rPr lang="en-US" sz="3200" b="1" spc="-5" dirty="0">
                <a:cs typeface="Franklin Gothic Medium"/>
              </a:rPr>
              <a:t>Corporation, Partnership or LLC</a:t>
            </a:r>
          </a:p>
          <a:p>
            <a:pPr marL="469900" marR="5080" indent="-457200">
              <a:lnSpc>
                <a:spcPts val="3700"/>
              </a:lnSpc>
              <a:spcBef>
                <a:spcPts val="535"/>
              </a:spcBef>
              <a:spcAft>
                <a:spcPts val="1200"/>
              </a:spcAft>
              <a:buFont typeface="Arial" panose="020B0604020202020204" pitchFamily="34" charset="0"/>
              <a:buChar char="•"/>
            </a:pPr>
            <a:r>
              <a:rPr lang="en-US" sz="3200" b="1" spc="-5" dirty="0">
                <a:cs typeface="Franklin Gothic Medium"/>
              </a:rPr>
              <a:t>Organized</a:t>
            </a:r>
            <a:r>
              <a:rPr sz="3200" b="1" spc="-5" dirty="0">
                <a:cs typeface="Franklin Gothic Medium"/>
              </a:rPr>
              <a:t> </a:t>
            </a:r>
            <a:r>
              <a:rPr lang="en-US" sz="3200" b="1" spc="-5" dirty="0">
                <a:cs typeface="Franklin Gothic Medium"/>
              </a:rPr>
              <a:t>for the </a:t>
            </a:r>
            <a:r>
              <a:rPr sz="3200" b="1" spc="-5" dirty="0">
                <a:cs typeface="Franklin Gothic Medium"/>
              </a:rPr>
              <a:t>purpose </a:t>
            </a:r>
            <a:r>
              <a:rPr sz="3200" b="1" dirty="0">
                <a:cs typeface="Franklin Gothic Medium"/>
              </a:rPr>
              <a:t>of </a:t>
            </a:r>
            <a:r>
              <a:rPr sz="3200" b="1" spc="-10" dirty="0">
                <a:cs typeface="Franklin Gothic Medium"/>
              </a:rPr>
              <a:t>investing </a:t>
            </a:r>
            <a:r>
              <a:rPr sz="3200" b="1" dirty="0">
                <a:cs typeface="Franklin Gothic Medium"/>
              </a:rPr>
              <a:t>in </a:t>
            </a:r>
            <a:r>
              <a:rPr sz="3200" b="1" spc="35" dirty="0">
                <a:solidFill>
                  <a:srgbClr val="00B050"/>
                </a:solidFill>
                <a:cs typeface="Calibri"/>
              </a:rPr>
              <a:t>Qualified  </a:t>
            </a:r>
            <a:r>
              <a:rPr sz="3200" b="1" spc="-5" dirty="0">
                <a:solidFill>
                  <a:srgbClr val="00B050"/>
                </a:solidFill>
                <a:cs typeface="Calibri"/>
              </a:rPr>
              <a:t>Opportunity </a:t>
            </a:r>
            <a:r>
              <a:rPr sz="3200" b="1" spc="110" dirty="0">
                <a:solidFill>
                  <a:srgbClr val="00B050"/>
                </a:solidFill>
                <a:cs typeface="Calibri"/>
              </a:rPr>
              <a:t>Zone </a:t>
            </a:r>
            <a:r>
              <a:rPr sz="3200" b="1" spc="30" dirty="0">
                <a:solidFill>
                  <a:srgbClr val="00B050"/>
                </a:solidFill>
                <a:cs typeface="Calibri"/>
              </a:rPr>
              <a:t>Property</a:t>
            </a:r>
            <a:r>
              <a:rPr sz="3200" b="1" spc="90" dirty="0">
                <a:solidFill>
                  <a:srgbClr val="00B050"/>
                </a:solidFill>
                <a:cs typeface="Calibri"/>
              </a:rPr>
              <a:t> </a:t>
            </a:r>
            <a:r>
              <a:rPr sz="3200" b="1" spc="20" dirty="0">
                <a:solidFill>
                  <a:srgbClr val="00B050"/>
                </a:solidFill>
                <a:cs typeface="Calibri"/>
              </a:rPr>
              <a:t>(QOZP)</a:t>
            </a:r>
            <a:endParaRPr lang="en-US" sz="3200" b="1" spc="20" dirty="0">
              <a:solidFill>
                <a:srgbClr val="00B050"/>
              </a:solidFill>
              <a:cs typeface="Calibri"/>
            </a:endParaRPr>
          </a:p>
          <a:p>
            <a:pPr marL="469900" marR="5080" indent="-457200">
              <a:lnSpc>
                <a:spcPts val="3700"/>
              </a:lnSpc>
              <a:spcBef>
                <a:spcPts val="535"/>
              </a:spcBef>
              <a:spcAft>
                <a:spcPts val="1200"/>
              </a:spcAft>
              <a:buFont typeface="Arial" panose="020B0604020202020204" pitchFamily="34" charset="0"/>
              <a:buChar char="•"/>
            </a:pPr>
            <a:r>
              <a:rPr lang="en-US" sz="3200" b="1" spc="20" dirty="0">
                <a:solidFill>
                  <a:srgbClr val="00B050"/>
                </a:solidFill>
                <a:cs typeface="Franklin Gothic Medium"/>
              </a:rPr>
              <a:t>90%</a:t>
            </a:r>
            <a:r>
              <a:rPr lang="en-US" sz="3200" b="1" spc="20" dirty="0">
                <a:cs typeface="Franklin Gothic Medium"/>
              </a:rPr>
              <a:t> of Assets Must Be Invested in QOZP Property (including ownership equity in </a:t>
            </a:r>
            <a:r>
              <a:rPr lang="en-US" sz="3200" b="1" spc="20" dirty="0">
                <a:solidFill>
                  <a:srgbClr val="00B050"/>
                </a:solidFill>
                <a:cs typeface="Franklin Gothic Medium"/>
              </a:rPr>
              <a:t>QOZ Business</a:t>
            </a:r>
            <a:r>
              <a:rPr lang="en-US" sz="3200" b="1" spc="20" dirty="0">
                <a:cs typeface="Franklin Gothic Medium"/>
              </a:rPr>
              <a:t>)</a:t>
            </a:r>
          </a:p>
          <a:p>
            <a:pPr marL="469900" marR="5080" indent="-457200">
              <a:lnSpc>
                <a:spcPts val="3700"/>
              </a:lnSpc>
              <a:spcBef>
                <a:spcPts val="535"/>
              </a:spcBef>
              <a:spcAft>
                <a:spcPts val="1200"/>
              </a:spcAft>
              <a:buFont typeface="Arial" panose="020B0604020202020204" pitchFamily="34" charset="0"/>
              <a:buChar char="•"/>
            </a:pPr>
            <a:r>
              <a:rPr lang="en-US" sz="3200" b="1" spc="-5" dirty="0">
                <a:cs typeface="Franklin Gothic Medium"/>
              </a:rPr>
              <a:t>Include purpose as QOF in organizational documents</a:t>
            </a:r>
            <a:endParaRPr lang="en-US" sz="3200" b="1" dirty="0">
              <a:cs typeface="Franklin Gothic Medium"/>
            </a:endParaRPr>
          </a:p>
          <a:p>
            <a:pPr marL="469900" marR="5080" lvl="1">
              <a:lnSpc>
                <a:spcPts val="3460"/>
              </a:lnSpc>
              <a:spcBef>
                <a:spcPts val="535"/>
              </a:spcBef>
            </a:pPr>
            <a:endParaRPr sz="3200" dirty="0">
              <a:latin typeface="Franklin Gothic Medium"/>
              <a:cs typeface="Franklin Gothic Medium"/>
            </a:endParaRPr>
          </a:p>
        </p:txBody>
      </p:sp>
    </p:spTree>
    <p:extLst>
      <p:ext uri="{BB962C8B-B14F-4D97-AF65-F5344CB8AC3E}">
        <p14:creationId xmlns:p14="http://schemas.microsoft.com/office/powerpoint/2010/main" val="112292065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A131873-5B8B-4740-9423-A14E0CA588F4}"/>
              </a:ext>
            </a:extLst>
          </p:cNvPr>
          <p:cNvSpPr txBox="1">
            <a:spLocks noGrp="1"/>
          </p:cNvSpPr>
          <p:nvPr>
            <p:ph type="title"/>
          </p:nvPr>
        </p:nvSpPr>
        <p:spPr>
          <a:xfrm>
            <a:off x="2214061" y="781712"/>
            <a:ext cx="7763878" cy="690574"/>
          </a:xfrm>
          <a:prstGeom prst="rect">
            <a:avLst/>
          </a:prstGeom>
        </p:spPr>
        <p:txBody>
          <a:bodyPr vert="horz" wrap="square" lIns="0" tIns="13335" rIns="0" bIns="0" rtlCol="0">
            <a:spAutoFit/>
          </a:bodyPr>
          <a:lstStyle/>
          <a:p>
            <a:pPr marL="12700" algn="ctr">
              <a:lnSpc>
                <a:spcPct val="100000"/>
              </a:lnSpc>
              <a:spcBef>
                <a:spcPts val="105"/>
              </a:spcBef>
            </a:pPr>
            <a:r>
              <a:rPr sz="4400" b="1" spc="120" dirty="0">
                <a:latin typeface="Calibri" panose="020F0502020204030204" pitchFamily="34" charset="0"/>
              </a:rPr>
              <a:t>Certification</a:t>
            </a:r>
            <a:r>
              <a:rPr sz="4400" b="1" spc="15" dirty="0">
                <a:latin typeface="Calibri" panose="020F0502020204030204" pitchFamily="34" charset="0"/>
              </a:rPr>
              <a:t> </a:t>
            </a:r>
            <a:r>
              <a:rPr sz="4400" b="1" spc="210" dirty="0">
                <a:latin typeface="Calibri" panose="020F0502020204030204" pitchFamily="34" charset="0"/>
              </a:rPr>
              <a:t>Process</a:t>
            </a:r>
            <a:r>
              <a:rPr lang="en-US" sz="4400" b="1" spc="210" dirty="0">
                <a:latin typeface="Calibri" panose="020F0502020204030204" pitchFamily="34" charset="0"/>
              </a:rPr>
              <a:t> for QOF</a:t>
            </a:r>
            <a:endParaRPr sz="4400" b="1" dirty="0">
              <a:latin typeface="Calibri" panose="020F0502020204030204" pitchFamily="34" charset="0"/>
            </a:endParaRPr>
          </a:p>
        </p:txBody>
      </p:sp>
      <p:sp>
        <p:nvSpPr>
          <p:cNvPr id="5" name="object 3">
            <a:extLst>
              <a:ext uri="{FF2B5EF4-FFF2-40B4-BE49-F238E27FC236}">
                <a16:creationId xmlns:a16="http://schemas.microsoft.com/office/drawing/2014/main" id="{45C10D84-D4DC-48BB-BE11-3F1E12AB94B4}"/>
              </a:ext>
            </a:extLst>
          </p:cNvPr>
          <p:cNvSpPr txBox="1"/>
          <p:nvPr/>
        </p:nvSpPr>
        <p:spPr>
          <a:xfrm>
            <a:off x="1330859" y="1901227"/>
            <a:ext cx="10713446" cy="2711640"/>
          </a:xfrm>
          <a:prstGeom prst="rect">
            <a:avLst/>
          </a:prstGeom>
        </p:spPr>
        <p:txBody>
          <a:bodyPr vert="horz" wrap="square" lIns="0" tIns="53975" rIns="0" bIns="0" rtlCol="0">
            <a:spAutoFit/>
          </a:bodyPr>
          <a:lstStyle/>
          <a:p>
            <a:pPr marL="241300" marR="5080" indent="-228600">
              <a:lnSpc>
                <a:spcPts val="2590"/>
              </a:lnSpc>
              <a:spcBef>
                <a:spcPts val="425"/>
              </a:spcBef>
              <a:buFont typeface="Arial"/>
              <a:buChar char="•"/>
              <a:tabLst>
                <a:tab pos="241935" algn="l"/>
              </a:tabLst>
            </a:pPr>
            <a:endParaRPr lang="en-US" sz="2400" spc="-5" dirty="0">
              <a:latin typeface="Franklin Gothic Medium"/>
              <a:cs typeface="Franklin Gothic Medium"/>
            </a:endParaRPr>
          </a:p>
          <a:p>
            <a:pPr marL="241300" marR="5080" indent="-228600">
              <a:lnSpc>
                <a:spcPts val="2590"/>
              </a:lnSpc>
              <a:spcBef>
                <a:spcPts val="425"/>
              </a:spcBef>
              <a:spcAft>
                <a:spcPts val="1200"/>
              </a:spcAft>
              <a:buFont typeface="Arial"/>
              <a:buChar char="•"/>
              <a:tabLst>
                <a:tab pos="241935" algn="l"/>
              </a:tabLst>
            </a:pPr>
            <a:r>
              <a:rPr lang="en-US" sz="2800" spc="-5" dirty="0">
                <a:latin typeface="Franklin Gothic Medium"/>
                <a:cs typeface="Franklin Gothic Medium"/>
              </a:rPr>
              <a:t>E</a:t>
            </a:r>
            <a:r>
              <a:rPr sz="2800" spc="-5" dirty="0">
                <a:latin typeface="Franklin Gothic Medium"/>
                <a:cs typeface="Franklin Gothic Medium"/>
              </a:rPr>
              <a:t>ligible </a:t>
            </a:r>
            <a:r>
              <a:rPr sz="2800" spc="-15" dirty="0">
                <a:latin typeface="Franklin Gothic Medium"/>
                <a:cs typeface="Franklin Gothic Medium"/>
              </a:rPr>
              <a:t>taxpayer </a:t>
            </a:r>
            <a:r>
              <a:rPr sz="2800" dirty="0">
                <a:solidFill>
                  <a:srgbClr val="00B050"/>
                </a:solidFill>
                <a:latin typeface="Franklin Gothic Medium"/>
                <a:cs typeface="Franklin Gothic Medium"/>
              </a:rPr>
              <a:t>self-certifies</a:t>
            </a:r>
            <a:r>
              <a:rPr sz="2800" dirty="0">
                <a:latin typeface="Franklin Gothic Medium"/>
                <a:cs typeface="Franklin Gothic Medium"/>
              </a:rPr>
              <a:t> </a:t>
            </a:r>
            <a:r>
              <a:rPr sz="2800" spc="-30" dirty="0">
                <a:latin typeface="Franklin Gothic Medium"/>
                <a:cs typeface="Franklin Gothic Medium"/>
              </a:rPr>
              <a:t>to </a:t>
            </a:r>
            <a:r>
              <a:rPr sz="2800" dirty="0">
                <a:latin typeface="Franklin Gothic Medium"/>
                <a:cs typeface="Franklin Gothic Medium"/>
              </a:rPr>
              <a:t>become a certified </a:t>
            </a:r>
            <a:r>
              <a:rPr lang="en-US" sz="2800" dirty="0">
                <a:latin typeface="Franklin Gothic Medium"/>
                <a:cs typeface="Franklin Gothic Medium"/>
              </a:rPr>
              <a:t>QOF</a:t>
            </a:r>
            <a:endParaRPr sz="2800" dirty="0">
              <a:latin typeface="Franklin Gothic Medium"/>
              <a:cs typeface="Franklin Gothic Medium"/>
            </a:endParaRPr>
          </a:p>
          <a:p>
            <a:pPr marL="241300" indent="-228600">
              <a:lnSpc>
                <a:spcPct val="100000"/>
              </a:lnSpc>
              <a:spcBef>
                <a:spcPts val="675"/>
              </a:spcBef>
              <a:spcAft>
                <a:spcPts val="1200"/>
              </a:spcAft>
              <a:buFont typeface="Arial"/>
              <a:buChar char="•"/>
              <a:tabLst>
                <a:tab pos="241935" algn="l"/>
              </a:tabLst>
            </a:pPr>
            <a:r>
              <a:rPr sz="2800" dirty="0">
                <a:latin typeface="Franklin Gothic Medium"/>
                <a:cs typeface="Franklin Gothic Medium"/>
              </a:rPr>
              <a:t>No </a:t>
            </a:r>
            <a:r>
              <a:rPr lang="en-US" sz="2800" dirty="0">
                <a:latin typeface="Franklin Gothic Medium"/>
                <a:cs typeface="Franklin Gothic Medium"/>
              </a:rPr>
              <a:t>IRS </a:t>
            </a:r>
            <a:r>
              <a:rPr sz="2800" spc="-10" dirty="0">
                <a:latin typeface="Franklin Gothic Medium"/>
                <a:cs typeface="Franklin Gothic Medium"/>
              </a:rPr>
              <a:t>approval </a:t>
            </a:r>
            <a:r>
              <a:rPr sz="2800" dirty="0">
                <a:latin typeface="Franklin Gothic Medium"/>
                <a:cs typeface="Franklin Gothic Medium"/>
              </a:rPr>
              <a:t>or action is</a:t>
            </a:r>
            <a:r>
              <a:rPr sz="2800" spc="-10" dirty="0">
                <a:latin typeface="Franklin Gothic Medium"/>
                <a:cs typeface="Franklin Gothic Medium"/>
              </a:rPr>
              <a:t> </a:t>
            </a:r>
            <a:r>
              <a:rPr sz="2800" spc="-5" dirty="0">
                <a:latin typeface="Franklin Gothic Medium"/>
                <a:cs typeface="Franklin Gothic Medium"/>
              </a:rPr>
              <a:t>required</a:t>
            </a:r>
            <a:endParaRPr sz="2800" dirty="0">
              <a:latin typeface="Franklin Gothic Medium"/>
              <a:cs typeface="Franklin Gothic Medium"/>
            </a:endParaRPr>
          </a:p>
          <a:p>
            <a:pPr marL="241300" indent="-228600">
              <a:lnSpc>
                <a:spcPts val="2735"/>
              </a:lnSpc>
              <a:spcBef>
                <a:spcPts val="720"/>
              </a:spcBef>
              <a:spcAft>
                <a:spcPts val="1200"/>
              </a:spcAft>
              <a:buFont typeface="Arial"/>
              <a:buChar char="•"/>
              <a:tabLst>
                <a:tab pos="241935" algn="l"/>
              </a:tabLst>
            </a:pPr>
            <a:r>
              <a:rPr lang="en-US" sz="2800" dirty="0">
                <a:latin typeface="Franklin Gothic Medium"/>
                <a:cs typeface="Franklin Gothic Medium"/>
              </a:rPr>
              <a:t>File </a:t>
            </a:r>
            <a:r>
              <a:rPr lang="en-US" sz="2800" dirty="0">
                <a:solidFill>
                  <a:srgbClr val="00B050"/>
                </a:solidFill>
                <a:latin typeface="Franklin Gothic Medium"/>
                <a:cs typeface="Franklin Gothic Medium"/>
              </a:rPr>
              <a:t>Form 8996 </a:t>
            </a:r>
            <a:r>
              <a:rPr lang="en-US" sz="2800" dirty="0">
                <a:latin typeface="Franklin Gothic Medium"/>
                <a:cs typeface="Franklin Gothic Medium"/>
              </a:rPr>
              <a:t>with </a:t>
            </a:r>
            <a:r>
              <a:rPr sz="2800" spc="-10" dirty="0">
                <a:latin typeface="Franklin Gothic Medium"/>
                <a:cs typeface="Franklin Gothic Medium"/>
              </a:rPr>
              <a:t>federal</a:t>
            </a:r>
            <a:r>
              <a:rPr lang="en-US" sz="2800" spc="-10" dirty="0">
                <a:latin typeface="Franklin Gothic Medium"/>
                <a:cs typeface="Franklin Gothic Medium"/>
              </a:rPr>
              <a:t> </a:t>
            </a:r>
            <a:r>
              <a:rPr sz="2800" spc="-5" dirty="0">
                <a:latin typeface="Franklin Gothic Medium"/>
                <a:cs typeface="Franklin Gothic Medium"/>
              </a:rPr>
              <a:t>income tax </a:t>
            </a:r>
            <a:r>
              <a:rPr sz="2800" spc="-10" dirty="0">
                <a:latin typeface="Franklin Gothic Medium"/>
                <a:cs typeface="Franklin Gothic Medium"/>
              </a:rPr>
              <a:t>return for the </a:t>
            </a:r>
            <a:r>
              <a:rPr sz="2800" spc="-5" dirty="0">
                <a:latin typeface="Franklin Gothic Medium"/>
                <a:cs typeface="Franklin Gothic Medium"/>
              </a:rPr>
              <a:t>taxable</a:t>
            </a:r>
            <a:r>
              <a:rPr sz="2800" spc="105" dirty="0">
                <a:latin typeface="Franklin Gothic Medium"/>
                <a:cs typeface="Franklin Gothic Medium"/>
              </a:rPr>
              <a:t> </a:t>
            </a:r>
            <a:r>
              <a:rPr sz="2800" spc="-30" dirty="0">
                <a:latin typeface="Franklin Gothic Medium"/>
                <a:cs typeface="Franklin Gothic Medium"/>
              </a:rPr>
              <a:t>year</a:t>
            </a:r>
            <a:endParaRPr sz="2800" dirty="0">
              <a:latin typeface="Franklin Gothic Medium"/>
              <a:cs typeface="Franklin Gothic Medium"/>
            </a:endParaRPr>
          </a:p>
          <a:p>
            <a:pPr marL="241300" indent="-228600">
              <a:lnSpc>
                <a:spcPct val="100000"/>
              </a:lnSpc>
              <a:spcBef>
                <a:spcPts val="710"/>
              </a:spcBef>
              <a:spcAft>
                <a:spcPts val="1200"/>
              </a:spcAft>
              <a:buFont typeface="Arial"/>
              <a:buChar char="•"/>
              <a:tabLst>
                <a:tab pos="241935" algn="l"/>
              </a:tabLst>
            </a:pPr>
            <a:r>
              <a:rPr sz="2800" spc="-5" dirty="0">
                <a:latin typeface="Franklin Gothic Medium"/>
                <a:cs typeface="Franklin Gothic Medium"/>
              </a:rPr>
              <a:t>The </a:t>
            </a:r>
            <a:r>
              <a:rPr sz="2800" spc="-10" dirty="0">
                <a:latin typeface="Franklin Gothic Medium"/>
                <a:cs typeface="Franklin Gothic Medium"/>
              </a:rPr>
              <a:t>return </a:t>
            </a:r>
            <a:r>
              <a:rPr sz="2800" spc="-5" dirty="0">
                <a:latin typeface="Franklin Gothic Medium"/>
                <a:cs typeface="Franklin Gothic Medium"/>
              </a:rPr>
              <a:t>must </a:t>
            </a:r>
            <a:r>
              <a:rPr sz="2800" dirty="0">
                <a:latin typeface="Franklin Gothic Medium"/>
                <a:cs typeface="Franklin Gothic Medium"/>
              </a:rPr>
              <a:t>be </a:t>
            </a:r>
            <a:r>
              <a:rPr sz="2800" spc="-5" dirty="0">
                <a:latin typeface="Franklin Gothic Medium"/>
                <a:cs typeface="Franklin Gothic Medium"/>
              </a:rPr>
              <a:t>filed </a:t>
            </a:r>
            <a:r>
              <a:rPr sz="2800" spc="-20" dirty="0">
                <a:latin typeface="Franklin Gothic Medium"/>
                <a:cs typeface="Franklin Gothic Medium"/>
              </a:rPr>
              <a:t>timely, </a:t>
            </a:r>
            <a:r>
              <a:rPr sz="2800" spc="-10" dirty="0">
                <a:latin typeface="Franklin Gothic Medium"/>
                <a:cs typeface="Franklin Gothic Medium"/>
              </a:rPr>
              <a:t>taking extensions </a:t>
            </a:r>
            <a:r>
              <a:rPr sz="2800" spc="-15" dirty="0">
                <a:latin typeface="Franklin Gothic Medium"/>
                <a:cs typeface="Franklin Gothic Medium"/>
              </a:rPr>
              <a:t>into</a:t>
            </a:r>
            <a:r>
              <a:rPr sz="2800" spc="120" dirty="0">
                <a:latin typeface="Franklin Gothic Medium"/>
                <a:cs typeface="Franklin Gothic Medium"/>
              </a:rPr>
              <a:t> </a:t>
            </a:r>
            <a:r>
              <a:rPr sz="2800" spc="-5" dirty="0">
                <a:latin typeface="Franklin Gothic Medium"/>
                <a:cs typeface="Franklin Gothic Medium"/>
              </a:rPr>
              <a:t>account</a:t>
            </a:r>
            <a:endParaRPr lang="en-US" sz="2800" spc="-5" dirty="0">
              <a:latin typeface="Franklin Gothic Medium"/>
              <a:cs typeface="Franklin Gothic Medium"/>
            </a:endParaRPr>
          </a:p>
        </p:txBody>
      </p:sp>
    </p:spTree>
    <p:extLst>
      <p:ext uri="{BB962C8B-B14F-4D97-AF65-F5344CB8AC3E}">
        <p14:creationId xmlns:p14="http://schemas.microsoft.com/office/powerpoint/2010/main" val="15448864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0273D03-592D-4596-8B71-D070B7DF301F}"/>
              </a:ext>
            </a:extLst>
          </p:cNvPr>
          <p:cNvSpPr txBox="1">
            <a:spLocks noGrp="1"/>
          </p:cNvSpPr>
          <p:nvPr>
            <p:ph type="title"/>
          </p:nvPr>
        </p:nvSpPr>
        <p:spPr>
          <a:xfrm>
            <a:off x="559903" y="508387"/>
            <a:ext cx="10684042" cy="566181"/>
          </a:xfrm>
          <a:prstGeom prst="rect">
            <a:avLst/>
          </a:prstGeom>
        </p:spPr>
        <p:txBody>
          <a:bodyPr vert="horz" wrap="square" lIns="0" tIns="12065" rIns="0" bIns="0" rtlCol="0">
            <a:spAutoFit/>
          </a:bodyPr>
          <a:lstStyle/>
          <a:p>
            <a:pPr algn="ctr">
              <a:lnSpc>
                <a:spcPct val="100000"/>
              </a:lnSpc>
              <a:spcBef>
                <a:spcPts val="0"/>
              </a:spcBef>
            </a:pPr>
            <a:r>
              <a:rPr sz="3600" b="1" spc="40" dirty="0">
                <a:latin typeface="Calibri" panose="020F0502020204030204" pitchFamily="34" charset="0"/>
              </a:rPr>
              <a:t>Qualified </a:t>
            </a:r>
            <a:r>
              <a:rPr sz="3600" b="1" spc="-10" dirty="0">
                <a:latin typeface="Calibri" panose="020F0502020204030204" pitchFamily="34" charset="0"/>
              </a:rPr>
              <a:t>Opportunity </a:t>
            </a:r>
            <a:r>
              <a:rPr sz="3600" b="1" spc="135" dirty="0">
                <a:latin typeface="Calibri" panose="020F0502020204030204" pitchFamily="34" charset="0"/>
              </a:rPr>
              <a:t>Zone </a:t>
            </a:r>
            <a:r>
              <a:rPr sz="3600" b="1" spc="185" dirty="0">
                <a:latin typeface="Calibri" panose="020F0502020204030204" pitchFamily="34" charset="0"/>
              </a:rPr>
              <a:t>Businesses</a:t>
            </a:r>
            <a:r>
              <a:rPr sz="3600" b="1" spc="290" dirty="0">
                <a:latin typeface="Calibri" panose="020F0502020204030204" pitchFamily="34" charset="0"/>
              </a:rPr>
              <a:t> </a:t>
            </a:r>
            <a:r>
              <a:rPr sz="3600" b="1" spc="40" dirty="0">
                <a:latin typeface="Calibri" panose="020F0502020204030204" pitchFamily="34" charset="0"/>
              </a:rPr>
              <a:t>(QOZB)</a:t>
            </a:r>
            <a:endParaRPr sz="3600" b="1" dirty="0">
              <a:latin typeface="Calibri" panose="020F0502020204030204" pitchFamily="34" charset="0"/>
            </a:endParaRPr>
          </a:p>
        </p:txBody>
      </p:sp>
      <p:sp>
        <p:nvSpPr>
          <p:cNvPr id="5" name="object 3">
            <a:extLst>
              <a:ext uri="{FF2B5EF4-FFF2-40B4-BE49-F238E27FC236}">
                <a16:creationId xmlns:a16="http://schemas.microsoft.com/office/drawing/2014/main" id="{C8940DC2-7115-48EB-9936-66BAD6E0409F}"/>
              </a:ext>
            </a:extLst>
          </p:cNvPr>
          <p:cNvSpPr txBox="1"/>
          <p:nvPr/>
        </p:nvSpPr>
        <p:spPr>
          <a:xfrm>
            <a:off x="948055" y="1427683"/>
            <a:ext cx="10295890" cy="4116896"/>
          </a:xfrm>
          <a:prstGeom prst="rect">
            <a:avLst/>
          </a:prstGeom>
        </p:spPr>
        <p:txBody>
          <a:bodyPr vert="horz" wrap="square" lIns="0" tIns="53975" rIns="0" bIns="0" rtlCol="0">
            <a:spAutoFit/>
          </a:bodyPr>
          <a:lstStyle/>
          <a:p>
            <a:pPr marL="12700" marR="5080">
              <a:lnSpc>
                <a:spcPts val="2590"/>
              </a:lnSpc>
              <a:spcBef>
                <a:spcPts val="425"/>
              </a:spcBef>
            </a:pPr>
            <a:r>
              <a:rPr sz="2400" b="1" dirty="0">
                <a:cs typeface="Franklin Gothic Medium"/>
              </a:rPr>
              <a:t>A </a:t>
            </a:r>
            <a:r>
              <a:rPr sz="2400" b="1" spc="-5" dirty="0">
                <a:solidFill>
                  <a:srgbClr val="00B050"/>
                </a:solidFill>
                <a:cs typeface="Franklin Gothic Medium"/>
              </a:rPr>
              <a:t>trade </a:t>
            </a:r>
            <a:r>
              <a:rPr sz="2400" b="1" dirty="0">
                <a:solidFill>
                  <a:srgbClr val="00B050"/>
                </a:solidFill>
                <a:cs typeface="Franklin Gothic Medium"/>
              </a:rPr>
              <a:t>or business</a:t>
            </a:r>
            <a:r>
              <a:rPr sz="2400" b="1" dirty="0">
                <a:cs typeface="Franklin Gothic Medium"/>
              </a:rPr>
              <a:t> in </a:t>
            </a:r>
            <a:r>
              <a:rPr sz="2400" b="1" spc="-5" dirty="0">
                <a:cs typeface="Franklin Gothic Medium"/>
              </a:rPr>
              <a:t>which</a:t>
            </a:r>
            <a:r>
              <a:rPr lang="en-US" sz="2400" b="1" spc="-5" dirty="0">
                <a:cs typeface="Franklin Gothic Medium"/>
              </a:rPr>
              <a:t>:</a:t>
            </a:r>
            <a:r>
              <a:rPr sz="2400" b="1" spc="-5" dirty="0">
                <a:cs typeface="Franklin Gothic Medium"/>
              </a:rPr>
              <a:t> </a:t>
            </a:r>
            <a:endParaRPr lang="en-US" sz="2400" b="1" spc="-5" dirty="0">
              <a:cs typeface="Franklin Gothic Medium"/>
            </a:endParaRPr>
          </a:p>
          <a:p>
            <a:pPr marL="355600" marR="5080" indent="-342900">
              <a:lnSpc>
                <a:spcPts val="2590"/>
              </a:lnSpc>
              <a:spcBef>
                <a:spcPts val="425"/>
              </a:spcBef>
              <a:buFont typeface="Arial" panose="020B0604020202020204" pitchFamily="34" charset="0"/>
              <a:buChar char="•"/>
            </a:pPr>
            <a:r>
              <a:rPr lang="en-US" sz="2000" b="1" spc="55" dirty="0">
                <a:cs typeface="Calibri"/>
              </a:rPr>
              <a:t>At least </a:t>
            </a:r>
            <a:r>
              <a:rPr lang="en-US" sz="2000" b="1" spc="55" dirty="0">
                <a:solidFill>
                  <a:srgbClr val="00B050"/>
                </a:solidFill>
                <a:cs typeface="Calibri"/>
              </a:rPr>
              <a:t>70%</a:t>
            </a:r>
            <a:r>
              <a:rPr lang="en-US" sz="2000" b="1" spc="55" dirty="0">
                <a:solidFill>
                  <a:srgbClr val="FF0000"/>
                </a:solidFill>
                <a:cs typeface="Calibri"/>
              </a:rPr>
              <a:t> </a:t>
            </a:r>
            <a:r>
              <a:rPr sz="2000" b="1" dirty="0">
                <a:solidFill>
                  <a:srgbClr val="585858"/>
                </a:solidFill>
                <a:cs typeface="Franklin Gothic Medium"/>
              </a:rPr>
              <a:t>of </a:t>
            </a:r>
            <a:r>
              <a:rPr sz="2000" b="1" spc="-10" dirty="0">
                <a:solidFill>
                  <a:srgbClr val="585858"/>
                </a:solidFill>
                <a:cs typeface="Franklin Gothic Medium"/>
              </a:rPr>
              <a:t>the </a:t>
            </a:r>
            <a:r>
              <a:rPr sz="2000" b="1" spc="-5" dirty="0">
                <a:solidFill>
                  <a:srgbClr val="00B050"/>
                </a:solidFill>
                <a:cs typeface="Franklin Gothic Medium"/>
              </a:rPr>
              <a:t>tangible </a:t>
            </a:r>
            <a:r>
              <a:rPr sz="2000" b="1" dirty="0">
                <a:solidFill>
                  <a:srgbClr val="00B050"/>
                </a:solidFill>
                <a:cs typeface="Franklin Gothic Medium"/>
              </a:rPr>
              <a:t>property</a:t>
            </a:r>
            <a:r>
              <a:rPr lang="en-US" sz="2000" b="1" dirty="0">
                <a:solidFill>
                  <a:srgbClr val="00B050"/>
                </a:solidFill>
                <a:cs typeface="Franklin Gothic Medium"/>
              </a:rPr>
              <a:t> </a:t>
            </a:r>
            <a:r>
              <a:rPr sz="2000" b="1" dirty="0">
                <a:solidFill>
                  <a:srgbClr val="00B050"/>
                </a:solidFill>
                <a:cs typeface="Franklin Gothic Medium"/>
              </a:rPr>
              <a:t> </a:t>
            </a:r>
            <a:r>
              <a:rPr sz="2000" b="1" spc="-10" dirty="0">
                <a:cs typeface="Franklin Gothic Medium"/>
              </a:rPr>
              <a:t>owned </a:t>
            </a:r>
            <a:r>
              <a:rPr sz="2000" b="1" dirty="0">
                <a:cs typeface="Franklin Gothic Medium"/>
              </a:rPr>
              <a:t>or leased is </a:t>
            </a:r>
            <a:r>
              <a:rPr sz="2000" b="1" spc="35" dirty="0">
                <a:solidFill>
                  <a:srgbClr val="00B050"/>
                </a:solidFill>
                <a:cs typeface="Calibri"/>
              </a:rPr>
              <a:t>qualified </a:t>
            </a:r>
            <a:r>
              <a:rPr sz="2000" b="1" dirty="0">
                <a:solidFill>
                  <a:srgbClr val="00B050"/>
                </a:solidFill>
                <a:cs typeface="Calibri"/>
              </a:rPr>
              <a:t>opportunity </a:t>
            </a:r>
            <a:r>
              <a:rPr sz="2000" b="1" spc="35" dirty="0">
                <a:solidFill>
                  <a:srgbClr val="00B050"/>
                </a:solidFill>
                <a:cs typeface="Calibri"/>
              </a:rPr>
              <a:t>zone </a:t>
            </a:r>
            <a:r>
              <a:rPr sz="2000" b="1" spc="85" dirty="0">
                <a:solidFill>
                  <a:srgbClr val="00B050"/>
                </a:solidFill>
                <a:cs typeface="Calibri"/>
              </a:rPr>
              <a:t>business </a:t>
            </a:r>
            <a:r>
              <a:rPr sz="2000" b="1" dirty="0">
                <a:solidFill>
                  <a:srgbClr val="00B050"/>
                </a:solidFill>
                <a:cs typeface="Calibri"/>
              </a:rPr>
              <a:t>property  </a:t>
            </a:r>
            <a:r>
              <a:rPr sz="2000" b="1" dirty="0">
                <a:cs typeface="Franklin Gothic Medium"/>
              </a:rPr>
              <a:t>(QOZBP)</a:t>
            </a:r>
            <a:endParaRPr lang="en-US" sz="2000" b="1" dirty="0">
              <a:cs typeface="Franklin Gothic Medium"/>
            </a:endParaRPr>
          </a:p>
          <a:p>
            <a:pPr marL="355600" marR="5080" indent="-342900">
              <a:lnSpc>
                <a:spcPts val="2590"/>
              </a:lnSpc>
              <a:spcBef>
                <a:spcPts val="425"/>
              </a:spcBef>
              <a:buFont typeface="Arial" panose="020B0604020202020204" pitchFamily="34" charset="0"/>
              <a:buChar char="•"/>
            </a:pPr>
            <a:r>
              <a:rPr lang="en-US" sz="2000" b="1" dirty="0">
                <a:cs typeface="Franklin Gothic Medium"/>
              </a:rPr>
              <a:t>Substantial portion of intangible property is used in active conduct of business</a:t>
            </a:r>
          </a:p>
          <a:p>
            <a:pPr marL="355600" marR="5080" indent="-342900">
              <a:lnSpc>
                <a:spcPts val="2590"/>
              </a:lnSpc>
              <a:spcBef>
                <a:spcPts val="425"/>
              </a:spcBef>
              <a:buFont typeface="Arial" panose="020B0604020202020204" pitchFamily="34" charset="0"/>
              <a:buChar char="•"/>
            </a:pPr>
            <a:r>
              <a:rPr lang="en-US" sz="2000" b="1" dirty="0">
                <a:cs typeface="Franklin Gothic Medium"/>
              </a:rPr>
              <a:t>At least 50% of its income is derived from active conduct of the QOZ business	</a:t>
            </a:r>
            <a:endParaRPr lang="en-US" sz="2000" b="1" i="1" dirty="0">
              <a:cs typeface="Franklin Gothic Medium"/>
            </a:endParaRPr>
          </a:p>
          <a:p>
            <a:pPr marL="355600" marR="5080" indent="-342900">
              <a:lnSpc>
                <a:spcPts val="2590"/>
              </a:lnSpc>
              <a:spcBef>
                <a:spcPts val="425"/>
              </a:spcBef>
              <a:buFont typeface="Arial" panose="020B0604020202020204" pitchFamily="34" charset="0"/>
              <a:buChar char="•"/>
            </a:pPr>
            <a:r>
              <a:rPr lang="en-US" sz="2000" b="1" dirty="0">
                <a:cs typeface="Franklin Gothic Medium"/>
              </a:rPr>
              <a:t>&lt; 5% of its assets are </a:t>
            </a:r>
            <a:r>
              <a:rPr lang="en-US" sz="2000" b="1" dirty="0">
                <a:solidFill>
                  <a:srgbClr val="00B050"/>
                </a:solidFill>
                <a:cs typeface="Franklin Gothic Medium"/>
              </a:rPr>
              <a:t>nonqualified financial property </a:t>
            </a:r>
            <a:r>
              <a:rPr lang="en-US" sz="2000" b="1" dirty="0">
                <a:solidFill>
                  <a:srgbClr val="585858"/>
                </a:solidFill>
                <a:cs typeface="Franklin Gothic Medium"/>
              </a:rPr>
              <a:t>(</a:t>
            </a:r>
            <a:r>
              <a:rPr lang="en-US" sz="2000" b="1" dirty="0">
                <a:cs typeface="Franklin Gothic Medium"/>
              </a:rPr>
              <a:t>debt, stock, cash</a:t>
            </a:r>
            <a:r>
              <a:rPr lang="en-US" sz="2000" b="1" dirty="0">
                <a:solidFill>
                  <a:srgbClr val="585858"/>
                </a:solidFill>
                <a:cs typeface="Franklin Gothic Medium"/>
              </a:rPr>
              <a:t>)</a:t>
            </a:r>
          </a:p>
          <a:p>
            <a:pPr marL="12700" marR="5080">
              <a:lnSpc>
                <a:spcPts val="2590"/>
              </a:lnSpc>
              <a:spcBef>
                <a:spcPts val="425"/>
              </a:spcBef>
            </a:pPr>
            <a:r>
              <a:rPr lang="en-US" sz="2000" b="1" i="1" dirty="0">
                <a:cs typeface="Franklin Gothic Medium"/>
              </a:rPr>
              <a:t>	Exceptions: </a:t>
            </a:r>
          </a:p>
          <a:p>
            <a:pPr marL="1270000" marR="5080" lvl="2" indent="-342900">
              <a:lnSpc>
                <a:spcPts val="2590"/>
              </a:lnSpc>
              <a:spcBef>
                <a:spcPts val="425"/>
              </a:spcBef>
              <a:buFont typeface="Arial" panose="020B0604020202020204" pitchFamily="34" charset="0"/>
              <a:buChar char="•"/>
            </a:pPr>
            <a:r>
              <a:rPr lang="en-US" sz="2000" b="1" i="1" dirty="0">
                <a:cs typeface="Franklin Gothic Medium"/>
              </a:rPr>
              <a:t>Working capital designated in writing for the acquisition, construction or substantial improvement of tangible property in a QOZ and spent within 31 months of receipt </a:t>
            </a:r>
          </a:p>
          <a:p>
            <a:pPr marL="1270000" marR="5080" lvl="2" indent="-342900">
              <a:lnSpc>
                <a:spcPts val="2590"/>
              </a:lnSpc>
              <a:spcBef>
                <a:spcPts val="425"/>
              </a:spcBef>
              <a:buFont typeface="Arial" panose="020B0604020202020204" pitchFamily="34" charset="0"/>
              <a:buChar char="•"/>
            </a:pPr>
            <a:r>
              <a:rPr lang="en-US" sz="2000" b="1" i="1" dirty="0">
                <a:cs typeface="Franklin Gothic Medium"/>
              </a:rPr>
              <a:t>Reasonable amount of working capital with a term of less than 18 months</a:t>
            </a:r>
          </a:p>
          <a:p>
            <a:pPr marL="355600" marR="5080" indent="-342900">
              <a:lnSpc>
                <a:spcPts val="2590"/>
              </a:lnSpc>
              <a:spcBef>
                <a:spcPts val="425"/>
              </a:spcBef>
              <a:buFont typeface="Arial" panose="020B0604020202020204" pitchFamily="34" charset="0"/>
              <a:buChar char="•"/>
            </a:pPr>
            <a:r>
              <a:rPr lang="en-US" sz="2000" b="1" dirty="0">
                <a:latin typeface="Calibri" panose="020F0502020204030204" pitchFamily="34" charset="0"/>
                <a:cs typeface="Calibri" panose="020F0502020204030204" pitchFamily="34" charset="0"/>
              </a:rPr>
              <a:t>Can’t be a “Sin Business”</a:t>
            </a:r>
            <a:endParaRPr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95849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C60B2CB-CB08-4F88-B038-6A4C3B6D4418}"/>
              </a:ext>
            </a:extLst>
          </p:cNvPr>
          <p:cNvSpPr txBox="1">
            <a:spLocks noGrp="1"/>
          </p:cNvSpPr>
          <p:nvPr>
            <p:ph type="title"/>
          </p:nvPr>
        </p:nvSpPr>
        <p:spPr>
          <a:xfrm>
            <a:off x="433136" y="803021"/>
            <a:ext cx="11020927" cy="505908"/>
          </a:xfrm>
          <a:prstGeom prst="rect">
            <a:avLst/>
          </a:prstGeom>
        </p:spPr>
        <p:txBody>
          <a:bodyPr vert="horz" wrap="square" lIns="0" tIns="13335" rIns="0" bIns="0" rtlCol="0">
            <a:spAutoFit/>
          </a:bodyPr>
          <a:lstStyle/>
          <a:p>
            <a:pPr marL="12700" algn="ctr">
              <a:lnSpc>
                <a:spcPct val="100000"/>
              </a:lnSpc>
              <a:spcBef>
                <a:spcPts val="105"/>
              </a:spcBef>
            </a:pPr>
            <a:r>
              <a:rPr sz="3200" b="1" spc="35" dirty="0">
                <a:latin typeface="Calibri" panose="020F0502020204030204" pitchFamily="34" charset="0"/>
              </a:rPr>
              <a:t>Qualified </a:t>
            </a:r>
            <a:r>
              <a:rPr sz="3200" b="1" spc="-5" dirty="0">
                <a:latin typeface="Calibri" panose="020F0502020204030204" pitchFamily="34" charset="0"/>
              </a:rPr>
              <a:t>Opportunity </a:t>
            </a:r>
            <a:r>
              <a:rPr sz="3200" b="1" spc="110" dirty="0">
                <a:latin typeface="Calibri" panose="020F0502020204030204" pitchFamily="34" charset="0"/>
              </a:rPr>
              <a:t>Zone </a:t>
            </a:r>
            <a:r>
              <a:rPr sz="3200" b="1" spc="150" dirty="0">
                <a:latin typeface="Calibri" panose="020F0502020204030204" pitchFamily="34" charset="0"/>
              </a:rPr>
              <a:t>Business </a:t>
            </a:r>
            <a:r>
              <a:rPr sz="3200" b="1" spc="30" dirty="0">
                <a:latin typeface="Calibri" panose="020F0502020204030204" pitchFamily="34" charset="0"/>
              </a:rPr>
              <a:t>Property</a:t>
            </a:r>
            <a:r>
              <a:rPr sz="3200" b="1" spc="65" dirty="0">
                <a:latin typeface="Calibri" panose="020F0502020204030204" pitchFamily="34" charset="0"/>
              </a:rPr>
              <a:t> </a:t>
            </a:r>
            <a:r>
              <a:rPr sz="3200" b="1" spc="60" dirty="0">
                <a:latin typeface="Calibri" panose="020F0502020204030204" pitchFamily="34" charset="0"/>
              </a:rPr>
              <a:t>(QOZBP)</a:t>
            </a:r>
            <a:endParaRPr sz="3200" b="1" dirty="0">
              <a:latin typeface="Calibri" panose="020F0502020204030204" pitchFamily="34" charset="0"/>
            </a:endParaRPr>
          </a:p>
        </p:txBody>
      </p:sp>
      <p:sp>
        <p:nvSpPr>
          <p:cNvPr id="5" name="object 3">
            <a:extLst>
              <a:ext uri="{FF2B5EF4-FFF2-40B4-BE49-F238E27FC236}">
                <a16:creationId xmlns:a16="http://schemas.microsoft.com/office/drawing/2014/main" id="{874CD6A2-0540-4A07-83D4-7638707E2875}"/>
              </a:ext>
            </a:extLst>
          </p:cNvPr>
          <p:cNvSpPr txBox="1"/>
          <p:nvPr/>
        </p:nvSpPr>
        <p:spPr>
          <a:xfrm>
            <a:off x="540816" y="1725523"/>
            <a:ext cx="10913247" cy="4668970"/>
          </a:xfrm>
          <a:prstGeom prst="rect">
            <a:avLst/>
          </a:prstGeom>
        </p:spPr>
        <p:txBody>
          <a:bodyPr vert="horz" wrap="square" lIns="0" tIns="108585" rIns="0" bIns="0" rtlCol="0">
            <a:spAutoFit/>
          </a:bodyPr>
          <a:lstStyle/>
          <a:p>
            <a:pPr marL="355600" indent="-342900">
              <a:lnSpc>
                <a:spcPct val="100000"/>
              </a:lnSpc>
              <a:spcBef>
                <a:spcPts val="855"/>
              </a:spcBef>
              <a:spcAft>
                <a:spcPts val="1200"/>
              </a:spcAft>
              <a:buClr>
                <a:schemeClr val="tx1"/>
              </a:buClr>
              <a:buFont typeface="Arial" panose="020B0604020202020204" pitchFamily="34" charset="0"/>
              <a:buChar char="•"/>
              <a:tabLst>
                <a:tab pos="241300" algn="l"/>
              </a:tabLst>
            </a:pPr>
            <a:r>
              <a:rPr sz="2000" b="1" spc="40" dirty="0">
                <a:solidFill>
                  <a:srgbClr val="00B050"/>
                </a:solidFill>
                <a:cs typeface="Calibri"/>
              </a:rPr>
              <a:t>Tangible</a:t>
            </a:r>
            <a:r>
              <a:rPr sz="2000" b="1" spc="40" dirty="0">
                <a:cs typeface="Calibri"/>
              </a:rPr>
              <a:t> </a:t>
            </a:r>
            <a:r>
              <a:rPr sz="2000" b="1" dirty="0">
                <a:cs typeface="Calibri"/>
              </a:rPr>
              <a:t>property </a:t>
            </a:r>
            <a:r>
              <a:rPr sz="2000" b="1" dirty="0">
                <a:cs typeface="Franklin Gothic Medium"/>
              </a:rPr>
              <a:t>used in a </a:t>
            </a:r>
            <a:r>
              <a:rPr sz="2000" b="1" spc="30" dirty="0">
                <a:cs typeface="Calibri"/>
              </a:rPr>
              <a:t>trade </a:t>
            </a:r>
            <a:r>
              <a:rPr sz="2000" b="1" spc="-15" dirty="0">
                <a:cs typeface="Calibri"/>
              </a:rPr>
              <a:t>or</a:t>
            </a:r>
            <a:r>
              <a:rPr sz="2000" b="1" spc="65" dirty="0">
                <a:cs typeface="Calibri"/>
              </a:rPr>
              <a:t> </a:t>
            </a:r>
            <a:r>
              <a:rPr sz="2000" b="1" spc="70" dirty="0">
                <a:cs typeface="Calibri"/>
              </a:rPr>
              <a:t>business</a:t>
            </a:r>
            <a:endParaRPr lang="en-US" sz="2000" b="1" spc="70" dirty="0">
              <a:cs typeface="Calibri"/>
            </a:endParaRPr>
          </a:p>
          <a:p>
            <a:pPr marL="1270000" marR="5080" lvl="2" indent="-342900">
              <a:lnSpc>
                <a:spcPts val="2590"/>
              </a:lnSpc>
              <a:spcBef>
                <a:spcPts val="425"/>
              </a:spcBef>
              <a:spcAft>
                <a:spcPts val="1200"/>
              </a:spcAft>
              <a:buClr>
                <a:schemeClr val="tx1"/>
              </a:buClr>
              <a:buFont typeface="Arial" panose="020B0604020202020204" pitchFamily="34" charset="0"/>
              <a:buChar char="•"/>
            </a:pPr>
            <a:r>
              <a:rPr lang="en-US" sz="2000" b="1" spc="70" dirty="0">
                <a:cs typeface="Calibri"/>
              </a:rPr>
              <a:t>Includes w</a:t>
            </a:r>
            <a:r>
              <a:rPr lang="en-US" sz="2000" b="1" dirty="0">
                <a:cs typeface="Franklin Gothic Medium"/>
              </a:rPr>
              <a:t>orking capital designated in writing for the acquisition, construction or substantial improvement of tangible property in a QOZ and spent within 31 months of receipt </a:t>
            </a:r>
          </a:p>
          <a:p>
            <a:pPr marL="355600" indent="-342900">
              <a:lnSpc>
                <a:spcPts val="2280"/>
              </a:lnSpc>
              <a:spcBef>
                <a:spcPts val="755"/>
              </a:spcBef>
              <a:spcAft>
                <a:spcPts val="1200"/>
              </a:spcAft>
              <a:buClr>
                <a:schemeClr val="tx1"/>
              </a:buClr>
              <a:buFont typeface="Arial" panose="020B0604020202020204" pitchFamily="34" charset="0"/>
              <a:buChar char="•"/>
              <a:tabLst>
                <a:tab pos="241300" algn="l"/>
              </a:tabLst>
            </a:pPr>
            <a:r>
              <a:rPr sz="2000" b="1" spc="-5" dirty="0">
                <a:cs typeface="Franklin Gothic Medium"/>
              </a:rPr>
              <a:t>Acquired </a:t>
            </a:r>
            <a:r>
              <a:rPr sz="2000" b="1" spc="-15" dirty="0">
                <a:cs typeface="Franklin Gothic Medium"/>
              </a:rPr>
              <a:t>by </a:t>
            </a:r>
            <a:r>
              <a:rPr sz="2000" b="1" spc="60" dirty="0">
                <a:solidFill>
                  <a:srgbClr val="00B050"/>
                </a:solidFill>
                <a:cs typeface="Calibri"/>
              </a:rPr>
              <a:t>purchase </a:t>
            </a:r>
            <a:r>
              <a:rPr sz="2000" b="1" dirty="0">
                <a:solidFill>
                  <a:srgbClr val="00B050"/>
                </a:solidFill>
                <a:cs typeface="Calibri"/>
              </a:rPr>
              <a:t>from </a:t>
            </a:r>
            <a:r>
              <a:rPr sz="2000" b="1" spc="55" dirty="0">
                <a:solidFill>
                  <a:srgbClr val="00B050"/>
                </a:solidFill>
                <a:cs typeface="Calibri"/>
              </a:rPr>
              <a:t>an </a:t>
            </a:r>
            <a:r>
              <a:rPr sz="2000" b="1" spc="30" dirty="0">
                <a:solidFill>
                  <a:srgbClr val="00B050"/>
                </a:solidFill>
                <a:cs typeface="Calibri"/>
              </a:rPr>
              <a:t>unrelated </a:t>
            </a:r>
            <a:r>
              <a:rPr sz="2000" b="1" spc="10" dirty="0">
                <a:solidFill>
                  <a:srgbClr val="00B050"/>
                </a:solidFill>
                <a:cs typeface="Calibri"/>
              </a:rPr>
              <a:t>party </a:t>
            </a:r>
            <a:r>
              <a:rPr sz="2000" b="1" spc="-5" dirty="0">
                <a:cs typeface="Franklin Gothic Medium"/>
              </a:rPr>
              <a:t>(20%</a:t>
            </a:r>
            <a:r>
              <a:rPr sz="2000" b="1" spc="150" dirty="0">
                <a:cs typeface="Franklin Gothic Medium"/>
              </a:rPr>
              <a:t> </a:t>
            </a:r>
            <a:r>
              <a:rPr sz="2000" b="1" spc="-5" dirty="0">
                <a:cs typeface="Franklin Gothic Medium"/>
              </a:rPr>
              <a:t>standard)</a:t>
            </a:r>
            <a:r>
              <a:rPr lang="en-US" sz="2000" b="1" spc="-5" dirty="0">
                <a:cs typeface="Franklin Gothic Medium"/>
              </a:rPr>
              <a:t> </a:t>
            </a:r>
            <a:r>
              <a:rPr sz="2000" b="1" dirty="0">
                <a:cs typeface="Franklin Gothic Medium"/>
              </a:rPr>
              <a:t>after</a:t>
            </a:r>
            <a:r>
              <a:rPr sz="2000" b="1" dirty="0">
                <a:solidFill>
                  <a:srgbClr val="585858"/>
                </a:solidFill>
                <a:cs typeface="Franklin Gothic Medium"/>
              </a:rPr>
              <a:t> </a:t>
            </a:r>
            <a:r>
              <a:rPr sz="2000" b="1" spc="50" dirty="0">
                <a:solidFill>
                  <a:srgbClr val="00B050"/>
                </a:solidFill>
                <a:cs typeface="Calibri"/>
              </a:rPr>
              <a:t>December </a:t>
            </a:r>
            <a:r>
              <a:rPr sz="2000" b="1" spc="114" dirty="0">
                <a:solidFill>
                  <a:srgbClr val="00B050"/>
                </a:solidFill>
                <a:cs typeface="Calibri"/>
              </a:rPr>
              <a:t>31,</a:t>
            </a:r>
            <a:r>
              <a:rPr sz="2000" b="1" spc="40" dirty="0">
                <a:solidFill>
                  <a:srgbClr val="00B050"/>
                </a:solidFill>
                <a:cs typeface="Calibri"/>
              </a:rPr>
              <a:t> </a:t>
            </a:r>
            <a:r>
              <a:rPr sz="2000" b="1" spc="130" dirty="0">
                <a:solidFill>
                  <a:srgbClr val="00B050"/>
                </a:solidFill>
                <a:cs typeface="Calibri"/>
              </a:rPr>
              <a:t>2017</a:t>
            </a:r>
            <a:endParaRPr sz="2000" b="1" dirty="0">
              <a:solidFill>
                <a:srgbClr val="00B050"/>
              </a:solidFill>
              <a:cs typeface="Calibri"/>
            </a:endParaRPr>
          </a:p>
          <a:p>
            <a:pPr marL="355600" marR="101600" indent="-342900">
              <a:lnSpc>
                <a:spcPts val="2160"/>
              </a:lnSpc>
              <a:spcBef>
                <a:spcPts val="1030"/>
              </a:spcBef>
              <a:spcAft>
                <a:spcPts val="1200"/>
              </a:spcAft>
              <a:buClr>
                <a:schemeClr val="tx1"/>
              </a:buClr>
              <a:buFont typeface="Arial" panose="020B0604020202020204" pitchFamily="34" charset="0"/>
              <a:buChar char="•"/>
              <a:tabLst>
                <a:tab pos="241300" algn="l"/>
              </a:tabLst>
            </a:pPr>
            <a:r>
              <a:rPr sz="2000" b="1" spc="-5" dirty="0">
                <a:cs typeface="Franklin Gothic Medium"/>
              </a:rPr>
              <a:t>During </a:t>
            </a:r>
            <a:r>
              <a:rPr sz="2000" b="1" spc="45" dirty="0">
                <a:cs typeface="Calibri"/>
              </a:rPr>
              <a:t>substantially </a:t>
            </a:r>
            <a:r>
              <a:rPr sz="2000" b="1" spc="55" dirty="0">
                <a:cs typeface="Calibri"/>
              </a:rPr>
              <a:t>all </a:t>
            </a:r>
            <a:r>
              <a:rPr sz="2000" b="1" dirty="0">
                <a:cs typeface="Franklin Gothic Medium"/>
              </a:rPr>
              <a:t>of holding period, </a:t>
            </a:r>
            <a:r>
              <a:rPr sz="2000" b="1" spc="-5" dirty="0">
                <a:cs typeface="Franklin Gothic Medium"/>
              </a:rPr>
              <a:t>substantially </a:t>
            </a:r>
            <a:r>
              <a:rPr sz="2000" b="1" dirty="0">
                <a:solidFill>
                  <a:srgbClr val="00B050"/>
                </a:solidFill>
                <a:cs typeface="Franklin Gothic Medium"/>
              </a:rPr>
              <a:t>all the use </a:t>
            </a:r>
            <a:r>
              <a:rPr sz="2000" b="1" dirty="0">
                <a:cs typeface="Franklin Gothic Medium"/>
              </a:rPr>
              <a:t>is </a:t>
            </a:r>
            <a:r>
              <a:rPr sz="2000" b="1" spc="30" dirty="0">
                <a:cs typeface="Calibri"/>
              </a:rPr>
              <a:t>in </a:t>
            </a:r>
            <a:r>
              <a:rPr sz="2000" b="1" spc="95" dirty="0">
                <a:cs typeface="Calibri"/>
              </a:rPr>
              <a:t>a</a:t>
            </a:r>
            <a:r>
              <a:rPr sz="2000" b="1" spc="25" dirty="0">
                <a:cs typeface="Calibri"/>
              </a:rPr>
              <a:t> </a:t>
            </a:r>
            <a:r>
              <a:rPr sz="2000" b="1" spc="15" dirty="0">
                <a:cs typeface="Calibri"/>
              </a:rPr>
              <a:t>QOZ</a:t>
            </a:r>
            <a:endParaRPr sz="2000" b="1" dirty="0">
              <a:cs typeface="Calibri"/>
            </a:endParaRPr>
          </a:p>
          <a:p>
            <a:pPr marL="342900" marR="899160" indent="-342900">
              <a:lnSpc>
                <a:spcPts val="3160"/>
              </a:lnSpc>
              <a:spcBef>
                <a:spcPts val="210"/>
              </a:spcBef>
              <a:spcAft>
                <a:spcPts val="1200"/>
              </a:spcAft>
              <a:buClr>
                <a:schemeClr val="tx1"/>
              </a:buClr>
              <a:buFont typeface="Arial" panose="020B0604020202020204" pitchFamily="34" charset="0"/>
              <a:buChar char="•"/>
              <a:tabLst>
                <a:tab pos="241300" algn="l"/>
              </a:tabLst>
            </a:pPr>
            <a:r>
              <a:rPr sz="2000" b="1" spc="35" dirty="0">
                <a:solidFill>
                  <a:srgbClr val="00B050"/>
                </a:solidFill>
                <a:cs typeface="Calibri"/>
              </a:rPr>
              <a:t>Original </a:t>
            </a:r>
            <a:r>
              <a:rPr sz="2000" b="1" spc="70" dirty="0">
                <a:solidFill>
                  <a:srgbClr val="00B050"/>
                </a:solidFill>
                <a:cs typeface="Calibri"/>
              </a:rPr>
              <a:t>use </a:t>
            </a:r>
            <a:r>
              <a:rPr sz="2000" b="1" spc="30" dirty="0">
                <a:solidFill>
                  <a:srgbClr val="00B050"/>
                </a:solidFill>
                <a:cs typeface="Calibri"/>
              </a:rPr>
              <a:t>in the </a:t>
            </a:r>
            <a:r>
              <a:rPr sz="2000" b="1" spc="10" dirty="0">
                <a:solidFill>
                  <a:srgbClr val="00B050"/>
                </a:solidFill>
                <a:cs typeface="Calibri"/>
              </a:rPr>
              <a:t>QOZ </a:t>
            </a:r>
            <a:r>
              <a:rPr sz="2000" b="1" dirty="0">
                <a:cs typeface="Franklin Gothic Medium"/>
              </a:rPr>
              <a:t>commences with the </a:t>
            </a:r>
            <a:r>
              <a:rPr lang="en-US" sz="2000" b="1" spc="-10" dirty="0">
                <a:cs typeface="Franklin Gothic Medium"/>
              </a:rPr>
              <a:t>taxpayer OR</a:t>
            </a:r>
            <a:r>
              <a:rPr lang="en-US" sz="2000" b="1" dirty="0">
                <a:cs typeface="Franklin Gothic Medium"/>
              </a:rPr>
              <a:t> </a:t>
            </a:r>
            <a:r>
              <a:rPr lang="en-US" sz="2000" b="1" spc="-25" dirty="0">
                <a:cs typeface="Franklin Gothic Medium"/>
              </a:rPr>
              <a:t>taxpayer</a:t>
            </a:r>
            <a:r>
              <a:rPr lang="en-US" sz="2000" b="1" spc="-25" dirty="0">
                <a:solidFill>
                  <a:srgbClr val="585858"/>
                </a:solidFill>
                <a:cs typeface="Franklin Gothic Medium"/>
              </a:rPr>
              <a:t> </a:t>
            </a:r>
            <a:r>
              <a:rPr sz="2000" b="1" spc="45" dirty="0">
                <a:solidFill>
                  <a:srgbClr val="00B050"/>
                </a:solidFill>
                <a:cs typeface="Calibri"/>
              </a:rPr>
              <a:t>substantially </a:t>
            </a:r>
            <a:r>
              <a:rPr sz="2000" b="1" spc="15" dirty="0">
                <a:solidFill>
                  <a:srgbClr val="00B050"/>
                </a:solidFill>
                <a:cs typeface="Calibri"/>
              </a:rPr>
              <a:t>improves </a:t>
            </a:r>
            <a:r>
              <a:rPr sz="2000" b="1" dirty="0">
                <a:cs typeface="Franklin Gothic Medium"/>
              </a:rPr>
              <a:t>the</a:t>
            </a:r>
            <a:r>
              <a:rPr sz="2000" b="1" spc="35" dirty="0">
                <a:cs typeface="Franklin Gothic Medium"/>
              </a:rPr>
              <a:t> </a:t>
            </a:r>
            <a:r>
              <a:rPr sz="2000" b="1" dirty="0">
                <a:cs typeface="Franklin Gothic Medium"/>
              </a:rPr>
              <a:t>property</a:t>
            </a:r>
          </a:p>
          <a:p>
            <a:pPr marL="1212215" marR="38735" lvl="2" indent="-285750">
              <a:lnSpc>
                <a:spcPts val="1939"/>
              </a:lnSpc>
              <a:spcBef>
                <a:spcPts val="530"/>
              </a:spcBef>
              <a:spcAft>
                <a:spcPts val="1200"/>
              </a:spcAft>
              <a:buClr>
                <a:schemeClr val="tx1"/>
              </a:buClr>
              <a:buFont typeface="Arial" panose="020B0604020202020204" pitchFamily="34" charset="0"/>
              <a:buChar char="•"/>
              <a:tabLst>
                <a:tab pos="1155700" algn="l"/>
              </a:tabLst>
            </a:pPr>
            <a:r>
              <a:rPr sz="2000" b="1" dirty="0">
                <a:cs typeface="Franklin Gothic Medium"/>
              </a:rPr>
              <a:t>during </a:t>
            </a:r>
            <a:r>
              <a:rPr sz="2000" b="1" spc="-15" dirty="0">
                <a:cs typeface="Franklin Gothic Medium"/>
              </a:rPr>
              <a:t>any </a:t>
            </a:r>
            <a:r>
              <a:rPr sz="2000" b="1" spc="-5" dirty="0">
                <a:cs typeface="Franklin Gothic Medium"/>
              </a:rPr>
              <a:t>30-month </a:t>
            </a:r>
            <a:r>
              <a:rPr sz="2000" b="1" dirty="0">
                <a:cs typeface="Franklin Gothic Medium"/>
              </a:rPr>
              <a:t>period </a:t>
            </a:r>
            <a:r>
              <a:rPr sz="2000" b="1" spc="-5" dirty="0">
                <a:cs typeface="Franklin Gothic Medium"/>
              </a:rPr>
              <a:t>after acquisition, </a:t>
            </a:r>
            <a:r>
              <a:rPr lang="en-US" sz="2000" b="1" spc="-5" dirty="0">
                <a:solidFill>
                  <a:srgbClr val="00B050"/>
                </a:solidFill>
                <a:cs typeface="Franklin Gothic Medium"/>
              </a:rPr>
              <a:t>double</a:t>
            </a:r>
            <a:r>
              <a:rPr lang="en-US" sz="2000" b="1" spc="-5" dirty="0">
                <a:cs typeface="Franklin Gothic Medium"/>
              </a:rPr>
              <a:t> the original basis of the property </a:t>
            </a:r>
            <a:endParaRPr lang="en-US" sz="2000" b="1" dirty="0">
              <a:cs typeface="Franklin Gothic Medium"/>
            </a:endParaRPr>
          </a:p>
          <a:p>
            <a:pPr marL="1212215" marR="38735" lvl="2" indent="-285750">
              <a:lnSpc>
                <a:spcPts val="1939"/>
              </a:lnSpc>
              <a:spcBef>
                <a:spcPts val="530"/>
              </a:spcBef>
              <a:spcAft>
                <a:spcPts val="1200"/>
              </a:spcAft>
              <a:buClr>
                <a:schemeClr val="tx1"/>
              </a:buClr>
              <a:buFont typeface="Arial" panose="020B0604020202020204" pitchFamily="34" charset="0"/>
              <a:buChar char="•"/>
              <a:tabLst>
                <a:tab pos="1155700" algn="l"/>
              </a:tabLst>
            </a:pPr>
            <a:r>
              <a:rPr lang="en-US" sz="2000" b="1" dirty="0">
                <a:cs typeface="Franklin Gothic Medium"/>
              </a:rPr>
              <a:t>value of land is ignored for purpose of substantial improvement</a:t>
            </a:r>
            <a:endParaRPr sz="2000" b="1" dirty="0">
              <a:cs typeface="Franklin Gothic Medium"/>
            </a:endParaRPr>
          </a:p>
        </p:txBody>
      </p:sp>
    </p:spTree>
    <p:extLst>
      <p:ext uri="{BB962C8B-B14F-4D97-AF65-F5344CB8AC3E}">
        <p14:creationId xmlns:p14="http://schemas.microsoft.com/office/powerpoint/2010/main" val="215423792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925</TotalTime>
  <Words>640</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Nova</vt:lpstr>
      <vt:lpstr>Book Antiqua</vt:lpstr>
      <vt:lpstr>Calibri</vt:lpstr>
      <vt:lpstr>Calibri Light</vt:lpstr>
      <vt:lpstr>Franklin Gothic Medium</vt:lpstr>
      <vt:lpstr>Helvetica</vt:lpstr>
      <vt:lpstr>Symbol</vt:lpstr>
      <vt:lpstr>Office Theme</vt:lpstr>
      <vt:lpstr>Qualified Opportunity Zones </vt:lpstr>
      <vt:lpstr>   </vt:lpstr>
      <vt:lpstr>Overview of Tax Benefits</vt:lpstr>
      <vt:lpstr>Example of Tax Benefits</vt:lpstr>
      <vt:lpstr>Example of Tax Benefits</vt:lpstr>
      <vt:lpstr>PowerPoint Presentation</vt:lpstr>
      <vt:lpstr>Certification Process for QOF</vt:lpstr>
      <vt:lpstr>Qualified Opportunity Zone Businesses (QOZB)</vt:lpstr>
      <vt:lpstr>Qualified Opportunity Zone Business Property (QOZBP)</vt:lpstr>
      <vt:lpstr>QOF</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Learned</dc:title>
  <dc:creator>Bill Egan</dc:creator>
  <cp:lastModifiedBy>David Peteler</cp:lastModifiedBy>
  <cp:revision>104</cp:revision>
  <cp:lastPrinted>2019-01-16T02:48:06Z</cp:lastPrinted>
  <dcterms:created xsi:type="dcterms:W3CDTF">2017-10-31T15:38:18Z</dcterms:created>
  <dcterms:modified xsi:type="dcterms:W3CDTF">2019-08-07T20:29:01Z</dcterms:modified>
</cp:coreProperties>
</file>