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82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831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422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46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7917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8051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067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70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41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02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45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545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705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36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68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989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03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1749F6-902D-4ED0-B761-D626399128FF}" type="datetimeFigureOut">
              <a:rPr lang="es-MX" smtClean="0"/>
              <a:t>29/08/2017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38AA-2FE6-418F-A467-EF7FC6581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6250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5667" y="1070786"/>
            <a:ext cx="8946541" cy="1040238"/>
          </a:xfrm>
        </p:spPr>
        <p:txBody>
          <a:bodyPr/>
          <a:lstStyle/>
          <a:p>
            <a:r>
              <a:rPr lang="es-MX" dirty="0"/>
              <a:t>La neumática </a:t>
            </a:r>
            <a:r>
              <a:rPr lang="es-MX" b="1" dirty="0"/>
              <a:t>es la parte de la tecnología que emplea el aire comprimido como modo de transmisión de la energía necesaria para mover y hacer funcionar mecanismos.</a:t>
            </a:r>
            <a:r>
              <a:rPr lang="es-MX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7"/>
          <a:stretch/>
        </p:blipFill>
        <p:spPr>
          <a:xfrm>
            <a:off x="760450" y="2144889"/>
            <a:ext cx="6076950" cy="42276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8" b="13576"/>
          <a:stretch/>
        </p:blipFill>
        <p:spPr>
          <a:xfrm>
            <a:off x="7262183" y="2163813"/>
            <a:ext cx="3545784" cy="10837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3" t="24296" r="953" b="17784"/>
          <a:stretch/>
        </p:blipFill>
        <p:spPr>
          <a:xfrm>
            <a:off x="7256140" y="3772603"/>
            <a:ext cx="3551827" cy="257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5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dirty="0" smtClean="0"/>
              <a:t>Antecedentes históricos</a:t>
            </a:r>
            <a:endParaRPr lang="es-MX" sz="4400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369201"/>
          </a:xfrm>
        </p:spPr>
        <p:txBody>
          <a:bodyPr/>
          <a:lstStyle/>
          <a:p>
            <a:r>
              <a:rPr lang="es-MX" dirty="0"/>
              <a:t>Su utilización se remonta al Neolítico, cuando aparecieron los primeros </a:t>
            </a:r>
            <a:r>
              <a:rPr lang="es-MX" b="1" dirty="0"/>
              <a:t>fuelles de mano</a:t>
            </a:r>
            <a:r>
              <a:rPr lang="es-MX" dirty="0"/>
              <a:t>, para avivar el fuego de fundiciones o para airear minas de extracción de minerales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152" y="3109601"/>
            <a:ext cx="3615289" cy="3615289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1103312" y="3422119"/>
            <a:ext cx="4846076" cy="3435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 smtClean="0"/>
              <a:t>Hasta el siglo XVII, la utilización del aire a presión como energía, se realiza en algunas máquinas y mecanismos, como la </a:t>
            </a:r>
            <a:r>
              <a:rPr lang="es-MX" b="1" dirty="0" smtClean="0"/>
              <a:t>!catapulta de aire comprimido¡ </a:t>
            </a:r>
            <a:r>
              <a:rPr lang="es-MX" dirty="0" smtClean="0"/>
              <a:t>en Grecia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266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Antecedentes </a:t>
            </a:r>
            <a:r>
              <a:rPr lang="es-MX" dirty="0"/>
              <a:t>históricos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el siglo XVIII se construye el primer compresor alternativo, en el XIX, se utiliza como fuente energética para perforadoras de percusión, sistemas de correos, frenos de trenes, ascensores, etc</a:t>
            </a:r>
            <a:r>
              <a:rPr lang="es-MX" dirty="0" smtClean="0"/>
              <a:t>.</a:t>
            </a:r>
          </a:p>
          <a:p>
            <a:r>
              <a:rPr lang="es-MX" dirty="0"/>
              <a:t>A finales del siglo XIX, se deja de desarrollar debido a la competencia de otros tipos de energía (máquinas de vapor, motores y electricidad).</a:t>
            </a:r>
            <a:endParaRPr lang="es-MX" dirty="0" smtClean="0"/>
          </a:p>
          <a:p>
            <a:r>
              <a:rPr lang="es-MX" dirty="0" smtClean="0"/>
              <a:t>A </a:t>
            </a:r>
            <a:r>
              <a:rPr lang="es-MX" dirty="0"/>
              <a:t>finales de la Segunda Guerra Mundial, reaparece de nuevo la utilización a gran escala del aire comprimido como fuente de energía, debido, sobre todo, a las nuevas exigencias de automatización y racionalización del trabajo en las industrias.</a:t>
            </a:r>
          </a:p>
        </p:txBody>
      </p:sp>
    </p:spTree>
    <p:extLst>
      <p:ext uri="{BB962C8B-B14F-4D97-AF65-F5344CB8AC3E}">
        <p14:creationId xmlns:p14="http://schemas.microsoft.com/office/powerpoint/2010/main" val="255622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Aplicaciones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elementos neumáticos de accionamiento permiten realizar los siguientes tipos de movimiento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r>
              <a:rPr lang="es-MX" dirty="0" smtClean="0"/>
              <a:t>Movimiento </a:t>
            </a:r>
            <a:r>
              <a:rPr lang="es-MX" dirty="0"/>
              <a:t>lineal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                                                                      Movimiento </a:t>
            </a:r>
            <a:r>
              <a:rPr lang="es-MX" dirty="0"/>
              <a:t>giratorio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Movimiento </a:t>
            </a:r>
            <a:r>
              <a:rPr lang="es-MX" dirty="0"/>
              <a:t>rotativo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383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Aplicaciones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lvl="0"/>
            <a:r>
              <a:rPr lang="es-MX" dirty="0"/>
              <a:t>Aplicaciones generales en la técnica de manipulación.</a:t>
            </a:r>
          </a:p>
          <a:p>
            <a:pPr lvl="0"/>
            <a:r>
              <a:rPr lang="es-MX" dirty="0"/>
              <a:t>Sujeción de piezas.</a:t>
            </a:r>
          </a:p>
          <a:p>
            <a:pPr lvl="0"/>
            <a:r>
              <a:rPr lang="es-MX" dirty="0"/>
              <a:t>Desplazamiento de piezas.</a:t>
            </a:r>
          </a:p>
          <a:p>
            <a:pPr lvl="0"/>
            <a:r>
              <a:rPr lang="es-MX" dirty="0"/>
              <a:t>Posicionamiento de piezas.</a:t>
            </a:r>
          </a:p>
          <a:p>
            <a:pPr lvl="0"/>
            <a:r>
              <a:rPr lang="es-MX" dirty="0"/>
              <a:t>Orientación de piezas.</a:t>
            </a:r>
          </a:p>
          <a:p>
            <a:pPr lvl="0"/>
            <a:r>
              <a:rPr lang="es-MX" dirty="0"/>
              <a:t>Bifurcación de flujo de materiales.</a:t>
            </a:r>
          </a:p>
          <a:p>
            <a:pPr lvl="0"/>
            <a:r>
              <a:rPr lang="es-MX" dirty="0"/>
              <a:t>Aplicaciones generales en diversas técnicas especializadas.</a:t>
            </a:r>
          </a:p>
          <a:p>
            <a:pPr lvl="0"/>
            <a:r>
              <a:rPr lang="es-MX" dirty="0"/>
              <a:t>Embalar.</a:t>
            </a:r>
          </a:p>
          <a:p>
            <a:pPr lvl="0"/>
            <a:r>
              <a:rPr lang="es-MX" dirty="0"/>
              <a:t>Llenar.</a:t>
            </a:r>
          </a:p>
          <a:p>
            <a:pPr lvl="0"/>
            <a:r>
              <a:rPr lang="es-MX" dirty="0"/>
              <a:t>Dosificar.</a:t>
            </a:r>
          </a:p>
          <a:p>
            <a:pPr lvl="0"/>
            <a:r>
              <a:rPr lang="es-MX" dirty="0"/>
              <a:t>Bloquear.</a:t>
            </a:r>
          </a:p>
          <a:p>
            <a:pPr lvl="0"/>
            <a:r>
              <a:rPr lang="es-MX" dirty="0"/>
              <a:t>Accionar ejes.</a:t>
            </a:r>
          </a:p>
          <a:p>
            <a:pPr lvl="0"/>
            <a:r>
              <a:rPr lang="es-MX" dirty="0"/>
              <a:t>Abrir y cerrar puertas.</a:t>
            </a:r>
          </a:p>
          <a:p>
            <a:pPr lvl="0"/>
            <a:r>
              <a:rPr lang="es-MX" dirty="0"/>
              <a:t>Transportar materiales.</a:t>
            </a:r>
          </a:p>
          <a:p>
            <a:pPr lvl="0"/>
            <a:r>
              <a:rPr lang="es-MX" dirty="0"/>
              <a:t>Girar piezas.</a:t>
            </a:r>
          </a:p>
          <a:p>
            <a:pPr lvl="0"/>
            <a:r>
              <a:rPr lang="es-MX" dirty="0"/>
              <a:t>Apilar piezas.</a:t>
            </a:r>
          </a:p>
          <a:p>
            <a:pPr lvl="0"/>
            <a:r>
              <a:rPr lang="es-MX" dirty="0"/>
              <a:t>Estampar y prensar piezas.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682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7689" y="1614310"/>
            <a:ext cx="11108267" cy="4634089"/>
          </a:xfrm>
        </p:spPr>
        <p:txBody>
          <a:bodyPr>
            <a:normAutofit fontScale="85000" lnSpcReduction="10000"/>
          </a:bodyPr>
          <a:lstStyle/>
          <a:p>
            <a:r>
              <a:rPr lang="es-MX" dirty="0"/>
              <a:t>•	</a:t>
            </a:r>
            <a:r>
              <a:rPr lang="es-MX" dirty="0" smtClean="0"/>
              <a:t>El aire es </a:t>
            </a:r>
            <a:r>
              <a:rPr lang="es-MX" dirty="0"/>
              <a:t>abundante (disponible de manera ilimitada).</a:t>
            </a:r>
          </a:p>
          <a:p>
            <a:r>
              <a:rPr lang="es-MX" dirty="0"/>
              <a:t>•	</a:t>
            </a:r>
            <a:r>
              <a:rPr lang="es-MX" dirty="0" smtClean="0"/>
              <a:t>Transportable </a:t>
            </a:r>
          </a:p>
          <a:p>
            <a:r>
              <a:rPr lang="es-MX" dirty="0" smtClean="0"/>
              <a:t>•</a:t>
            </a:r>
            <a:r>
              <a:rPr lang="es-MX" dirty="0"/>
              <a:t>	Se puede almacenar (permite el almacenamiento en depósitos).</a:t>
            </a:r>
          </a:p>
          <a:p>
            <a:r>
              <a:rPr lang="es-MX" dirty="0"/>
              <a:t>•	Resistente a las variaciones de temperatura.</a:t>
            </a:r>
          </a:p>
          <a:p>
            <a:r>
              <a:rPr lang="es-MX" dirty="0"/>
              <a:t>•	Es seguro, </a:t>
            </a:r>
            <a:r>
              <a:rPr lang="es-MX" dirty="0" err="1"/>
              <a:t>antideflagrante</a:t>
            </a:r>
            <a:r>
              <a:rPr lang="es-MX" dirty="0"/>
              <a:t> (no existe peligro de explosión ni incendio).</a:t>
            </a:r>
          </a:p>
          <a:p>
            <a:r>
              <a:rPr lang="es-MX" dirty="0"/>
              <a:t>•	Limpio (lo que es importante para industrias como las químicas, alimentarias, textiles, etc.).</a:t>
            </a:r>
          </a:p>
          <a:p>
            <a:r>
              <a:rPr lang="es-MX" dirty="0"/>
              <a:t>•	Los elementos que constituyen un sistema neumático, son simples y de fácil comprensión.</a:t>
            </a:r>
          </a:p>
          <a:p>
            <a:r>
              <a:rPr lang="es-MX" dirty="0"/>
              <a:t>•	La velocidad de trabajo es alta. Además permite invertir fácilmente el sentido de trabajo.</a:t>
            </a:r>
          </a:p>
          <a:p>
            <a:r>
              <a:rPr lang="es-MX" dirty="0"/>
              <a:t>•	Tanto la velocidad como las fuerzas son regulables de una manera continua. La </a:t>
            </a:r>
            <a:r>
              <a:rPr lang="es-MX" dirty="0" smtClean="0"/>
              <a:t>neumática resulta </a:t>
            </a:r>
            <a:r>
              <a:rPr lang="es-MX" dirty="0"/>
              <a:t>útil para esfuerzos que requieran precisión y velocidad.</a:t>
            </a:r>
          </a:p>
          <a:p>
            <a:r>
              <a:rPr lang="es-MX" dirty="0"/>
              <a:t>•	Aguanta bien las sobrecargas (no existen riesgos de sobrecarga, ya que cuando ésta existe, el elemento de trabajo simplemente para sin daño alguno).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533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Desventajas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•	Necesita de preparación antes de su utilización (eliminación de impurezas y humedad).</a:t>
            </a:r>
          </a:p>
          <a:p>
            <a:r>
              <a:rPr lang="es-MX" dirty="0"/>
              <a:t>•	Debido a la compresibilidad del aire, no permite velocidades de los elementos de trabajo regulares y constantes.</a:t>
            </a:r>
          </a:p>
          <a:p>
            <a:r>
              <a:rPr lang="es-MX" dirty="0"/>
              <a:t>•	Los esfuerzos de trabajo son limitados (de 20 a 30000 N).</a:t>
            </a:r>
          </a:p>
          <a:p>
            <a:r>
              <a:rPr lang="es-MX" dirty="0"/>
              <a:t>•	Es ruidoso, debido a los escapes de aire después de su utilización.</a:t>
            </a:r>
          </a:p>
          <a:p>
            <a:r>
              <a:rPr lang="es-MX" dirty="0"/>
              <a:t>•	Es costoso. Es una energía cara, que en cierto punto es compensada por el buen rendimiento y la facilidad de implantación.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8704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396</TotalTime>
  <Words>299</Words>
  <Application>Microsoft Office PowerPoint</Application>
  <PresentationFormat>Panorámica</PresentationFormat>
  <Paragraphs>52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CONCEPTO</vt:lpstr>
      <vt:lpstr>Antecedentes históricos</vt:lpstr>
      <vt:lpstr>Antecedentes históricos</vt:lpstr>
      <vt:lpstr>Aplicaciones</vt:lpstr>
      <vt:lpstr>Aplicaciones</vt:lpstr>
      <vt:lpstr>Ventajas</vt:lpstr>
      <vt:lpstr>Desventajas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neumática</dc:title>
  <dc:creator>JDavidSG</dc:creator>
  <cp:lastModifiedBy>JDavidSG</cp:lastModifiedBy>
  <cp:revision>26</cp:revision>
  <dcterms:created xsi:type="dcterms:W3CDTF">2017-07-23T18:23:47Z</dcterms:created>
  <dcterms:modified xsi:type="dcterms:W3CDTF">2017-08-29T18:49:08Z</dcterms:modified>
</cp:coreProperties>
</file>