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70" r:id="rId3"/>
    <p:sldId id="271" r:id="rId4"/>
    <p:sldId id="272" r:id="rId5"/>
    <p:sldId id="273" r:id="rId6"/>
    <p:sldId id="274" r:id="rId7"/>
    <p:sldId id="275" r:id="rId8"/>
    <p:sldId id="276" r:id="rId9"/>
    <p:sldId id="277" r:id="rId10"/>
    <p:sldId id="278" r:id="rId11"/>
    <p:sldId id="279" r:id="rId12"/>
    <p:sldId id="28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75" d="100"/>
          <a:sy n="75" d="100"/>
        </p:scale>
        <p:origin x="498"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8/31/2017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8/31/2017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Accionamiento Directo</a:t>
            </a:r>
            <a:endParaRPr lang="es-MX" dirty="0"/>
          </a:p>
        </p:txBody>
      </p:sp>
      <p:sp>
        <p:nvSpPr>
          <p:cNvPr id="3" name="Marcador de contenido 2"/>
          <p:cNvSpPr>
            <a:spLocks noGrp="1"/>
          </p:cNvSpPr>
          <p:nvPr>
            <p:ph idx="1"/>
          </p:nvPr>
        </p:nvSpPr>
        <p:spPr>
          <a:xfrm>
            <a:off x="1141413" y="2667000"/>
            <a:ext cx="9905998" cy="1709058"/>
          </a:xfrm>
        </p:spPr>
        <p:txBody>
          <a:bodyPr/>
          <a:lstStyle/>
          <a:p>
            <a:r>
              <a:rPr lang="es-MX" dirty="0"/>
              <a:t>También existen robots industriales sin reductores de accionamiento eléctrico (</a:t>
            </a:r>
            <a:r>
              <a:rPr lang="es-MX" dirty="0" err="1"/>
              <a:t>Direct</a:t>
            </a:r>
            <a:r>
              <a:rPr lang="es-MX" dirty="0"/>
              <a:t> Drive), un ejemplo son los</a:t>
            </a:r>
            <a:r>
              <a:rPr lang="es-MX" dirty="0">
                <a:solidFill>
                  <a:schemeClr val="tx1"/>
                </a:solidFill>
                <a:effectLst>
                  <a:glow rad="38100">
                    <a:schemeClr val="bg1">
                      <a:lumMod val="50000"/>
                      <a:lumOff val="50000"/>
                      <a:alpha val="20000"/>
                    </a:schemeClr>
                  </a:glow>
                </a:effectLst>
              </a:rPr>
              <a:t> robots industriales SCARA.</a:t>
            </a:r>
          </a:p>
        </p:txBody>
      </p:sp>
    </p:spTree>
    <p:extLst>
      <p:ext uri="{BB962C8B-B14F-4D97-AF65-F5344CB8AC3E}">
        <p14:creationId xmlns:p14="http://schemas.microsoft.com/office/powerpoint/2010/main" val="2307009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257300"/>
            <a:ext cx="5486400" cy="5245099"/>
          </a:xfrm>
        </p:spPr>
        <p:txBody>
          <a:bodyPr>
            <a:normAutofit/>
          </a:bodyPr>
          <a:lstStyle/>
          <a:p>
            <a:r>
              <a:rPr lang="es-MX" dirty="0"/>
              <a:t>Son los más usados en la actualidad debido a su facilidad de control. En este caso, se utiliza en el propio motor un sensor de posición (</a:t>
            </a:r>
            <a:r>
              <a:rPr lang="es-MX" dirty="0" err="1"/>
              <a:t>Encoder</a:t>
            </a:r>
            <a:r>
              <a:rPr lang="es-MX" dirty="0"/>
              <a:t>) para poder realizar su control.</a:t>
            </a:r>
          </a:p>
          <a:p>
            <a:endParaRPr lang="es-MX" dirty="0"/>
          </a:p>
          <a:p>
            <a:r>
              <a:rPr lang="es-MX" dirty="0"/>
              <a:t>Los motores de DC están constituidos por dos devanados internos, inductor e inducido, que se alimentan con corriente continua</a:t>
            </a:r>
            <a:endParaRPr lang="es-MX" dirty="0" smtClean="0"/>
          </a:p>
        </p:txBody>
      </p:sp>
      <p:sp>
        <p:nvSpPr>
          <p:cNvPr id="4" name="Título 1"/>
          <p:cNvSpPr txBox="1">
            <a:spLocks/>
          </p:cNvSpPr>
          <p:nvPr/>
        </p:nvSpPr>
        <p:spPr>
          <a:xfrm>
            <a:off x="1180602" y="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effectLst/>
              </a:rPr>
              <a:t>Comparación de sistemas de acción</a:t>
            </a:r>
            <a:br>
              <a:rPr lang="es-MX" smtClean="0">
                <a:effectLst/>
              </a:rPr>
            </a:br>
            <a:endParaRPr lang="es-MX"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103" y="1010171"/>
            <a:ext cx="5676899" cy="5638280"/>
          </a:xfrm>
          <a:prstGeom prst="rect">
            <a:avLst/>
          </a:prstGeom>
        </p:spPr>
      </p:pic>
    </p:spTree>
    <p:extLst>
      <p:ext uri="{BB962C8B-B14F-4D97-AF65-F5344CB8AC3E}">
        <p14:creationId xmlns:p14="http://schemas.microsoft.com/office/powerpoint/2010/main" val="813667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257300"/>
            <a:ext cx="5486400" cy="5245099"/>
          </a:xfrm>
        </p:spPr>
        <p:txBody>
          <a:bodyPr>
            <a:normAutofit/>
          </a:bodyPr>
          <a:lstStyle/>
          <a:p>
            <a:r>
              <a:rPr lang="es-MX" dirty="0"/>
              <a:t>Motores paso a paso.</a:t>
            </a:r>
          </a:p>
          <a:p>
            <a:endParaRPr lang="es-MX" dirty="0"/>
          </a:p>
          <a:p>
            <a:r>
              <a:rPr lang="es-MX" dirty="0"/>
              <a:t>Los motores paso a paso generalmente no han sido considerados dentro de los accionamientos industriales, debido principalmente a que los pares para los que estaban disponibles eran muy pequeños y los pasos entre posiciones consecutivas eran grandes. En los ultimo años se han mejorado notablemente sus características técnicas, especialmente en lo relativo a su control, lo que ha permitido fabricar motores paso a paso capaces de desarrollar pares suficientes en pequeños pasos para su uso como accionamientos industriales.</a:t>
            </a:r>
            <a:endParaRPr lang="es-MX" dirty="0" smtClean="0"/>
          </a:p>
        </p:txBody>
      </p:sp>
      <p:sp>
        <p:nvSpPr>
          <p:cNvPr id="4" name="Título 1"/>
          <p:cNvSpPr txBox="1">
            <a:spLocks/>
          </p:cNvSpPr>
          <p:nvPr/>
        </p:nvSpPr>
        <p:spPr>
          <a:xfrm>
            <a:off x="1180602" y="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effectLst/>
              </a:rPr>
              <a:t>Comparación de sistemas de acción</a:t>
            </a:r>
            <a:br>
              <a:rPr lang="es-MX" smtClean="0">
                <a:effectLst/>
              </a:rPr>
            </a:br>
            <a:endParaRPr lang="es-MX" dirty="0"/>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6100" y="1468718"/>
            <a:ext cx="4519400" cy="4608016"/>
          </a:xfrm>
          <a:prstGeom prst="rect">
            <a:avLst/>
          </a:prstGeom>
        </p:spPr>
      </p:pic>
    </p:spTree>
    <p:extLst>
      <p:ext uri="{BB962C8B-B14F-4D97-AF65-F5344CB8AC3E}">
        <p14:creationId xmlns:p14="http://schemas.microsoft.com/office/powerpoint/2010/main" val="331626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257300"/>
            <a:ext cx="4572000" cy="5245099"/>
          </a:xfrm>
        </p:spPr>
        <p:txBody>
          <a:bodyPr>
            <a:normAutofit/>
          </a:bodyPr>
          <a:lstStyle/>
          <a:p>
            <a:r>
              <a:rPr lang="es-MX" dirty="0"/>
              <a:t>Motores de corriente alterna.</a:t>
            </a:r>
          </a:p>
          <a:p>
            <a:endParaRPr lang="es-MX" dirty="0"/>
          </a:p>
          <a:p>
            <a:r>
              <a:rPr lang="es-MX" dirty="0"/>
              <a:t>Este tipo de motores no ha tenido aplicación en robótica hasta hace unos años, debido fundamentalmente a la dificultad de su control. Sin embargo, las mejoras que se han introducido en las maquinas síncronas hacen que se presenten como un claro competidor de los motores de corriente continua.</a:t>
            </a:r>
            <a:endParaRPr lang="es-MX" dirty="0" smtClean="0"/>
          </a:p>
        </p:txBody>
      </p:sp>
      <p:sp>
        <p:nvSpPr>
          <p:cNvPr id="4" name="Título 1"/>
          <p:cNvSpPr txBox="1">
            <a:spLocks/>
          </p:cNvSpPr>
          <p:nvPr/>
        </p:nvSpPr>
        <p:spPr>
          <a:xfrm>
            <a:off x="1180602" y="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effectLst/>
              </a:rPr>
              <a:t>Comparación de sistemas de acción</a:t>
            </a:r>
            <a:br>
              <a:rPr lang="es-MX" smtClean="0">
                <a:effectLst/>
              </a:rPr>
            </a:br>
            <a:endParaRPr lang="es-MX"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502" y="1670049"/>
            <a:ext cx="6667500" cy="4419600"/>
          </a:xfrm>
          <a:prstGeom prst="rect">
            <a:avLst/>
          </a:prstGeom>
        </p:spPr>
      </p:pic>
    </p:spTree>
    <p:extLst>
      <p:ext uri="{BB962C8B-B14F-4D97-AF65-F5344CB8AC3E}">
        <p14:creationId xmlns:p14="http://schemas.microsoft.com/office/powerpoint/2010/main" val="266723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0602" y="0"/>
            <a:ext cx="9905998" cy="1905000"/>
          </a:xfrm>
        </p:spPr>
        <p:txBody>
          <a:bodyPr/>
          <a:lstStyle/>
          <a:p>
            <a:r>
              <a:rPr lang="es-MX" dirty="0">
                <a:effectLst/>
              </a:rPr>
              <a:t>Comparación de sistemas de acción</a:t>
            </a:r>
            <a:br>
              <a:rPr lang="es-MX" dirty="0">
                <a:effectLst/>
              </a:rPr>
            </a:br>
            <a:endParaRPr lang="es-MX" dirty="0"/>
          </a:p>
        </p:txBody>
      </p:sp>
      <p:pic>
        <p:nvPicPr>
          <p:cNvPr id="5" name="Marcador de contenido 4" descr="Recorte de pantal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499" y="952500"/>
            <a:ext cx="7807140" cy="5729241"/>
          </a:xfrm>
        </p:spPr>
      </p:pic>
      <p:sp>
        <p:nvSpPr>
          <p:cNvPr id="6" name="Rectángulo 5"/>
          <p:cNvSpPr/>
          <p:nvPr/>
        </p:nvSpPr>
        <p:spPr>
          <a:xfrm>
            <a:off x="2233749" y="5473338"/>
            <a:ext cx="1515291" cy="966651"/>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7" name="Rectángulo 6"/>
          <p:cNvSpPr/>
          <p:nvPr/>
        </p:nvSpPr>
        <p:spPr>
          <a:xfrm>
            <a:off x="2346961" y="3970744"/>
            <a:ext cx="1515291" cy="966651"/>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8" name="Rectángulo 7"/>
          <p:cNvSpPr/>
          <p:nvPr/>
        </p:nvSpPr>
        <p:spPr>
          <a:xfrm>
            <a:off x="2264231" y="3333794"/>
            <a:ext cx="1515291" cy="966651"/>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9" name="Rectángulo 8"/>
          <p:cNvSpPr/>
          <p:nvPr/>
        </p:nvSpPr>
        <p:spPr>
          <a:xfrm>
            <a:off x="3905793" y="4127863"/>
            <a:ext cx="1515291" cy="809532"/>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10" name="Rectángulo 9"/>
          <p:cNvSpPr/>
          <p:nvPr/>
        </p:nvSpPr>
        <p:spPr>
          <a:xfrm>
            <a:off x="4846320" y="3187337"/>
            <a:ext cx="918666" cy="1596433"/>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11" name="Rectángulo 10"/>
          <p:cNvSpPr/>
          <p:nvPr/>
        </p:nvSpPr>
        <p:spPr>
          <a:xfrm>
            <a:off x="5828258" y="2922815"/>
            <a:ext cx="1852702" cy="173082"/>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12" name="Rectángulo 11"/>
          <p:cNvSpPr/>
          <p:nvPr/>
        </p:nvSpPr>
        <p:spPr>
          <a:xfrm>
            <a:off x="3451226" y="5252945"/>
            <a:ext cx="411026" cy="264157"/>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13" name="Rectángulo 12"/>
          <p:cNvSpPr/>
          <p:nvPr/>
        </p:nvSpPr>
        <p:spPr>
          <a:xfrm>
            <a:off x="2498725" y="4988789"/>
            <a:ext cx="1363527" cy="202336"/>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14" name="Rectángulo 13"/>
          <p:cNvSpPr/>
          <p:nvPr/>
        </p:nvSpPr>
        <p:spPr>
          <a:xfrm>
            <a:off x="3905793" y="4988789"/>
            <a:ext cx="1363527" cy="202336"/>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15" name="Rectángulo 14"/>
          <p:cNvSpPr/>
          <p:nvPr/>
        </p:nvSpPr>
        <p:spPr>
          <a:xfrm>
            <a:off x="4004218" y="4026695"/>
            <a:ext cx="1363527" cy="202336"/>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16" name="Rectángulo 15"/>
          <p:cNvSpPr/>
          <p:nvPr/>
        </p:nvSpPr>
        <p:spPr>
          <a:xfrm>
            <a:off x="4425542" y="2915263"/>
            <a:ext cx="1363527" cy="202336"/>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17" name="Rectángulo 16"/>
          <p:cNvSpPr/>
          <p:nvPr/>
        </p:nvSpPr>
        <p:spPr>
          <a:xfrm>
            <a:off x="5323433" y="2416175"/>
            <a:ext cx="441553" cy="447694"/>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18" name="Rectángulo 17"/>
          <p:cNvSpPr/>
          <p:nvPr/>
        </p:nvSpPr>
        <p:spPr>
          <a:xfrm>
            <a:off x="6421983" y="2648203"/>
            <a:ext cx="1159917" cy="215666"/>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19" name="Rectángulo 18"/>
          <p:cNvSpPr/>
          <p:nvPr/>
        </p:nvSpPr>
        <p:spPr>
          <a:xfrm>
            <a:off x="5828258" y="1761391"/>
            <a:ext cx="1852702" cy="173082"/>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20" name="Rectángulo 19"/>
          <p:cNvSpPr/>
          <p:nvPr/>
        </p:nvSpPr>
        <p:spPr>
          <a:xfrm>
            <a:off x="7784058" y="1764648"/>
            <a:ext cx="1852702" cy="173082"/>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21" name="Rectángulo 20"/>
          <p:cNvSpPr/>
          <p:nvPr/>
        </p:nvSpPr>
        <p:spPr>
          <a:xfrm>
            <a:off x="7755483" y="1494773"/>
            <a:ext cx="1852702" cy="191152"/>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22" name="Rectángulo 21"/>
          <p:cNvSpPr/>
          <p:nvPr/>
        </p:nvSpPr>
        <p:spPr>
          <a:xfrm>
            <a:off x="7447508" y="1304925"/>
            <a:ext cx="223521" cy="380999"/>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23" name="Rectángulo 22"/>
          <p:cNvSpPr/>
          <p:nvPr/>
        </p:nvSpPr>
        <p:spPr>
          <a:xfrm>
            <a:off x="7726908" y="1050555"/>
            <a:ext cx="575717" cy="202918"/>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24" name="Rectángulo 23"/>
          <p:cNvSpPr/>
          <p:nvPr/>
        </p:nvSpPr>
        <p:spPr>
          <a:xfrm>
            <a:off x="7208342" y="1043061"/>
            <a:ext cx="433884" cy="202918"/>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25" name="Rectángulo 24"/>
          <p:cNvSpPr/>
          <p:nvPr/>
        </p:nvSpPr>
        <p:spPr>
          <a:xfrm>
            <a:off x="6643192" y="2023833"/>
            <a:ext cx="433884" cy="202918"/>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26" name="Rectángulo 25"/>
          <p:cNvSpPr/>
          <p:nvPr/>
        </p:nvSpPr>
        <p:spPr>
          <a:xfrm>
            <a:off x="7013624" y="2046822"/>
            <a:ext cx="433884" cy="202918"/>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27" name="Rectángulo 26"/>
          <p:cNvSpPr/>
          <p:nvPr/>
        </p:nvSpPr>
        <p:spPr>
          <a:xfrm>
            <a:off x="7293023" y="2185643"/>
            <a:ext cx="378005" cy="309171"/>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28" name="Rectángulo 27"/>
          <p:cNvSpPr/>
          <p:nvPr/>
        </p:nvSpPr>
        <p:spPr>
          <a:xfrm>
            <a:off x="6265187" y="3333794"/>
            <a:ext cx="566597" cy="309171"/>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
        <p:nvSpPr>
          <p:cNvPr id="29" name="Rectángulo 28"/>
          <p:cNvSpPr/>
          <p:nvPr/>
        </p:nvSpPr>
        <p:spPr>
          <a:xfrm>
            <a:off x="6667261" y="3144689"/>
            <a:ext cx="566597" cy="189105"/>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5117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257300"/>
            <a:ext cx="11315700" cy="5245099"/>
          </a:xfrm>
        </p:spPr>
        <p:txBody>
          <a:bodyPr>
            <a:normAutofit/>
          </a:bodyPr>
          <a:lstStyle/>
          <a:p>
            <a:r>
              <a:rPr lang="es-MX" dirty="0"/>
              <a:t>Los actuadores tienen como misión generar el movimiento de los elementos del robot según las ordenes dadas por la unidad de control. Se clasifican en tres grandes grupos, según la energía que utilizan</a:t>
            </a:r>
            <a:r>
              <a:rPr lang="es-MX" dirty="0" smtClean="0"/>
              <a:t>:</a:t>
            </a:r>
          </a:p>
          <a:p>
            <a:endParaRPr lang="es-MX" dirty="0"/>
          </a:p>
          <a:p>
            <a:r>
              <a:rPr lang="es-MX" dirty="0"/>
              <a:t>    Neumáticos</a:t>
            </a:r>
          </a:p>
          <a:p>
            <a:r>
              <a:rPr lang="es-MX" dirty="0"/>
              <a:t>    Hidráulicos</a:t>
            </a:r>
          </a:p>
          <a:p>
            <a:r>
              <a:rPr lang="es-MX" dirty="0"/>
              <a:t>    Eléctricos</a:t>
            </a:r>
          </a:p>
          <a:p>
            <a:endParaRPr lang="es-MX" dirty="0"/>
          </a:p>
          <a:p>
            <a:r>
              <a:rPr lang="es-MX" dirty="0"/>
              <a:t>Los actuadores neumáticos utilizan el aire comprimido como fuente de energía y son muy indicados en el control de movimientos rápidos, pero de precisión limitada. Los motores hidráulicos son recomendables en los manipuladores que tienen una gran capacidad de carga, junto a una precisa regulación de velocidad. Los motores eléctricos son los más utilizados, por su fácil y preciso control, así como por otras propiedades ventajosas que establece su funcionamiento, como consecuencia del empleo de la energía eléctrica</a:t>
            </a:r>
          </a:p>
        </p:txBody>
      </p:sp>
      <p:sp>
        <p:nvSpPr>
          <p:cNvPr id="4" name="Título 1"/>
          <p:cNvSpPr txBox="1">
            <a:spLocks/>
          </p:cNvSpPr>
          <p:nvPr/>
        </p:nvSpPr>
        <p:spPr>
          <a:xfrm>
            <a:off x="1180602" y="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effectLst/>
              </a:rPr>
              <a:t>Comparación de sistemas de acción</a:t>
            </a:r>
            <a:br>
              <a:rPr lang="es-MX" smtClean="0">
                <a:effectLst/>
              </a:rPr>
            </a:br>
            <a:endParaRPr lang="es-MX" dirty="0"/>
          </a:p>
        </p:txBody>
      </p:sp>
    </p:spTree>
    <p:extLst>
      <p:ext uri="{BB962C8B-B14F-4D97-AF65-F5344CB8AC3E}">
        <p14:creationId xmlns:p14="http://schemas.microsoft.com/office/powerpoint/2010/main" val="61163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257300"/>
            <a:ext cx="11315700" cy="5245099"/>
          </a:xfrm>
        </p:spPr>
        <p:txBody>
          <a:bodyPr>
            <a:normAutofit/>
          </a:bodyPr>
          <a:lstStyle/>
          <a:p>
            <a:r>
              <a:rPr lang="es-MX" dirty="0"/>
              <a:t>Cada uno de estos sistemas presenta características diferentes, siendo preciso evaluarlas a la hora de seleccionar el tipo de actuador más conveniente. Las características a considerar son, entre otras:</a:t>
            </a:r>
          </a:p>
          <a:p>
            <a:endParaRPr lang="es-MX" dirty="0"/>
          </a:p>
          <a:p>
            <a:r>
              <a:rPr lang="es-MX" dirty="0"/>
              <a:t>        Potencia</a:t>
            </a:r>
          </a:p>
          <a:p>
            <a:r>
              <a:rPr lang="es-MX" dirty="0"/>
              <a:t>        </a:t>
            </a:r>
            <a:r>
              <a:rPr lang="es-MX" dirty="0" err="1"/>
              <a:t>Controlabilidad</a:t>
            </a:r>
            <a:endParaRPr lang="es-MX" dirty="0"/>
          </a:p>
          <a:p>
            <a:r>
              <a:rPr lang="es-MX" dirty="0"/>
              <a:t>        Peso y volumen</a:t>
            </a:r>
          </a:p>
          <a:p>
            <a:r>
              <a:rPr lang="es-MX" dirty="0"/>
              <a:t>        Precisión</a:t>
            </a:r>
          </a:p>
          <a:p>
            <a:r>
              <a:rPr lang="es-MX" dirty="0"/>
              <a:t>        Velocidad</a:t>
            </a:r>
          </a:p>
          <a:p>
            <a:r>
              <a:rPr lang="es-MX" dirty="0"/>
              <a:t>        Mantenimiento</a:t>
            </a:r>
          </a:p>
          <a:p>
            <a:r>
              <a:rPr lang="es-MX" dirty="0"/>
              <a:t>        Coste</a:t>
            </a:r>
          </a:p>
          <a:p>
            <a:endParaRPr lang="es-MX" dirty="0"/>
          </a:p>
          <a:p>
            <a:endParaRPr lang="es-MX" dirty="0"/>
          </a:p>
        </p:txBody>
      </p:sp>
      <p:sp>
        <p:nvSpPr>
          <p:cNvPr id="4" name="Título 1"/>
          <p:cNvSpPr txBox="1">
            <a:spLocks/>
          </p:cNvSpPr>
          <p:nvPr/>
        </p:nvSpPr>
        <p:spPr>
          <a:xfrm>
            <a:off x="1180602" y="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effectLst/>
              </a:rPr>
              <a:t>Comparación de sistemas de acción</a:t>
            </a:r>
            <a:br>
              <a:rPr lang="es-MX" smtClean="0">
                <a:effectLst/>
              </a:rPr>
            </a:br>
            <a:endParaRPr lang="es-MX" dirty="0"/>
          </a:p>
        </p:txBody>
      </p:sp>
    </p:spTree>
    <p:extLst>
      <p:ext uri="{BB962C8B-B14F-4D97-AF65-F5344CB8AC3E}">
        <p14:creationId xmlns:p14="http://schemas.microsoft.com/office/powerpoint/2010/main" val="269426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257300"/>
            <a:ext cx="11315700" cy="5245099"/>
          </a:xfrm>
        </p:spPr>
        <p:txBody>
          <a:bodyPr>
            <a:normAutofit/>
          </a:bodyPr>
          <a:lstStyle/>
          <a:p>
            <a:r>
              <a:rPr lang="es-MX" b="1" dirty="0"/>
              <a:t>Actuadores neumáticos</a:t>
            </a:r>
          </a:p>
          <a:p>
            <a:endParaRPr lang="es-MX" dirty="0" smtClean="0"/>
          </a:p>
          <a:p>
            <a:r>
              <a:rPr lang="es-MX" dirty="0" smtClean="0"/>
              <a:t>En </a:t>
            </a:r>
            <a:r>
              <a:rPr lang="es-MX" dirty="0"/>
              <a:t>ellos la fuente de energía es aire a presión entre 5 y 10 bar. Existen dos tipos de actuadores neumáticos:</a:t>
            </a:r>
          </a:p>
          <a:p>
            <a:endParaRPr lang="es-MX" dirty="0"/>
          </a:p>
          <a:p>
            <a:r>
              <a:rPr lang="es-MX" dirty="0"/>
              <a:t>    Cilindros neumáticos</a:t>
            </a:r>
          </a:p>
          <a:p>
            <a:endParaRPr lang="es-MX" dirty="0"/>
          </a:p>
          <a:p>
            <a:r>
              <a:rPr lang="es-MX" dirty="0"/>
              <a:t>    Motores neumáticos (de aletas rotativas o de pistones axiales).</a:t>
            </a:r>
          </a:p>
          <a:p>
            <a:endParaRPr lang="es-MX" dirty="0"/>
          </a:p>
          <a:p>
            <a:endParaRPr lang="es-MX" dirty="0"/>
          </a:p>
        </p:txBody>
      </p:sp>
      <p:sp>
        <p:nvSpPr>
          <p:cNvPr id="4" name="Título 1"/>
          <p:cNvSpPr txBox="1">
            <a:spLocks/>
          </p:cNvSpPr>
          <p:nvPr/>
        </p:nvSpPr>
        <p:spPr>
          <a:xfrm>
            <a:off x="1180602" y="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effectLst/>
              </a:rPr>
              <a:t>Comparación de sistemas de acción</a:t>
            </a:r>
            <a:br>
              <a:rPr lang="es-MX" smtClean="0">
                <a:effectLst/>
              </a:rPr>
            </a:br>
            <a:endParaRPr lang="es-MX" dirty="0"/>
          </a:p>
        </p:txBody>
      </p:sp>
    </p:spTree>
    <p:extLst>
      <p:ext uri="{BB962C8B-B14F-4D97-AF65-F5344CB8AC3E}">
        <p14:creationId xmlns:p14="http://schemas.microsoft.com/office/powerpoint/2010/main" val="256928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257300"/>
            <a:ext cx="11315700" cy="5245099"/>
          </a:xfrm>
        </p:spPr>
        <p:txBody>
          <a:bodyPr>
            <a:normAutofit/>
          </a:bodyPr>
          <a:lstStyle/>
          <a:p>
            <a:r>
              <a:rPr lang="es-MX" dirty="0"/>
              <a:t>Cilindros</a:t>
            </a:r>
          </a:p>
          <a:p>
            <a:endParaRPr lang="es-MX" dirty="0"/>
          </a:p>
          <a:p>
            <a:r>
              <a:rPr lang="es-MX" dirty="0" smtClean="0"/>
              <a:t>En </a:t>
            </a:r>
            <a:r>
              <a:rPr lang="es-MX" dirty="0"/>
              <a:t>los primeros se consigue el desplazamiento de un émbolo encerrado en un cilindro como consecuencia de la diferencia de presión a ambos lados de aquél. Los cilindros neumáticos pueden ser de simple o de doble efecto. En los primeros, el émbolo se desplaza en un sentido como resultado del empuje ejercido por el aire a presión, mientras que en el otro sentido se desplaza como consecuencia del efecto de un muelle (que recupera al émbolo a su posición en reposo). </a:t>
            </a:r>
            <a:endParaRPr lang="es-MX" dirty="0" smtClean="0"/>
          </a:p>
          <a:p>
            <a:r>
              <a:rPr lang="es-MX" dirty="0"/>
              <a:t>En los cilindros de doble efecto el aire a presión es el encargado de empujar al émbolo en las dos direcciones, al poder ser introducido de forma arbitraria en cualquiera de las dos cámaras. </a:t>
            </a:r>
          </a:p>
        </p:txBody>
      </p:sp>
      <p:sp>
        <p:nvSpPr>
          <p:cNvPr id="4" name="Título 1"/>
          <p:cNvSpPr txBox="1">
            <a:spLocks/>
          </p:cNvSpPr>
          <p:nvPr/>
        </p:nvSpPr>
        <p:spPr>
          <a:xfrm>
            <a:off x="1180602" y="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effectLst/>
              </a:rPr>
              <a:t>Comparación de sistemas de acción</a:t>
            </a:r>
            <a:br>
              <a:rPr lang="es-MX" smtClean="0">
                <a:effectLst/>
              </a:rPr>
            </a:br>
            <a:endParaRPr lang="es-MX" dirty="0"/>
          </a:p>
        </p:txBody>
      </p:sp>
    </p:spTree>
    <p:extLst>
      <p:ext uri="{BB962C8B-B14F-4D97-AF65-F5344CB8AC3E}">
        <p14:creationId xmlns:p14="http://schemas.microsoft.com/office/powerpoint/2010/main" val="292236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257300"/>
            <a:ext cx="11315700" cy="5245099"/>
          </a:xfrm>
        </p:spPr>
        <p:txBody>
          <a:bodyPr>
            <a:normAutofit/>
          </a:bodyPr>
          <a:lstStyle/>
          <a:p>
            <a:r>
              <a:rPr lang="es-MX" dirty="0"/>
              <a:t>En general y debido a la compresibilidad del aire, los actuadores neumáticos no consiguen una buena precisión de posicionamiento. Sin embargo, su sencillez y robustez hacen adecuado su uso en aquellos casos en los que sea suficiente un posicionamiento en dos situaciones diferentes (todo o nada). </a:t>
            </a:r>
            <a:endParaRPr lang="es-MX" dirty="0" smtClean="0"/>
          </a:p>
          <a:p>
            <a:r>
              <a:rPr lang="es-MX" dirty="0"/>
              <a:t>Siempre debe tenerse en cuenta que el empleo de un robot con algún tipo de accionamiento neumático deberá disponer de una instalación de aire comprimido, incluyendo: compresor, sistema de distribución (tuberías, electro válvulas</a:t>
            </a:r>
            <a:r>
              <a:rPr lang="es-MX" dirty="0" smtClean="0"/>
              <a:t>).</a:t>
            </a:r>
            <a:endParaRPr lang="es-MX" dirty="0"/>
          </a:p>
        </p:txBody>
      </p:sp>
      <p:sp>
        <p:nvSpPr>
          <p:cNvPr id="4" name="Título 1"/>
          <p:cNvSpPr txBox="1">
            <a:spLocks/>
          </p:cNvSpPr>
          <p:nvPr/>
        </p:nvSpPr>
        <p:spPr>
          <a:xfrm>
            <a:off x="1180602" y="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effectLst/>
              </a:rPr>
              <a:t>Comparación de sistemas de acción</a:t>
            </a:r>
            <a:br>
              <a:rPr lang="es-MX" smtClean="0">
                <a:effectLst/>
              </a:rPr>
            </a:br>
            <a:endParaRPr lang="es-MX" dirty="0"/>
          </a:p>
        </p:txBody>
      </p:sp>
    </p:spTree>
    <p:extLst>
      <p:ext uri="{BB962C8B-B14F-4D97-AF65-F5344CB8AC3E}">
        <p14:creationId xmlns:p14="http://schemas.microsoft.com/office/powerpoint/2010/main" val="259781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257300"/>
            <a:ext cx="11315700" cy="5245099"/>
          </a:xfrm>
        </p:spPr>
        <p:txBody>
          <a:bodyPr>
            <a:normAutofit/>
          </a:bodyPr>
          <a:lstStyle/>
          <a:p>
            <a:r>
              <a:rPr lang="es-MX" b="1" dirty="0"/>
              <a:t>Actuadores </a:t>
            </a:r>
            <a:r>
              <a:rPr lang="es-MX" b="1" dirty="0" smtClean="0"/>
              <a:t>hidráulicos</a:t>
            </a:r>
            <a:endParaRPr lang="es-MX" dirty="0" smtClean="0"/>
          </a:p>
          <a:p>
            <a:r>
              <a:rPr lang="es-MX" dirty="0" smtClean="0"/>
              <a:t>Este </a:t>
            </a:r>
            <a:r>
              <a:rPr lang="es-MX" dirty="0"/>
              <a:t>tipo de actuadores no se diferencia mucho de los neumáticos. En ellos, en vez de aire se utilizan aceites minerales a una presión comprendida normalmente entre los 50 y 100 bar, llegándose en ocasiones a superar los 300 bar. Existen, como en el caso de los neumáticos, actuadores del tipo cilindro y del tipo motores de aletas y pistones</a:t>
            </a:r>
            <a:r>
              <a:rPr lang="es-MX" dirty="0" smtClean="0"/>
              <a:t>.</a:t>
            </a:r>
          </a:p>
          <a:p>
            <a:r>
              <a:rPr lang="es-MX" dirty="0"/>
              <a:t>Sin embargo, las características del fluido utilizado en los actuadores hidráulicos marcan ciertas diferencias con los neumáticos. En primer lugar, el grado de compresibilidad de los aceites usados es considerablemente menor al del aire, por lo que la precisión obtenida en este caso es mayor. </a:t>
            </a:r>
            <a:endParaRPr lang="es-MX" dirty="0" smtClean="0"/>
          </a:p>
        </p:txBody>
      </p:sp>
      <p:sp>
        <p:nvSpPr>
          <p:cNvPr id="4" name="Título 1"/>
          <p:cNvSpPr txBox="1">
            <a:spLocks/>
          </p:cNvSpPr>
          <p:nvPr/>
        </p:nvSpPr>
        <p:spPr>
          <a:xfrm>
            <a:off x="1180602" y="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effectLst/>
              </a:rPr>
              <a:t>Comparación de sistemas de acción</a:t>
            </a:r>
            <a:br>
              <a:rPr lang="es-MX" smtClean="0">
                <a:effectLst/>
              </a:rPr>
            </a:br>
            <a:endParaRPr lang="es-MX" dirty="0"/>
          </a:p>
        </p:txBody>
      </p:sp>
    </p:spTree>
    <p:extLst>
      <p:ext uri="{BB962C8B-B14F-4D97-AF65-F5344CB8AC3E}">
        <p14:creationId xmlns:p14="http://schemas.microsoft.com/office/powerpoint/2010/main" val="218513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257300"/>
            <a:ext cx="11315700" cy="5245099"/>
          </a:xfrm>
        </p:spPr>
        <p:txBody>
          <a:bodyPr>
            <a:normAutofit/>
          </a:bodyPr>
          <a:lstStyle/>
          <a:p>
            <a:r>
              <a:rPr lang="es-MX" dirty="0"/>
              <a:t>Por otra parte, este tipo de actuadores presenta estabilidad frente a cargas estáticas. Esto indica que el actuador es capaz de soportar cargas, como el peso o una presión ejercida sobre una superficie, sin aporte de energía (para mover el embolo de un cilindro sería preciso vaciar este de aceite). También es destacable su eleva capacidad de carga y relación potencia-peso, así como sus características de auto lubricación y robustez.</a:t>
            </a:r>
          </a:p>
          <a:p>
            <a:r>
              <a:rPr lang="es-MX" dirty="0"/>
              <a:t>Frente a estas ventajas existen ciertos inconvenientes. Por ejemplo, las elevadas presiones a las que se trabaja propician la existencia de fugas de aceite a lo largo de la instalación. Asimismo, esta instalación es mas complicada que la necesaria para los actuadores neumáticos y mucho más que para los eléctricos, necesitando de equipos de filtrado de partículas, eliminación de aire, sistemas de refrigeración y unidades de control de distribución. </a:t>
            </a:r>
          </a:p>
          <a:p>
            <a:r>
              <a:rPr lang="es-MX" dirty="0"/>
              <a:t>Los accionamientos hidráulicos se usan con frecuencia en aquellos robots que deben manejar grandes cargas (de 70 a 205kg).   </a:t>
            </a:r>
            <a:endParaRPr lang="es-MX" dirty="0" smtClean="0"/>
          </a:p>
        </p:txBody>
      </p:sp>
      <p:sp>
        <p:nvSpPr>
          <p:cNvPr id="4" name="Título 1"/>
          <p:cNvSpPr txBox="1">
            <a:spLocks/>
          </p:cNvSpPr>
          <p:nvPr/>
        </p:nvSpPr>
        <p:spPr>
          <a:xfrm>
            <a:off x="1180602" y="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effectLst/>
              </a:rPr>
              <a:t>Comparación de sistemas de acción</a:t>
            </a:r>
            <a:br>
              <a:rPr lang="es-MX" smtClean="0">
                <a:effectLst/>
              </a:rPr>
            </a:br>
            <a:endParaRPr lang="es-MX" dirty="0"/>
          </a:p>
        </p:txBody>
      </p:sp>
    </p:spTree>
    <p:extLst>
      <p:ext uri="{BB962C8B-B14F-4D97-AF65-F5344CB8AC3E}">
        <p14:creationId xmlns:p14="http://schemas.microsoft.com/office/powerpoint/2010/main" val="61708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257300"/>
            <a:ext cx="11315700" cy="5245099"/>
          </a:xfrm>
        </p:spPr>
        <p:txBody>
          <a:bodyPr>
            <a:normAutofit/>
          </a:bodyPr>
          <a:lstStyle/>
          <a:p>
            <a:r>
              <a:rPr lang="es-MX" b="1" dirty="0"/>
              <a:t>Actuadores eléctricos</a:t>
            </a:r>
          </a:p>
          <a:p>
            <a:r>
              <a:rPr lang="es-MX" dirty="0"/>
              <a:t>Las características de control, sencillez y precisión de los accionamientos eléctricos han hecho que sean los mas usados en los robots industriales actuales. </a:t>
            </a:r>
          </a:p>
          <a:p>
            <a:r>
              <a:rPr lang="es-MX" dirty="0"/>
              <a:t>Dentro de los actuadores eléctricos pueden distinguirse tres tipos diferentes: </a:t>
            </a:r>
          </a:p>
          <a:p>
            <a:r>
              <a:rPr lang="es-MX" dirty="0"/>
              <a:t>Motores de corriente continua (DC). Servomotores </a:t>
            </a:r>
          </a:p>
          <a:p>
            <a:r>
              <a:rPr lang="es-MX" dirty="0"/>
              <a:t>Motores paso a paso</a:t>
            </a:r>
          </a:p>
          <a:p>
            <a:r>
              <a:rPr lang="es-MX" dirty="0"/>
              <a:t>Motores de corriente alterna (AC) </a:t>
            </a:r>
          </a:p>
          <a:p>
            <a:endParaRPr lang="es-MX" dirty="0" smtClean="0"/>
          </a:p>
        </p:txBody>
      </p:sp>
      <p:sp>
        <p:nvSpPr>
          <p:cNvPr id="4" name="Título 1"/>
          <p:cNvSpPr txBox="1">
            <a:spLocks/>
          </p:cNvSpPr>
          <p:nvPr/>
        </p:nvSpPr>
        <p:spPr>
          <a:xfrm>
            <a:off x="1180602" y="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effectLst/>
              </a:rPr>
              <a:t>Comparación de sistemas de acción</a:t>
            </a:r>
            <a:br>
              <a:rPr lang="es-MX" smtClean="0">
                <a:effectLst/>
              </a:rPr>
            </a:br>
            <a:endParaRPr lang="es-MX" dirty="0"/>
          </a:p>
        </p:txBody>
      </p:sp>
    </p:spTree>
    <p:extLst>
      <p:ext uri="{BB962C8B-B14F-4D97-AF65-F5344CB8AC3E}">
        <p14:creationId xmlns:p14="http://schemas.microsoft.com/office/powerpoint/2010/main" val="1007248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276</TotalTime>
  <Words>1068</Words>
  <Application>Microsoft Office PowerPoint</Application>
  <PresentationFormat>Panorámica</PresentationFormat>
  <Paragraphs>64</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Century Gothic</vt:lpstr>
      <vt:lpstr>Malla</vt:lpstr>
      <vt:lpstr>Accionamiento Directo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Comparación de sistemas de acción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Robótica</dc:title>
  <dc:creator>JDavidSG</dc:creator>
  <cp:lastModifiedBy>JDavidSG</cp:lastModifiedBy>
  <cp:revision>15</cp:revision>
  <dcterms:created xsi:type="dcterms:W3CDTF">2017-07-24T04:46:42Z</dcterms:created>
  <dcterms:modified xsi:type="dcterms:W3CDTF">2017-08-31T19:47:43Z</dcterms:modified>
</cp:coreProperties>
</file>