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21" r:id="rId2"/>
    <p:sldId id="322" r:id="rId3"/>
    <p:sldId id="330" r:id="rId4"/>
    <p:sldId id="325" r:id="rId5"/>
    <p:sldId id="328" r:id="rId6"/>
    <p:sldId id="324" r:id="rId7"/>
    <p:sldId id="333" r:id="rId8"/>
    <p:sldId id="327" r:id="rId9"/>
    <p:sldId id="331" r:id="rId10"/>
    <p:sldId id="332" r:id="rId11"/>
    <p:sldId id="326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18"/>
    <a:srgbClr val="D18585"/>
    <a:srgbClr val="CCC4D4"/>
    <a:srgbClr val="FF8792"/>
    <a:srgbClr val="B3B3B3"/>
    <a:srgbClr val="D6D4D4"/>
    <a:srgbClr val="C4DDE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1" autoAdjust="0"/>
    <p:restoredTop sz="92874" autoAdjust="0"/>
  </p:normalViewPr>
  <p:slideViewPr>
    <p:cSldViewPr snapToGrid="0">
      <p:cViewPr varScale="1">
        <p:scale>
          <a:sx n="158" d="100"/>
          <a:sy n="158" d="100"/>
        </p:scale>
        <p:origin x="-1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020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6" tIns="46528" rIns="93056" bIns="46528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6" tIns="46528" rIns="93056" bIns="4652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6" tIns="46528" rIns="93056" bIns="46528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S&amp;OC Data Management System Design Review 2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6" tIns="46528" rIns="93056" bIns="4652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011651D9-EFF8-4F1C-847E-609B83C14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801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5" tIns="45778" rIns="91555" bIns="45778" numCol="1" anchor="t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5" tIns="45778" rIns="91555" bIns="4577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75" y="688975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432300"/>
            <a:ext cx="5078413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5" tIns="45778" rIns="91555" bIns="45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30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5" tIns="45778" rIns="91555" bIns="45778" numCol="1" anchor="b" anchorCtr="0" compatLnSpc="1">
            <a:prstTxWarp prst="textNoShape">
              <a:avLst/>
            </a:prstTxWarp>
          </a:bodyPr>
          <a:lstStyle>
            <a:lvl1pPr algn="l" defTabSz="9159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S&amp;OC Data Management System Design Review 2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863013"/>
            <a:ext cx="29876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5" tIns="45778" rIns="91555" bIns="4577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1126EA2-339F-46F2-AD96-973772AC44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22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0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6200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103" descr="S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106" descr="ST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410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0597" name="Rectangle 410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104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2575" y="6542088"/>
            <a:ext cx="603885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  <p:sp>
        <p:nvSpPr>
          <p:cNvPr id="8" name="Rectangle 410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0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5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52400"/>
            <a:ext cx="1941513" cy="579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675312" cy="579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23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066800"/>
            <a:ext cx="7769225" cy="5314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612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276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066800"/>
            <a:ext cx="3808412" cy="4881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66800"/>
            <a:ext cx="3808413" cy="4881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171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62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663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8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45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6200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6934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66800"/>
            <a:ext cx="776922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ST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" y="6543675"/>
            <a:ext cx="1362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1">
                <a:solidFill>
                  <a:srgbClr val="BB001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0988" y="6543675"/>
            <a:ext cx="6040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BB001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  <p:pic>
        <p:nvPicPr>
          <p:cNvPr id="1032" name="Picture 10" descr="ST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988"/>
            <a:ext cx="1069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838200" y="628650"/>
            <a:ext cx="7010400" cy="0"/>
          </a:xfrm>
          <a:prstGeom prst="line">
            <a:avLst/>
          </a:prstGeom>
          <a:noFill/>
          <a:ln w="38100">
            <a:solidFill>
              <a:srgbClr val="BB00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" name="Rectangle 11"/>
          <p:cNvSpPr>
            <a:spLocks noChangeArrowheads="1"/>
          </p:cNvSpPr>
          <p:nvPr userDrawn="1"/>
        </p:nvSpPr>
        <p:spPr bwMode="auto">
          <a:xfrm>
            <a:off x="8560036" y="6550025"/>
            <a:ext cx="3727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E51F05D-B352-43DD-9F92-57F3A0AA6A07}" type="slidenum">
              <a:rPr lang="en-US" sz="1200" b="1" smtClean="0">
                <a:solidFill>
                  <a:srgbClr val="BB0018"/>
                </a:solidFill>
                <a:latin typeface="Helvetica" pitchFamily="34" charset="0"/>
              </a:rPr>
              <a:pPr/>
              <a:t>‹#›</a:t>
            </a:fld>
            <a:endParaRPr lang="en-US" sz="1200" b="1" dirty="0">
              <a:solidFill>
                <a:srgbClr val="BB0018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BB001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BB0018"/>
        </a:buClr>
        <a:buFont typeface="Wingdings" pitchFamily="2" charset="2"/>
        <a:buChar char="l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SzPct val="150000"/>
        <a:buChar char="-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JWST DMS Associations Design Review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(4) Association Generator Overview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JWST DMS Associations Design Review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Eisenhamer</a:t>
            </a:r>
            <a:r>
              <a:rPr lang="en-US" dirty="0" smtClean="0"/>
              <a:t>, Howard </a:t>
            </a:r>
            <a:r>
              <a:rPr lang="en-US" dirty="0" err="1" smtClean="0"/>
              <a:t>Bushouse</a:t>
            </a:r>
            <a:endParaRPr lang="en-US" dirty="0"/>
          </a:p>
          <a:p>
            <a:r>
              <a:rPr lang="en-US" dirty="0" smtClean="0"/>
              <a:t>DMS Science Calibration Pipelines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Example: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Pool, 6 associations exist:</a:t>
            </a:r>
          </a:p>
          <a:p>
            <a:pPr lvl="1"/>
            <a:r>
              <a:rPr lang="en-US" dirty="0" smtClean="0"/>
              <a:t>“_nircam_f090w</a:t>
            </a:r>
            <a:r>
              <a:rPr lang="en-US" dirty="0">
                <a:solidFill>
                  <a:srgbClr val="000000"/>
                </a:solidFill>
              </a:rPr>
              <a:t>-s200a1</a:t>
            </a:r>
            <a:r>
              <a:rPr lang="en-US" dirty="0" smtClean="0"/>
              <a:t>_image_” with 3 exposures</a:t>
            </a:r>
          </a:p>
          <a:p>
            <a:pPr lvl="1"/>
            <a:r>
              <a:rPr lang="en-US" dirty="0" smtClean="0"/>
              <a:t>“_nircam_f323n_image_” with 4 exposures</a:t>
            </a:r>
          </a:p>
          <a:p>
            <a:pPr lvl="1"/>
            <a:r>
              <a:rPr lang="en-US" dirty="0" smtClean="0"/>
              <a:t>“_miri_f560w_image_” with 2 exposures</a:t>
            </a:r>
          </a:p>
          <a:p>
            <a:pPr lvl="1"/>
            <a:r>
              <a:rPr lang="en-US" dirty="0" smtClean="0"/>
              <a:t>“_miri_f2100w_image_” with 1 exposure</a:t>
            </a:r>
          </a:p>
          <a:p>
            <a:pPr lvl="1"/>
            <a:r>
              <a:rPr lang="en-US" dirty="0" smtClean="0"/>
              <a:t>“_miri_p750l_spectrum_” with 2 exposures</a:t>
            </a:r>
          </a:p>
          <a:p>
            <a:pPr lvl="1"/>
            <a:r>
              <a:rPr lang="en-US" dirty="0" smtClean="0"/>
              <a:t>“_nircam_f070lp_spectrum_” with 2 exposures</a:t>
            </a:r>
          </a:p>
          <a:p>
            <a:r>
              <a:rPr lang="en-US" dirty="0" smtClean="0"/>
              <a:t>After running through Level 3 processing, 6 products would exist</a:t>
            </a:r>
          </a:p>
          <a:p>
            <a:pPr lvl="1"/>
            <a:r>
              <a:rPr lang="en-US" dirty="0" smtClean="0"/>
              <a:t>“jw95050_target_nircam_f090w-s200a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_drz.fits”</a:t>
            </a:r>
          </a:p>
          <a:p>
            <a:pPr lvl="1"/>
            <a:r>
              <a:rPr lang="en-US" dirty="0" smtClean="0"/>
              <a:t>“jw95050_target_nircam_f323n_drz.fits”</a:t>
            </a:r>
          </a:p>
          <a:p>
            <a:pPr lvl="1"/>
            <a:r>
              <a:rPr lang="en-US" dirty="0" smtClean="0"/>
              <a:t>“jw95050_target_miri_f560w_drz.fits”</a:t>
            </a:r>
          </a:p>
          <a:p>
            <a:pPr lvl="1"/>
            <a:r>
              <a:rPr lang="en-US" dirty="0" smtClean="0"/>
              <a:t>“jw95050_target_miri_f2100w_drz.fits”</a:t>
            </a:r>
          </a:p>
          <a:p>
            <a:pPr lvl="1"/>
            <a:r>
              <a:rPr lang="en-US" dirty="0" smtClean="0"/>
              <a:t>“jw95050_target_miri_f750l_sci.fits”</a:t>
            </a:r>
          </a:p>
          <a:p>
            <a:pPr lvl="1"/>
            <a:r>
              <a:rPr lang="en-US" dirty="0" smtClean="0"/>
              <a:t>“jw95050_target_nircam_f070lp_sci.fits”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434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Generator: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asn_generate &lt;pool&gt;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asn_generate &lt;pool</a:t>
            </a:r>
            <a:r>
              <a:rPr lang="en-US" dirty="0" smtClean="0">
                <a:latin typeface="Consolas"/>
                <a:cs typeface="Consolas"/>
              </a:rPr>
              <a:t>&gt; -o &lt;obsnum&gt;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asn_generate &lt;pool&gt; -r &lt;rule file&gt;</a:t>
            </a:r>
          </a:p>
          <a:p>
            <a:r>
              <a:rPr lang="en-US" dirty="0" smtClean="0"/>
              <a:t>Software is delivered as part of</a:t>
            </a:r>
            <a:r>
              <a:rPr lang="en-US" dirty="0"/>
              <a:t> </a:t>
            </a:r>
            <a:r>
              <a:rPr lang="en-US" dirty="0" smtClean="0"/>
              <a:t>the calibration pipeline package within JWST DMS Build deliverables:</a:t>
            </a:r>
          </a:p>
          <a:p>
            <a:pPr lvl="1"/>
            <a:r>
              <a:rPr lang="en-US" dirty="0" smtClean="0"/>
              <a:t>Build 5: November 2015 (delivered initial version)</a:t>
            </a:r>
          </a:p>
          <a:p>
            <a:pPr lvl="1"/>
            <a:r>
              <a:rPr lang="en-US" dirty="0" smtClean="0"/>
              <a:t>Build 6: May 2016 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7: </a:t>
            </a:r>
            <a:r>
              <a:rPr lang="en-US" dirty="0"/>
              <a:t>December </a:t>
            </a:r>
            <a:r>
              <a:rPr lang="en-US" dirty="0" smtClean="0"/>
              <a:t>2016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7.1 (</a:t>
            </a:r>
            <a:r>
              <a:rPr lang="en-US" smtClean="0"/>
              <a:t>Patch Build): August 2017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663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Generator: Overall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  <p:sp>
        <p:nvSpPr>
          <p:cNvPr id="10" name="Multidocument 9"/>
          <p:cNvSpPr/>
          <p:nvPr/>
        </p:nvSpPr>
        <p:spPr bwMode="auto">
          <a:xfrm>
            <a:off x="876300" y="3543300"/>
            <a:ext cx="1282700" cy="14478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Sets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a 10"/>
          <p:cNvSpPr/>
          <p:nvPr/>
        </p:nvSpPr>
        <p:spPr bwMode="auto">
          <a:xfrm>
            <a:off x="965200" y="1460500"/>
            <a:ext cx="1333500" cy="96520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Pool</a:t>
            </a:r>
          </a:p>
        </p:txBody>
      </p:sp>
      <p:sp>
        <p:nvSpPr>
          <p:cNvPr id="14" name="Process 13"/>
          <p:cNvSpPr/>
          <p:nvPr/>
        </p:nvSpPr>
        <p:spPr bwMode="auto">
          <a:xfrm>
            <a:off x="3594100" y="2413000"/>
            <a:ext cx="1663700" cy="10922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Generator</a:t>
            </a:r>
          </a:p>
        </p:txBody>
      </p:sp>
      <p:sp>
        <p:nvSpPr>
          <p:cNvPr id="15" name="Multidocument 14"/>
          <p:cNvSpPr/>
          <p:nvPr/>
        </p:nvSpPr>
        <p:spPr bwMode="auto">
          <a:xfrm>
            <a:off x="6108700" y="2324100"/>
            <a:ext cx="2286000" cy="16129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Associations</a:t>
            </a:r>
          </a:p>
        </p:txBody>
      </p:sp>
      <p:cxnSp>
        <p:nvCxnSpPr>
          <p:cNvPr id="18" name="Elbow Connector 17"/>
          <p:cNvCxnSpPr>
            <a:stCxn id="11" idx="5"/>
            <a:endCxn id="14" idx="1"/>
          </p:cNvCxnSpPr>
          <p:nvPr/>
        </p:nvCxnSpPr>
        <p:spPr bwMode="auto">
          <a:xfrm>
            <a:off x="2165350" y="1943100"/>
            <a:ext cx="1428750" cy="1016000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Elbow Connector 18"/>
          <p:cNvCxnSpPr>
            <a:stCxn id="10" idx="3"/>
            <a:endCxn id="14" idx="1"/>
          </p:cNvCxnSpPr>
          <p:nvPr/>
        </p:nvCxnSpPr>
        <p:spPr bwMode="auto">
          <a:xfrm flipV="1">
            <a:off x="2159000" y="2959100"/>
            <a:ext cx="1435100" cy="1308100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4" idx="3"/>
            <a:endCxn id="15" idx="1"/>
          </p:cNvCxnSpPr>
          <p:nvPr/>
        </p:nvCxnSpPr>
        <p:spPr bwMode="auto">
          <a:xfrm>
            <a:off x="5257800" y="2959100"/>
            <a:ext cx="850900" cy="1714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487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Associations: Conceptual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Associations capture the relationship between </a:t>
            </a:r>
            <a:endParaRPr lang="en-US" dirty="0" smtClean="0"/>
          </a:p>
          <a:p>
            <a:pPr lvl="1"/>
            <a:r>
              <a:rPr lang="en-US" dirty="0" smtClean="0"/>
              <a:t>exposures and their calibrated versions (Level 2)</a:t>
            </a:r>
          </a:p>
          <a:p>
            <a:pPr lvl="1"/>
            <a:r>
              <a:rPr lang="en-US" dirty="0" smtClean="0"/>
              <a:t>exposures </a:t>
            </a:r>
            <a:r>
              <a:rPr lang="en-US" dirty="0"/>
              <a:t>and higher level data </a:t>
            </a:r>
            <a:r>
              <a:rPr lang="en-US" dirty="0" smtClean="0"/>
              <a:t>products</a:t>
            </a:r>
            <a:r>
              <a:rPr lang="en-US" dirty="0"/>
              <a:t> </a:t>
            </a:r>
            <a:r>
              <a:rPr lang="en-US" dirty="0" smtClean="0"/>
              <a:t>(Level 3)</a:t>
            </a:r>
          </a:p>
          <a:p>
            <a:pPr lvl="1"/>
            <a:r>
              <a:rPr lang="en-US" dirty="0" smtClean="0"/>
              <a:t>Level 3 and higher level products (Level 4)</a:t>
            </a:r>
          </a:p>
          <a:p>
            <a:pPr lvl="1"/>
            <a:r>
              <a:rPr lang="en-US" dirty="0" smtClean="0"/>
              <a:t>user-specified list of data files and their respective combined forms (Level 2-4, user-defined)</a:t>
            </a:r>
          </a:p>
          <a:p>
            <a:r>
              <a:rPr lang="en-US" dirty="0" smtClean="0"/>
              <a:t>Level 3 associations are grouped into general product types:</a:t>
            </a:r>
          </a:p>
          <a:p>
            <a:pPr lvl="1"/>
            <a:r>
              <a:rPr lang="en-US" dirty="0" smtClean="0"/>
              <a:t>DMS work in process:</a:t>
            </a:r>
          </a:p>
          <a:p>
            <a:pPr lvl="2"/>
            <a:r>
              <a:rPr lang="en-US" dirty="0" smtClean="0"/>
              <a:t>image: single image combined from multiple dithers or mosaics</a:t>
            </a:r>
          </a:p>
          <a:p>
            <a:pPr lvl="2"/>
            <a:r>
              <a:rPr lang="en-US" dirty="0" smtClean="0"/>
              <a:t>spectrum: 1D spectra extracted from 2D/3D image formats</a:t>
            </a:r>
          </a:p>
          <a:p>
            <a:pPr lvl="2"/>
            <a:r>
              <a:rPr lang="en-US" dirty="0" err="1"/>
              <a:t>wss: wavefront sensing</a:t>
            </a:r>
            <a:endParaRPr lang="en-US" dirty="0" smtClean="0"/>
          </a:p>
          <a:p>
            <a:pPr lvl="1"/>
            <a:r>
              <a:rPr lang="en-US" dirty="0" smtClean="0"/>
              <a:t>DMS future work:</a:t>
            </a:r>
          </a:p>
          <a:p>
            <a:pPr lvl="2"/>
            <a:r>
              <a:rPr lang="en-US" dirty="0" err="1"/>
              <a:t>c</a:t>
            </a:r>
            <a:r>
              <a:rPr lang="en-US" dirty="0" err="1" smtClean="0"/>
              <a:t>oronographic</a:t>
            </a:r>
            <a:endParaRPr lang="en-US" dirty="0" smtClean="0"/>
          </a:p>
          <a:p>
            <a:pPr lvl="2"/>
            <a:r>
              <a:rPr lang="en-US" dirty="0" err="1"/>
              <a:t>tso: time series observation</a:t>
            </a:r>
          </a:p>
          <a:p>
            <a:pPr lvl="2"/>
            <a:r>
              <a:rPr lang="en-US" dirty="0" smtClean="0"/>
              <a:t>ami: aperture masking interferometry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2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Generator: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are filters</a:t>
            </a:r>
          </a:p>
          <a:p>
            <a:r>
              <a:rPr lang="en-US" dirty="0" smtClean="0"/>
              <a:t>Rules consist of</a:t>
            </a:r>
          </a:p>
          <a:p>
            <a:pPr lvl="1"/>
            <a:r>
              <a:rPr lang="en-US" dirty="0" smtClean="0"/>
              <a:t>Fixed constraints</a:t>
            </a:r>
          </a:p>
          <a:p>
            <a:pPr lvl="2"/>
            <a:r>
              <a:rPr lang="en-US" dirty="0" smtClean="0"/>
              <a:t>INSTRUME == ‘NIRCAM’</a:t>
            </a:r>
          </a:p>
          <a:p>
            <a:pPr lvl="1"/>
            <a:r>
              <a:rPr lang="en-US" dirty="0" smtClean="0"/>
              <a:t>Unique constraints</a:t>
            </a:r>
          </a:p>
          <a:p>
            <a:pPr lvl="2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Can be arbitrarily complex: Python Classes</a:t>
            </a:r>
          </a:p>
          <a:p>
            <a:r>
              <a:rPr lang="en-US" dirty="0" smtClean="0"/>
              <a:t>Rules are grouped</a:t>
            </a:r>
          </a:p>
          <a:p>
            <a:pPr lvl="1"/>
            <a:r>
              <a:rPr lang="en-US" dirty="0" smtClean="0"/>
              <a:t>Level 2, Level 3 and higher</a:t>
            </a:r>
          </a:p>
          <a:p>
            <a:r>
              <a:rPr lang="en-US" dirty="0" smtClean="0"/>
              <a:t>Rules are easily modifiable</a:t>
            </a:r>
          </a:p>
          <a:p>
            <a:pPr lvl="1"/>
            <a:r>
              <a:rPr lang="en-US" dirty="0" smtClean="0"/>
              <a:t>Contained in ASCII configuration files</a:t>
            </a:r>
          </a:p>
          <a:p>
            <a:pPr lvl="1"/>
            <a:r>
              <a:rPr lang="en-US" dirty="0" smtClean="0"/>
              <a:t>Passed as input to the Association Generator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0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Example: MIRI LRS Fixed-slit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323" y="728768"/>
            <a:ext cx="7769225" cy="5314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000" dirty="0"/>
              <a:t>class Asn_MIRI_LRS_FIXEDSLIT(AsnMixin_Spectrum, AsnMixin_MIRI, DMS_Level3_Base):</a:t>
            </a:r>
          </a:p>
          <a:p>
            <a:pPr marL="0" indent="0">
              <a:buNone/>
            </a:pPr>
            <a:r>
              <a:rPr lang="fr-FR" sz="1000" dirty="0"/>
              <a:t>    """MIRI LRS Fixed slit"""</a:t>
            </a:r>
          </a:p>
          <a:p>
            <a:pPr marL="0" indent="0">
              <a:buNone/>
            </a:pPr>
            <a:endParaRPr lang="fr-FR" sz="400" dirty="0"/>
          </a:p>
          <a:p>
            <a:pPr marL="0" indent="0">
              <a:buNone/>
            </a:pPr>
            <a:r>
              <a:rPr lang="fr-FR" sz="1000" dirty="0"/>
              <a:t>    def __init__(self, *args, **kwargs):</a:t>
            </a:r>
          </a:p>
          <a:p>
            <a:pPr marL="0" indent="0">
              <a:buNone/>
            </a:pPr>
            <a:endParaRPr lang="fr-FR" sz="400" dirty="0"/>
          </a:p>
          <a:p>
            <a:pPr marL="0" indent="0">
              <a:buNone/>
            </a:pPr>
            <a:r>
              <a:rPr lang="fr-FR" sz="1000" dirty="0"/>
              <a:t>        # Setup for checking.</a:t>
            </a:r>
          </a:p>
          <a:p>
            <a:pPr marL="0" indent="0">
              <a:buNone/>
            </a:pPr>
            <a:r>
              <a:rPr lang="fr-FR" sz="1000" dirty="0"/>
              <a:t>        self.add_constraints({</a:t>
            </a:r>
          </a:p>
          <a:p>
            <a:pPr marL="0" indent="0">
              <a:buNone/>
            </a:pPr>
            <a:r>
              <a:rPr lang="fr-FR" sz="1000" dirty="0"/>
              <a:t>            'patttype': {</a:t>
            </a:r>
          </a:p>
          <a:p>
            <a:pPr marL="0" indent="0">
              <a:buNone/>
            </a:pPr>
            <a:r>
              <a:rPr lang="fr-FR" sz="1000" dirty="0"/>
              <a:t>                'value': None,</a:t>
            </a:r>
          </a:p>
          <a:p>
            <a:pPr marL="0" indent="0">
              <a:buNone/>
            </a:pPr>
            <a:r>
              <a:rPr lang="fr-FR" sz="1000" dirty="0"/>
              <a:t>                'inputs': ['PATTTYPE'],</a:t>
            </a:r>
          </a:p>
          <a:p>
            <a:pPr marL="0" indent="0">
              <a:buNone/>
            </a:pPr>
            <a:r>
              <a:rPr lang="fr-FR" sz="1000" dirty="0"/>
              <a:t>                'force_unique': True</a:t>
            </a:r>
          </a:p>
          <a:p>
            <a:pPr marL="0" indent="0">
              <a:buNone/>
            </a:pPr>
            <a:r>
              <a:rPr lang="fr-FR" sz="1000" dirty="0"/>
              <a:t>            },</a:t>
            </a:r>
          </a:p>
          <a:p>
            <a:pPr marL="0" indent="0">
              <a:buNone/>
            </a:pPr>
            <a:r>
              <a:rPr lang="fr-FR" sz="1000" dirty="0"/>
              <a:t>            'exp_type': {</a:t>
            </a:r>
          </a:p>
          <a:p>
            <a:pPr marL="0" indent="0">
              <a:buNone/>
            </a:pPr>
            <a:r>
              <a:rPr lang="fr-FR" sz="1000" dirty="0"/>
              <a:t>                'value': 'MIR_LRS-FIXEDSLIT',</a:t>
            </a:r>
          </a:p>
          <a:p>
            <a:pPr marL="0" indent="0">
              <a:buNone/>
            </a:pPr>
            <a:r>
              <a:rPr lang="fr-FR" sz="1000" dirty="0"/>
              <a:t>                'inputs': ['EXP_TYPE']</a:t>
            </a:r>
          </a:p>
          <a:p>
            <a:pPr marL="0" indent="0">
              <a:buNone/>
            </a:pPr>
            <a:r>
              <a:rPr lang="fr-FR" sz="1000" dirty="0"/>
              <a:t>            },</a:t>
            </a:r>
          </a:p>
          <a:p>
            <a:pPr marL="0" indent="0">
              <a:buNone/>
            </a:pPr>
            <a:r>
              <a:rPr lang="fr-FR" sz="1000" dirty="0"/>
              <a:t>            'opt_elem': {</a:t>
            </a:r>
          </a:p>
          <a:p>
            <a:pPr marL="0" indent="0">
              <a:buNone/>
            </a:pPr>
            <a:r>
              <a:rPr lang="fr-FR" sz="1000" dirty="0"/>
              <a:t>                'value': 'P750L',</a:t>
            </a:r>
          </a:p>
          <a:p>
            <a:pPr marL="0" indent="0">
              <a:buNone/>
            </a:pPr>
            <a:r>
              <a:rPr lang="fr-FR" sz="1000" dirty="0"/>
              <a:t>                'inputs': ['FILTER']</a:t>
            </a:r>
          </a:p>
          <a:p>
            <a:pPr marL="0" indent="0">
              <a:buNone/>
            </a:pPr>
            <a:r>
              <a:rPr lang="fr-FR" sz="1000" dirty="0"/>
              <a:t>            },</a:t>
            </a:r>
          </a:p>
          <a:p>
            <a:pPr marL="0" indent="0">
              <a:buNone/>
            </a:pPr>
            <a:r>
              <a:rPr lang="fr-FR" sz="1000" dirty="0"/>
              <a:t>            'subarray': {</a:t>
            </a:r>
          </a:p>
          <a:p>
            <a:pPr marL="0" indent="0">
              <a:buNone/>
            </a:pPr>
            <a:r>
              <a:rPr lang="fr-FR" sz="1000" dirty="0"/>
              <a:t>                'value': 'FULL',</a:t>
            </a:r>
          </a:p>
          <a:p>
            <a:pPr marL="0" indent="0">
              <a:buNone/>
            </a:pPr>
            <a:r>
              <a:rPr lang="fr-FR" sz="1000" dirty="0"/>
              <a:t>                'inputs': ['SUBARRAY']</a:t>
            </a:r>
          </a:p>
          <a:p>
            <a:pPr marL="0" indent="0">
              <a:buNone/>
            </a:pPr>
            <a:r>
              <a:rPr lang="fr-FR" sz="1000" dirty="0"/>
              <a:t>            }</a:t>
            </a:r>
          </a:p>
          <a:p>
            <a:pPr marL="0" indent="0">
              <a:buNone/>
            </a:pPr>
            <a:r>
              <a:rPr lang="fr-FR" sz="1000" dirty="0"/>
              <a:t>        }</a:t>
            </a:r>
            <a:r>
              <a:rPr lang="fr-FR" sz="1000" dirty="0" smtClean="0"/>
              <a:t>)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549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Generator: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Level 3 Associations contain:</a:t>
            </a:r>
          </a:p>
          <a:p>
            <a:pPr lvl="1"/>
            <a:r>
              <a:rPr lang="en-US" dirty="0" smtClean="0"/>
              <a:t>Meta data</a:t>
            </a:r>
          </a:p>
          <a:p>
            <a:pPr lvl="2"/>
            <a:r>
              <a:rPr lang="en-US" dirty="0" smtClean="0"/>
              <a:t>Pool name, association type, defining constraints</a:t>
            </a:r>
            <a:endParaRPr lang="en-US" dirty="0"/>
          </a:p>
          <a:p>
            <a:pPr lvl="1"/>
            <a:r>
              <a:rPr lang="en-US" dirty="0" smtClean="0"/>
              <a:t>Product output name</a:t>
            </a:r>
          </a:p>
          <a:p>
            <a:pPr lvl="1"/>
            <a:r>
              <a:rPr lang="en-US" dirty="0" smtClean="0"/>
              <a:t>Table</a:t>
            </a:r>
          </a:p>
          <a:p>
            <a:pPr lvl="2"/>
            <a:r>
              <a:rPr lang="en-US" dirty="0" smtClean="0"/>
              <a:t>Exposure</a:t>
            </a:r>
          </a:p>
          <a:p>
            <a:pPr lvl="2"/>
            <a:r>
              <a:rPr lang="en-US" dirty="0" smtClean="0"/>
              <a:t>Type of exposure: Science, Target Acq, Wavelength calibration</a:t>
            </a:r>
          </a:p>
          <a:p>
            <a:pPr lvl="1"/>
            <a:r>
              <a:rPr lang="en-US" dirty="0" smtClean="0"/>
              <a:t>Currently only one product per </a:t>
            </a:r>
            <a:r>
              <a:rPr lang="en-US" dirty="0"/>
              <a:t>A</a:t>
            </a:r>
            <a:r>
              <a:rPr lang="en-US" dirty="0" smtClean="0"/>
              <a:t>ssociation</a:t>
            </a:r>
          </a:p>
          <a:p>
            <a:r>
              <a:rPr lang="en-US" dirty="0" smtClean="0"/>
              <a:t>Other association levels, such as Level 2 or Level 4, will be different, depending on needs</a:t>
            </a:r>
          </a:p>
          <a:p>
            <a:r>
              <a:rPr lang="en-US" dirty="0" smtClean="0"/>
              <a:t>Format: JSON</a:t>
            </a:r>
          </a:p>
          <a:p>
            <a:pPr lvl="1"/>
            <a:r>
              <a:rPr lang="en-US" dirty="0" smtClean="0"/>
              <a:t>User-editable</a:t>
            </a:r>
          </a:p>
          <a:p>
            <a:r>
              <a:rPr lang="en-US" dirty="0" smtClean="0"/>
              <a:t>Associations are used by:</a:t>
            </a:r>
          </a:p>
          <a:p>
            <a:pPr lvl="1"/>
            <a:r>
              <a:rPr lang="en-US" dirty="0" smtClean="0"/>
              <a:t>Calibration Pipelines and User Data Processing </a:t>
            </a:r>
          </a:p>
          <a:p>
            <a:pPr lvl="1"/>
            <a:r>
              <a:rPr lang="en-US" dirty="0" smtClean="0"/>
              <a:t>Potentially</a:t>
            </a:r>
          </a:p>
          <a:p>
            <a:pPr lvl="2"/>
            <a:r>
              <a:rPr lang="en-US" dirty="0" smtClean="0"/>
              <a:t>Archive Operators</a:t>
            </a:r>
          </a:p>
          <a:p>
            <a:pPr lvl="2"/>
            <a:r>
              <a:rPr lang="en-US" dirty="0" smtClean="0"/>
              <a:t>PI’s, end-users</a:t>
            </a:r>
          </a:p>
          <a:p>
            <a:pPr lvl="2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25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Generator: File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200" dirty="0"/>
              <a:t>Association Generator table file name (</a:t>
            </a:r>
            <a:r>
              <a:rPr lang="en-US" sz="2200" u="sng" dirty="0"/>
              <a:t>observation-based</a:t>
            </a:r>
            <a:r>
              <a:rPr lang="en-US" sz="2200" dirty="0"/>
              <a:t>):</a:t>
            </a:r>
          </a:p>
          <a:p>
            <a:pPr marL="457200" lvl="3" indent="0">
              <a:lnSpc>
                <a:spcPct val="130000"/>
              </a:lnSpc>
              <a:buNone/>
            </a:pPr>
            <a:r>
              <a:rPr lang="cs-CZ" sz="2300" b="1" dirty="0" err="1">
                <a:solidFill>
                  <a:srgbClr val="0000FF"/>
                </a:solidFill>
              </a:rPr>
              <a:t>jw</a:t>
            </a:r>
            <a:r>
              <a:rPr lang="cs-CZ" sz="2300" b="1" dirty="0">
                <a:solidFill>
                  <a:srgbClr val="0000FF"/>
                </a:solidFill>
              </a:rPr>
              <a:t>&lt;</a:t>
            </a:r>
            <a:r>
              <a:rPr lang="cs-CZ" sz="2300" b="1" dirty="0" err="1">
                <a:solidFill>
                  <a:srgbClr val="0000FF"/>
                </a:solidFill>
              </a:rPr>
              <a:t>ppppp</a:t>
            </a:r>
            <a:r>
              <a:rPr lang="cs-CZ" sz="2300" b="1" dirty="0">
                <a:solidFill>
                  <a:srgbClr val="0000FF"/>
                </a:solidFill>
              </a:rPr>
              <a:t>&gt;-&lt;</a:t>
            </a:r>
            <a:r>
              <a:rPr lang="cs-CZ" sz="2300" b="1" dirty="0" err="1">
                <a:solidFill>
                  <a:srgbClr val="0000FF"/>
                </a:solidFill>
              </a:rPr>
              <a:t>ooo</a:t>
            </a:r>
            <a:r>
              <a:rPr lang="cs-CZ" sz="2300" b="1" dirty="0">
                <a:solidFill>
                  <a:srgbClr val="0000FF"/>
                </a:solidFill>
              </a:rPr>
              <a:t>&gt;_&lt;GT-DATETIME&gt;_&lt;type&gt;_&lt;</a:t>
            </a:r>
            <a:r>
              <a:rPr lang="cs-CZ" sz="2300" b="1" dirty="0" err="1">
                <a:solidFill>
                  <a:srgbClr val="0000FF"/>
                </a:solidFill>
              </a:rPr>
              <a:t>mmm</a:t>
            </a:r>
            <a:r>
              <a:rPr lang="cs-CZ" sz="2300" b="1" dirty="0">
                <a:solidFill>
                  <a:srgbClr val="0000FF"/>
                </a:solidFill>
              </a:rPr>
              <a:t>&gt;_</a:t>
            </a:r>
            <a:r>
              <a:rPr lang="cs-CZ" sz="2300" b="1" dirty="0" err="1">
                <a:solidFill>
                  <a:srgbClr val="0000FF"/>
                </a:solidFill>
              </a:rPr>
              <a:t>asn.json</a:t>
            </a:r>
            <a:r>
              <a:rPr lang="en-US" sz="1800" dirty="0">
                <a:solidFill>
                  <a:srgbClr val="0000FF"/>
                </a:solidFill>
              </a:rPr>
              <a:t>     </a:t>
            </a:r>
          </a:p>
          <a:p>
            <a:pPr marL="682625" lvl="2" indent="0">
              <a:lnSpc>
                <a:spcPct val="13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ppppp</a:t>
            </a:r>
            <a:r>
              <a:rPr lang="en-US" sz="1800" dirty="0" smtClean="0"/>
              <a:t>&gt; </a:t>
            </a:r>
            <a:r>
              <a:rPr lang="en-US" sz="1800" dirty="0"/>
              <a:t>= </a:t>
            </a:r>
            <a:r>
              <a:rPr lang="en-US" sz="1800" dirty="0" smtClean="0"/>
              <a:t>&lt;</a:t>
            </a:r>
            <a:r>
              <a:rPr lang="en-US" sz="1800" dirty="0" err="1"/>
              <a:t>programID</a:t>
            </a:r>
            <a:r>
              <a:rPr lang="en-US" sz="1800" dirty="0" smtClean="0"/>
              <a:t>&gt; </a:t>
            </a:r>
            <a:r>
              <a:rPr lang="en-US" sz="1800" dirty="0"/>
              <a:t>5 digit program identifier</a:t>
            </a:r>
          </a:p>
          <a:p>
            <a:pPr marL="682625" lvl="2" indent="0">
              <a:lnSpc>
                <a:spcPct val="130000"/>
              </a:lnSpc>
              <a:buNone/>
            </a:pPr>
            <a:r>
              <a:rPr lang="en-US" sz="1800" dirty="0" smtClean="0"/>
              <a:t>&lt;</a:t>
            </a:r>
            <a:r>
              <a:rPr lang="en-US" sz="1800" b="1" dirty="0" err="1" smtClean="0"/>
              <a:t>ooo</a:t>
            </a:r>
            <a:r>
              <a:rPr lang="en-US" sz="1800" dirty="0" smtClean="0"/>
              <a:t>&gt; </a:t>
            </a:r>
            <a:r>
              <a:rPr lang="en-US" sz="1800" dirty="0"/>
              <a:t>= </a:t>
            </a:r>
            <a:r>
              <a:rPr lang="en-US" sz="1800" dirty="0" smtClean="0"/>
              <a:t>&lt;</a:t>
            </a:r>
            <a:r>
              <a:rPr lang="en-US" sz="1800" dirty="0" err="1"/>
              <a:t>obs_num</a:t>
            </a:r>
            <a:r>
              <a:rPr lang="en-US" sz="1800" dirty="0" smtClean="0"/>
              <a:t>&gt; </a:t>
            </a:r>
            <a:r>
              <a:rPr lang="en-US" sz="1800" dirty="0"/>
              <a:t>= 3 digit unique observation number from the program </a:t>
            </a:r>
          </a:p>
          <a:p>
            <a:pPr marL="682625" indent="0">
              <a:lnSpc>
                <a:spcPct val="130000"/>
              </a:lnSpc>
              <a:buNone/>
            </a:pPr>
            <a:r>
              <a:rPr lang="en-US" b="0" dirty="0"/>
              <a:t>&lt;</a:t>
            </a:r>
            <a:r>
              <a:rPr lang="en-US" dirty="0"/>
              <a:t>GT-DATETIME</a:t>
            </a:r>
            <a:r>
              <a:rPr lang="en-US" b="0" dirty="0"/>
              <a:t>&gt; </a:t>
            </a:r>
            <a:r>
              <a:rPr lang="en-US" dirty="0"/>
              <a:t>G</a:t>
            </a:r>
            <a:r>
              <a:rPr lang="en-US" b="0" dirty="0"/>
              <a:t>enerator </a:t>
            </a:r>
            <a:r>
              <a:rPr lang="en-US" dirty="0"/>
              <a:t>T</a:t>
            </a:r>
            <a:r>
              <a:rPr lang="en-US" b="0" dirty="0"/>
              <a:t>able </a:t>
            </a:r>
            <a:r>
              <a:rPr lang="en-US" dirty="0"/>
              <a:t>Date-Time</a:t>
            </a:r>
            <a:r>
              <a:rPr lang="en-US" b="0" dirty="0"/>
              <a:t> stamp of the </a:t>
            </a:r>
            <a:r>
              <a:rPr lang="en-US" b="0" dirty="0" smtClean="0"/>
              <a:t>INITIAL creation </a:t>
            </a:r>
            <a:r>
              <a:rPr lang="en-US" b="0" dirty="0"/>
              <a:t>of the file (for all the rules within this sequence)</a:t>
            </a:r>
          </a:p>
          <a:p>
            <a:pPr marL="682625" indent="0">
              <a:lnSpc>
                <a:spcPct val="130000"/>
              </a:lnSpc>
              <a:buNone/>
            </a:pPr>
            <a:r>
              <a:rPr lang="en-US" b="0" dirty="0"/>
              <a:t>&lt;</a:t>
            </a:r>
            <a:r>
              <a:rPr lang="en-US" dirty="0"/>
              <a:t>type</a:t>
            </a:r>
            <a:r>
              <a:rPr lang="en-US" b="0" dirty="0"/>
              <a:t>&gt; = </a:t>
            </a:r>
            <a:r>
              <a:rPr lang="en-US" b="0" dirty="0" smtClean="0"/>
              <a:t>type (i.e. “image”, “spectrum”) that is represented by this association. The type is determined by the rule that generated the association.</a:t>
            </a:r>
            <a:endParaRPr lang="en-US" b="0" dirty="0"/>
          </a:p>
          <a:p>
            <a:pPr marL="682625" indent="0">
              <a:lnSpc>
                <a:spcPct val="130000"/>
              </a:lnSpc>
              <a:buNone/>
            </a:pPr>
            <a:r>
              <a:rPr lang="en-US" b="0" dirty="0"/>
              <a:t>&lt;</a:t>
            </a:r>
            <a:r>
              <a:rPr lang="en-US" dirty="0"/>
              <a:t>mmm</a:t>
            </a:r>
            <a:r>
              <a:rPr lang="en-US" b="0" dirty="0"/>
              <a:t>&gt; = sequence number, keeping track of how many different associations for the various types (i.e. ‘long’ and ‘short’ wavelength channels);  mmm is not guaranteed to be the same from one run to the next for a particular set of exposures</a:t>
            </a:r>
          </a:p>
          <a:p>
            <a:pPr marL="800100" lvl="2" indent="0">
              <a:lnSpc>
                <a:spcPct val="130000"/>
              </a:lnSpc>
              <a:buNone/>
            </a:pPr>
            <a:endParaRPr lang="en-US" sz="1800" dirty="0"/>
          </a:p>
          <a:p>
            <a:pPr>
              <a:lnSpc>
                <a:spcPct val="130000"/>
              </a:lnSpc>
            </a:pPr>
            <a:r>
              <a:rPr lang="en-US" sz="2200" dirty="0"/>
              <a:t>Association Generator table file name (</a:t>
            </a:r>
            <a:r>
              <a:rPr lang="en-US" sz="2200" u="sng" dirty="0"/>
              <a:t>proposal-based</a:t>
            </a:r>
            <a:r>
              <a:rPr lang="en-US" sz="2200" dirty="0"/>
              <a:t>):</a:t>
            </a:r>
          </a:p>
          <a:p>
            <a:pPr marL="457200" lvl="3" indent="0">
              <a:spcBef>
                <a:spcPct val="20000"/>
              </a:spcBef>
              <a:spcAft>
                <a:spcPct val="40000"/>
              </a:spcAft>
              <a:buNone/>
            </a:pPr>
            <a:r>
              <a:rPr lang="cs-CZ" sz="2100" b="1" dirty="0" err="1">
                <a:solidFill>
                  <a:srgbClr val="0000FF"/>
                </a:solidFill>
              </a:rPr>
              <a:t>jw</a:t>
            </a:r>
            <a:r>
              <a:rPr lang="cs-CZ" sz="2100" b="1" dirty="0">
                <a:solidFill>
                  <a:srgbClr val="0000FF"/>
                </a:solidFill>
              </a:rPr>
              <a:t>&lt;</a:t>
            </a:r>
            <a:r>
              <a:rPr lang="cs-CZ" sz="2100" b="1" dirty="0" err="1">
                <a:solidFill>
                  <a:srgbClr val="0000FF"/>
                </a:solidFill>
              </a:rPr>
              <a:t>ppppp</a:t>
            </a:r>
            <a:r>
              <a:rPr lang="cs-CZ" sz="2100" b="1" dirty="0">
                <a:solidFill>
                  <a:srgbClr val="0000FF"/>
                </a:solidFill>
              </a:rPr>
              <a:t>&gt;_&lt;GT-DATETIME&gt;_&lt;type&gt;_&lt;</a:t>
            </a:r>
            <a:r>
              <a:rPr lang="cs-CZ" sz="2100" b="1" dirty="0" err="1">
                <a:solidFill>
                  <a:srgbClr val="0000FF"/>
                </a:solidFill>
              </a:rPr>
              <a:t>mmm</a:t>
            </a:r>
            <a:r>
              <a:rPr lang="cs-CZ" sz="2100" b="1" dirty="0">
                <a:solidFill>
                  <a:srgbClr val="0000FF"/>
                </a:solidFill>
              </a:rPr>
              <a:t>&gt;_</a:t>
            </a:r>
            <a:r>
              <a:rPr lang="cs-CZ" sz="2100" b="1" dirty="0" err="1">
                <a:solidFill>
                  <a:srgbClr val="0000FF"/>
                </a:solidFill>
              </a:rPr>
              <a:t>asn.json</a:t>
            </a:r>
            <a:r>
              <a:rPr lang="en-US" sz="2100" dirty="0">
                <a:solidFill>
                  <a:srgbClr val="0000FF"/>
                </a:solidFill>
              </a:rPr>
              <a:t>  </a:t>
            </a:r>
            <a:endParaRPr lang="en-US" sz="2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70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"asn_rule": "Asn_NIR_FIXEDSLIT",</a:t>
            </a:r>
          </a:p>
          <a:p>
            <a:pPr marL="0" indent="0">
              <a:buNone/>
            </a:pPr>
            <a:r>
              <a:rPr lang="en-US" sz="1200" dirty="0"/>
              <a:t>    "targname": </a:t>
            </a:r>
            <a:r>
              <a:rPr lang="en-US" sz="1200" dirty="0" smtClean="0"/>
              <a:t>”M51"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  "asn_pool": "jw98005_001_20151105t030758_pool",</a:t>
            </a:r>
          </a:p>
          <a:p>
            <a:pPr marL="0" indent="0">
              <a:buNone/>
            </a:pPr>
            <a:r>
              <a:rPr lang="en-US" sz="1200" dirty="0"/>
              <a:t>    "program": "98005",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/>
              <a:t>asn_type": "spectrum",</a:t>
            </a:r>
          </a:p>
          <a:p>
            <a:pPr marL="0" indent="0">
              <a:buNone/>
            </a:pPr>
            <a:r>
              <a:rPr lang="en-US" sz="1200" dirty="0"/>
              <a:t>    "constraints": "Constraints:\n    pointing_type: SCIENCE|TARGET_AQUISITION\n    target_name: </a:t>
            </a:r>
            <a:r>
              <a:rPr lang="en-US" sz="1200" dirty="0" smtClean="0"/>
              <a:t>M51\</a:t>
            </a:r>
            <a:r>
              <a:rPr lang="en-US" sz="1200" dirty="0"/>
              <a:t>n    opt_elem: F170LP\n    exp_type: NRS_FIXEDSLIT\n    instrument: NIRSPEC\n    program: 98005\n    grating: G235M\n    subarray: S200A1\n    detector: (?!NULL).+\n    fixed_slit: NULL"   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"</a:t>
            </a:r>
            <a:r>
              <a:rPr lang="en-US" sz="1200" dirty="0"/>
              <a:t>products": [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"name": </a:t>
            </a:r>
            <a:r>
              <a:rPr lang="en-US" sz="1200" dirty="0" smtClean="0"/>
              <a:t>"jw98005_m51_nirspec_f170lp_spectrum.fits</a:t>
            </a:r>
            <a:r>
              <a:rPr lang="en-US" sz="1200" dirty="0"/>
              <a:t>",</a:t>
            </a:r>
          </a:p>
          <a:p>
            <a:pPr marL="0" indent="0">
              <a:buNone/>
            </a:pPr>
            <a:r>
              <a:rPr lang="en-US" sz="1200" dirty="0"/>
              <a:t>            "members": [</a:t>
            </a:r>
          </a:p>
          <a:p>
            <a:pPr marL="0" indent="0">
              <a:buNone/>
            </a:pPr>
            <a:r>
              <a:rPr lang="en-US" sz="1200" dirty="0"/>
              <a:t>                {</a:t>
            </a:r>
          </a:p>
          <a:p>
            <a:pPr marL="0" indent="0">
              <a:buNone/>
            </a:pPr>
            <a:r>
              <a:rPr lang="en-US" sz="1200" dirty="0"/>
              <a:t>                    "exptype": "SCIENCE",</a:t>
            </a:r>
          </a:p>
          <a:p>
            <a:pPr marL="0" indent="0">
              <a:buNone/>
            </a:pPr>
            <a:r>
              <a:rPr lang="en-US" sz="1200" dirty="0"/>
              <a:t>                    "expname": "jw98005001001_02111_00001_nrs2_uncal.fits"</a:t>
            </a:r>
          </a:p>
          <a:p>
            <a:pPr marL="0" indent="0">
              <a:buNone/>
            </a:pPr>
            <a:r>
              <a:rPr lang="en-US" sz="1200" dirty="0"/>
              <a:t>                },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smtClean="0"/>
              <a:t>{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88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Example: Pool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Jan. 13,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JWST DMS Associations Design Review </a:t>
            </a:r>
            <a:endParaRPr lang="en-US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26315"/>
              </p:ext>
            </p:extLst>
          </p:nvPr>
        </p:nvGraphicFramePr>
        <p:xfrm>
          <a:off x="736600" y="825500"/>
          <a:ext cx="7340598" cy="54922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3433"/>
                <a:gridCol w="1223433"/>
                <a:gridCol w="1223433"/>
                <a:gridCol w="1295401"/>
                <a:gridCol w="1473200"/>
                <a:gridCol w="901698"/>
              </a:tblGrid>
              <a:tr h="3661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FILENAME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INSTRUME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FILTER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GRATING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EXP_TYPE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DITHPTIN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jw***_0001_***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F090W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jw***_0002_***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F090W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jw***_0003_***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F090W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jw***_0004_***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F323N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jw***_0005_***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F323N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jw***_0006_***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F323N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jw***_0007_***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F323N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jw***_0008_***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F560W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jw***_0009_***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F560W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jw***_0010_***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F2100W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jw***_0011_***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P750L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LRS-FIXEDSLIT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jw***_0012_***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P750L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LRS-FIXEDSLIT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jw***_0013_***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F070LP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G140M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FIXEDSLIT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366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jw***_0014_***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NIRCAM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F070LP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G140M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FIXEDSLIT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02870"/>
      </p:ext>
    </p:extLst>
  </p:cSld>
  <p:clrMapOvr>
    <a:masterClrMapping/>
  </p:clrMapOvr>
</p:sld>
</file>

<file path=ppt/theme/theme1.xml><?xml version="1.0" encoding="utf-8"?>
<a:theme xmlns:a="http://schemas.openxmlformats.org/drawingml/2006/main" name="JWST-S&amp;OC-SRR">
  <a:themeElements>
    <a:clrScheme name="JWST-S&amp;OC-SR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JWST-S&amp;OC-SRR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WST-S&amp;OC-SR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WST-S&amp;OC-SR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WST-S&amp;OC-SR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Settings\makidon\Application Data\Microsoft\Templates\JWST-S&amp;OC-SRR.pot</Template>
  <TotalTime>33409</TotalTime>
  <Words>1142</Words>
  <Application>Microsoft Macintosh PowerPoint</Application>
  <PresentationFormat>On-screen Show (4:3)</PresentationFormat>
  <Paragraphs>247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JWST-S&amp;OC-SRR</vt:lpstr>
      <vt:lpstr>JWST DMS Associations Design Review  (4) Association Generator Overview</vt:lpstr>
      <vt:lpstr>Association Generator: Overall Function</vt:lpstr>
      <vt:lpstr>Associations: Conceptual Definition</vt:lpstr>
      <vt:lpstr>Association Generator: Rules</vt:lpstr>
      <vt:lpstr>Association Rule Example: MIRI LRS Fixed-slit</vt:lpstr>
      <vt:lpstr>Association Generator: Associations</vt:lpstr>
      <vt:lpstr>Association Generator: File Name</vt:lpstr>
      <vt:lpstr>Example Association</vt:lpstr>
      <vt:lpstr>Full Example: Pool</vt:lpstr>
      <vt:lpstr>Full Example: Associations</vt:lpstr>
      <vt:lpstr>Association Generator: Use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PRD SRR - Overview</dc:title>
  <dc:creator>Melissa Russ</dc:creator>
  <cp:lastModifiedBy>Anastasia Alexov</cp:lastModifiedBy>
  <cp:revision>598</cp:revision>
  <cp:lastPrinted>2003-08-21T14:26:29Z</cp:lastPrinted>
  <dcterms:created xsi:type="dcterms:W3CDTF">2004-02-02T19:19:17Z</dcterms:created>
  <dcterms:modified xsi:type="dcterms:W3CDTF">2016-01-12T15:34:10Z</dcterms:modified>
</cp:coreProperties>
</file>