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572768"/>
            <a:ext cx="4910328" cy="2130552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711388"/>
            <a:ext cx="4910328" cy="88696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71EA-8F62-2049-9E94-1C7934A78B79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/>
              <a:pPr/>
              <a:t>‹#›</a:t>
            </a:fld>
            <a:endParaRPr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21024" y="85165"/>
            <a:ext cx="4433047" cy="443304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9294" y="112058"/>
            <a:ext cx="4201255" cy="4201255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Oval 34"/>
          <p:cNvSpPr/>
          <p:nvPr/>
        </p:nvSpPr>
        <p:spPr>
          <a:xfrm>
            <a:off x="264460" y="138952"/>
            <a:ext cx="3988777" cy="4056383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Oval 36"/>
          <p:cNvSpPr/>
          <p:nvPr/>
        </p:nvSpPr>
        <p:spPr>
          <a:xfrm>
            <a:off x="264460" y="138953"/>
            <a:ext cx="3897026" cy="389702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27000" dist="63500" dir="162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178859"/>
            <a:ext cx="9144000" cy="45291"/>
            <a:chOff x="0" y="1613647"/>
            <a:chExt cx="9144000" cy="4529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0" y="5715000"/>
            <a:ext cx="9144000" cy="45291"/>
            <a:chOff x="0" y="1613647"/>
            <a:chExt cx="9144000" cy="4529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71EA-8F62-2049-9E94-1C7934A78B79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69-8630-6045-AA61-6BACBE022A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71EA-8F62-2049-9E94-1C7934A78B79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69-8630-6045-AA61-6BACBE022A2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6500" y="609600"/>
            <a:ext cx="15875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6294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6499" y="6356350"/>
            <a:ext cx="1148229" cy="365125"/>
          </a:xfrm>
        </p:spPr>
        <p:txBody>
          <a:bodyPr/>
          <a:lstStyle/>
          <a:p>
            <a:fld id="{AEE971EA-8F62-2049-9E94-1C7934A78B79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69-8630-6045-AA61-6BACBE022A2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065260" y="3406355"/>
            <a:ext cx="6858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71EA-8F62-2049-9E94-1C7934A78B79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69-8630-6045-AA61-6BACBE022A2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0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71EA-8F62-2049-9E94-1C7934A78B79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Oval 16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>
            <a:normAutofit/>
          </a:bodyPr>
          <a:lstStyle>
            <a:lvl1pPr algn="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8013" cy="1362075"/>
          </a:xfrm>
        </p:spPr>
        <p:txBody>
          <a:bodyPr anchor="b" anchorCtr="0">
            <a:normAutofit/>
          </a:bodyPr>
          <a:lstStyle>
            <a:lvl1pPr algn="ctr"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29013"/>
            <a:ext cx="8228013" cy="1347787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71EA-8F62-2049-9E94-1C7934A78B79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69-8630-6045-AA61-6BACBE022A2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0" y="1447800"/>
            <a:ext cx="9144000" cy="45291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"/>
          <p:cNvGrpSpPr/>
          <p:nvPr/>
        </p:nvGrpSpPr>
        <p:grpSpPr>
          <a:xfrm>
            <a:off x="0" y="4939553"/>
            <a:ext cx="9144000" cy="45291"/>
            <a:chOff x="0" y="1613647"/>
            <a:chExt cx="9144000" cy="4529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71EA-8F62-2049-9E94-1C7934A78B79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69-8630-6045-AA61-6BACBE022A2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71EA-8F62-2049-9E94-1C7934A78B79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69-8630-6045-AA61-6BACBE022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71EA-8F62-2049-9E94-1C7934A78B79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69-8630-6045-AA61-6BACBE022A2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71EA-8F62-2049-9E94-1C7934A78B79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69-8630-6045-AA61-6BACBE022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71EA-8F62-2049-9E94-1C7934A78B79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69-8630-6045-AA61-6BACBE022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71EA-8F62-2049-9E94-1C7934A78B79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EF69-8630-6045-AA61-6BACBE022A2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4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22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0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Spatial Connections Between Acanthogorgiid Genus and Environmental Factors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Jaymes Awbrey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Acanthogorgiidae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 Fans with spikes</a:t>
            </a:r>
          </a:p>
          <a:p>
            <a:r>
              <a:rPr lang="en-US" dirty="0" smtClean="0"/>
              <a:t>Ecological Importance</a:t>
            </a:r>
          </a:p>
          <a:p>
            <a:r>
              <a:rPr lang="en-US" dirty="0" smtClean="0"/>
              <a:t>Not much known besides species diversity</a:t>
            </a:r>
            <a:endParaRPr lang="en-US" dirty="0"/>
          </a:p>
        </p:txBody>
      </p:sp>
      <p:pic>
        <p:nvPicPr>
          <p:cNvPr id="4" name="Picture 3" descr="Acanthogorgia-_Gold_coral-_noa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61" y="4040079"/>
            <a:ext cx="3473604" cy="25714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connection between environmental factors and species/genus occurrence?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Data-Specimens found from the Smithsonian, Harvard, and Yale Collections</a:t>
            </a:r>
          </a:p>
          <a:p>
            <a:r>
              <a:rPr lang="en-US" dirty="0" smtClean="0"/>
              <a:t>Sorted by genus and removed points lacking coordinates</a:t>
            </a:r>
          </a:p>
          <a:p>
            <a:r>
              <a:rPr lang="en-US" dirty="0" smtClean="0"/>
              <a:t>Worldwide ocean depth data</a:t>
            </a:r>
          </a:p>
          <a:p>
            <a:r>
              <a:rPr lang="en-US" dirty="0" smtClean="0"/>
              <a:t>Moran’s I for correlation by depth</a:t>
            </a:r>
          </a:p>
          <a:p>
            <a:r>
              <a:rPr lang="en-US" dirty="0" smtClean="0"/>
              <a:t>Predictive Maps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Moran’s I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570974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2974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Moran’s Index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Expected Index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Variance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Z-Score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p-Value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Acanthogorgia</a:t>
                      </a:r>
                      <a:endParaRPr lang="en-US" i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0.441161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-0.002915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0.004707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6.472482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0.000000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Anthogorgia</a:t>
                      </a:r>
                      <a:endParaRPr lang="en-US" i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0.440345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-0.004717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0.001432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11.762908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0.000000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Calcigorgia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0.467377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-0.030303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0.229317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1.039279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0.298675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Cyclomuricea</a:t>
                      </a:r>
                      <a:endParaRPr lang="en-US" i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0.999505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-0.111111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0.984702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1.119210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0.263051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Muricella</a:t>
                      </a:r>
                      <a:endParaRPr lang="en-US" i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0.374559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-0.0010638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0.003327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6.677775</a:t>
                      </a:r>
                      <a:endParaRPr lang="en-US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0.000000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Distance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alcigorgiadep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8180"/>
            <a:ext cx="4470400" cy="3454763"/>
          </a:xfrm>
          <a:prstGeom prst="rect">
            <a:avLst/>
          </a:prstGeom>
        </p:spPr>
      </p:pic>
      <p:pic>
        <p:nvPicPr>
          <p:cNvPr id="5" name="Picture 4" descr="Cyclomuriceadep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936" y="1903942"/>
            <a:ext cx="4437063" cy="3429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9513"/>
            <a:ext cx="8229600" cy="1143000"/>
          </a:xfrm>
        </p:spPr>
        <p:txBody>
          <a:bodyPr/>
          <a:lstStyle/>
          <a:p>
            <a:r>
              <a:rPr lang="en-US" dirty="0" err="1" smtClean="0"/>
              <a:t>Krigging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thogorgiadep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05" y="3420533"/>
            <a:ext cx="4174128" cy="3225802"/>
          </a:xfrm>
          <a:prstGeom prst="rect">
            <a:avLst/>
          </a:prstGeom>
        </p:spPr>
      </p:pic>
      <p:pic>
        <p:nvPicPr>
          <p:cNvPr id="7" name="Picture 6" descr="Muricelladep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5" y="853487"/>
            <a:ext cx="4525912" cy="34976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canthogorgiadep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34" y="1417638"/>
            <a:ext cx="6671733" cy="51559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USNM30045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4" y="2057401"/>
            <a:ext cx="5631587" cy="376025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ocus">
  <a:themeElements>
    <a:clrScheme name="Focus">
      <a:dk1>
        <a:sysClr val="windowText" lastClr="000000"/>
      </a:dk1>
      <a:lt1>
        <a:sysClr val="window" lastClr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Focus">
      <a:majorFont>
        <a:latin typeface="Corbel"/>
        <a:ea typeface=""/>
        <a:cs typeface=""/>
        <a:font script="Jpan" typeface="ＭＳ ゴシック"/>
      </a:majorFont>
      <a:minorFont>
        <a:latin typeface="Corbel"/>
        <a:ea typeface=""/>
        <a:cs typeface=""/>
        <a:font script="Jpan" typeface="ＭＳ ゴシック"/>
      </a:minorFont>
    </a:fontScheme>
    <a:fmtScheme name="Focus">
      <a:fillStyleLst>
        <a:solidFill>
          <a:schemeClr val="phClr"/>
        </a:solidFill>
        <a:solidFill>
          <a:schemeClr val="phClr"/>
        </a:solidFill>
        <a:solidFill>
          <a:schemeClr val="phClr">
            <a:satMod val="150000"/>
          </a:schemeClr>
        </a:soli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101600" dist="63500" dir="42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glow rad="101600">
              <a:schemeClr val="l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soft" dir="r">
              <a:rot lat="0" lon="0" rev="5400000"/>
            </a:lightRig>
          </a:scene3d>
          <a:sp3d prstMaterial="softmetal">
            <a:bevelT w="31750" h="63500"/>
          </a:sp3d>
        </a:effectStyle>
      </a:effectStyleLst>
      <a:bgFillStyleLst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Focus.thmx</Template>
  <TotalTime>1997</TotalTime>
  <Words>128</Words>
  <Application>Microsoft Macintosh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Focus</vt:lpstr>
      <vt:lpstr>Spatial Connections Between Acanthogorgiid Genus and Environmental Factors</vt:lpstr>
      <vt:lpstr>Acanthogorgiidae</vt:lpstr>
      <vt:lpstr>Question</vt:lpstr>
      <vt:lpstr>Methods</vt:lpstr>
      <vt:lpstr>Moran’s I Results</vt:lpstr>
      <vt:lpstr>Inverse Distance Weighting</vt:lpstr>
      <vt:lpstr>Krigging</vt:lpstr>
      <vt:lpstr>Last One</vt:lpstr>
      <vt:lpstr>Questions?</vt:lpstr>
    </vt:vector>
  </TitlesOfParts>
  <Company>Carleton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Connections Between Acanthogorgiid Genus and Environmental Factors</dc:title>
  <dc:creator>Jaymes Awbrey</dc:creator>
  <cp:lastModifiedBy>Jaymes Awbrey</cp:lastModifiedBy>
  <cp:revision>3</cp:revision>
  <dcterms:created xsi:type="dcterms:W3CDTF">2017-11-27T22:21:27Z</dcterms:created>
  <dcterms:modified xsi:type="dcterms:W3CDTF">2017-11-29T07:39:24Z</dcterms:modified>
</cp:coreProperties>
</file>