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56" r:id="rId3"/>
    <p:sldId id="257" r:id="rId5"/>
    <p:sldId id="294" r:id="rId6"/>
    <p:sldId id="258" r:id="rId7"/>
    <p:sldId id="259" r:id="rId8"/>
    <p:sldId id="260" r:id="rId9"/>
    <p:sldId id="273" r:id="rId10"/>
    <p:sldId id="296" r:id="rId11"/>
    <p:sldId id="295" r:id="rId12"/>
    <p:sldId id="28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52B67"/>
    <a:srgbClr val="7F7F7F"/>
    <a:srgbClr val="EAEDF1"/>
    <a:srgbClr val="C3D600"/>
    <a:srgbClr val="FF3C41"/>
    <a:srgbClr val="377C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42" autoAdjust="0"/>
    <p:restoredTop sz="93252" autoAdjust="0"/>
  </p:normalViewPr>
  <p:slideViewPr>
    <p:cSldViewPr snapToGrid="0" showGuides="1">
      <p:cViewPr varScale="1">
        <p:scale>
          <a:sx n="106" d="100"/>
          <a:sy n="106" d="100"/>
        </p:scale>
        <p:origin x="576" y="108"/>
      </p:cViewPr>
      <p:guideLst>
        <p:guide orient="horz" pos="3738"/>
        <p:guide pos="3840"/>
        <p:guide orient="horz" pos="4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cs typeface="Poppins" panose="02000000000000000000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cs typeface="Poppins" panose="02000000000000000000" charset="0"/>
              </a:rPr>
            </a:fld>
            <a:endParaRPr lang="zh-CN" altLang="en-US">
              <a:cs typeface="Poppins" panose="02000000000000000000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cs typeface="Poppins" panose="02000000000000000000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cs typeface="Poppins" panose="02000000000000000000" charset="0"/>
              </a:rPr>
            </a:fld>
            <a:endParaRPr lang="zh-CN" altLang="en-US">
              <a:cs typeface="Poppins" panose="02000000000000000000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Poppins" panose="02000000000000000000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Poppins" panose="02000000000000000000" charset="0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Poppins" panose="02000000000000000000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Poppins" panose="02000000000000000000" charset="0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Poppins" panose="02000000000000000000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Poppins" panose="02000000000000000000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Poppins" panose="02000000000000000000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Poppins" panose="02000000000000000000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Poppins" panose="02000000000000000000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Create a bubble chart showing which states tend to prefer larger bottles of beer with higher ABV for marketing purposes.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# This information is useful in that it can be used to target the beer consumers based on their consumption habits ( ABV  and Size of the beer) and location.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# By visualizing the Ounces of beer bottles and cross referencing this data with ABV we are able to see a pattern (we can clearly see that most of the 12 and 16 ounces).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# The pattern can then be layered over states to show which states may act as the largest consumers of beer products.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# Lighter blue circles that sit higher on the graph show high alcohol content consumption.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We can see the trend that most consumed beer is 12 and 16 ounces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Our KNN model predicts the outcome with an accuracy of 83% which is pretty good.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Optimized K value to 3 based upon 100 iterative run.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z="4400" dirty="0"/>
              <a:t>Add text</a:t>
            </a:r>
            <a:endParaRPr lang="zh-CN" altLang="en-US" sz="44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z="4400" dirty="0"/>
              <a:t>Add text</a:t>
            </a:r>
            <a:endParaRPr lang="zh-CN" altLang="en-US" sz="4400" dirty="0"/>
          </a:p>
        </p:txBody>
      </p:sp>
      <p:sp>
        <p:nvSpPr>
          <p:cNvPr id="5" name="图片占位符 4"/>
          <p:cNvSpPr>
            <a:spLocks noGrp="1"/>
          </p:cNvSpPr>
          <p:nvPr>
            <p:ph type="pic" idx="10" hasCustomPrompt="1"/>
          </p:nvPr>
        </p:nvSpPr>
        <p:spPr>
          <a:xfrm>
            <a:off x="1241425" y="959485"/>
            <a:ext cx="1602105" cy="1473835"/>
          </a:xfrm>
          <a:custGeom>
            <a:avLst/>
            <a:gdLst>
              <a:gd name="connsiteX0" fmla="*/ 0 w 1552133"/>
              <a:gd name="connsiteY0" fmla="*/ 0 h 1225262"/>
              <a:gd name="connsiteX1" fmla="*/ 1552133 w 1552133"/>
              <a:gd name="connsiteY1" fmla="*/ 0 h 1225262"/>
              <a:gd name="connsiteX2" fmla="*/ 1552133 w 1552133"/>
              <a:gd name="connsiteY2" fmla="*/ 1225262 h 1225262"/>
              <a:gd name="connsiteX3" fmla="*/ 0 w 1552133"/>
              <a:gd name="connsiteY3" fmla="*/ 1225262 h 1225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2133" h="1225262">
                <a:moveTo>
                  <a:pt x="0" y="0"/>
                </a:moveTo>
                <a:lnTo>
                  <a:pt x="1552133" y="0"/>
                </a:lnTo>
                <a:lnTo>
                  <a:pt x="1552133" y="1225262"/>
                </a:lnTo>
                <a:lnTo>
                  <a:pt x="0" y="122526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 dirty="0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1" hasCustomPrompt="1"/>
          </p:nvPr>
        </p:nvSpPr>
        <p:spPr>
          <a:xfrm>
            <a:off x="1241510" y="2834640"/>
            <a:ext cx="1552133" cy="1225262"/>
          </a:xfrm>
          <a:custGeom>
            <a:avLst/>
            <a:gdLst>
              <a:gd name="connsiteX0" fmla="*/ 0 w 1552133"/>
              <a:gd name="connsiteY0" fmla="*/ 0 h 1225262"/>
              <a:gd name="connsiteX1" fmla="*/ 1552133 w 1552133"/>
              <a:gd name="connsiteY1" fmla="*/ 0 h 1225262"/>
              <a:gd name="connsiteX2" fmla="*/ 1552133 w 1552133"/>
              <a:gd name="connsiteY2" fmla="*/ 1225262 h 1225262"/>
              <a:gd name="connsiteX3" fmla="*/ 0 w 1552133"/>
              <a:gd name="connsiteY3" fmla="*/ 1225262 h 1225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2133" h="1225262">
                <a:moveTo>
                  <a:pt x="0" y="0"/>
                </a:moveTo>
                <a:lnTo>
                  <a:pt x="1552133" y="0"/>
                </a:lnTo>
                <a:lnTo>
                  <a:pt x="1552133" y="1225262"/>
                </a:lnTo>
                <a:lnTo>
                  <a:pt x="0" y="122526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 dirty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 hasCustomPrompt="1"/>
          </p:nvPr>
        </p:nvSpPr>
        <p:spPr>
          <a:xfrm>
            <a:off x="1241510" y="4709669"/>
            <a:ext cx="1552133" cy="1225262"/>
          </a:xfrm>
          <a:custGeom>
            <a:avLst/>
            <a:gdLst>
              <a:gd name="connsiteX0" fmla="*/ 0 w 1552133"/>
              <a:gd name="connsiteY0" fmla="*/ 0 h 1225262"/>
              <a:gd name="connsiteX1" fmla="*/ 1552133 w 1552133"/>
              <a:gd name="connsiteY1" fmla="*/ 0 h 1225262"/>
              <a:gd name="connsiteX2" fmla="*/ 1552133 w 1552133"/>
              <a:gd name="connsiteY2" fmla="*/ 1225262 h 1225262"/>
              <a:gd name="connsiteX3" fmla="*/ 0 w 1552133"/>
              <a:gd name="connsiteY3" fmla="*/ 1225262 h 1225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2133" h="1225262">
                <a:moveTo>
                  <a:pt x="0" y="0"/>
                </a:moveTo>
                <a:lnTo>
                  <a:pt x="1552133" y="0"/>
                </a:lnTo>
                <a:lnTo>
                  <a:pt x="1552133" y="1225262"/>
                </a:lnTo>
                <a:lnTo>
                  <a:pt x="0" y="122526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z="4400" dirty="0"/>
              <a:t>Add text</a:t>
            </a:r>
            <a:endParaRPr lang="zh-CN" altLang="en-US" sz="4400" dirty="0"/>
          </a:p>
        </p:txBody>
      </p:sp>
      <p:sp>
        <p:nvSpPr>
          <p:cNvPr id="5" name="图片占位符 4"/>
          <p:cNvSpPr>
            <a:spLocks noGrp="1"/>
          </p:cNvSpPr>
          <p:nvPr>
            <p:ph type="pic" idx="10" hasCustomPrompt="1"/>
          </p:nvPr>
        </p:nvSpPr>
        <p:spPr>
          <a:xfrm>
            <a:off x="8186057" y="1451327"/>
            <a:ext cx="3171674" cy="4662686"/>
          </a:xfrm>
          <a:custGeom>
            <a:avLst/>
            <a:gdLst>
              <a:gd name="connsiteX0" fmla="*/ 0 w 3171674"/>
              <a:gd name="connsiteY0" fmla="*/ 0 h 4662686"/>
              <a:gd name="connsiteX1" fmla="*/ 3171674 w 3171674"/>
              <a:gd name="connsiteY1" fmla="*/ 0 h 4662686"/>
              <a:gd name="connsiteX2" fmla="*/ 3171674 w 3171674"/>
              <a:gd name="connsiteY2" fmla="*/ 4662686 h 4662686"/>
              <a:gd name="connsiteX3" fmla="*/ 0 w 3171674"/>
              <a:gd name="connsiteY3" fmla="*/ 4662686 h 4662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1674" h="4662686">
                <a:moveTo>
                  <a:pt x="0" y="0"/>
                </a:moveTo>
                <a:lnTo>
                  <a:pt x="3171674" y="0"/>
                </a:lnTo>
                <a:lnTo>
                  <a:pt x="3171674" y="4662686"/>
                </a:lnTo>
                <a:lnTo>
                  <a:pt x="0" y="466268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z="4400" dirty="0"/>
              <a:t>Add text</a:t>
            </a:r>
            <a:endParaRPr lang="zh-CN" altLang="en-US" sz="4400" dirty="0"/>
          </a:p>
        </p:txBody>
      </p:sp>
      <p:sp>
        <p:nvSpPr>
          <p:cNvPr id="5" name="图片占位符 4"/>
          <p:cNvSpPr>
            <a:spLocks noGrp="1"/>
          </p:cNvSpPr>
          <p:nvPr>
            <p:ph type="pic" idx="10" hasCustomPrompt="1"/>
          </p:nvPr>
        </p:nvSpPr>
        <p:spPr>
          <a:xfrm>
            <a:off x="8864600" y="728662"/>
            <a:ext cx="2492596" cy="5400675"/>
          </a:xfrm>
          <a:custGeom>
            <a:avLst/>
            <a:gdLst>
              <a:gd name="connsiteX0" fmla="*/ 0 w 2492596"/>
              <a:gd name="connsiteY0" fmla="*/ 0 h 5400675"/>
              <a:gd name="connsiteX1" fmla="*/ 2492596 w 2492596"/>
              <a:gd name="connsiteY1" fmla="*/ 0 h 5400675"/>
              <a:gd name="connsiteX2" fmla="*/ 2492596 w 2492596"/>
              <a:gd name="connsiteY2" fmla="*/ 5400675 h 5400675"/>
              <a:gd name="connsiteX3" fmla="*/ 0 w 2492596"/>
              <a:gd name="connsiteY3" fmla="*/ 5400675 h 5400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2596" h="5400675">
                <a:moveTo>
                  <a:pt x="0" y="0"/>
                </a:moveTo>
                <a:lnTo>
                  <a:pt x="2492596" y="0"/>
                </a:lnTo>
                <a:lnTo>
                  <a:pt x="2492596" y="5400675"/>
                </a:lnTo>
                <a:lnTo>
                  <a:pt x="0" y="5400675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z="4400" dirty="0"/>
              <a:t>Add text</a:t>
            </a:r>
            <a:endParaRPr lang="zh-CN" altLang="en-US" sz="4400" dirty="0"/>
          </a:p>
        </p:txBody>
      </p:sp>
      <p:sp>
        <p:nvSpPr>
          <p:cNvPr id="5" name="图片占位符 4"/>
          <p:cNvSpPr>
            <a:spLocks noGrp="1"/>
          </p:cNvSpPr>
          <p:nvPr>
            <p:ph type="pic" idx="10" hasCustomPrompt="1"/>
          </p:nvPr>
        </p:nvSpPr>
        <p:spPr>
          <a:xfrm>
            <a:off x="8642350" y="857250"/>
            <a:ext cx="2533650" cy="5105400"/>
          </a:xfrm>
          <a:custGeom>
            <a:avLst/>
            <a:gdLst>
              <a:gd name="connsiteX0" fmla="*/ 222250 w 2533650"/>
              <a:gd name="connsiteY0" fmla="*/ 0 h 5105400"/>
              <a:gd name="connsiteX1" fmla="*/ 2315210 w 2533650"/>
              <a:gd name="connsiteY1" fmla="*/ 3810 h 5105400"/>
              <a:gd name="connsiteX2" fmla="*/ 2533650 w 2533650"/>
              <a:gd name="connsiteY2" fmla="*/ 234950 h 5105400"/>
              <a:gd name="connsiteX3" fmla="*/ 2527300 w 2533650"/>
              <a:gd name="connsiteY3" fmla="*/ 4737100 h 5105400"/>
              <a:gd name="connsiteX4" fmla="*/ 2311400 w 2533650"/>
              <a:gd name="connsiteY4" fmla="*/ 5099050 h 5105400"/>
              <a:gd name="connsiteX5" fmla="*/ 203200 w 2533650"/>
              <a:gd name="connsiteY5" fmla="*/ 5105400 h 5105400"/>
              <a:gd name="connsiteX6" fmla="*/ 0 w 2533650"/>
              <a:gd name="connsiteY6" fmla="*/ 4876800 h 5105400"/>
              <a:gd name="connsiteX7" fmla="*/ 6350 w 2533650"/>
              <a:gd name="connsiteY7" fmla="*/ 222250 h 510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33650" h="5105400">
                <a:moveTo>
                  <a:pt x="222250" y="0"/>
                </a:moveTo>
                <a:lnTo>
                  <a:pt x="2315210" y="3810"/>
                </a:lnTo>
                <a:lnTo>
                  <a:pt x="2533650" y="234950"/>
                </a:lnTo>
                <a:cubicBezTo>
                  <a:pt x="2531533" y="1735667"/>
                  <a:pt x="2529417" y="3236383"/>
                  <a:pt x="2527300" y="4737100"/>
                </a:cubicBezTo>
                <a:lnTo>
                  <a:pt x="2311400" y="5099050"/>
                </a:lnTo>
                <a:lnTo>
                  <a:pt x="203200" y="5105400"/>
                </a:lnTo>
                <a:lnTo>
                  <a:pt x="0" y="4876800"/>
                </a:lnTo>
                <a:cubicBezTo>
                  <a:pt x="2117" y="3325283"/>
                  <a:pt x="4233" y="1773767"/>
                  <a:pt x="6350" y="22225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z="4400" dirty="0"/>
              <a:t>Add text</a:t>
            </a:r>
            <a:endParaRPr lang="zh-CN" altLang="en-US" sz="4400" dirty="0"/>
          </a:p>
        </p:txBody>
      </p:sp>
      <p:sp>
        <p:nvSpPr>
          <p:cNvPr id="5" name="图片占位符 4"/>
          <p:cNvSpPr>
            <a:spLocks noGrp="1"/>
          </p:cNvSpPr>
          <p:nvPr>
            <p:ph type="pic" idx="10" hasCustomPrompt="1"/>
          </p:nvPr>
        </p:nvSpPr>
        <p:spPr>
          <a:xfrm>
            <a:off x="838199" y="1504710"/>
            <a:ext cx="3269343" cy="3676179"/>
          </a:xfrm>
          <a:custGeom>
            <a:avLst/>
            <a:gdLst>
              <a:gd name="connsiteX0" fmla="*/ 0 w 3269343"/>
              <a:gd name="connsiteY0" fmla="*/ 0 h 3676179"/>
              <a:gd name="connsiteX1" fmla="*/ 3269343 w 3269343"/>
              <a:gd name="connsiteY1" fmla="*/ 0 h 3676179"/>
              <a:gd name="connsiteX2" fmla="*/ 3269343 w 3269343"/>
              <a:gd name="connsiteY2" fmla="*/ 3676179 h 3676179"/>
              <a:gd name="connsiteX3" fmla="*/ 0 w 3269343"/>
              <a:gd name="connsiteY3" fmla="*/ 3676179 h 3676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9343" h="3676179">
                <a:moveTo>
                  <a:pt x="0" y="0"/>
                </a:moveTo>
                <a:lnTo>
                  <a:pt x="3269343" y="0"/>
                </a:lnTo>
                <a:lnTo>
                  <a:pt x="3269343" y="3676179"/>
                </a:lnTo>
                <a:lnTo>
                  <a:pt x="0" y="367617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z="4400" dirty="0"/>
              <a:t>Add text</a:t>
            </a:r>
            <a:endParaRPr lang="zh-CN" altLang="en-US" sz="4400" dirty="0"/>
          </a:p>
        </p:txBody>
      </p:sp>
      <p:sp>
        <p:nvSpPr>
          <p:cNvPr id="5" name="图片占位符 4"/>
          <p:cNvSpPr>
            <a:spLocks noGrp="1"/>
          </p:cNvSpPr>
          <p:nvPr>
            <p:ph type="pic" idx="10" hasCustomPrompt="1"/>
          </p:nvPr>
        </p:nvSpPr>
        <p:spPr>
          <a:xfrm>
            <a:off x="4570569" y="1329302"/>
            <a:ext cx="3061453" cy="2192338"/>
          </a:xfrm>
          <a:custGeom>
            <a:avLst/>
            <a:gdLst>
              <a:gd name="connsiteX0" fmla="*/ 0 w 3061453"/>
              <a:gd name="connsiteY0" fmla="*/ 0 h 2192338"/>
              <a:gd name="connsiteX1" fmla="*/ 3061453 w 3061453"/>
              <a:gd name="connsiteY1" fmla="*/ 0 h 2192338"/>
              <a:gd name="connsiteX2" fmla="*/ 3061453 w 3061453"/>
              <a:gd name="connsiteY2" fmla="*/ 2192338 h 2192338"/>
              <a:gd name="connsiteX3" fmla="*/ 0 w 3061453"/>
              <a:gd name="connsiteY3" fmla="*/ 2192338 h 219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1453" h="2192338">
                <a:moveTo>
                  <a:pt x="0" y="0"/>
                </a:moveTo>
                <a:lnTo>
                  <a:pt x="3061453" y="0"/>
                </a:lnTo>
                <a:lnTo>
                  <a:pt x="3061453" y="2192338"/>
                </a:lnTo>
                <a:lnTo>
                  <a:pt x="0" y="2192338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 dirty="0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1" hasCustomPrompt="1"/>
          </p:nvPr>
        </p:nvSpPr>
        <p:spPr>
          <a:xfrm>
            <a:off x="839787" y="3937000"/>
            <a:ext cx="3061453" cy="2192338"/>
          </a:xfrm>
          <a:custGeom>
            <a:avLst/>
            <a:gdLst>
              <a:gd name="connsiteX0" fmla="*/ 0 w 3061453"/>
              <a:gd name="connsiteY0" fmla="*/ 0 h 2192338"/>
              <a:gd name="connsiteX1" fmla="*/ 3061453 w 3061453"/>
              <a:gd name="connsiteY1" fmla="*/ 0 h 2192338"/>
              <a:gd name="connsiteX2" fmla="*/ 3061453 w 3061453"/>
              <a:gd name="connsiteY2" fmla="*/ 2192338 h 2192338"/>
              <a:gd name="connsiteX3" fmla="*/ 0 w 3061453"/>
              <a:gd name="connsiteY3" fmla="*/ 2192338 h 219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1453" h="2192338">
                <a:moveTo>
                  <a:pt x="0" y="0"/>
                </a:moveTo>
                <a:lnTo>
                  <a:pt x="3061453" y="0"/>
                </a:lnTo>
                <a:lnTo>
                  <a:pt x="3061453" y="2192338"/>
                </a:lnTo>
                <a:lnTo>
                  <a:pt x="0" y="219233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 dirty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 hasCustomPrompt="1"/>
          </p:nvPr>
        </p:nvSpPr>
        <p:spPr>
          <a:xfrm>
            <a:off x="8301351" y="3937000"/>
            <a:ext cx="3061453" cy="2192338"/>
          </a:xfrm>
          <a:custGeom>
            <a:avLst/>
            <a:gdLst>
              <a:gd name="connsiteX0" fmla="*/ 0 w 3061453"/>
              <a:gd name="connsiteY0" fmla="*/ 0 h 2192338"/>
              <a:gd name="connsiteX1" fmla="*/ 3061453 w 3061453"/>
              <a:gd name="connsiteY1" fmla="*/ 0 h 2192338"/>
              <a:gd name="connsiteX2" fmla="*/ 3061453 w 3061453"/>
              <a:gd name="connsiteY2" fmla="*/ 2192338 h 2192338"/>
              <a:gd name="connsiteX3" fmla="*/ 0 w 3061453"/>
              <a:gd name="connsiteY3" fmla="*/ 2192338 h 219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1453" h="2192338">
                <a:moveTo>
                  <a:pt x="0" y="0"/>
                </a:moveTo>
                <a:lnTo>
                  <a:pt x="3061453" y="0"/>
                </a:lnTo>
                <a:lnTo>
                  <a:pt x="3061453" y="2192338"/>
                </a:lnTo>
                <a:lnTo>
                  <a:pt x="0" y="219233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z="4400" dirty="0"/>
              <a:t>Add text</a:t>
            </a:r>
            <a:endParaRPr lang="zh-CN" altLang="en-US" sz="4400" dirty="0"/>
          </a:p>
        </p:txBody>
      </p:sp>
      <p:sp>
        <p:nvSpPr>
          <p:cNvPr id="5" name="图片占位符 4"/>
          <p:cNvSpPr>
            <a:spLocks noGrp="1"/>
          </p:cNvSpPr>
          <p:nvPr>
            <p:ph type="pic" idx="10" hasCustomPrompt="1"/>
          </p:nvPr>
        </p:nvSpPr>
        <p:spPr>
          <a:xfrm>
            <a:off x="5359047" y="728663"/>
            <a:ext cx="2953314" cy="5400675"/>
          </a:xfrm>
          <a:custGeom>
            <a:avLst/>
            <a:gdLst>
              <a:gd name="connsiteX0" fmla="*/ 0 w 2953314"/>
              <a:gd name="connsiteY0" fmla="*/ 0 h 5400675"/>
              <a:gd name="connsiteX1" fmla="*/ 2953314 w 2953314"/>
              <a:gd name="connsiteY1" fmla="*/ 0 h 5400675"/>
              <a:gd name="connsiteX2" fmla="*/ 2953314 w 2953314"/>
              <a:gd name="connsiteY2" fmla="*/ 5400675 h 5400675"/>
              <a:gd name="connsiteX3" fmla="*/ 0 w 2953314"/>
              <a:gd name="connsiteY3" fmla="*/ 5400675 h 5400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3314" h="5400675">
                <a:moveTo>
                  <a:pt x="0" y="0"/>
                </a:moveTo>
                <a:lnTo>
                  <a:pt x="2953314" y="0"/>
                </a:lnTo>
                <a:lnTo>
                  <a:pt x="2953314" y="5400675"/>
                </a:lnTo>
                <a:lnTo>
                  <a:pt x="0" y="5400675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z="4400" dirty="0"/>
              <a:t>Add text</a:t>
            </a:r>
            <a:endParaRPr lang="zh-CN" altLang="en-US" sz="4400" dirty="0"/>
          </a:p>
        </p:txBody>
      </p:sp>
      <p:sp>
        <p:nvSpPr>
          <p:cNvPr id="5" name="图片占位符 4"/>
          <p:cNvSpPr>
            <a:spLocks noGrp="1"/>
          </p:cNvSpPr>
          <p:nvPr>
            <p:ph type="pic" idx="10" hasCustomPrompt="1"/>
          </p:nvPr>
        </p:nvSpPr>
        <p:spPr>
          <a:xfrm>
            <a:off x="838200" y="1466652"/>
            <a:ext cx="5261196" cy="4662686"/>
          </a:xfrm>
          <a:custGeom>
            <a:avLst/>
            <a:gdLst>
              <a:gd name="connsiteX0" fmla="*/ 0 w 5261196"/>
              <a:gd name="connsiteY0" fmla="*/ 0 h 4662686"/>
              <a:gd name="connsiteX1" fmla="*/ 5261196 w 5261196"/>
              <a:gd name="connsiteY1" fmla="*/ 0 h 4662686"/>
              <a:gd name="connsiteX2" fmla="*/ 5261196 w 5261196"/>
              <a:gd name="connsiteY2" fmla="*/ 4662686 h 4662686"/>
              <a:gd name="connsiteX3" fmla="*/ 0 w 5261196"/>
              <a:gd name="connsiteY3" fmla="*/ 4662686 h 4662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61196" h="4662686">
                <a:moveTo>
                  <a:pt x="0" y="0"/>
                </a:moveTo>
                <a:lnTo>
                  <a:pt x="5261196" y="0"/>
                </a:lnTo>
                <a:lnTo>
                  <a:pt x="5261196" y="4662686"/>
                </a:lnTo>
                <a:lnTo>
                  <a:pt x="0" y="466268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400" dirty="0"/>
              <a:t>Add text</a:t>
            </a:r>
            <a:endParaRPr lang="zh-CN" altLang="en-US" sz="4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800" dirty="0"/>
              <a:t>Add text</a:t>
            </a:r>
            <a:endParaRPr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Poppins" panose="02000000000000000000" charset="0"/>
                <a:ea typeface="Poppins" panose="02000000000000000000" charset="0"/>
                <a:cs typeface="Poppins" panose="02000000000000000000" charset="0"/>
              </a:defRPr>
            </a:lvl1pPr>
          </a:lstStyle>
          <a:p>
            <a:fld id="{4DE096B3-9EB3-458F-90DB-A691C8F155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Poppins" panose="02000000000000000000" charset="0"/>
                <a:ea typeface="Poppins" panose="02000000000000000000" charset="0"/>
                <a:cs typeface="Poppins" panose="02000000000000000000" charset="0"/>
              </a:defRPr>
            </a:lvl1pPr>
          </a:lstStyle>
          <a:p>
            <a:r>
              <a:rPr lang="ja-JP" altLang="en-US" dirty="0"/>
              <a:t>フッター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Poppins" panose="02000000000000000000" charset="0"/>
                <a:ea typeface="Poppins" panose="02000000000000000000" charset="0"/>
                <a:cs typeface="Poppins" panose="02000000000000000000" charset="0"/>
              </a:defRPr>
            </a:lvl1pPr>
          </a:lstStyle>
          <a:p>
            <a:fld id="{ACEA712B-A29A-4481-96DA-EA182359DEE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oppins" panose="02000000000000000000" charset="0"/>
          <a:ea typeface="Poppins" panose="02000000000000000000" charset="0"/>
          <a:cs typeface="Poppins" panose="02000000000000000000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oppins" panose="02000000000000000000" charset="0"/>
          <a:ea typeface="Poppins" panose="02000000000000000000" charset="0"/>
          <a:cs typeface="Poppins" panose="02000000000000000000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8.jpe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任意多边形: 形状 95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oppins" panose="02000000000000000000" charset="0"/>
            </a:endParaRPr>
          </a:p>
        </p:txBody>
      </p:sp>
      <p:sp>
        <p:nvSpPr>
          <p:cNvPr id="67" name="任意多边形: 形状 66"/>
          <p:cNvSpPr/>
          <p:nvPr/>
        </p:nvSpPr>
        <p:spPr>
          <a:xfrm flipH="1">
            <a:off x="9137889" y="1211610"/>
            <a:ext cx="2220664" cy="4466366"/>
          </a:xfrm>
          <a:custGeom>
            <a:avLst/>
            <a:gdLst>
              <a:gd name="connsiteX0" fmla="*/ 2758121 w 2758121"/>
              <a:gd name="connsiteY0" fmla="*/ 0 h 5547340"/>
              <a:gd name="connsiteX1" fmla="*/ 2758121 w 2758121"/>
              <a:gd name="connsiteY1" fmla="*/ 5547340 h 5547340"/>
              <a:gd name="connsiteX2" fmla="*/ 2490821 w 2758121"/>
              <a:gd name="connsiteY2" fmla="*/ 5533843 h 5547340"/>
              <a:gd name="connsiteX3" fmla="*/ 0 w 2758121"/>
              <a:gd name="connsiteY3" fmla="*/ 2773670 h 5547340"/>
              <a:gd name="connsiteX4" fmla="*/ 2490821 w 2758121"/>
              <a:gd name="connsiteY4" fmla="*/ 13498 h 5547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58121" h="5547340">
                <a:moveTo>
                  <a:pt x="2758121" y="0"/>
                </a:moveTo>
                <a:lnTo>
                  <a:pt x="2758121" y="5547340"/>
                </a:lnTo>
                <a:lnTo>
                  <a:pt x="2490821" y="5533843"/>
                </a:lnTo>
                <a:cubicBezTo>
                  <a:pt x="1091764" y="5391761"/>
                  <a:pt x="0" y="4210213"/>
                  <a:pt x="0" y="2773670"/>
                </a:cubicBezTo>
                <a:cubicBezTo>
                  <a:pt x="0" y="1337128"/>
                  <a:pt x="1091764" y="155580"/>
                  <a:pt x="2490821" y="1349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Poppins" panose="02000000000000000000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8436" y="673742"/>
            <a:ext cx="3492709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3600">
                <a:latin typeface="+mj-ea"/>
                <a:ea typeface="+mj-ea"/>
                <a:cs typeface="Tahoma" panose="020B0604030504040204" charset="0"/>
              </a:defRPr>
            </a:lvl1pPr>
          </a:lstStyle>
          <a:p>
            <a:r>
              <a:rPr lang="en-US" altLang="zh-CN" sz="1800" b="1" dirty="0">
                <a:solidFill>
                  <a:schemeClr val="bg1"/>
                </a:solidFill>
                <a:latin typeface="Poppins Bold" panose="00000800000000000000" charset="0"/>
                <a:cs typeface="Poppins Bold" panose="00000800000000000000" charset="0"/>
              </a:rPr>
              <a:t>Case Study 01</a:t>
            </a:r>
            <a:endParaRPr lang="en-US" altLang="zh-CN" sz="1800" b="1" dirty="0">
              <a:solidFill>
                <a:schemeClr val="bg1"/>
              </a:solidFill>
              <a:latin typeface="Poppins Bold" panose="00000800000000000000" charset="0"/>
              <a:cs typeface="Poppins Bold" panose="00000800000000000000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8675" y="1177925"/>
            <a:ext cx="6804025" cy="1614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3600">
                <a:latin typeface="+mj-ea"/>
                <a:ea typeface="+mj-ea"/>
                <a:cs typeface="Tahoma" panose="020B060403050404020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ja-JP" sz="6600" b="1" dirty="0">
                <a:solidFill>
                  <a:schemeClr val="bg1"/>
                </a:solidFill>
                <a:cs typeface="+mj-ea"/>
              </a:rPr>
              <a:t>More Beer?</a:t>
            </a:r>
            <a:endParaRPr lang="en-US" altLang="ja-JP" sz="6600" b="1" dirty="0">
              <a:solidFill>
                <a:schemeClr val="bg1"/>
              </a:solidFill>
              <a:cs typeface="+mj-e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785258" y="5583429"/>
            <a:ext cx="3204325" cy="2974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Poppins" panose="02000000000000000000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87049" y="5046349"/>
            <a:ext cx="2402534" cy="2974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oppins" panose="02000000000000000000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422984" y="4509270"/>
            <a:ext cx="1566599" cy="2974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oppins" panose="02000000000000000000" charset="0"/>
            </a:endParaRPr>
          </a:p>
        </p:txBody>
      </p:sp>
      <p:grpSp>
        <p:nvGrpSpPr>
          <p:cNvPr id="58" name="组合 57"/>
          <p:cNvGrpSpPr/>
          <p:nvPr/>
        </p:nvGrpSpPr>
        <p:grpSpPr>
          <a:xfrm rot="5400000" flipH="1">
            <a:off x="5503258" y="4619370"/>
            <a:ext cx="950814" cy="183404"/>
            <a:chOff x="5949910" y="4253001"/>
            <a:chExt cx="950814" cy="183404"/>
          </a:xfrm>
        </p:grpSpPr>
        <p:sp>
          <p:nvSpPr>
            <p:cNvPr id="52" name="椭圆 51"/>
            <p:cNvSpPr/>
            <p:nvPr/>
          </p:nvSpPr>
          <p:spPr>
            <a:xfrm>
              <a:off x="5949910" y="4253001"/>
              <a:ext cx="183404" cy="1834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Poppins" panose="02000000000000000000" charset="0"/>
              </a:endParaRPr>
            </a:p>
          </p:txBody>
        </p:sp>
        <p:sp>
          <p:nvSpPr>
            <p:cNvPr id="54" name="菱形 53"/>
            <p:cNvSpPr/>
            <p:nvPr/>
          </p:nvSpPr>
          <p:spPr>
            <a:xfrm>
              <a:off x="6717320" y="4253001"/>
              <a:ext cx="183404" cy="18340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Poppins" panose="02000000000000000000" charset="0"/>
              </a:endParaRPr>
            </a:p>
          </p:txBody>
        </p:sp>
        <p:sp>
          <p:nvSpPr>
            <p:cNvPr id="56" name="菱形 55"/>
            <p:cNvSpPr/>
            <p:nvPr/>
          </p:nvSpPr>
          <p:spPr>
            <a:xfrm>
              <a:off x="6333615" y="4253001"/>
              <a:ext cx="183404" cy="18340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Poppins" panose="02000000000000000000" charset="0"/>
              </a:endParaRPr>
            </a:p>
          </p:txBody>
        </p:sp>
      </p:grpSp>
      <p:sp>
        <p:nvSpPr>
          <p:cNvPr id="36" name="椭圆 35"/>
          <p:cNvSpPr/>
          <p:nvPr/>
        </p:nvSpPr>
        <p:spPr>
          <a:xfrm>
            <a:off x="8639125" y="2931315"/>
            <a:ext cx="1030230" cy="10302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Poppins" panose="02000000000000000000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8359306" y="2632889"/>
            <a:ext cx="1625447" cy="1625447"/>
          </a:xfrm>
          <a:prstGeom prst="ellipse">
            <a:avLst/>
          </a:prstGeom>
          <a:noFill/>
          <a:ln>
            <a:solidFill>
              <a:schemeClr val="accent2">
                <a:alpha val="7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  <a:cs typeface="Poppins" panose="02000000000000000000" charset="0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8079485" y="2334461"/>
            <a:ext cx="2220665" cy="2220665"/>
          </a:xfrm>
          <a:prstGeom prst="ellipse">
            <a:avLst/>
          </a:prstGeom>
          <a:noFill/>
          <a:ln>
            <a:solidFill>
              <a:schemeClr val="accent2">
                <a:alpha val="3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  <a:cs typeface="Poppins" panose="02000000000000000000" charset="0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7799666" y="2005656"/>
            <a:ext cx="2815882" cy="2815882"/>
          </a:xfrm>
          <a:prstGeom prst="ellipse">
            <a:avLst/>
          </a:prstGeom>
          <a:noFill/>
          <a:ln>
            <a:solidFill>
              <a:schemeClr val="accent2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oppins" panose="02000000000000000000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 rot="10800000" flipH="1" flipV="1">
            <a:off x="10046589" y="1559567"/>
            <a:ext cx="1183043" cy="183404"/>
            <a:chOff x="5717681" y="4253001"/>
            <a:chExt cx="1183043" cy="183404"/>
          </a:xfrm>
        </p:grpSpPr>
        <p:sp>
          <p:nvSpPr>
            <p:cNvPr id="60" name="椭圆 59"/>
            <p:cNvSpPr/>
            <p:nvPr/>
          </p:nvSpPr>
          <p:spPr>
            <a:xfrm>
              <a:off x="5717681" y="4253001"/>
              <a:ext cx="183404" cy="1834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Poppins" panose="02000000000000000000" charset="0"/>
              </a:endParaRPr>
            </a:p>
          </p:txBody>
        </p:sp>
        <p:sp>
          <p:nvSpPr>
            <p:cNvPr id="61" name="菱形 60"/>
            <p:cNvSpPr/>
            <p:nvPr/>
          </p:nvSpPr>
          <p:spPr>
            <a:xfrm>
              <a:off x="6717320" y="4253001"/>
              <a:ext cx="183404" cy="18340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Poppins" panose="02000000000000000000" charset="0"/>
              </a:endParaRPr>
            </a:p>
          </p:txBody>
        </p:sp>
        <p:sp>
          <p:nvSpPr>
            <p:cNvPr id="62" name="菱形 61"/>
            <p:cNvSpPr/>
            <p:nvPr/>
          </p:nvSpPr>
          <p:spPr>
            <a:xfrm>
              <a:off x="6333615" y="4253001"/>
              <a:ext cx="183404" cy="18340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Poppins" panose="02000000000000000000" charset="0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765979" y="3669070"/>
            <a:ext cx="3674662" cy="647039"/>
            <a:chOff x="1070641" y="3967038"/>
            <a:chExt cx="3674662" cy="647039"/>
          </a:xfrm>
        </p:grpSpPr>
        <p:sp>
          <p:nvSpPr>
            <p:cNvPr id="69" name="文本框 68"/>
            <p:cNvSpPr txBox="1"/>
            <p:nvPr/>
          </p:nvSpPr>
          <p:spPr>
            <a:xfrm>
              <a:off x="1070641" y="3967038"/>
              <a:ext cx="1875759" cy="64516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>
                <a:defRPr sz="3600">
                  <a:latin typeface="+mj-ea"/>
                  <a:ea typeface="+mj-ea"/>
                  <a:cs typeface="Tahoma" panose="020B0604030504040204" charset="0"/>
                </a:defRPr>
              </a:lvl1pPr>
            </a:lstStyle>
            <a:p>
              <a:pPr algn="ctr"/>
              <a:r>
                <a:rPr lang="en-US" altLang="zh-CN" sz="1800" b="1" dirty="0">
                  <a:solidFill>
                    <a:schemeClr val="bg1"/>
                  </a:solidFill>
                  <a:latin typeface="Poppins Bold" panose="00000800000000000000" charset="0"/>
                  <a:ea typeface="+mn-ea"/>
                  <a:cs typeface="Poppins Bold" panose="00000800000000000000" charset="0"/>
                </a:rPr>
                <a:t>Jeremy Dawkins</a:t>
              </a:r>
              <a:endParaRPr lang="en-US" altLang="zh-CN" sz="1800" b="1" dirty="0">
                <a:solidFill>
                  <a:schemeClr val="bg1"/>
                </a:solidFill>
                <a:latin typeface="Poppins Bold" panose="00000800000000000000" charset="0"/>
                <a:ea typeface="+mn-ea"/>
                <a:cs typeface="Poppins Bold" panose="00000800000000000000" charset="0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2946400" y="3968917"/>
              <a:ext cx="1798903" cy="64516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>
                <a:defRPr sz="3600">
                  <a:latin typeface="+mj-ea"/>
                  <a:ea typeface="+mj-ea"/>
                  <a:cs typeface="Tahoma" panose="020B0604030504040204" charset="0"/>
                </a:defRPr>
              </a:lvl1pPr>
            </a:lstStyle>
            <a:p>
              <a:pPr algn="ctr"/>
              <a:r>
                <a:rPr lang="en-US" altLang="zh-CN" sz="1800" b="1" dirty="0">
                  <a:solidFill>
                    <a:schemeClr val="accent2"/>
                  </a:solidFill>
                  <a:latin typeface="Poppins Bold" panose="00000800000000000000" charset="0"/>
                  <a:ea typeface="+mn-ea"/>
                  <a:cs typeface="Poppins Bold" panose="00000800000000000000" charset="0"/>
                  <a:sym typeface="+mn-ea"/>
                </a:rPr>
                <a:t>George Migot Ndede</a:t>
              </a:r>
              <a:endParaRPr lang="en-US" altLang="zh-CN" sz="1800" b="1" dirty="0">
                <a:solidFill>
                  <a:schemeClr val="accent2"/>
                </a:solidFill>
                <a:latin typeface="Poppins Bold" panose="00000800000000000000" charset="0"/>
                <a:ea typeface="+mn-ea"/>
                <a:cs typeface="Poppins Bold" panose="00000800000000000000" charset="0"/>
                <a:sym typeface="+mn-ea"/>
              </a:endParaRPr>
            </a:p>
          </p:txBody>
        </p:sp>
        <p:cxnSp>
          <p:nvCxnSpPr>
            <p:cNvPr id="72" name="直接连接符 71"/>
            <p:cNvCxnSpPr/>
            <p:nvPr/>
          </p:nvCxnSpPr>
          <p:spPr>
            <a:xfrm flipH="1">
              <a:off x="2946400" y="4001392"/>
              <a:ext cx="1" cy="324003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椭圆 82"/>
          <p:cNvSpPr/>
          <p:nvPr/>
        </p:nvSpPr>
        <p:spPr>
          <a:xfrm>
            <a:off x="10470113" y="5863447"/>
            <a:ext cx="297630" cy="2976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>
              <a:cs typeface="Poppins" panose="02000000000000000000" charset="0"/>
            </a:endParaRPr>
          </a:p>
        </p:txBody>
      </p:sp>
      <p:pic>
        <p:nvPicPr>
          <p:cNvPr id="87" name="图形 8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940408" y="5919682"/>
            <a:ext cx="188097" cy="185159"/>
          </a:xfrm>
          <a:prstGeom prst="rect">
            <a:avLst/>
          </a:prstGeom>
        </p:spPr>
      </p:pic>
      <p:pic>
        <p:nvPicPr>
          <p:cNvPr id="20" name="图形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46308" y="5908648"/>
            <a:ext cx="188097" cy="207226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09349" y="5911944"/>
            <a:ext cx="188097" cy="20063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任意多边形: 形状 95"/>
          <p:cNvSpPr/>
          <p:nvPr/>
        </p:nvSpPr>
        <p:spPr>
          <a:xfrm>
            <a:off x="-2254330" y="0"/>
            <a:ext cx="11354121" cy="6390136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oppins" panose="02000000000000000000" charset="0"/>
            </a:endParaRPr>
          </a:p>
        </p:txBody>
      </p:sp>
      <p:sp>
        <p:nvSpPr>
          <p:cNvPr id="67" name="任意多边形: 形状 66"/>
          <p:cNvSpPr/>
          <p:nvPr/>
        </p:nvSpPr>
        <p:spPr>
          <a:xfrm flipH="1">
            <a:off x="9089401" y="1293640"/>
            <a:ext cx="2220664" cy="4466366"/>
          </a:xfrm>
          <a:custGeom>
            <a:avLst/>
            <a:gdLst>
              <a:gd name="connsiteX0" fmla="*/ 2758121 w 2758121"/>
              <a:gd name="connsiteY0" fmla="*/ 0 h 5547340"/>
              <a:gd name="connsiteX1" fmla="*/ 2758121 w 2758121"/>
              <a:gd name="connsiteY1" fmla="*/ 5547340 h 5547340"/>
              <a:gd name="connsiteX2" fmla="*/ 2490821 w 2758121"/>
              <a:gd name="connsiteY2" fmla="*/ 5533843 h 5547340"/>
              <a:gd name="connsiteX3" fmla="*/ 0 w 2758121"/>
              <a:gd name="connsiteY3" fmla="*/ 2773670 h 5547340"/>
              <a:gd name="connsiteX4" fmla="*/ 2490821 w 2758121"/>
              <a:gd name="connsiteY4" fmla="*/ 13498 h 5547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58121" h="5547340">
                <a:moveTo>
                  <a:pt x="2758121" y="0"/>
                </a:moveTo>
                <a:lnTo>
                  <a:pt x="2758121" y="5547340"/>
                </a:lnTo>
                <a:lnTo>
                  <a:pt x="2490821" y="5533843"/>
                </a:lnTo>
                <a:cubicBezTo>
                  <a:pt x="1091764" y="5391761"/>
                  <a:pt x="0" y="4210213"/>
                  <a:pt x="0" y="2773670"/>
                </a:cubicBezTo>
                <a:cubicBezTo>
                  <a:pt x="0" y="1337128"/>
                  <a:pt x="1091764" y="155580"/>
                  <a:pt x="2490821" y="1349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Poppins" panose="02000000000000000000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9440" y="1172845"/>
            <a:ext cx="761809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3600">
                <a:latin typeface="+mj-ea"/>
                <a:ea typeface="+mj-ea"/>
                <a:cs typeface="Tahoma" panose="020B060403050404020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dirty="0">
                <a:solidFill>
                  <a:schemeClr val="bg1"/>
                </a:solidFill>
              </a:rPr>
              <a:t>Thank you for your attention.</a:t>
            </a:r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785258" y="5583429"/>
            <a:ext cx="3204325" cy="2974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Poppins" panose="02000000000000000000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87049" y="5046349"/>
            <a:ext cx="2402534" cy="2974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oppins" panose="02000000000000000000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422984" y="4509270"/>
            <a:ext cx="1566599" cy="2974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oppins" panose="02000000000000000000" charset="0"/>
            </a:endParaRPr>
          </a:p>
        </p:txBody>
      </p:sp>
      <p:grpSp>
        <p:nvGrpSpPr>
          <p:cNvPr id="58" name="组合 57"/>
          <p:cNvGrpSpPr/>
          <p:nvPr/>
        </p:nvGrpSpPr>
        <p:grpSpPr>
          <a:xfrm rot="5400000" flipH="1">
            <a:off x="5503258" y="4619370"/>
            <a:ext cx="950814" cy="183404"/>
            <a:chOff x="5949910" y="4253001"/>
            <a:chExt cx="950814" cy="183404"/>
          </a:xfrm>
        </p:grpSpPr>
        <p:sp>
          <p:nvSpPr>
            <p:cNvPr id="52" name="椭圆 51"/>
            <p:cNvSpPr/>
            <p:nvPr/>
          </p:nvSpPr>
          <p:spPr>
            <a:xfrm>
              <a:off x="5949910" y="4253001"/>
              <a:ext cx="183404" cy="1834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Poppins" panose="02000000000000000000" charset="0"/>
              </a:endParaRPr>
            </a:p>
          </p:txBody>
        </p:sp>
        <p:sp>
          <p:nvSpPr>
            <p:cNvPr id="54" name="菱形 53"/>
            <p:cNvSpPr/>
            <p:nvPr/>
          </p:nvSpPr>
          <p:spPr>
            <a:xfrm>
              <a:off x="6717320" y="4253001"/>
              <a:ext cx="183404" cy="18340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Poppins" panose="02000000000000000000" charset="0"/>
              </a:endParaRPr>
            </a:p>
          </p:txBody>
        </p:sp>
        <p:sp>
          <p:nvSpPr>
            <p:cNvPr id="56" name="菱形 55"/>
            <p:cNvSpPr/>
            <p:nvPr/>
          </p:nvSpPr>
          <p:spPr>
            <a:xfrm>
              <a:off x="6333615" y="4253001"/>
              <a:ext cx="183404" cy="18340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Poppins" panose="02000000000000000000" charset="0"/>
              </a:endParaRPr>
            </a:p>
          </p:txBody>
        </p:sp>
      </p:grpSp>
      <p:sp>
        <p:nvSpPr>
          <p:cNvPr id="36" name="椭圆 35"/>
          <p:cNvSpPr/>
          <p:nvPr/>
        </p:nvSpPr>
        <p:spPr>
          <a:xfrm>
            <a:off x="8639125" y="2931315"/>
            <a:ext cx="1030230" cy="10302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Poppins" panose="02000000000000000000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8359306" y="2632889"/>
            <a:ext cx="1625447" cy="1625447"/>
          </a:xfrm>
          <a:prstGeom prst="ellipse">
            <a:avLst/>
          </a:prstGeom>
          <a:noFill/>
          <a:ln>
            <a:solidFill>
              <a:schemeClr val="accent2">
                <a:alpha val="7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  <a:cs typeface="Poppins" panose="02000000000000000000" charset="0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8079485" y="2334461"/>
            <a:ext cx="2220665" cy="2220665"/>
          </a:xfrm>
          <a:prstGeom prst="ellipse">
            <a:avLst/>
          </a:prstGeom>
          <a:noFill/>
          <a:ln>
            <a:solidFill>
              <a:schemeClr val="accent2">
                <a:alpha val="3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  <a:cs typeface="Poppins" panose="02000000000000000000" charset="0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7799666" y="2005656"/>
            <a:ext cx="2815882" cy="2815882"/>
          </a:xfrm>
          <a:prstGeom prst="ellipse">
            <a:avLst/>
          </a:prstGeom>
          <a:noFill/>
          <a:ln>
            <a:solidFill>
              <a:schemeClr val="accent2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oppins" panose="02000000000000000000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 rot="10800000" flipH="1" flipV="1">
            <a:off x="10046589" y="1559567"/>
            <a:ext cx="1183043" cy="183404"/>
            <a:chOff x="5717681" y="4253001"/>
            <a:chExt cx="1183043" cy="183404"/>
          </a:xfrm>
        </p:grpSpPr>
        <p:sp>
          <p:nvSpPr>
            <p:cNvPr id="60" name="椭圆 59"/>
            <p:cNvSpPr/>
            <p:nvPr/>
          </p:nvSpPr>
          <p:spPr>
            <a:xfrm>
              <a:off x="5717681" y="4253001"/>
              <a:ext cx="183404" cy="1834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Poppins" panose="02000000000000000000" charset="0"/>
              </a:endParaRPr>
            </a:p>
          </p:txBody>
        </p:sp>
        <p:sp>
          <p:nvSpPr>
            <p:cNvPr id="61" name="菱形 60"/>
            <p:cNvSpPr/>
            <p:nvPr/>
          </p:nvSpPr>
          <p:spPr>
            <a:xfrm>
              <a:off x="6717320" y="4253001"/>
              <a:ext cx="183404" cy="18340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Poppins" panose="02000000000000000000" charset="0"/>
              </a:endParaRPr>
            </a:p>
          </p:txBody>
        </p:sp>
        <p:sp>
          <p:nvSpPr>
            <p:cNvPr id="62" name="菱形 61"/>
            <p:cNvSpPr/>
            <p:nvPr/>
          </p:nvSpPr>
          <p:spPr>
            <a:xfrm>
              <a:off x="6333615" y="4253001"/>
              <a:ext cx="183404" cy="18340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Poppins" panose="02000000000000000000" charset="0"/>
              </a:endParaRPr>
            </a:p>
          </p:txBody>
        </p:sp>
      </p:grpSp>
      <p:sp>
        <p:nvSpPr>
          <p:cNvPr id="83" name="椭圆 82"/>
          <p:cNvSpPr/>
          <p:nvPr/>
        </p:nvSpPr>
        <p:spPr>
          <a:xfrm>
            <a:off x="10470113" y="5863447"/>
            <a:ext cx="297630" cy="2976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>
              <a:cs typeface="Poppins" panose="02000000000000000000" charset="0"/>
            </a:endParaRPr>
          </a:p>
        </p:txBody>
      </p:sp>
      <p:pic>
        <p:nvPicPr>
          <p:cNvPr id="87" name="图形 8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40408" y="5919682"/>
            <a:ext cx="188097" cy="185159"/>
          </a:xfrm>
          <a:prstGeom prst="rect">
            <a:avLst/>
          </a:prstGeom>
        </p:spPr>
      </p:pic>
      <p:pic>
        <p:nvPicPr>
          <p:cNvPr id="20" name="图形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6308" y="5908648"/>
            <a:ext cx="188097" cy="207226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9349" y="5911944"/>
            <a:ext cx="188097" cy="200636"/>
          </a:xfrm>
          <a:prstGeom prst="rect">
            <a:avLst/>
          </a:prstGeom>
        </p:spPr>
      </p:pic>
      <p:sp>
        <p:nvSpPr>
          <p:cNvPr id="57" name="矩形 56"/>
          <p:cNvSpPr/>
          <p:nvPr/>
        </p:nvSpPr>
        <p:spPr>
          <a:xfrm>
            <a:off x="838200" y="5760006"/>
            <a:ext cx="1464281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oppins" panose="02000000000000000000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961847" y="5817714"/>
            <a:ext cx="1216987" cy="252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3600">
                <a:latin typeface="+mj-ea"/>
                <a:ea typeface="+mj-ea"/>
                <a:cs typeface="Tahoma" panose="020B0604030504040204" charset="0"/>
              </a:defRPr>
            </a:lvl1pPr>
          </a:lstStyle>
          <a:p>
            <a:r>
              <a:rPr lang="zh-CN" altLang="en-US" sz="1050" dirty="0">
                <a:solidFill>
                  <a:schemeClr val="bg1"/>
                </a:solidFill>
                <a:latin typeface="+mn-ea"/>
                <a:ea typeface="+mn-ea"/>
              </a:rPr>
              <a:t>Add text</a:t>
            </a:r>
            <a:endParaRPr lang="zh-CN" altLang="en-US" sz="10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028" name="Picture 4" descr="Bottled Be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1" y="2005657"/>
            <a:ext cx="5233540" cy="3239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0" y="635"/>
            <a:ext cx="6096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oppins" panose="02000000000000000000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629589" y="728663"/>
            <a:ext cx="0" cy="5400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839470" y="728980"/>
            <a:ext cx="7080250" cy="1280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oppins" panose="02000000000000000000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39361" y="2119377"/>
            <a:ext cx="7080331" cy="11581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oppins" panose="02000000000000000000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971410" y="826748"/>
            <a:ext cx="1884471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3600">
                <a:latin typeface="+mj-ea"/>
                <a:ea typeface="+mj-ea"/>
                <a:cs typeface="Tahoma" panose="020B0604030504040204" charset="0"/>
              </a:defRPr>
            </a:lvl1pPr>
          </a:lstStyle>
          <a:p>
            <a:r>
              <a:rPr lang="en-US" altLang="zh-CN" sz="1400" b="1" dirty="0">
                <a:solidFill>
                  <a:schemeClr val="bg1"/>
                </a:solidFill>
                <a:latin typeface="Poppins Bold" panose="00000800000000000000" charset="0"/>
                <a:cs typeface="Poppins Bold" panose="00000800000000000000" charset="0"/>
                <a:sym typeface="+mn-ea"/>
              </a:rPr>
              <a:t>Goals: </a:t>
            </a:r>
            <a:endParaRPr lang="en-US" altLang="zh-CN" sz="1400" b="1" dirty="0">
              <a:solidFill>
                <a:schemeClr val="bg1"/>
              </a:solidFill>
              <a:latin typeface="Poppins Bold" panose="00000800000000000000" charset="0"/>
              <a:cs typeface="Poppins Bold" panose="00000800000000000000" charset="0"/>
              <a:sym typeface="+mn-ea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841369" y="1123223"/>
            <a:ext cx="5472022" cy="1071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2400">
                <a:latin typeface="+mj-ea"/>
                <a:ea typeface="+mj-ea"/>
                <a:cs typeface="Tahoma" panose="020B0604030504040204" charset="0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1"/>
                </a:solidFill>
                <a:sym typeface="+mn-ea"/>
              </a:rPr>
              <a:t>Analyzing the beer market and our fidnings</a:t>
            </a:r>
            <a:endParaRPr lang="en-US" sz="12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1"/>
                </a:solidFill>
                <a:sym typeface="+mn-ea"/>
              </a:rPr>
              <a:t>Compare the differences in IBU and ABV</a:t>
            </a:r>
            <a:endParaRPr lang="en-US" sz="12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1"/>
                </a:solidFill>
                <a:sym typeface="+mn-ea"/>
              </a:rPr>
              <a:t>Make predictions and conclusions that help makes possible decisions.</a:t>
            </a:r>
            <a:r>
              <a:rPr lang="en-US" sz="1050">
                <a:sym typeface="+mn-ea"/>
              </a:rPr>
              <a:t> </a:t>
            </a:r>
            <a:endParaRPr lang="en-US" sz="1050"/>
          </a:p>
          <a:p>
            <a:pPr>
              <a:lnSpc>
                <a:spcPct val="150000"/>
              </a:lnSpc>
            </a:pPr>
            <a:endParaRPr lang="en-US" altLang="ja-JP" sz="1050" dirty="0">
              <a:solidFill>
                <a:schemeClr val="bg1"/>
              </a:solidFill>
              <a:latin typeface="Poppins" panose="02000000000000000000" charset="0"/>
              <a:ea typeface="Poppins" panose="02000000000000000000" charset="0"/>
              <a:sym typeface="+mn-ea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975354" y="2253893"/>
            <a:ext cx="1884471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3600">
                <a:latin typeface="+mj-ea"/>
                <a:ea typeface="+mj-ea"/>
                <a:cs typeface="Tahoma" panose="020B0604030504040204" charset="0"/>
              </a:defRPr>
            </a:lvl1pPr>
          </a:lstStyle>
          <a:p>
            <a:r>
              <a:rPr lang="en-US" altLang="zh-CN" sz="1400" dirty="0">
                <a:solidFill>
                  <a:schemeClr val="bg1"/>
                </a:solidFill>
              </a:rPr>
              <a:t>Details: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971544" y="2560528"/>
            <a:ext cx="5472022" cy="575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2400">
                <a:latin typeface="+mj-ea"/>
                <a:ea typeface="+mj-ea"/>
                <a:cs typeface="Tahoma" panose="020B060403050404020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ja-JP" sz="1050" dirty="0">
                <a:solidFill>
                  <a:schemeClr val="bg1"/>
                </a:solidFill>
              </a:rPr>
              <a:t>Intepret data to suggest potential ways to improve our business in many areas</a:t>
            </a:r>
            <a:endParaRPr lang="en-US" altLang="ja-JP" sz="1050" dirty="0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176655" y="805815"/>
            <a:ext cx="664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Poppins Bold" panose="00000800000000000000" charset="0"/>
                <a:ea typeface="+mj-ea"/>
                <a:cs typeface="Poppins Bold" panose="00000800000000000000" charset="0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Poppins Bold" panose="00000800000000000000" charset="0"/>
              <a:ea typeface="+mj-ea"/>
              <a:cs typeface="Poppins Bold" panose="00000800000000000000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176655" y="2232660"/>
            <a:ext cx="664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Poppins Bold" panose="00000800000000000000" charset="0"/>
                <a:ea typeface="+mj-ea"/>
                <a:cs typeface="Poppins Bold" panose="00000800000000000000" charset="0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Poppins Bold" panose="00000800000000000000" charset="0"/>
              <a:ea typeface="+mj-ea"/>
              <a:cs typeface="Poppins Bold" panose="00000800000000000000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505193" y="728664"/>
            <a:ext cx="847020" cy="793487"/>
          </a:xfrm>
          <a:prstGeom prst="rect">
            <a:avLst/>
          </a:prstGeom>
          <a:solidFill>
            <a:srgbClr val="377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oppins" panose="02000000000000000000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0081683" y="1123026"/>
            <a:ext cx="847020" cy="793487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oppins" panose="02000000000000000000" charset="0"/>
            </a:endParaRP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0"/>
          </p:nvPr>
        </p:nvPicPr>
        <p:blipFill>
          <a:blip r:embed="rId1"/>
          <a:stretch>
            <a:fillRect/>
          </a:stretch>
        </p:blipFill>
        <p:spPr>
          <a:xfrm>
            <a:off x="702310" y="3503930"/>
            <a:ext cx="4691380" cy="3128010"/>
          </a:xfrm>
          <a:prstGeom prst="rect">
            <a:avLst/>
          </a:prstGeom>
        </p:spPr>
      </p:pic>
      <p:pic>
        <p:nvPicPr>
          <p:cNvPr id="6" name="Picture Placeholder 5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tretch>
            <a:fillRect/>
          </a:stretch>
        </p:blipFill>
        <p:spPr>
          <a:xfrm>
            <a:off x="7095490" y="3379470"/>
            <a:ext cx="4439920" cy="32524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0" y="54251"/>
            <a:ext cx="12044680" cy="661797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oppins" panose="02000000000000000000" charset="0"/>
            </a:endParaRPr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0"/>
          </p:nvPr>
        </p:nvPicPr>
        <p:blipFill>
          <a:blip r:embed="rId1"/>
          <a:stretch>
            <a:fillRect/>
          </a:stretch>
        </p:blipFill>
        <p:spPr>
          <a:xfrm>
            <a:off x="366079" y="290650"/>
            <a:ext cx="10498079" cy="614517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158750" y="175260"/>
            <a:ext cx="11565890" cy="419354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Poppins" panose="02000000000000000000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841815" y="4825790"/>
            <a:ext cx="301593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1400">
                <a:latin typeface="+mj-ea"/>
                <a:ea typeface="+mj-ea"/>
                <a:cs typeface="Tahoma" panose="020B0604030504040204" charset="0"/>
              </a:defRPr>
            </a:lvl1pPr>
          </a:lstStyle>
          <a:p>
            <a:r>
              <a:rPr lang="ja-JP" altLang="en-US" sz="2000" b="1" dirty="0">
                <a:solidFill>
                  <a:schemeClr val="bg1"/>
                </a:solidFill>
              </a:rPr>
              <a:t>Add content here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Table 10"/>
          <p:cNvGraphicFramePr/>
          <p:nvPr/>
        </p:nvGraphicFramePr>
        <p:xfrm>
          <a:off x="1761698" y="1192530"/>
          <a:ext cx="853122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245"/>
                <a:gridCol w="1706245"/>
                <a:gridCol w="1706245"/>
                <a:gridCol w="1706245"/>
                <a:gridCol w="1706245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Colorado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California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Michigan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Oregon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Texas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47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39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32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29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ctangles 11"/>
          <p:cNvSpPr/>
          <p:nvPr/>
        </p:nvSpPr>
        <p:spPr>
          <a:xfrm>
            <a:off x="2829560" y="623570"/>
            <a:ext cx="461518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Top 5 States with the Most Breweries</a:t>
            </a:r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2909570" y="2274145"/>
            <a:ext cx="3896360" cy="601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Top 5 States with the least Breweries</a:t>
            </a:r>
            <a:endParaRPr lang="en-US"/>
          </a:p>
        </p:txBody>
      </p:sp>
      <p:graphicFrame>
        <p:nvGraphicFramePr>
          <p:cNvPr id="14" name="Table 13"/>
          <p:cNvGraphicFramePr/>
          <p:nvPr/>
        </p:nvGraphicFramePr>
        <p:xfrm>
          <a:off x="1841815" y="2976036"/>
          <a:ext cx="87630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  <a:gridCol w="1752600"/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WV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AR/DE/MS/NV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838200" y="3924300"/>
            <a:ext cx="5082474" cy="2186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oppins" panose="02000000000000000000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38200" y="728663"/>
            <a:ext cx="2352562" cy="29534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oppins" panose="02000000000000000000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568112" y="728663"/>
            <a:ext cx="2352562" cy="29534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oppins" panose="02000000000000000000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000898" y="1537440"/>
            <a:ext cx="1965253" cy="1303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2400">
                <a:latin typeface="+mj-ea"/>
                <a:ea typeface="+mj-ea"/>
                <a:cs typeface="Tahoma" panose="020B060403050404020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ja-JP" sz="1050" dirty="0">
                <a:solidFill>
                  <a:schemeClr val="bg1">
                    <a:lumMod val="65000"/>
                  </a:schemeClr>
                </a:solidFill>
                <a:latin typeface="Poppins" panose="02000000000000000000" charset="0"/>
                <a:ea typeface="Poppins" panose="02000000000000000000" charset="0"/>
                <a:sym typeface="+mn-ea"/>
              </a:rPr>
              <a:t>We found missing values in ABV and IBU column</a:t>
            </a:r>
            <a:endParaRPr lang="en-US" altLang="ja-JP" sz="1050" dirty="0">
              <a:solidFill>
                <a:schemeClr val="bg1">
                  <a:lumMod val="65000"/>
                </a:schemeClr>
              </a:solidFill>
              <a:latin typeface="Poppins" panose="02000000000000000000" charset="0"/>
              <a:ea typeface="Poppins" panose="02000000000000000000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ja-JP" sz="1050" dirty="0">
              <a:solidFill>
                <a:schemeClr val="bg1">
                  <a:lumMod val="65000"/>
                </a:schemeClr>
              </a:solidFill>
              <a:latin typeface="Poppins" panose="02000000000000000000" charset="0"/>
              <a:ea typeface="Poppins" panose="02000000000000000000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ja-JP" sz="1050" dirty="0">
                <a:solidFill>
                  <a:schemeClr val="bg1">
                    <a:lumMod val="65000"/>
                  </a:schemeClr>
                </a:solidFill>
                <a:latin typeface="Poppins" panose="02000000000000000000" charset="0"/>
                <a:ea typeface="Poppins" panose="02000000000000000000" charset="0"/>
                <a:sym typeface="+mn-ea"/>
              </a:rPr>
              <a:t>Mean of ABV and the mean of IBU </a:t>
            </a:r>
            <a:endParaRPr lang="en-US" altLang="ja-JP" sz="1050" dirty="0">
              <a:solidFill>
                <a:schemeClr val="bg1">
                  <a:lumMod val="65000"/>
                </a:schemeClr>
              </a:solidFill>
              <a:latin typeface="Poppins" panose="02000000000000000000" charset="0"/>
              <a:ea typeface="Poppins" panose="02000000000000000000" charset="0"/>
              <a:sym typeface="+mn-e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000899" y="1104014"/>
            <a:ext cx="202716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3600">
                <a:latin typeface="+mj-ea"/>
                <a:ea typeface="+mj-ea"/>
                <a:cs typeface="Tahoma" panose="020B0604030504040204" charset="0"/>
              </a:defRPr>
            </a:lvl1pPr>
          </a:lstStyle>
          <a:p>
            <a:r>
              <a:rPr lang="en-US" altLang="zh-CN" sz="1400" dirty="0">
                <a:solidFill>
                  <a:schemeClr val="accent1"/>
                </a:solidFill>
                <a:latin typeface="+mn-ea"/>
                <a:ea typeface="+mn-ea"/>
              </a:rPr>
              <a:t>Missing Values:</a:t>
            </a:r>
            <a:endParaRPr lang="en-US" altLang="zh-CN" sz="1400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730810" y="1537440"/>
            <a:ext cx="1965253" cy="1303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2400">
                <a:latin typeface="+mj-ea"/>
                <a:ea typeface="+mj-ea"/>
                <a:cs typeface="Tahoma" panose="020B060403050404020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ja-JP" sz="105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MAX ABV: 6.4 % CO</a:t>
            </a:r>
            <a:endParaRPr lang="en-US" altLang="ja-JP" sz="105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ja-JP" sz="105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MIN ABV: 4.0% UTAH</a:t>
            </a:r>
            <a:endParaRPr lang="en-US" altLang="ja-JP" sz="105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ja-JP" sz="105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MAX IBU: 59.81 DE</a:t>
            </a:r>
            <a:endParaRPr lang="en-US" altLang="ja-JP" sz="105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ja-JP" sz="105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MIN IBU: 19.10 New Hampshire</a:t>
            </a:r>
            <a:endParaRPr lang="en-US" altLang="ja-JP" sz="105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730811" y="1104014"/>
            <a:ext cx="20271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3600">
                <a:latin typeface="+mj-ea"/>
                <a:ea typeface="+mj-ea"/>
                <a:cs typeface="Tahoma" panose="020B0604030504040204" charset="0"/>
              </a:defRPr>
            </a:lvl1pPr>
          </a:lstStyle>
          <a:p>
            <a:r>
              <a:rPr lang="en-US" altLang="zh-CN" sz="1400" dirty="0">
                <a:solidFill>
                  <a:schemeClr val="accent1"/>
                </a:solidFill>
                <a:latin typeface="+mn-ea"/>
                <a:ea typeface="+mn-ea"/>
              </a:rPr>
              <a:t>ABV and IBU Details (Medians):</a:t>
            </a:r>
            <a:endParaRPr lang="en-US" altLang="zh-CN" sz="1400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000760" y="2912745"/>
            <a:ext cx="535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+mj-ea"/>
                <a:ea typeface="+mj-ea"/>
                <a:cs typeface="Poppins" panose="02000000000000000000" charset="0"/>
              </a:rPr>
              <a:t>01</a:t>
            </a:r>
            <a:endParaRPr lang="zh-CN" altLang="en-US" b="1" dirty="0">
              <a:solidFill>
                <a:schemeClr val="accent1"/>
              </a:solidFill>
              <a:latin typeface="+mj-ea"/>
              <a:ea typeface="+mj-ea"/>
              <a:cs typeface="Poppins" panose="02000000000000000000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3730625" y="2912745"/>
            <a:ext cx="530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+mj-ea"/>
                <a:ea typeface="+mj-ea"/>
                <a:cs typeface="Poppins" panose="02000000000000000000" charset="0"/>
              </a:rPr>
              <a:t>02</a:t>
            </a:r>
            <a:endParaRPr lang="zh-CN" altLang="en-US" b="1" dirty="0">
              <a:solidFill>
                <a:schemeClr val="accent1"/>
              </a:solidFill>
              <a:latin typeface="+mj-ea"/>
              <a:ea typeface="+mj-ea"/>
              <a:cs typeface="Poppins" panose="02000000000000000000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4401623" y="4475378"/>
            <a:ext cx="847020" cy="793487"/>
          </a:xfrm>
          <a:prstGeom prst="rect">
            <a:avLst/>
          </a:prstGeom>
          <a:solidFill>
            <a:srgbClr val="377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oppins" panose="02000000000000000000" charset="0"/>
            </a:endParaRPr>
          </a:p>
        </p:txBody>
      </p:sp>
      <p:grpSp>
        <p:nvGrpSpPr>
          <p:cNvPr id="75" name="组合 74"/>
          <p:cNvGrpSpPr/>
          <p:nvPr/>
        </p:nvGrpSpPr>
        <p:grpSpPr>
          <a:xfrm rot="5400000" flipH="1">
            <a:off x="4349726" y="5176945"/>
            <a:ext cx="950814" cy="183404"/>
            <a:chOff x="5949910" y="4253001"/>
            <a:chExt cx="950814" cy="183404"/>
          </a:xfrm>
        </p:grpSpPr>
        <p:sp>
          <p:nvSpPr>
            <p:cNvPr id="76" name="椭圆 75"/>
            <p:cNvSpPr/>
            <p:nvPr/>
          </p:nvSpPr>
          <p:spPr>
            <a:xfrm>
              <a:off x="5949910" y="4253001"/>
              <a:ext cx="183404" cy="1834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Poppins" panose="02000000000000000000" charset="0"/>
              </a:endParaRPr>
            </a:p>
          </p:txBody>
        </p:sp>
        <p:sp>
          <p:nvSpPr>
            <p:cNvPr id="77" name="菱形 76"/>
            <p:cNvSpPr/>
            <p:nvPr/>
          </p:nvSpPr>
          <p:spPr>
            <a:xfrm>
              <a:off x="6717320" y="4253001"/>
              <a:ext cx="183404" cy="18340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Poppins" panose="02000000000000000000" charset="0"/>
              </a:endParaRPr>
            </a:p>
          </p:txBody>
        </p:sp>
        <p:sp>
          <p:nvSpPr>
            <p:cNvPr id="78" name="菱形 77"/>
            <p:cNvSpPr/>
            <p:nvPr/>
          </p:nvSpPr>
          <p:spPr>
            <a:xfrm>
              <a:off x="6333615" y="4253001"/>
              <a:ext cx="183404" cy="18340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Poppins" panose="02000000000000000000" charset="0"/>
              </a:endParaRPr>
            </a:p>
          </p:txBody>
        </p:sp>
      </p:grpSp>
      <p:sp>
        <p:nvSpPr>
          <p:cNvPr id="82" name="文本框 81"/>
          <p:cNvSpPr txBox="1"/>
          <p:nvPr/>
        </p:nvSpPr>
        <p:spPr>
          <a:xfrm>
            <a:off x="9072670" y="5699901"/>
            <a:ext cx="1938847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3600">
                <a:latin typeface="+mj-ea"/>
                <a:ea typeface="+mj-ea"/>
                <a:cs typeface="Tahoma" panose="020B0604030504040204" charset="0"/>
              </a:defRPr>
            </a:lvl1pPr>
          </a:lstStyle>
          <a:p>
            <a:r>
              <a:rPr lang="zh-CN" altLang="en-US" sz="1200" dirty="0">
                <a:solidFill>
                  <a:schemeClr val="bg1"/>
                </a:solidFill>
                <a:latin typeface="+mn-ea"/>
                <a:ea typeface="+mn-ea"/>
              </a:rPr>
              <a:t>Add text</a:t>
            </a:r>
            <a:endParaRPr lang="zh-CN" altLang="en-US" sz="12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87" name="直接箭头连接符 86"/>
          <p:cNvCxnSpPr/>
          <p:nvPr/>
        </p:nvCxnSpPr>
        <p:spPr>
          <a:xfrm>
            <a:off x="10982370" y="5698540"/>
            <a:ext cx="1" cy="27972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Placeholder 1"/>
          <p:cNvPicPr>
            <a:picLocks noGrp="1" noChangeAspect="1"/>
          </p:cNvPicPr>
          <p:nvPr>
            <p:ph type="pic" idx="10"/>
          </p:nvPr>
        </p:nvPicPr>
        <p:blipFill>
          <a:blip r:embed="rId1"/>
          <a:stretch>
            <a:fillRect/>
          </a:stretch>
        </p:blipFill>
        <p:spPr>
          <a:xfrm>
            <a:off x="6080125" y="86360"/>
            <a:ext cx="5821045" cy="3463290"/>
          </a:xfrm>
          <a:prstGeom prst="rect">
            <a:avLst/>
          </a:prstGeom>
        </p:spPr>
      </p:pic>
      <p:pic>
        <p:nvPicPr>
          <p:cNvPr id="4" name="Picture Placeholder 3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tretch>
            <a:fillRect/>
          </a:stretch>
        </p:blipFill>
        <p:spPr>
          <a:xfrm>
            <a:off x="6080125" y="3549650"/>
            <a:ext cx="6015355" cy="32118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149225" y="402590"/>
            <a:ext cx="49333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3600">
                <a:latin typeface="+mj-ea"/>
                <a:ea typeface="+mj-ea"/>
                <a:cs typeface="Tahoma" panose="020B0604030504040204" charset="0"/>
              </a:defRPr>
            </a:lvl1pPr>
          </a:lstStyle>
          <a:p>
            <a:r>
              <a:rPr lang="en-US" altLang="zh-CN" b="1" dirty="0">
                <a:solidFill>
                  <a:schemeClr val="accent1"/>
                </a:solidFill>
                <a:latin typeface="Poppins Bold" panose="00000800000000000000" charset="0"/>
                <a:cs typeface="Poppins Bold" panose="00000800000000000000" charset="0"/>
              </a:rPr>
              <a:t>Distribution of ABV</a:t>
            </a:r>
            <a:endParaRPr lang="en-US" altLang="zh-CN" b="1" dirty="0">
              <a:solidFill>
                <a:schemeClr val="accent1"/>
              </a:solidFill>
              <a:latin typeface="Poppins Bold" panose="00000800000000000000" charset="0"/>
              <a:cs typeface="Poppins Bold" panose="00000800000000000000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49225" y="1047750"/>
            <a:ext cx="2435511" cy="34084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oppins" panose="02000000000000000000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84353" y="1345565"/>
            <a:ext cx="1965253" cy="22821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2400">
                <a:latin typeface="+mj-ea"/>
                <a:ea typeface="+mj-ea"/>
                <a:cs typeface="Tahoma" panose="020B060403050404020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ja-JP" sz="1200" dirty="0">
                <a:solidFill>
                  <a:schemeClr val="bg1">
                    <a:lumMod val="65000"/>
                  </a:schemeClr>
                </a:solidFill>
                <a:latin typeface="Poppins" panose="02000000000000000000" charset="0"/>
                <a:ea typeface="Poppins" panose="02000000000000000000" charset="0"/>
                <a:sym typeface="+mn-ea"/>
              </a:rPr>
              <a:t>We see that majority of the alcohol by volume of the beer falls within 5% and 6%</a:t>
            </a:r>
            <a:endParaRPr lang="en-US" altLang="ja-JP" sz="1200" dirty="0">
              <a:solidFill>
                <a:schemeClr val="bg1">
                  <a:lumMod val="65000"/>
                </a:schemeClr>
              </a:solidFill>
              <a:latin typeface="Poppins" panose="02000000000000000000" charset="0"/>
              <a:ea typeface="Poppins" panose="02000000000000000000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ja-JP" sz="1200" dirty="0">
              <a:solidFill>
                <a:schemeClr val="bg1">
                  <a:lumMod val="65000"/>
                </a:schemeClr>
              </a:solidFill>
              <a:latin typeface="Poppins" panose="02000000000000000000" charset="0"/>
              <a:ea typeface="Poppins" panose="02000000000000000000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ja-JP" sz="1200" dirty="0">
                <a:solidFill>
                  <a:schemeClr val="bg1">
                    <a:lumMod val="65000"/>
                  </a:schemeClr>
                </a:solidFill>
                <a:latin typeface="Poppins" panose="02000000000000000000" charset="0"/>
                <a:ea typeface="Poppins" panose="02000000000000000000" charset="0"/>
                <a:sym typeface="+mn-ea"/>
              </a:rPr>
              <a:t>The data appears to be slightly right skewed. </a:t>
            </a:r>
            <a:endParaRPr lang="en-US" altLang="ja-JP" sz="1200" dirty="0">
              <a:solidFill>
                <a:schemeClr val="bg1">
                  <a:lumMod val="65000"/>
                </a:schemeClr>
              </a:solidFill>
              <a:latin typeface="Poppins" panose="02000000000000000000" charset="0"/>
              <a:ea typeface="Poppins" panose="02000000000000000000" charset="0"/>
              <a:sym typeface="+mn-ea"/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10"/>
          </p:nvPr>
        </p:nvPicPr>
        <p:blipFill>
          <a:blip r:embed="rId1"/>
          <a:stretch>
            <a:fillRect/>
          </a:stretch>
        </p:blipFill>
        <p:spPr>
          <a:xfrm>
            <a:off x="5176520" y="97155"/>
            <a:ext cx="6570980" cy="3186430"/>
          </a:xfrm>
          <a:prstGeom prst="rect">
            <a:avLst/>
          </a:prstGeom>
        </p:spPr>
      </p:pic>
      <p:pic>
        <p:nvPicPr>
          <p:cNvPr id="8" name="Picture Placeholder 7"/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tretch>
            <a:fillRect/>
          </a:stretch>
        </p:blipFill>
        <p:spPr>
          <a:xfrm>
            <a:off x="5176520" y="3283585"/>
            <a:ext cx="6442075" cy="344551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49225" y="4919433"/>
            <a:ext cx="4101220" cy="1186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Average Alcohol by Volume for beers is 5.98 and the median is 5.65.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框 56"/>
          <p:cNvSpPr txBox="1"/>
          <p:nvPr/>
        </p:nvSpPr>
        <p:spPr>
          <a:xfrm>
            <a:off x="4349850" y="692293"/>
            <a:ext cx="3492709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3600">
                <a:latin typeface="+mj-ea"/>
                <a:ea typeface="+mj-ea"/>
                <a:cs typeface="Tahoma" panose="020B0604030504040204" charset="0"/>
              </a:defRPr>
            </a:lvl1pPr>
          </a:lstStyle>
          <a:p>
            <a:pPr algn="ctr"/>
            <a:r>
              <a:rPr lang="en-US" altLang="zh-CN" dirty="0">
                <a:solidFill>
                  <a:schemeClr val="accent1"/>
                </a:solidFill>
              </a:rPr>
              <a:t>Relationship</a:t>
            </a:r>
            <a:endParaRPr lang="en-US" altLang="zh-CN" dirty="0">
              <a:solidFill>
                <a:schemeClr val="accent1"/>
              </a:solidFill>
            </a:endParaRPr>
          </a:p>
        </p:txBody>
      </p:sp>
      <p:sp>
        <p:nvSpPr>
          <p:cNvPr id="5" name="矩形 39"/>
          <p:cNvSpPr/>
          <p:nvPr/>
        </p:nvSpPr>
        <p:spPr>
          <a:xfrm>
            <a:off x="406781" y="1403193"/>
            <a:ext cx="4758690" cy="24860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oppins" panose="02000000000000000000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868680" y="2108200"/>
            <a:ext cx="4001135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2400">
                <a:latin typeface="+mj-ea"/>
                <a:ea typeface="+mj-ea"/>
                <a:cs typeface="Tahoma" panose="020B060403050404020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ja-JP" sz="1800" dirty="0">
                <a:latin typeface="Poppins" panose="02000000000000000000" charset="0"/>
                <a:ea typeface="Poppins" panose="02000000000000000000" charset="0"/>
                <a:sym typeface="+mn-ea"/>
              </a:rPr>
              <a:t>Alcohol by Volume and IBU does have a correlation between each other</a:t>
            </a:r>
            <a:r>
              <a:rPr lang="en-US" altLang="ja-JP" sz="1800" dirty="0">
                <a:solidFill>
                  <a:schemeClr val="bg1">
                    <a:lumMod val="65000"/>
                  </a:schemeClr>
                </a:solidFill>
                <a:latin typeface="Poppins" panose="02000000000000000000" charset="0"/>
                <a:ea typeface="Poppins" panose="02000000000000000000" charset="0"/>
                <a:sym typeface="+mn-ea"/>
              </a:rPr>
              <a:t>. </a:t>
            </a:r>
            <a:endParaRPr lang="en-US" altLang="ja-JP" sz="1800" dirty="0">
              <a:solidFill>
                <a:schemeClr val="bg1">
                  <a:lumMod val="65000"/>
                </a:schemeClr>
              </a:solidFill>
              <a:latin typeface="Poppins" panose="02000000000000000000" charset="0"/>
              <a:ea typeface="Poppins" panose="02000000000000000000" charset="0"/>
              <a:sym typeface="+mn-ea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1126" y="1403193"/>
            <a:ext cx="6629400" cy="4667250"/>
          </a:xfrm>
          <a:prstGeom prst="rect">
            <a:avLst/>
          </a:prstGeom>
        </p:spPr>
      </p:pic>
      <p:sp>
        <p:nvSpPr>
          <p:cNvPr id="13" name="矩形 39"/>
          <p:cNvSpPr/>
          <p:nvPr/>
        </p:nvSpPr>
        <p:spPr>
          <a:xfrm>
            <a:off x="406781" y="4027189"/>
            <a:ext cx="4758690" cy="24860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cs typeface="Poppins" panose="02000000000000000000" charset="0"/>
              </a:rPr>
              <a:t>For every increase in 1 IBU per unit the estimated ABV increases 0.003308 percent. </a:t>
            </a:r>
            <a:endParaRPr lang="en-US" altLang="zh-CN" dirty="0">
              <a:solidFill>
                <a:schemeClr val="tx1"/>
              </a:solidFill>
              <a:cs typeface="Poppins" panose="02000000000000000000" charset="0"/>
            </a:endParaRPr>
          </a:p>
          <a:p>
            <a:pPr algn="ctr"/>
            <a:endParaRPr lang="en-US" altLang="zh-CN" dirty="0">
              <a:cs typeface="Poppins" panose="02000000000000000000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0417" y="1848328"/>
            <a:ext cx="6347174" cy="4018317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57170" cy="1325563"/>
          </a:xfrm>
        </p:spPr>
        <p:txBody>
          <a:bodyPr>
            <a:normAutofit/>
          </a:bodyPr>
          <a:lstStyle/>
          <a:p>
            <a:r>
              <a:rPr lang="en-US" dirty="0"/>
              <a:t>ABV And Ounces By State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315720" y="1940660"/>
            <a:ext cx="42796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800" dirty="0"/>
              <a:t>Consumers based on their consumption habits and State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7315720" y="4197682"/>
            <a:ext cx="340338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800" dirty="0"/>
              <a:t>Most consumed beer is 12 and 16 ounces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Classification</a:t>
            </a:r>
            <a:endParaRPr lang="en-US" dirty="0"/>
          </a:p>
        </p:txBody>
      </p:sp>
      <p:sp>
        <p:nvSpPr>
          <p:cNvPr id="6" name="Title 1"/>
          <p:cNvSpPr txBox="1"/>
          <p:nvPr/>
        </p:nvSpPr>
        <p:spPr>
          <a:xfrm>
            <a:off x="1956889" y="160352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Poppins" panose="02000000000000000000" charset="0"/>
                <a:ea typeface="Poppins" panose="02000000000000000000" charset="0"/>
                <a:cs typeface="Poppins" panose="02000000000000000000" charset="0"/>
              </a:defRPr>
            </a:lvl1pPr>
          </a:lstStyle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66603" y="1646963"/>
            <a:ext cx="8130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Difference between IPAs (Indian Pale Ales) and Other Beers with respect to IBU and ABV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2711" y="3158807"/>
            <a:ext cx="2389423" cy="2764233"/>
          </a:xfrm>
          <a:prstGeom prst="rect">
            <a:avLst/>
          </a:prstGeom>
        </p:spPr>
      </p:pic>
      <p:sp>
        <p:nvSpPr>
          <p:cNvPr id="9" name="Rounded Rectangle 15"/>
          <p:cNvSpPr/>
          <p:nvPr/>
        </p:nvSpPr>
        <p:spPr>
          <a:xfrm>
            <a:off x="1956889" y="2583278"/>
            <a:ext cx="1901371" cy="452395"/>
          </a:xfrm>
          <a:prstGeom prst="roundRect">
            <a:avLst/>
          </a:prstGeom>
          <a:solidFill>
            <a:srgbClr val="FFFB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Confusion Matrix and Accuracy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41520" y="250567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KNN model predicts the outcome with an accuracy of 83%.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Optimized K value of 3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058" y="3636687"/>
            <a:ext cx="4736303" cy="25290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9" grpId="1" animBg="1"/>
      <p:bldP spid="10" grpId="0"/>
    </p:bldLst>
  </p:timing>
</p:sld>
</file>

<file path=ppt/theme/theme1.xml><?xml version="1.0" encoding="utf-8"?>
<a:theme xmlns:a="http://schemas.openxmlformats.org/drawingml/2006/main" name="Office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52B67"/>
      </a:accent1>
      <a:accent2>
        <a:srgbClr val="387BF7"/>
      </a:accent2>
      <a:accent3>
        <a:srgbClr val="97A6BA"/>
      </a:accent3>
      <a:accent4>
        <a:srgbClr val="1C4EA3"/>
      </a:accent4>
      <a:accent5>
        <a:srgbClr val="F3F5FA"/>
      </a:accent5>
      <a:accent6>
        <a:srgbClr val="70AD47"/>
      </a:accent6>
      <a:hlink>
        <a:srgbClr val="0563C1"/>
      </a:hlink>
      <a:folHlink>
        <a:srgbClr val="954F72"/>
      </a:folHlink>
    </a:clrScheme>
    <a:fontScheme name="日文PPT模板制作2">
      <a:majorFont>
        <a:latin typeface="Poppins"/>
        <a:ea typeface="Poppins"/>
        <a:cs typeface=""/>
      </a:majorFont>
      <a:minorFont>
        <a:latin typeface="Poppins"/>
        <a:ea typeface="Poppin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Poppins"/>
        <a:font script="Hebr" typeface="Poppi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Poppi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Poppins"/>
        <a:font script="Hebr" typeface="Poppi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Poppi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1417</Words>
  <Application>WPS Presentation</Application>
  <PresentationFormat>Widescreen</PresentationFormat>
  <Paragraphs>122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SimSun</vt:lpstr>
      <vt:lpstr>Wingdings</vt:lpstr>
      <vt:lpstr>Poppins</vt:lpstr>
      <vt:lpstr>Verdana</vt:lpstr>
      <vt:lpstr>Tahoma</vt:lpstr>
      <vt:lpstr>Poppins Bold</vt:lpstr>
      <vt:lpstr>Segoe Print</vt:lpstr>
      <vt:lpstr>Microsoft YaHei</vt:lpstr>
      <vt:lpstr>Arial Unicode MS</vt:lpstr>
      <vt:lpstr>MS PGothic</vt:lpstr>
      <vt:lpstr>Calibri</vt:lpstr>
      <vt:lpstr>Officeテーマ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ABV And Ounces By State</vt:lpstr>
      <vt:lpstr>KNN Classification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abbey</dc:creator>
  <cp:lastModifiedBy>jeremy</cp:lastModifiedBy>
  <cp:revision>110</cp:revision>
  <dcterms:created xsi:type="dcterms:W3CDTF">2021-09-28T05:06:00Z</dcterms:created>
  <dcterms:modified xsi:type="dcterms:W3CDTF">2021-10-23T01:54:36Z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116BC79BE3DF49639D4B422D252CDFD8</vt:lpwstr>
  </property>
  <property fmtid="{D5CDD505-2E9C-101B-9397-08002B2CF9AE}" pid="3" name="KSOProductBuildVer">
    <vt:lpwstr>1033-11.2.0.10308</vt:lpwstr>
  </property>
</Properties>
</file>