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8" r:id="rId3"/>
    <p:sldId id="259" r:id="rId4"/>
    <p:sldId id="260" r:id="rId5"/>
    <p:sldId id="263"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9"/>
  </p:normalViewPr>
  <p:slideViewPr>
    <p:cSldViewPr snapToGrid="0" snapToObjects="1">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Attrition</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2-B313-4EC8-ACF0-F37148A33393}"/>
              </c:ext>
            </c:extLst>
          </c:dPt>
          <c:dLbls>
            <c:dLbl>
              <c:idx val="1"/>
              <c:layout>
                <c:manualLayout>
                  <c:x val="-5.6551203541924701E-2"/>
                  <c:y val="-2.7676813930478246E-17"/>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2-B313-4EC8-ACF0-F37148A33393}"/>
                </c:ext>
              </c:extLst>
            </c:dLbl>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Sheet1!$A$2:$A$3</c:f>
              <c:strCache>
                <c:ptCount val="2"/>
                <c:pt idx="0">
                  <c:v>No</c:v>
                </c:pt>
                <c:pt idx="1">
                  <c:v>Yes</c:v>
                </c:pt>
              </c:strCache>
            </c:strRef>
          </c:cat>
          <c:val>
            <c:numRef>
              <c:f>Sheet1!$B$2:$B$3</c:f>
              <c:numCache>
                <c:formatCode>General</c:formatCode>
                <c:ptCount val="2"/>
                <c:pt idx="0">
                  <c:v>730</c:v>
                </c:pt>
                <c:pt idx="1">
                  <c:v>140</c:v>
                </c:pt>
              </c:numCache>
            </c:numRef>
          </c:val>
          <c:extLst>
            <c:ext xmlns:c16="http://schemas.microsoft.com/office/drawing/2014/chart" uri="{C3380CC4-5D6E-409C-BE32-E72D297353CC}">
              <c16:uniqueId val="{00000000-B313-4EC8-ACF0-F37148A33393}"/>
            </c:ext>
          </c:extLst>
        </c:ser>
        <c:dLbls>
          <c:showLegendKey val="0"/>
          <c:showVal val="0"/>
          <c:showCatName val="0"/>
          <c:showSerName val="0"/>
          <c:showPercent val="0"/>
          <c:showBubbleSize val="0"/>
          <c:showLeaderLines val="0"/>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11/29/2021</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64658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11/29/2021</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320572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11/29/2021</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338270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11/29/2021</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718569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11/29/2021</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253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11/29/2021</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585436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11/29/2021</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06528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11/29/2021</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340041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11/29/2021</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114476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11/29/2021</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1193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11/29/2021</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9836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11/29/2021</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36314660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9" name="Rectangle 53">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tick figure families holding hands">
            <a:extLst>
              <a:ext uri="{FF2B5EF4-FFF2-40B4-BE49-F238E27FC236}">
                <a16:creationId xmlns:a16="http://schemas.microsoft.com/office/drawing/2014/main" id="{15DE6E7F-0E43-4C32-8272-F16259FA7F19}"/>
              </a:ext>
            </a:extLst>
          </p:cNvPr>
          <p:cNvPicPr>
            <a:picLocks noChangeAspect="1"/>
          </p:cNvPicPr>
          <p:nvPr/>
        </p:nvPicPr>
        <p:blipFill rotWithShape="1">
          <a:blip r:embed="rId2"/>
          <a:srcRect t="10454" b="5277"/>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70" name="Rectangle 55">
            <a:extLst>
              <a:ext uri="{FF2B5EF4-FFF2-40B4-BE49-F238E27FC236}">
                <a16:creationId xmlns:a16="http://schemas.microsoft.com/office/drawing/2014/main" id="{767E5D14-5396-4D7B-996A-7BFD00576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500" y="1"/>
            <a:ext cx="10033000" cy="6858000"/>
          </a:xfrm>
          <a:prstGeom prst="rect">
            <a:avLst/>
          </a:prstGeom>
          <a:gradFill flip="none" rotWithShape="1">
            <a:gsLst>
              <a:gs pos="40000">
                <a:srgbClr val="000000">
                  <a:alpha val="35000"/>
                </a:srgbClr>
              </a:gs>
              <a:gs pos="60000">
                <a:srgbClr val="000000">
                  <a:alpha val="35000"/>
                </a:srgbClr>
              </a:gs>
              <a:gs pos="20000">
                <a:srgbClr val="000000">
                  <a:alpha val="20000"/>
                </a:srgbClr>
              </a:gs>
              <a:gs pos="0">
                <a:srgbClr val="000000">
                  <a:alpha val="0"/>
                </a:srgbClr>
              </a:gs>
              <a:gs pos="100000">
                <a:srgbClr val="000000">
                  <a:alpha val="0"/>
                </a:srgbClr>
              </a:gs>
              <a:gs pos="80000">
                <a:srgbClr val="000000">
                  <a:alpha val="2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55C7B4BA-1AA6-804C-BF86-2BD8AE2F51F5}"/>
              </a:ext>
            </a:extLst>
          </p:cNvPr>
          <p:cNvSpPr>
            <a:spLocks noGrp="1"/>
          </p:cNvSpPr>
          <p:nvPr>
            <p:ph type="ctrTitle"/>
          </p:nvPr>
        </p:nvSpPr>
        <p:spPr>
          <a:xfrm>
            <a:off x="2197100" y="1089025"/>
            <a:ext cx="7797800" cy="1532951"/>
          </a:xfrm>
        </p:spPr>
        <p:txBody>
          <a:bodyPr>
            <a:normAutofit/>
          </a:bodyPr>
          <a:lstStyle/>
          <a:p>
            <a:r>
              <a:rPr lang="en-US">
                <a:solidFill>
                  <a:srgbClr val="FFFFFF"/>
                </a:solidFill>
              </a:rPr>
              <a:t>TO LEAVE OR STAY?</a:t>
            </a:r>
          </a:p>
        </p:txBody>
      </p:sp>
      <p:sp>
        <p:nvSpPr>
          <p:cNvPr id="3" name="Subtitle 2">
            <a:extLst>
              <a:ext uri="{FF2B5EF4-FFF2-40B4-BE49-F238E27FC236}">
                <a16:creationId xmlns:a16="http://schemas.microsoft.com/office/drawing/2014/main" id="{F763697A-3D79-D64F-A2A9-D19040389B1B}"/>
              </a:ext>
            </a:extLst>
          </p:cNvPr>
          <p:cNvSpPr>
            <a:spLocks noGrp="1"/>
          </p:cNvSpPr>
          <p:nvPr>
            <p:ph type="subTitle" idx="1"/>
          </p:nvPr>
        </p:nvSpPr>
        <p:spPr>
          <a:xfrm>
            <a:off x="3308350" y="4248000"/>
            <a:ext cx="5575300" cy="1520975"/>
          </a:xfrm>
        </p:spPr>
        <p:txBody>
          <a:bodyPr>
            <a:normAutofit/>
          </a:bodyPr>
          <a:lstStyle/>
          <a:p>
            <a:r>
              <a:rPr lang="en-US" dirty="0">
                <a:solidFill>
                  <a:srgbClr val="FFFFFF">
                    <a:alpha val="80000"/>
                  </a:srgbClr>
                </a:solidFill>
              </a:rPr>
              <a:t>Jeremy Dawkins</a:t>
            </a:r>
          </a:p>
        </p:txBody>
      </p:sp>
      <p:grpSp>
        <p:nvGrpSpPr>
          <p:cNvPr id="71" name="Group 57">
            <a:extLst>
              <a:ext uri="{FF2B5EF4-FFF2-40B4-BE49-F238E27FC236}">
                <a16:creationId xmlns:a16="http://schemas.microsoft.com/office/drawing/2014/main" id="{E14350AE-EC1C-4F25-89C0-954A46AD81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87925" y="2840038"/>
            <a:ext cx="2216150" cy="1177924"/>
            <a:chOff x="4987925" y="2840038"/>
            <a:chExt cx="2216150" cy="1177924"/>
          </a:xfrm>
        </p:grpSpPr>
        <p:sp>
          <p:nvSpPr>
            <p:cNvPr id="59" name="Rectangle 58">
              <a:extLst>
                <a:ext uri="{FF2B5EF4-FFF2-40B4-BE49-F238E27FC236}">
                  <a16:creationId xmlns:a16="http://schemas.microsoft.com/office/drawing/2014/main" id="{AE4B8450-1C95-4531-850D-7F686ACF7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0" name="Group 59">
              <a:extLst>
                <a:ext uri="{FF2B5EF4-FFF2-40B4-BE49-F238E27FC236}">
                  <a16:creationId xmlns:a16="http://schemas.microsoft.com/office/drawing/2014/main" id="{769F795D-66E2-4432-87F1-7E13EA568E8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61" name="Group 60">
                <a:extLst>
                  <a:ext uri="{FF2B5EF4-FFF2-40B4-BE49-F238E27FC236}">
                    <a16:creationId xmlns:a16="http://schemas.microsoft.com/office/drawing/2014/main" id="{E870852C-150C-4471-870D-11A27F4654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66" name="Freeform 68">
                  <a:extLst>
                    <a:ext uri="{FF2B5EF4-FFF2-40B4-BE49-F238E27FC236}">
                      <a16:creationId xmlns:a16="http://schemas.microsoft.com/office/drawing/2014/main" id="{81089950-4556-4EE5-B23C-9FA83C28F1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69">
                  <a:extLst>
                    <a:ext uri="{FF2B5EF4-FFF2-40B4-BE49-F238E27FC236}">
                      <a16:creationId xmlns:a16="http://schemas.microsoft.com/office/drawing/2014/main" id="{12CF34BC-E280-4CBF-AF4A-7F778162E8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8" name="Line 70">
                  <a:extLst>
                    <a:ext uri="{FF2B5EF4-FFF2-40B4-BE49-F238E27FC236}">
                      <a16:creationId xmlns:a16="http://schemas.microsoft.com/office/drawing/2014/main" id="{22B8AF45-EA47-4AF8-B61A-9803450AE8D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2" name="Group 61">
                <a:extLst>
                  <a:ext uri="{FF2B5EF4-FFF2-40B4-BE49-F238E27FC236}">
                    <a16:creationId xmlns:a16="http://schemas.microsoft.com/office/drawing/2014/main" id="{443807CF-0501-40E7-BFD0-D82647E71EA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63" name="Freeform 68">
                  <a:extLst>
                    <a:ext uri="{FF2B5EF4-FFF2-40B4-BE49-F238E27FC236}">
                      <a16:creationId xmlns:a16="http://schemas.microsoft.com/office/drawing/2014/main" id="{776C808B-231E-40AC-849E-C32F2B8E2F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69">
                  <a:extLst>
                    <a:ext uri="{FF2B5EF4-FFF2-40B4-BE49-F238E27FC236}">
                      <a16:creationId xmlns:a16="http://schemas.microsoft.com/office/drawing/2014/main" id="{2363355C-504A-42FE-8E50-40CA0B20AF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5" name="Line 70">
                  <a:extLst>
                    <a:ext uri="{FF2B5EF4-FFF2-40B4-BE49-F238E27FC236}">
                      <a16:creationId xmlns:a16="http://schemas.microsoft.com/office/drawing/2014/main" id="{938C58D4-333C-44D7-B4AB-5550D5C880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361517864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5" name="Straight Connector 104">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07" name="Group 106">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08" name="Group 107">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0"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9"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13" name="Rectangle 112">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B48636-446B-1043-B332-369732A72A38}"/>
              </a:ext>
            </a:extLst>
          </p:cNvPr>
          <p:cNvSpPr>
            <a:spLocks noGrp="1"/>
          </p:cNvSpPr>
          <p:nvPr>
            <p:ph type="title"/>
          </p:nvPr>
        </p:nvSpPr>
        <p:spPr>
          <a:xfrm>
            <a:off x="990000" y="1089025"/>
            <a:ext cx="4075200" cy="1532951"/>
          </a:xfrm>
        </p:spPr>
        <p:txBody>
          <a:bodyPr vert="horz" lIns="91440" tIns="45720" rIns="91440" bIns="45720" rtlCol="0" anchor="b" anchorCtr="0">
            <a:normAutofit/>
          </a:bodyPr>
          <a:lstStyle/>
          <a:p>
            <a:pPr>
              <a:lnSpc>
                <a:spcPct val="90000"/>
              </a:lnSpc>
            </a:pPr>
            <a:r>
              <a:rPr lang="en-US" dirty="0"/>
              <a:t>Attrition: Is it good or bad?</a:t>
            </a:r>
          </a:p>
        </p:txBody>
      </p:sp>
      <p:sp>
        <p:nvSpPr>
          <p:cNvPr id="3" name="Text Placeholder 2">
            <a:extLst>
              <a:ext uri="{FF2B5EF4-FFF2-40B4-BE49-F238E27FC236}">
                <a16:creationId xmlns:a16="http://schemas.microsoft.com/office/drawing/2014/main" id="{8E4DF146-6369-4E41-A356-587EBAA866D0}"/>
              </a:ext>
            </a:extLst>
          </p:cNvPr>
          <p:cNvSpPr>
            <a:spLocks noGrp="1"/>
          </p:cNvSpPr>
          <p:nvPr>
            <p:ph type="body" idx="1"/>
          </p:nvPr>
        </p:nvSpPr>
        <p:spPr>
          <a:xfrm>
            <a:off x="497367" y="4249566"/>
            <a:ext cx="4924300" cy="2447796"/>
          </a:xfrm>
        </p:spPr>
        <p:txBody>
          <a:bodyPr vert="horz" lIns="91440" tIns="45720" rIns="91440" bIns="45720" rtlCol="0">
            <a:normAutofit fontScale="92500" lnSpcReduction="10000"/>
          </a:bodyPr>
          <a:lstStyle/>
          <a:p>
            <a:pPr>
              <a:lnSpc>
                <a:spcPct val="115000"/>
              </a:lnSpc>
            </a:pPr>
            <a:r>
              <a:rPr lang="en-US" sz="2300" i="0" dirty="0"/>
              <a:t>Several people have left the company for unknown reasons. Fear not, for an investigation will ensue to determine why! Was it because of money, job roles, or because of the environment? Could it have been a combination of these?</a:t>
            </a:r>
          </a:p>
          <a:p>
            <a:pPr>
              <a:lnSpc>
                <a:spcPct val="115000"/>
              </a:lnSpc>
            </a:pPr>
            <a:endParaRPr lang="en-US" sz="1300" i="0" dirty="0"/>
          </a:p>
        </p:txBody>
      </p:sp>
      <p:grpSp>
        <p:nvGrpSpPr>
          <p:cNvPr id="115" name="Group 114">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116" name="Rectangle 115">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7" name="Group 116">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18" name="Group 117">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23"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5"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19" name="Group 118">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20"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2"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cxnSp>
        <p:nvCxnSpPr>
          <p:cNvPr id="127" name="Straight Connector 126">
            <a:extLst>
              <a:ext uri="{FF2B5EF4-FFF2-40B4-BE49-F238E27FC236}">
                <a16:creationId xmlns:a16="http://schemas.microsoft.com/office/drawing/2014/main" id="{4E653B57-2620-424D-ADAF-60975D8F8C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4" name="Picture 3" descr="A picture containing jumping, air&#10;&#10;Description automatically generated">
            <a:extLst>
              <a:ext uri="{FF2B5EF4-FFF2-40B4-BE49-F238E27FC236}">
                <a16:creationId xmlns:a16="http://schemas.microsoft.com/office/drawing/2014/main" id="{0CFA4FE0-64C7-E84B-8760-01B066C289A6}"/>
              </a:ext>
            </a:extLst>
          </p:cNvPr>
          <p:cNvPicPr>
            <a:picLocks noChangeAspect="1"/>
          </p:cNvPicPr>
          <p:nvPr/>
        </p:nvPicPr>
        <p:blipFill rotWithShape="1">
          <a:blip r:embed="rId2"/>
          <a:srcRect t="1316"/>
          <a:stretch/>
        </p:blipFill>
        <p:spPr>
          <a:xfrm>
            <a:off x="6654799" y="2022491"/>
            <a:ext cx="4996213" cy="2810362"/>
          </a:xfrm>
          <a:prstGeom prst="rect">
            <a:avLst/>
          </a:prstGeom>
        </p:spPr>
      </p:pic>
    </p:spTree>
    <p:extLst>
      <p:ext uri="{BB962C8B-B14F-4D97-AF65-F5344CB8AC3E}">
        <p14:creationId xmlns:p14="http://schemas.microsoft.com/office/powerpoint/2010/main" val="39141733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
                                            <p:txEl>
                                              <p:pRg st="0" end="0"/>
                                            </p:txEl>
                                          </p:spTgt>
                                        </p:tgtEl>
                                        <p:attrNameLst>
                                          <p:attrName>r</p:attrName>
                                        </p:attrNameLst>
                                      </p:cBhvr>
                                    </p:animRot>
                                    <p:animRot by="-240000">
                                      <p:cBhvr>
                                        <p:cTn id="7" dur="200" fill="hold">
                                          <p:stCondLst>
                                            <p:cond delay="200"/>
                                          </p:stCondLst>
                                        </p:cTn>
                                        <p:tgtEl>
                                          <p:spTgt spid="3">
                                            <p:txEl>
                                              <p:pRg st="0" end="0"/>
                                            </p:txEl>
                                          </p:spTgt>
                                        </p:tgtEl>
                                        <p:attrNameLst>
                                          <p:attrName>r</p:attrName>
                                        </p:attrNameLst>
                                      </p:cBhvr>
                                    </p:animRot>
                                    <p:animRot by="240000">
                                      <p:cBhvr>
                                        <p:cTn id="8" dur="200" fill="hold">
                                          <p:stCondLst>
                                            <p:cond delay="400"/>
                                          </p:stCondLst>
                                        </p:cTn>
                                        <p:tgtEl>
                                          <p:spTgt spid="3">
                                            <p:txEl>
                                              <p:pRg st="0" end="0"/>
                                            </p:txEl>
                                          </p:spTgt>
                                        </p:tgtEl>
                                        <p:attrNameLst>
                                          <p:attrName>r</p:attrName>
                                        </p:attrNameLst>
                                      </p:cBhvr>
                                    </p:animRot>
                                    <p:animRot by="-240000">
                                      <p:cBhvr>
                                        <p:cTn id="9" dur="200" fill="hold">
                                          <p:stCondLst>
                                            <p:cond delay="600"/>
                                          </p:stCondLst>
                                        </p:cTn>
                                        <p:tgtEl>
                                          <p:spTgt spid="3">
                                            <p:txEl>
                                              <p:pRg st="0" end="0"/>
                                            </p:txEl>
                                          </p:spTgt>
                                        </p:tgtEl>
                                        <p:attrNameLst>
                                          <p:attrName>r</p:attrName>
                                        </p:attrNameLst>
                                      </p:cBhvr>
                                    </p:animRot>
                                    <p:animRot by="120000">
                                      <p:cBhvr>
                                        <p:cTn id="10" dur="200" fill="hold">
                                          <p:stCondLst>
                                            <p:cond delay="800"/>
                                          </p:stCondLst>
                                        </p:cTn>
                                        <p:tgtEl>
                                          <p:spTgt spid="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A06F9-4D7D-F74C-9253-34B72F7F8FA1}"/>
              </a:ext>
            </a:extLst>
          </p:cNvPr>
          <p:cNvSpPr>
            <a:spLocks noGrp="1"/>
          </p:cNvSpPr>
          <p:nvPr>
            <p:ph type="title"/>
          </p:nvPr>
        </p:nvSpPr>
        <p:spPr>
          <a:xfrm>
            <a:off x="0" y="2228477"/>
            <a:ext cx="4636800" cy="1644408"/>
          </a:xfrm>
        </p:spPr>
        <p:txBody>
          <a:bodyPr vert="horz" lIns="91440" tIns="45720" rIns="91440" bIns="45720" rtlCol="0" anchor="b" anchorCtr="0">
            <a:normAutofit/>
          </a:bodyPr>
          <a:lstStyle/>
          <a:p>
            <a:r>
              <a:rPr lang="en-US" dirty="0"/>
              <a:t>Department Examinations</a:t>
            </a:r>
          </a:p>
        </p:txBody>
      </p:sp>
      <p:graphicFrame>
        <p:nvGraphicFramePr>
          <p:cNvPr id="7" name="Chart 6">
            <a:extLst>
              <a:ext uri="{FF2B5EF4-FFF2-40B4-BE49-F238E27FC236}">
                <a16:creationId xmlns:a16="http://schemas.microsoft.com/office/drawing/2014/main" id="{5CD20D62-9A77-40AA-B17E-8C0C07EB2D54}"/>
              </a:ext>
            </a:extLst>
          </p:cNvPr>
          <p:cNvGraphicFramePr/>
          <p:nvPr>
            <p:extLst>
              <p:ext uri="{D42A27DB-BD31-4B8C-83A1-F6EECF244321}">
                <p14:modId xmlns:p14="http://schemas.microsoft.com/office/powerpoint/2010/main" val="1341984235"/>
              </p:ext>
            </p:extLst>
          </p:nvPr>
        </p:nvGraphicFramePr>
        <p:xfrm>
          <a:off x="84520" y="128017"/>
          <a:ext cx="4716080" cy="2103120"/>
        </p:xfrm>
        <a:graphic>
          <a:graphicData uri="http://schemas.openxmlformats.org/drawingml/2006/chart">
            <c:chart xmlns:c="http://schemas.openxmlformats.org/drawingml/2006/chart" xmlns:r="http://schemas.openxmlformats.org/officeDocument/2006/relationships" r:id="rId2"/>
          </a:graphicData>
        </a:graphic>
      </p:graphicFrame>
      <p:pic>
        <p:nvPicPr>
          <p:cNvPr id="9" name="Picture 8">
            <a:extLst>
              <a:ext uri="{FF2B5EF4-FFF2-40B4-BE49-F238E27FC236}">
                <a16:creationId xmlns:a16="http://schemas.microsoft.com/office/drawing/2014/main" id="{6D77DA51-BF40-455C-A620-393CB8D236DD}"/>
              </a:ext>
            </a:extLst>
          </p:cNvPr>
          <p:cNvPicPr>
            <a:picLocks noChangeAspect="1"/>
          </p:cNvPicPr>
          <p:nvPr/>
        </p:nvPicPr>
        <p:blipFill>
          <a:blip r:embed="rId3"/>
          <a:stretch>
            <a:fillRect/>
          </a:stretch>
        </p:blipFill>
        <p:spPr>
          <a:xfrm>
            <a:off x="6775704" y="124076"/>
            <a:ext cx="4195158" cy="2651275"/>
          </a:xfrm>
          <a:prstGeom prst="rect">
            <a:avLst/>
          </a:prstGeom>
        </p:spPr>
      </p:pic>
      <p:sp>
        <p:nvSpPr>
          <p:cNvPr id="10" name="TextBox 9">
            <a:extLst>
              <a:ext uri="{FF2B5EF4-FFF2-40B4-BE49-F238E27FC236}">
                <a16:creationId xmlns:a16="http://schemas.microsoft.com/office/drawing/2014/main" id="{86FDDC8C-677F-4BDF-AD65-EF53762982EF}"/>
              </a:ext>
            </a:extLst>
          </p:cNvPr>
          <p:cNvSpPr txBox="1"/>
          <p:nvPr/>
        </p:nvSpPr>
        <p:spPr>
          <a:xfrm>
            <a:off x="4983479" y="274320"/>
            <a:ext cx="1947672" cy="646331"/>
          </a:xfrm>
          <a:prstGeom prst="rect">
            <a:avLst/>
          </a:prstGeom>
          <a:noFill/>
        </p:spPr>
        <p:txBody>
          <a:bodyPr wrap="square" rtlCol="0">
            <a:spAutoFit/>
          </a:bodyPr>
          <a:lstStyle/>
          <a:p>
            <a:r>
              <a:rPr lang="en-US" dirty="0"/>
              <a:t>Sales Department</a:t>
            </a:r>
          </a:p>
        </p:txBody>
      </p:sp>
      <p:sp>
        <p:nvSpPr>
          <p:cNvPr id="11" name="TextBox 10">
            <a:extLst>
              <a:ext uri="{FF2B5EF4-FFF2-40B4-BE49-F238E27FC236}">
                <a16:creationId xmlns:a16="http://schemas.microsoft.com/office/drawing/2014/main" id="{B234C679-09FE-4848-8454-7BE4BA377150}"/>
              </a:ext>
            </a:extLst>
          </p:cNvPr>
          <p:cNvSpPr txBox="1"/>
          <p:nvPr/>
        </p:nvSpPr>
        <p:spPr>
          <a:xfrm>
            <a:off x="4983479" y="3206754"/>
            <a:ext cx="1947672" cy="646331"/>
          </a:xfrm>
          <a:prstGeom prst="rect">
            <a:avLst/>
          </a:prstGeom>
          <a:noFill/>
        </p:spPr>
        <p:txBody>
          <a:bodyPr wrap="square" rtlCol="0">
            <a:spAutoFit/>
          </a:bodyPr>
          <a:lstStyle/>
          <a:p>
            <a:r>
              <a:rPr lang="en-US" dirty="0"/>
              <a:t>R&amp;D Department</a:t>
            </a:r>
          </a:p>
        </p:txBody>
      </p:sp>
      <p:pic>
        <p:nvPicPr>
          <p:cNvPr id="13" name="Picture 12">
            <a:extLst>
              <a:ext uri="{FF2B5EF4-FFF2-40B4-BE49-F238E27FC236}">
                <a16:creationId xmlns:a16="http://schemas.microsoft.com/office/drawing/2014/main" id="{CB3A0813-7F43-4E16-8790-EEF625E15D03}"/>
              </a:ext>
            </a:extLst>
          </p:cNvPr>
          <p:cNvPicPr>
            <a:picLocks noChangeAspect="1"/>
          </p:cNvPicPr>
          <p:nvPr/>
        </p:nvPicPr>
        <p:blipFill>
          <a:blip r:embed="rId4"/>
          <a:stretch>
            <a:fillRect/>
          </a:stretch>
        </p:blipFill>
        <p:spPr>
          <a:xfrm>
            <a:off x="6691470" y="2981908"/>
            <a:ext cx="4279392" cy="2732324"/>
          </a:xfrm>
          <a:prstGeom prst="rect">
            <a:avLst/>
          </a:prstGeom>
        </p:spPr>
      </p:pic>
      <p:sp>
        <p:nvSpPr>
          <p:cNvPr id="15" name="TextBox 14">
            <a:extLst>
              <a:ext uri="{FF2B5EF4-FFF2-40B4-BE49-F238E27FC236}">
                <a16:creationId xmlns:a16="http://schemas.microsoft.com/office/drawing/2014/main" id="{294A7C77-527F-47CD-9BD5-62051D8591A3}"/>
              </a:ext>
            </a:extLst>
          </p:cNvPr>
          <p:cNvSpPr txBox="1"/>
          <p:nvPr/>
        </p:nvSpPr>
        <p:spPr>
          <a:xfrm>
            <a:off x="164640" y="4024904"/>
            <a:ext cx="1947672" cy="646331"/>
          </a:xfrm>
          <a:prstGeom prst="rect">
            <a:avLst/>
          </a:prstGeom>
          <a:noFill/>
        </p:spPr>
        <p:txBody>
          <a:bodyPr wrap="square" rtlCol="0">
            <a:spAutoFit/>
          </a:bodyPr>
          <a:lstStyle/>
          <a:p>
            <a:r>
              <a:rPr lang="en-US" dirty="0"/>
              <a:t>HR</a:t>
            </a:r>
          </a:p>
          <a:p>
            <a:r>
              <a:rPr lang="en-US" dirty="0"/>
              <a:t>Department</a:t>
            </a:r>
          </a:p>
        </p:txBody>
      </p:sp>
      <p:pic>
        <p:nvPicPr>
          <p:cNvPr id="17" name="Picture 16">
            <a:extLst>
              <a:ext uri="{FF2B5EF4-FFF2-40B4-BE49-F238E27FC236}">
                <a16:creationId xmlns:a16="http://schemas.microsoft.com/office/drawing/2014/main" id="{129B5FF6-C999-4967-A5FF-7E02C8096CD9}"/>
              </a:ext>
            </a:extLst>
          </p:cNvPr>
          <p:cNvPicPr>
            <a:picLocks noChangeAspect="1"/>
          </p:cNvPicPr>
          <p:nvPr/>
        </p:nvPicPr>
        <p:blipFill>
          <a:blip r:embed="rId5"/>
          <a:stretch>
            <a:fillRect/>
          </a:stretch>
        </p:blipFill>
        <p:spPr>
          <a:xfrm>
            <a:off x="1744144" y="3913025"/>
            <a:ext cx="4442303" cy="2670655"/>
          </a:xfrm>
          <a:prstGeom prst="rect">
            <a:avLst/>
          </a:prstGeom>
        </p:spPr>
      </p:pic>
    </p:spTree>
    <p:extLst>
      <p:ext uri="{BB962C8B-B14F-4D97-AF65-F5344CB8AC3E}">
        <p14:creationId xmlns:p14="http://schemas.microsoft.com/office/powerpoint/2010/main" val="5831560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2" name="Straight Connector 8">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33" name="Group 10">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3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36"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37" name="Rectangle 16">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4" descr="Graph on document with pen">
            <a:extLst>
              <a:ext uri="{FF2B5EF4-FFF2-40B4-BE49-F238E27FC236}">
                <a16:creationId xmlns:a16="http://schemas.microsoft.com/office/drawing/2014/main" id="{C2E72940-BCDA-4A02-8CDE-66A362C3DC7A}"/>
              </a:ext>
            </a:extLst>
          </p:cNvPr>
          <p:cNvPicPr>
            <a:picLocks noChangeAspect="1"/>
          </p:cNvPicPr>
          <p:nvPr/>
        </p:nvPicPr>
        <p:blipFill rotWithShape="1">
          <a:blip r:embed="rId2"/>
          <a:srcRect t="1510" b="14220"/>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39" name="Rectangle 18">
            <a:extLst>
              <a:ext uri="{FF2B5EF4-FFF2-40B4-BE49-F238E27FC236}">
                <a16:creationId xmlns:a16="http://schemas.microsoft.com/office/drawing/2014/main" id="{767E5D14-5396-4D7B-996A-7BFD00576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500" y="1"/>
            <a:ext cx="10033000" cy="6858000"/>
          </a:xfrm>
          <a:prstGeom prst="rect">
            <a:avLst/>
          </a:prstGeom>
          <a:gradFill flip="none" rotWithShape="1">
            <a:gsLst>
              <a:gs pos="40000">
                <a:srgbClr val="000000">
                  <a:alpha val="35000"/>
                </a:srgbClr>
              </a:gs>
              <a:gs pos="60000">
                <a:srgbClr val="000000">
                  <a:alpha val="35000"/>
                </a:srgbClr>
              </a:gs>
              <a:gs pos="20000">
                <a:srgbClr val="000000">
                  <a:alpha val="20000"/>
                </a:srgbClr>
              </a:gs>
              <a:gs pos="0">
                <a:srgbClr val="000000">
                  <a:alpha val="0"/>
                </a:srgbClr>
              </a:gs>
              <a:gs pos="100000">
                <a:srgbClr val="000000">
                  <a:alpha val="0"/>
                </a:srgbClr>
              </a:gs>
              <a:gs pos="80000">
                <a:srgbClr val="000000">
                  <a:alpha val="2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B86F80C2-1A22-944C-A801-99ABEBE5970F}"/>
              </a:ext>
            </a:extLst>
          </p:cNvPr>
          <p:cNvSpPr>
            <a:spLocks noGrp="1"/>
          </p:cNvSpPr>
          <p:nvPr>
            <p:ph type="title"/>
          </p:nvPr>
        </p:nvSpPr>
        <p:spPr>
          <a:xfrm>
            <a:off x="2197100" y="1089025"/>
            <a:ext cx="7797800" cy="1532951"/>
          </a:xfrm>
        </p:spPr>
        <p:txBody>
          <a:bodyPr vert="horz" lIns="91440" tIns="45720" rIns="91440" bIns="45720" rtlCol="0" anchor="b" anchorCtr="0">
            <a:normAutofit/>
          </a:bodyPr>
          <a:lstStyle/>
          <a:p>
            <a:r>
              <a:rPr lang="en-US" dirty="0">
                <a:solidFill>
                  <a:srgbClr val="FFFFFF"/>
                </a:solidFill>
              </a:rPr>
              <a:t>Contributing Factors</a:t>
            </a:r>
          </a:p>
        </p:txBody>
      </p:sp>
      <p:sp>
        <p:nvSpPr>
          <p:cNvPr id="3" name="Text Placeholder 2">
            <a:extLst>
              <a:ext uri="{FF2B5EF4-FFF2-40B4-BE49-F238E27FC236}">
                <a16:creationId xmlns:a16="http://schemas.microsoft.com/office/drawing/2014/main" id="{153317CC-3CAE-FD4F-B765-4961CF88B2EC}"/>
              </a:ext>
            </a:extLst>
          </p:cNvPr>
          <p:cNvSpPr>
            <a:spLocks noGrp="1"/>
          </p:cNvSpPr>
          <p:nvPr>
            <p:ph type="body" idx="1"/>
          </p:nvPr>
        </p:nvSpPr>
        <p:spPr>
          <a:xfrm>
            <a:off x="2963421" y="4299452"/>
            <a:ext cx="6265157" cy="2313438"/>
          </a:xfrm>
          <a:solidFill>
            <a:schemeClr val="accent1">
              <a:lumMod val="60000"/>
              <a:lumOff val="40000"/>
            </a:schemeClr>
          </a:solidFill>
        </p:spPr>
        <p:txBody>
          <a:bodyPr vert="horz" lIns="91440" tIns="45720" rIns="91440" bIns="45720" rtlCol="0">
            <a:normAutofit/>
          </a:bodyPr>
          <a:lstStyle/>
          <a:p>
            <a:pPr>
              <a:lnSpc>
                <a:spcPct val="115000"/>
              </a:lnSpc>
            </a:pPr>
            <a:r>
              <a:rPr lang="en-US" b="1" i="0" dirty="0">
                <a:solidFill>
                  <a:schemeClr val="bg1">
                    <a:alpha val="80000"/>
                  </a:schemeClr>
                </a:solidFill>
                <a:latin typeface="+mj-lt"/>
              </a:rPr>
              <a:t>After studying the sample, the identifiable attrition factors were job involvement, overtime, and marital status. </a:t>
            </a:r>
          </a:p>
          <a:p>
            <a:pPr>
              <a:lnSpc>
                <a:spcPct val="115000"/>
              </a:lnSpc>
            </a:pPr>
            <a:r>
              <a:rPr lang="en-US" b="1" i="0" dirty="0">
                <a:solidFill>
                  <a:schemeClr val="bg1">
                    <a:alpha val="80000"/>
                  </a:schemeClr>
                </a:solidFill>
                <a:latin typeface="+mj-lt"/>
              </a:rPr>
              <a:t>Why these?</a:t>
            </a:r>
          </a:p>
        </p:txBody>
      </p:sp>
      <p:grpSp>
        <p:nvGrpSpPr>
          <p:cNvPr id="40" name="Group 20">
            <a:extLst>
              <a:ext uri="{FF2B5EF4-FFF2-40B4-BE49-F238E27FC236}">
                <a16:creationId xmlns:a16="http://schemas.microsoft.com/office/drawing/2014/main" id="{E14350AE-EC1C-4F25-89C0-954A46AD81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87925" y="2840038"/>
            <a:ext cx="2216150" cy="1177924"/>
            <a:chOff x="4987925" y="2840038"/>
            <a:chExt cx="2216150" cy="1177924"/>
          </a:xfrm>
        </p:grpSpPr>
        <p:sp>
          <p:nvSpPr>
            <p:cNvPr id="22" name="Rectangle 21">
              <a:extLst>
                <a:ext uri="{FF2B5EF4-FFF2-40B4-BE49-F238E27FC236}">
                  <a16:creationId xmlns:a16="http://schemas.microsoft.com/office/drawing/2014/main" id="{AE4B8450-1C95-4531-850D-7F686ACF7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769F795D-66E2-4432-87F1-7E13EA568E8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4" name="Group 23">
                <a:extLst>
                  <a:ext uri="{FF2B5EF4-FFF2-40B4-BE49-F238E27FC236}">
                    <a16:creationId xmlns:a16="http://schemas.microsoft.com/office/drawing/2014/main" id="{E870852C-150C-4471-870D-11A27F4654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81089950-4556-4EE5-B23C-9FA83C28F1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69">
                  <a:extLst>
                    <a:ext uri="{FF2B5EF4-FFF2-40B4-BE49-F238E27FC236}">
                      <a16:creationId xmlns:a16="http://schemas.microsoft.com/office/drawing/2014/main" id="{12CF34BC-E280-4CBF-AF4A-7F778162E8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Line 70">
                  <a:extLst>
                    <a:ext uri="{FF2B5EF4-FFF2-40B4-BE49-F238E27FC236}">
                      <a16:creationId xmlns:a16="http://schemas.microsoft.com/office/drawing/2014/main" id="{22B8AF45-EA47-4AF8-B61A-9803450AE8D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5" name="Group 24">
                <a:extLst>
                  <a:ext uri="{FF2B5EF4-FFF2-40B4-BE49-F238E27FC236}">
                    <a16:creationId xmlns:a16="http://schemas.microsoft.com/office/drawing/2014/main" id="{443807CF-0501-40E7-BFD0-D82647E71EA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6" name="Freeform 68">
                  <a:extLst>
                    <a:ext uri="{FF2B5EF4-FFF2-40B4-BE49-F238E27FC236}">
                      <a16:creationId xmlns:a16="http://schemas.microsoft.com/office/drawing/2014/main" id="{776C808B-231E-40AC-849E-C32F2B8E2F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69">
                  <a:extLst>
                    <a:ext uri="{FF2B5EF4-FFF2-40B4-BE49-F238E27FC236}">
                      <a16:creationId xmlns:a16="http://schemas.microsoft.com/office/drawing/2014/main" id="{2363355C-504A-42FE-8E50-40CA0B20AF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Line 70">
                  <a:extLst>
                    <a:ext uri="{FF2B5EF4-FFF2-40B4-BE49-F238E27FC236}">
                      <a16:creationId xmlns:a16="http://schemas.microsoft.com/office/drawing/2014/main" id="{938C58D4-333C-44D7-B4AB-5550D5C880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15092340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4000">
        <p15:prstTrans prst="curtains"/>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B5FC6-8F46-4F90-ABA2-6262C83E7A3D}"/>
              </a:ext>
            </a:extLst>
          </p:cNvPr>
          <p:cNvSpPr>
            <a:spLocks noGrp="1"/>
          </p:cNvSpPr>
          <p:nvPr>
            <p:ph type="title"/>
          </p:nvPr>
        </p:nvSpPr>
        <p:spPr/>
        <p:txBody>
          <a:bodyPr/>
          <a:lstStyle/>
          <a:p>
            <a:r>
              <a:rPr lang="en-US" dirty="0"/>
              <a:t>Factors of Salary</a:t>
            </a:r>
          </a:p>
        </p:txBody>
      </p:sp>
      <p:sp>
        <p:nvSpPr>
          <p:cNvPr id="6" name="TextBox 5">
            <a:extLst>
              <a:ext uri="{FF2B5EF4-FFF2-40B4-BE49-F238E27FC236}">
                <a16:creationId xmlns:a16="http://schemas.microsoft.com/office/drawing/2014/main" id="{5E1E4116-476D-4558-BCE8-3515FABB8F9F}"/>
              </a:ext>
            </a:extLst>
          </p:cNvPr>
          <p:cNvSpPr txBox="1"/>
          <p:nvPr/>
        </p:nvSpPr>
        <p:spPr>
          <a:xfrm>
            <a:off x="2770632" y="416159"/>
            <a:ext cx="4408008" cy="923330"/>
          </a:xfrm>
          <a:prstGeom prst="rect">
            <a:avLst/>
          </a:prstGeom>
          <a:noFill/>
        </p:spPr>
        <p:txBody>
          <a:bodyPr wrap="square" rtlCol="0">
            <a:spAutoFit/>
          </a:bodyPr>
          <a:lstStyle/>
          <a:p>
            <a:pPr marL="285750" indent="-285750">
              <a:buFont typeface="Arial" panose="020B0604020202020204" pitchFamily="34" charset="0"/>
              <a:buChar char="•"/>
            </a:pPr>
            <a:r>
              <a:rPr lang="en-US" dirty="0"/>
              <a:t>Job Level</a:t>
            </a:r>
          </a:p>
          <a:p>
            <a:pPr marL="285750" indent="-285750">
              <a:buFont typeface="Arial" panose="020B0604020202020204" pitchFamily="34" charset="0"/>
              <a:buChar char="•"/>
            </a:pPr>
            <a:r>
              <a:rPr lang="en-US" dirty="0"/>
              <a:t>Performance Rating</a:t>
            </a:r>
          </a:p>
          <a:p>
            <a:pPr marL="285750" indent="-285750">
              <a:buFont typeface="Arial" panose="020B0604020202020204" pitchFamily="34" charset="0"/>
              <a:buChar char="•"/>
            </a:pPr>
            <a:r>
              <a:rPr lang="en-US" dirty="0"/>
              <a:t>Job Involvement</a:t>
            </a:r>
          </a:p>
        </p:txBody>
      </p:sp>
      <p:pic>
        <p:nvPicPr>
          <p:cNvPr id="8" name="Picture 7">
            <a:extLst>
              <a:ext uri="{FF2B5EF4-FFF2-40B4-BE49-F238E27FC236}">
                <a16:creationId xmlns:a16="http://schemas.microsoft.com/office/drawing/2014/main" id="{D0CC50D0-0184-4702-BE02-97152B5EEE9D}"/>
              </a:ext>
            </a:extLst>
          </p:cNvPr>
          <p:cNvPicPr>
            <a:picLocks noChangeAspect="1"/>
          </p:cNvPicPr>
          <p:nvPr/>
        </p:nvPicPr>
        <p:blipFill>
          <a:blip r:embed="rId2"/>
          <a:stretch>
            <a:fillRect/>
          </a:stretch>
        </p:blipFill>
        <p:spPr>
          <a:xfrm>
            <a:off x="6774912" y="166846"/>
            <a:ext cx="4983462" cy="3262154"/>
          </a:xfrm>
          <a:prstGeom prst="rect">
            <a:avLst/>
          </a:prstGeom>
        </p:spPr>
      </p:pic>
      <p:pic>
        <p:nvPicPr>
          <p:cNvPr id="10" name="Picture 9">
            <a:extLst>
              <a:ext uri="{FF2B5EF4-FFF2-40B4-BE49-F238E27FC236}">
                <a16:creationId xmlns:a16="http://schemas.microsoft.com/office/drawing/2014/main" id="{59176E53-0F7B-48B4-8FA4-8E504DA80D9C}"/>
              </a:ext>
            </a:extLst>
          </p:cNvPr>
          <p:cNvPicPr>
            <a:picLocks noChangeAspect="1"/>
          </p:cNvPicPr>
          <p:nvPr/>
        </p:nvPicPr>
        <p:blipFill>
          <a:blip r:embed="rId3"/>
          <a:stretch>
            <a:fillRect/>
          </a:stretch>
        </p:blipFill>
        <p:spPr>
          <a:xfrm>
            <a:off x="6591723" y="3502382"/>
            <a:ext cx="5349840" cy="3238062"/>
          </a:xfrm>
          <a:prstGeom prst="rect">
            <a:avLst/>
          </a:prstGeom>
        </p:spPr>
      </p:pic>
    </p:spTree>
    <p:extLst>
      <p:ext uri="{BB962C8B-B14F-4D97-AF65-F5344CB8AC3E}">
        <p14:creationId xmlns:p14="http://schemas.microsoft.com/office/powerpoint/2010/main" val="3520326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heel(1)">
                                      <p:cBhvr>
                                        <p:cTn id="25" dur="20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heel(1)">
                                      <p:cBhvr>
                                        <p:cTn id="30"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56" name="Straight Connector 155">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58" name="Group 157">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59" name="Group 158">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1"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60"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64" name="Rectangle 163">
            <a:extLst>
              <a:ext uri="{FF2B5EF4-FFF2-40B4-BE49-F238E27FC236}">
                <a16:creationId xmlns:a16="http://schemas.microsoft.com/office/drawing/2014/main" id="{72C53508-B3F0-4B95-A7BB-3FB94033C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044D83-4C36-5C42-92F5-EF6845CB9FC0}"/>
              </a:ext>
            </a:extLst>
          </p:cNvPr>
          <p:cNvSpPr>
            <a:spLocks noGrp="1"/>
          </p:cNvSpPr>
          <p:nvPr>
            <p:ph type="title"/>
          </p:nvPr>
        </p:nvSpPr>
        <p:spPr>
          <a:xfrm>
            <a:off x="7094391" y="1493719"/>
            <a:ext cx="4060800" cy="1108265"/>
          </a:xfrm>
        </p:spPr>
        <p:txBody>
          <a:bodyPr vert="horz" lIns="91440" tIns="45720" rIns="91440" bIns="45720" rtlCol="0" anchor="b" anchorCtr="0">
            <a:normAutofit/>
          </a:bodyPr>
          <a:lstStyle/>
          <a:p>
            <a:r>
              <a:rPr lang="en-US" dirty="0"/>
              <a:t>Predictions</a:t>
            </a:r>
          </a:p>
        </p:txBody>
      </p:sp>
      <p:sp>
        <p:nvSpPr>
          <p:cNvPr id="3" name="Text Placeholder 2">
            <a:extLst>
              <a:ext uri="{FF2B5EF4-FFF2-40B4-BE49-F238E27FC236}">
                <a16:creationId xmlns:a16="http://schemas.microsoft.com/office/drawing/2014/main" id="{77AD1775-7C6A-CE47-8492-52CDBF5AD8E7}"/>
              </a:ext>
            </a:extLst>
          </p:cNvPr>
          <p:cNvSpPr>
            <a:spLocks noGrp="1"/>
          </p:cNvSpPr>
          <p:nvPr>
            <p:ph type="body" idx="1"/>
          </p:nvPr>
        </p:nvSpPr>
        <p:spPr>
          <a:xfrm>
            <a:off x="6731264" y="2782737"/>
            <a:ext cx="4373613" cy="3560099"/>
          </a:xfrm>
        </p:spPr>
        <p:txBody>
          <a:bodyPr vert="horz" lIns="91440" tIns="45720" rIns="91440" bIns="45720" rtlCol="0">
            <a:normAutofit fontScale="92500" lnSpcReduction="10000"/>
          </a:bodyPr>
          <a:lstStyle/>
          <a:p>
            <a:pPr>
              <a:lnSpc>
                <a:spcPct val="115000"/>
              </a:lnSpc>
            </a:pPr>
            <a:r>
              <a:rPr lang="en-US" sz="2800" i="0" dirty="0"/>
              <a:t>Is there a way to predict an employee’s likelihood for leaving based on certain criteria? Yes! A model with 84% accuracy has been created with 91% sensitivity and 60% specificity. </a:t>
            </a:r>
          </a:p>
        </p:txBody>
      </p:sp>
      <p:pic>
        <p:nvPicPr>
          <p:cNvPr id="5" name="Picture 4" descr="Light bulb on yellow background with sketched light beams and cord">
            <a:extLst>
              <a:ext uri="{FF2B5EF4-FFF2-40B4-BE49-F238E27FC236}">
                <a16:creationId xmlns:a16="http://schemas.microsoft.com/office/drawing/2014/main" id="{9ECB89BD-2983-43BA-B0AA-112A58A29A7C}"/>
              </a:ext>
            </a:extLst>
          </p:cNvPr>
          <p:cNvPicPr>
            <a:picLocks noChangeAspect="1"/>
          </p:cNvPicPr>
          <p:nvPr/>
        </p:nvPicPr>
        <p:blipFill rotWithShape="1">
          <a:blip r:embed="rId2"/>
          <a:srcRect l="38500" r="1" b="1"/>
          <a:stretch/>
        </p:blipFill>
        <p:spPr>
          <a:xfrm>
            <a:off x="540989" y="930878"/>
            <a:ext cx="4996212" cy="4996243"/>
          </a:xfrm>
          <a:prstGeom prst="rect">
            <a:avLst/>
          </a:prstGeom>
        </p:spPr>
      </p:pic>
      <p:cxnSp>
        <p:nvCxnSpPr>
          <p:cNvPr id="166" name="Straight Connector 165">
            <a:extLst>
              <a:ext uri="{FF2B5EF4-FFF2-40B4-BE49-F238E27FC236}">
                <a16:creationId xmlns:a16="http://schemas.microsoft.com/office/drawing/2014/main" id="{58EBA113-6605-4291-A31D-0BEA2EFFB5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68" name="Group 167">
            <a:extLst>
              <a:ext uri="{FF2B5EF4-FFF2-40B4-BE49-F238E27FC236}">
                <a16:creationId xmlns:a16="http://schemas.microsoft.com/office/drawing/2014/main" id="{7DC925D4-A222-4AF4-B410-4AFDEE4557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8100000" flipH="1">
            <a:off x="6674373" y="402322"/>
            <a:ext cx="641183" cy="1069728"/>
            <a:chOff x="6484112" y="2967038"/>
            <a:chExt cx="641183" cy="1069728"/>
          </a:xfrm>
        </p:grpSpPr>
        <p:grpSp>
          <p:nvGrpSpPr>
            <p:cNvPr id="169" name="Group 168">
              <a:extLst>
                <a:ext uri="{FF2B5EF4-FFF2-40B4-BE49-F238E27FC236}">
                  <a16:creationId xmlns:a16="http://schemas.microsoft.com/office/drawing/2014/main" id="{0DBBB94E-15E5-42D1-A617-70B91FC06DD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74" name="Freeform 68">
                <a:extLst>
                  <a:ext uri="{FF2B5EF4-FFF2-40B4-BE49-F238E27FC236}">
                    <a16:creationId xmlns:a16="http://schemas.microsoft.com/office/drawing/2014/main" id="{2C81B35A-4CE9-4440-B050-12A299FA65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69">
                <a:extLst>
                  <a:ext uri="{FF2B5EF4-FFF2-40B4-BE49-F238E27FC236}">
                    <a16:creationId xmlns:a16="http://schemas.microsoft.com/office/drawing/2014/main" id="{A0D17983-4044-441A-ADBD-E035D9AE7E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6" name="Line 70">
                <a:extLst>
                  <a:ext uri="{FF2B5EF4-FFF2-40B4-BE49-F238E27FC236}">
                    <a16:creationId xmlns:a16="http://schemas.microsoft.com/office/drawing/2014/main" id="{19F1FD06-FDAD-4A4F-BFA2-40C00615ED5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70" name="Group 169">
              <a:extLst>
                <a:ext uri="{FF2B5EF4-FFF2-40B4-BE49-F238E27FC236}">
                  <a16:creationId xmlns:a16="http://schemas.microsoft.com/office/drawing/2014/main" id="{7EFDE4C0-4728-4BFA-AB30-F128558D043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71" name="Freeform 68">
                <a:extLst>
                  <a:ext uri="{FF2B5EF4-FFF2-40B4-BE49-F238E27FC236}">
                    <a16:creationId xmlns:a16="http://schemas.microsoft.com/office/drawing/2014/main" id="{1D506130-A061-4892-B4AB-FC514FF04A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69">
                <a:extLst>
                  <a:ext uri="{FF2B5EF4-FFF2-40B4-BE49-F238E27FC236}">
                    <a16:creationId xmlns:a16="http://schemas.microsoft.com/office/drawing/2014/main" id="{49AD3E33-5B3A-488D-9055-A66F489647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3" name="Line 70">
                <a:extLst>
                  <a:ext uri="{FF2B5EF4-FFF2-40B4-BE49-F238E27FC236}">
                    <a16:creationId xmlns:a16="http://schemas.microsoft.com/office/drawing/2014/main" id="{A5CE7C61-384B-4565-8779-29E91BEF4C5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78" name="Group 177">
            <a:extLst>
              <a:ext uri="{FF2B5EF4-FFF2-40B4-BE49-F238E27FC236}">
                <a16:creationId xmlns:a16="http://schemas.microsoft.com/office/drawing/2014/main" id="{5EE5DB50-1341-4A9E-A206-967EBBDE44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11020476" y="5368081"/>
            <a:ext cx="641183" cy="1069728"/>
            <a:chOff x="6484112" y="2967038"/>
            <a:chExt cx="641183" cy="1069728"/>
          </a:xfrm>
        </p:grpSpPr>
        <p:grpSp>
          <p:nvGrpSpPr>
            <p:cNvPr id="179" name="Group 178">
              <a:extLst>
                <a:ext uri="{FF2B5EF4-FFF2-40B4-BE49-F238E27FC236}">
                  <a16:creationId xmlns:a16="http://schemas.microsoft.com/office/drawing/2014/main" id="{19A84626-F20C-4555-AFAF-1A2B70D3D9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84" name="Freeform 68">
                <a:extLst>
                  <a:ext uri="{FF2B5EF4-FFF2-40B4-BE49-F238E27FC236}">
                    <a16:creationId xmlns:a16="http://schemas.microsoft.com/office/drawing/2014/main" id="{561A2DEB-32E0-497B-AFF5-12455326DC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69">
                <a:extLst>
                  <a:ext uri="{FF2B5EF4-FFF2-40B4-BE49-F238E27FC236}">
                    <a16:creationId xmlns:a16="http://schemas.microsoft.com/office/drawing/2014/main" id="{F74C0FA4-7280-478C-9F0A-5C44367405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6" name="Line 70">
                <a:extLst>
                  <a:ext uri="{FF2B5EF4-FFF2-40B4-BE49-F238E27FC236}">
                    <a16:creationId xmlns:a16="http://schemas.microsoft.com/office/drawing/2014/main" id="{6055EE13-719B-42CB-B390-656E3D7ED4B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80" name="Group 179">
              <a:extLst>
                <a:ext uri="{FF2B5EF4-FFF2-40B4-BE49-F238E27FC236}">
                  <a16:creationId xmlns:a16="http://schemas.microsoft.com/office/drawing/2014/main" id="{0AFE4A8F-11DC-406B-81CA-1EFF5D00CE5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81" name="Freeform 68">
                <a:extLst>
                  <a:ext uri="{FF2B5EF4-FFF2-40B4-BE49-F238E27FC236}">
                    <a16:creationId xmlns:a16="http://schemas.microsoft.com/office/drawing/2014/main" id="{1220809B-3187-4A4E-B1B4-931C71836C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69">
                <a:extLst>
                  <a:ext uri="{FF2B5EF4-FFF2-40B4-BE49-F238E27FC236}">
                    <a16:creationId xmlns:a16="http://schemas.microsoft.com/office/drawing/2014/main" id="{FA8BADC2-4522-4CCB-B068-9C3AC1F1EF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3" name="Line 70">
                <a:extLst>
                  <a:ext uri="{FF2B5EF4-FFF2-40B4-BE49-F238E27FC236}">
                    <a16:creationId xmlns:a16="http://schemas.microsoft.com/office/drawing/2014/main" id="{8507DFE2-C18B-40C2-A945-EFDD0D8EC93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2523064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12" name="Straight Connector 111">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14" name="Group 113">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15" name="Group 114">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7"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16"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20" name="Rectangle 119">
            <a:extLst>
              <a:ext uri="{FF2B5EF4-FFF2-40B4-BE49-F238E27FC236}">
                <a16:creationId xmlns:a16="http://schemas.microsoft.com/office/drawing/2014/main" id="{72C53508-B3F0-4B95-A7BB-3FB94033C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D5F14D3E-0B04-EF4E-B24E-124B9668699B}"/>
              </a:ext>
            </a:extLst>
          </p:cNvPr>
          <p:cNvSpPr>
            <a:spLocks noGrp="1"/>
          </p:cNvSpPr>
          <p:nvPr>
            <p:ph type="body" idx="1"/>
          </p:nvPr>
        </p:nvSpPr>
        <p:spPr>
          <a:xfrm>
            <a:off x="7113600" y="1424255"/>
            <a:ext cx="4060800" cy="4102910"/>
          </a:xfrm>
        </p:spPr>
        <p:txBody>
          <a:bodyPr vert="horz" lIns="91440" tIns="45720" rIns="91440" bIns="45720" rtlCol="0">
            <a:normAutofit fontScale="92500" lnSpcReduction="10000"/>
          </a:bodyPr>
          <a:lstStyle/>
          <a:p>
            <a:pPr>
              <a:lnSpc>
                <a:spcPct val="115000"/>
              </a:lnSpc>
            </a:pPr>
            <a:r>
              <a:rPr lang="en-US" i="0" dirty="0"/>
              <a:t>With these discoveries in mind, it is advised that the company focus on these areas of weakness and the influence behind low survey scores. Is it possible that former employees were merely poor performers or did the company’s lack of attention to employee needs cause this attrition. </a:t>
            </a:r>
          </a:p>
        </p:txBody>
      </p:sp>
      <p:pic>
        <p:nvPicPr>
          <p:cNvPr id="2050" name="Picture 2" descr="How to Write a Research Paper Conclusion in 5 Minutes? - EduBirdie.com">
            <a:extLst>
              <a:ext uri="{FF2B5EF4-FFF2-40B4-BE49-F238E27FC236}">
                <a16:creationId xmlns:a16="http://schemas.microsoft.com/office/drawing/2014/main" id="{00117E23-9FE2-D64F-BD55-6CA074E04D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767" r="23983"/>
          <a:stretch/>
        </p:blipFill>
        <p:spPr bwMode="auto">
          <a:xfrm>
            <a:off x="540989" y="930894"/>
            <a:ext cx="4996212" cy="4996212"/>
          </a:xfrm>
          <a:prstGeom prst="rect">
            <a:avLst/>
          </a:prstGeom>
          <a:noFill/>
          <a:extLst>
            <a:ext uri="{909E8E84-426E-40DD-AFC4-6F175D3DCCD1}">
              <a14:hiddenFill xmlns:a14="http://schemas.microsoft.com/office/drawing/2010/main">
                <a:solidFill>
                  <a:srgbClr val="FFFFFF"/>
                </a:solidFill>
              </a14:hiddenFill>
            </a:ext>
          </a:extLst>
        </p:spPr>
      </p:pic>
      <p:cxnSp>
        <p:nvCxnSpPr>
          <p:cNvPr id="122" name="Straight Connector 121">
            <a:extLst>
              <a:ext uri="{FF2B5EF4-FFF2-40B4-BE49-F238E27FC236}">
                <a16:creationId xmlns:a16="http://schemas.microsoft.com/office/drawing/2014/main" id="{58EBA113-6605-4291-A31D-0BEA2EFFB5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24" name="Group 123">
            <a:extLst>
              <a:ext uri="{FF2B5EF4-FFF2-40B4-BE49-F238E27FC236}">
                <a16:creationId xmlns:a16="http://schemas.microsoft.com/office/drawing/2014/main" id="{7DC925D4-A222-4AF4-B410-4AFDEE4557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8100000" flipH="1">
            <a:off x="6674373" y="402322"/>
            <a:ext cx="641183" cy="1069728"/>
            <a:chOff x="6484112" y="2967038"/>
            <a:chExt cx="641183" cy="1069728"/>
          </a:xfrm>
        </p:grpSpPr>
        <p:grpSp>
          <p:nvGrpSpPr>
            <p:cNvPr id="125" name="Group 124">
              <a:extLst>
                <a:ext uri="{FF2B5EF4-FFF2-40B4-BE49-F238E27FC236}">
                  <a16:creationId xmlns:a16="http://schemas.microsoft.com/office/drawing/2014/main" id="{0DBBB94E-15E5-42D1-A617-70B91FC06DD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30" name="Freeform 68">
                <a:extLst>
                  <a:ext uri="{FF2B5EF4-FFF2-40B4-BE49-F238E27FC236}">
                    <a16:creationId xmlns:a16="http://schemas.microsoft.com/office/drawing/2014/main" id="{2C81B35A-4CE9-4440-B050-12A299FA65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69">
                <a:extLst>
                  <a:ext uri="{FF2B5EF4-FFF2-40B4-BE49-F238E27FC236}">
                    <a16:creationId xmlns:a16="http://schemas.microsoft.com/office/drawing/2014/main" id="{A0D17983-4044-441A-ADBD-E035D9AE7E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2" name="Line 70">
                <a:extLst>
                  <a:ext uri="{FF2B5EF4-FFF2-40B4-BE49-F238E27FC236}">
                    <a16:creationId xmlns:a16="http://schemas.microsoft.com/office/drawing/2014/main" id="{19F1FD06-FDAD-4A4F-BFA2-40C00615ED5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6" name="Group 125">
              <a:extLst>
                <a:ext uri="{FF2B5EF4-FFF2-40B4-BE49-F238E27FC236}">
                  <a16:creationId xmlns:a16="http://schemas.microsoft.com/office/drawing/2014/main" id="{7EFDE4C0-4728-4BFA-AB30-F128558D043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27" name="Freeform 68">
                <a:extLst>
                  <a:ext uri="{FF2B5EF4-FFF2-40B4-BE49-F238E27FC236}">
                    <a16:creationId xmlns:a16="http://schemas.microsoft.com/office/drawing/2014/main" id="{1D506130-A061-4892-B4AB-FC514FF04A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69">
                <a:extLst>
                  <a:ext uri="{FF2B5EF4-FFF2-40B4-BE49-F238E27FC236}">
                    <a16:creationId xmlns:a16="http://schemas.microsoft.com/office/drawing/2014/main" id="{49AD3E33-5B3A-488D-9055-A66F489647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9" name="Line 70">
                <a:extLst>
                  <a:ext uri="{FF2B5EF4-FFF2-40B4-BE49-F238E27FC236}">
                    <a16:creationId xmlns:a16="http://schemas.microsoft.com/office/drawing/2014/main" id="{A5CE7C61-384B-4565-8779-29E91BEF4C5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34" name="Group 133">
            <a:extLst>
              <a:ext uri="{FF2B5EF4-FFF2-40B4-BE49-F238E27FC236}">
                <a16:creationId xmlns:a16="http://schemas.microsoft.com/office/drawing/2014/main" id="{5EE5DB50-1341-4A9E-A206-967EBBDE44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11020476" y="5368081"/>
            <a:ext cx="641183" cy="1069728"/>
            <a:chOff x="6484112" y="2967038"/>
            <a:chExt cx="641183" cy="1069728"/>
          </a:xfrm>
        </p:grpSpPr>
        <p:grpSp>
          <p:nvGrpSpPr>
            <p:cNvPr id="135" name="Group 134">
              <a:extLst>
                <a:ext uri="{FF2B5EF4-FFF2-40B4-BE49-F238E27FC236}">
                  <a16:creationId xmlns:a16="http://schemas.microsoft.com/office/drawing/2014/main" id="{19A84626-F20C-4555-AFAF-1A2B70D3D9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40" name="Freeform 68">
                <a:extLst>
                  <a:ext uri="{FF2B5EF4-FFF2-40B4-BE49-F238E27FC236}">
                    <a16:creationId xmlns:a16="http://schemas.microsoft.com/office/drawing/2014/main" id="{561A2DEB-32E0-497B-AFF5-12455326DC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69">
                <a:extLst>
                  <a:ext uri="{FF2B5EF4-FFF2-40B4-BE49-F238E27FC236}">
                    <a16:creationId xmlns:a16="http://schemas.microsoft.com/office/drawing/2014/main" id="{F74C0FA4-7280-478C-9F0A-5C44367405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2" name="Line 70">
                <a:extLst>
                  <a:ext uri="{FF2B5EF4-FFF2-40B4-BE49-F238E27FC236}">
                    <a16:creationId xmlns:a16="http://schemas.microsoft.com/office/drawing/2014/main" id="{6055EE13-719B-42CB-B390-656E3D7ED4B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36" name="Group 135">
              <a:extLst>
                <a:ext uri="{FF2B5EF4-FFF2-40B4-BE49-F238E27FC236}">
                  <a16:creationId xmlns:a16="http://schemas.microsoft.com/office/drawing/2014/main" id="{0AFE4A8F-11DC-406B-81CA-1EFF5D00CE5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37" name="Freeform 68">
                <a:extLst>
                  <a:ext uri="{FF2B5EF4-FFF2-40B4-BE49-F238E27FC236}">
                    <a16:creationId xmlns:a16="http://schemas.microsoft.com/office/drawing/2014/main" id="{1220809B-3187-4A4E-B1B4-931C71836C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69">
                <a:extLst>
                  <a:ext uri="{FF2B5EF4-FFF2-40B4-BE49-F238E27FC236}">
                    <a16:creationId xmlns:a16="http://schemas.microsoft.com/office/drawing/2014/main" id="{FA8BADC2-4522-4CCB-B068-9C3AC1F1EF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9" name="Line 70">
                <a:extLst>
                  <a:ext uri="{FF2B5EF4-FFF2-40B4-BE49-F238E27FC236}">
                    <a16:creationId xmlns:a16="http://schemas.microsoft.com/office/drawing/2014/main" id="{8507DFE2-C18B-40C2-A945-EFDD0D8EC93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9465818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FrostyVTI">
  <a:themeElements>
    <a:clrScheme name="AnalogousFromRegularSeedLeftStep">
      <a:dk1>
        <a:srgbClr val="000000"/>
      </a:dk1>
      <a:lt1>
        <a:srgbClr val="FFFFFF"/>
      </a:lt1>
      <a:dk2>
        <a:srgbClr val="203924"/>
      </a:dk2>
      <a:lt2>
        <a:srgbClr val="E8E4E2"/>
      </a:lt2>
      <a:accent1>
        <a:srgbClr val="4D95C3"/>
      </a:accent1>
      <a:accent2>
        <a:srgbClr val="3BB1AE"/>
      </a:accent2>
      <a:accent3>
        <a:srgbClr val="47B685"/>
      </a:accent3>
      <a:accent4>
        <a:srgbClr val="3BB14B"/>
      </a:accent4>
      <a:accent5>
        <a:srgbClr val="65B447"/>
      </a:accent5>
      <a:accent6>
        <a:srgbClr val="8AAE3A"/>
      </a:accent6>
      <a:hlink>
        <a:srgbClr val="BE6F3D"/>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otalTime>113</TotalTime>
  <Words>195</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Avenir Next LT Pro</vt:lpstr>
      <vt:lpstr>Goudy Old Style</vt:lpstr>
      <vt:lpstr>Wingdings</vt:lpstr>
      <vt:lpstr>FrostyVTI</vt:lpstr>
      <vt:lpstr>TO LEAVE OR STAY?</vt:lpstr>
      <vt:lpstr>Attrition: Is it good or bad?</vt:lpstr>
      <vt:lpstr>Department Examinations</vt:lpstr>
      <vt:lpstr>Contributing Factors</vt:lpstr>
      <vt:lpstr>Factors of Salary</vt:lpstr>
      <vt:lpstr>Predictions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LEAVE OR STAY?</dc:title>
  <dc:creator>Alexis Hooker</dc:creator>
  <cp:lastModifiedBy>Dawkins, Jeremy</cp:lastModifiedBy>
  <cp:revision>6</cp:revision>
  <dcterms:created xsi:type="dcterms:W3CDTF">2021-11-29T03:59:48Z</dcterms:created>
  <dcterms:modified xsi:type="dcterms:W3CDTF">2021-11-30T01:01:40Z</dcterms:modified>
</cp:coreProperties>
</file>