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ar-T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ussem" initials="H" lastIdx="1" clrIdx="0">
    <p:extLst>
      <p:ext uri="{19B8F6BF-5375-455C-9EA6-DF929625EA0E}">
        <p15:presenceInfo xmlns:p15="http://schemas.microsoft.com/office/powerpoint/2012/main" userId="Housse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75" autoAdjust="0"/>
    <p:restoredTop sz="94660"/>
  </p:normalViewPr>
  <p:slideViewPr>
    <p:cSldViewPr snapToGrid="0">
      <p:cViewPr varScale="1">
        <p:scale>
          <a:sx n="121" d="100"/>
          <a:sy n="121"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8C28D17-EC7A-4CD9-989D-CC98D6679830}" type="datetimeFigureOut">
              <a:rPr lang="ar-TN" smtClean="0"/>
              <a:t>08-08-1442</a:t>
            </a:fld>
            <a:endParaRPr lang="ar-TN"/>
          </a:p>
        </p:txBody>
      </p:sp>
      <p:sp>
        <p:nvSpPr>
          <p:cNvPr id="5" name="Footer Placeholder 4"/>
          <p:cNvSpPr>
            <a:spLocks noGrp="1"/>
          </p:cNvSpPr>
          <p:nvPr>
            <p:ph type="ftr" sz="quarter" idx="11"/>
          </p:nvPr>
        </p:nvSpPr>
        <p:spPr/>
        <p:txBody>
          <a:bodyPr/>
          <a:lstStyle/>
          <a:p>
            <a:endParaRPr lang="ar-TN"/>
          </a:p>
        </p:txBody>
      </p:sp>
      <p:sp>
        <p:nvSpPr>
          <p:cNvPr id="6" name="Slide Number Placeholder 5"/>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457930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380664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10599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9202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04586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8C28D17-EC7A-4CD9-989D-CC98D6679830}" type="datetimeFigureOut">
              <a:rPr lang="ar-TN" smtClean="0"/>
              <a:t>08-08-1442</a:t>
            </a:fld>
            <a:endParaRPr lang="ar-TN"/>
          </a:p>
        </p:txBody>
      </p:sp>
      <p:sp>
        <p:nvSpPr>
          <p:cNvPr id="4" name="Footer Placeholder 3"/>
          <p:cNvSpPr>
            <a:spLocks noGrp="1"/>
          </p:cNvSpPr>
          <p:nvPr>
            <p:ph type="ftr" sz="quarter" idx="11"/>
          </p:nvPr>
        </p:nvSpPr>
        <p:spPr/>
        <p:txBody>
          <a:bodyPr/>
          <a:lstStyle/>
          <a:p>
            <a:endParaRPr lang="ar-TN"/>
          </a:p>
        </p:txBody>
      </p:sp>
      <p:sp>
        <p:nvSpPr>
          <p:cNvPr id="5" name="Slide Number Placeholder 4"/>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9636640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8C28D17-EC7A-4CD9-989D-CC98D6679830}" type="datetimeFigureOut">
              <a:rPr lang="ar-TN" smtClean="0"/>
              <a:t>08-08-1442</a:t>
            </a:fld>
            <a:endParaRPr lang="ar-TN"/>
          </a:p>
        </p:txBody>
      </p:sp>
      <p:sp>
        <p:nvSpPr>
          <p:cNvPr id="4" name="Footer Placeholder 3"/>
          <p:cNvSpPr>
            <a:spLocks noGrp="1"/>
          </p:cNvSpPr>
          <p:nvPr>
            <p:ph type="ftr" sz="quarter" idx="11"/>
          </p:nvPr>
        </p:nvSpPr>
        <p:spPr/>
        <p:txBody>
          <a:bodyPr/>
          <a:lstStyle/>
          <a:p>
            <a:endParaRPr lang="ar-TN"/>
          </a:p>
        </p:txBody>
      </p:sp>
      <p:sp>
        <p:nvSpPr>
          <p:cNvPr id="5" name="Slide Number Placeholder 4"/>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077896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8D17-EC7A-4CD9-989D-CC98D6679830}" type="datetimeFigureOut">
              <a:rPr lang="ar-TN" smtClean="0"/>
              <a:t>08-08-1442</a:t>
            </a:fld>
            <a:endParaRPr lang="ar-TN"/>
          </a:p>
        </p:txBody>
      </p:sp>
      <p:sp>
        <p:nvSpPr>
          <p:cNvPr id="5" name="Footer Placeholder 4"/>
          <p:cNvSpPr>
            <a:spLocks noGrp="1"/>
          </p:cNvSpPr>
          <p:nvPr>
            <p:ph type="ftr" sz="quarter" idx="11"/>
          </p:nvPr>
        </p:nvSpPr>
        <p:spPr/>
        <p:txBody>
          <a:bodyPr/>
          <a:lstStyle/>
          <a:p>
            <a:endParaRPr lang="ar-TN"/>
          </a:p>
        </p:txBody>
      </p:sp>
      <p:sp>
        <p:nvSpPr>
          <p:cNvPr id="6" name="Slide Number Placeholder 5"/>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839505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8D17-EC7A-4CD9-989D-CC98D6679830}" type="datetimeFigureOut">
              <a:rPr lang="ar-TN" smtClean="0"/>
              <a:t>08-08-1442</a:t>
            </a:fld>
            <a:endParaRPr lang="ar-TN"/>
          </a:p>
        </p:txBody>
      </p:sp>
      <p:sp>
        <p:nvSpPr>
          <p:cNvPr id="5" name="Footer Placeholder 4"/>
          <p:cNvSpPr>
            <a:spLocks noGrp="1"/>
          </p:cNvSpPr>
          <p:nvPr>
            <p:ph type="ftr" sz="quarter" idx="11"/>
          </p:nvPr>
        </p:nvSpPr>
        <p:spPr/>
        <p:txBody>
          <a:bodyPr/>
          <a:lstStyle/>
          <a:p>
            <a:endParaRPr lang="ar-TN"/>
          </a:p>
        </p:txBody>
      </p:sp>
      <p:sp>
        <p:nvSpPr>
          <p:cNvPr id="6" name="Slide Number Placeholder 5"/>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84285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C28D17-EC7A-4CD9-989D-CC98D6679830}" type="datetimeFigureOut">
              <a:rPr lang="ar-TN" smtClean="0"/>
              <a:t>08-08-1442</a:t>
            </a:fld>
            <a:endParaRPr lang="ar-TN"/>
          </a:p>
        </p:txBody>
      </p:sp>
      <p:sp>
        <p:nvSpPr>
          <p:cNvPr id="5" name="Footer Placeholder 4"/>
          <p:cNvSpPr>
            <a:spLocks noGrp="1"/>
          </p:cNvSpPr>
          <p:nvPr>
            <p:ph type="ftr" sz="quarter" idx="11"/>
          </p:nvPr>
        </p:nvSpPr>
        <p:spPr/>
        <p:txBody>
          <a:bodyPr/>
          <a:lstStyle/>
          <a:p>
            <a:endParaRPr lang="ar-TN"/>
          </a:p>
        </p:txBody>
      </p:sp>
      <p:sp>
        <p:nvSpPr>
          <p:cNvPr id="6" name="Slide Number Placeholder 5"/>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1561333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C28D17-EC7A-4CD9-989D-CC98D6679830}" type="datetimeFigureOut">
              <a:rPr lang="ar-TN" smtClean="0"/>
              <a:t>08-08-1442</a:t>
            </a:fld>
            <a:endParaRPr lang="ar-TN"/>
          </a:p>
        </p:txBody>
      </p:sp>
      <p:sp>
        <p:nvSpPr>
          <p:cNvPr id="5" name="Footer Placeholder 4"/>
          <p:cNvSpPr>
            <a:spLocks noGrp="1"/>
          </p:cNvSpPr>
          <p:nvPr>
            <p:ph type="ftr" sz="quarter" idx="11"/>
          </p:nvPr>
        </p:nvSpPr>
        <p:spPr/>
        <p:txBody>
          <a:bodyPr/>
          <a:lstStyle/>
          <a:p>
            <a:endParaRPr lang="ar-TN"/>
          </a:p>
        </p:txBody>
      </p:sp>
      <p:sp>
        <p:nvSpPr>
          <p:cNvPr id="6" name="Slide Number Placeholder 5"/>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888534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42318606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8C28D17-EC7A-4CD9-989D-CC98D6679830}" type="datetimeFigureOut">
              <a:rPr lang="ar-TN" smtClean="0"/>
              <a:t>08-08-1442</a:t>
            </a:fld>
            <a:endParaRPr lang="ar-TN"/>
          </a:p>
        </p:txBody>
      </p:sp>
      <p:sp>
        <p:nvSpPr>
          <p:cNvPr id="8" name="Footer Placeholder 7"/>
          <p:cNvSpPr>
            <a:spLocks noGrp="1"/>
          </p:cNvSpPr>
          <p:nvPr>
            <p:ph type="ftr" sz="quarter" idx="11"/>
          </p:nvPr>
        </p:nvSpPr>
        <p:spPr/>
        <p:txBody>
          <a:bodyPr/>
          <a:lstStyle/>
          <a:p>
            <a:endParaRPr lang="ar-TN"/>
          </a:p>
        </p:txBody>
      </p:sp>
      <p:sp>
        <p:nvSpPr>
          <p:cNvPr id="9" name="Slide Number Placeholder 8"/>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363028925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8C28D17-EC7A-4CD9-989D-CC98D6679830}" type="datetimeFigureOut">
              <a:rPr lang="ar-TN" smtClean="0"/>
              <a:t>08-08-1442</a:t>
            </a:fld>
            <a:endParaRPr lang="ar-TN"/>
          </a:p>
        </p:txBody>
      </p:sp>
      <p:sp>
        <p:nvSpPr>
          <p:cNvPr id="4" name="Footer Placeholder 3"/>
          <p:cNvSpPr>
            <a:spLocks noGrp="1"/>
          </p:cNvSpPr>
          <p:nvPr>
            <p:ph type="ftr" sz="quarter" idx="11"/>
          </p:nvPr>
        </p:nvSpPr>
        <p:spPr/>
        <p:txBody>
          <a:bodyPr/>
          <a:lstStyle/>
          <a:p>
            <a:endParaRPr lang="ar-TN"/>
          </a:p>
        </p:txBody>
      </p:sp>
      <p:sp>
        <p:nvSpPr>
          <p:cNvPr id="5" name="Slide Number Placeholder 4"/>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65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8C28D17-EC7A-4CD9-989D-CC98D6679830}" type="datetimeFigureOut">
              <a:rPr lang="ar-TN" smtClean="0"/>
              <a:t>08-08-1442</a:t>
            </a:fld>
            <a:endParaRPr lang="ar-TN"/>
          </a:p>
        </p:txBody>
      </p:sp>
      <p:sp>
        <p:nvSpPr>
          <p:cNvPr id="3" name="Footer Placeholder 2"/>
          <p:cNvSpPr>
            <a:spLocks noGrp="1"/>
          </p:cNvSpPr>
          <p:nvPr>
            <p:ph type="ftr" sz="quarter" idx="11"/>
          </p:nvPr>
        </p:nvSpPr>
        <p:spPr/>
        <p:txBody>
          <a:bodyPr/>
          <a:lstStyle/>
          <a:p>
            <a:endParaRPr lang="ar-TN"/>
          </a:p>
        </p:txBody>
      </p:sp>
      <p:sp>
        <p:nvSpPr>
          <p:cNvPr id="4" name="Slide Number Placeholder 3"/>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56980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271084032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8C28D17-EC7A-4CD9-989D-CC98D6679830}" type="datetimeFigureOut">
              <a:rPr lang="ar-TN" smtClean="0"/>
              <a:t>08-08-1442</a:t>
            </a:fld>
            <a:endParaRPr lang="ar-TN"/>
          </a:p>
        </p:txBody>
      </p:sp>
      <p:sp>
        <p:nvSpPr>
          <p:cNvPr id="6" name="Footer Placeholder 5"/>
          <p:cNvSpPr>
            <a:spLocks noGrp="1"/>
          </p:cNvSpPr>
          <p:nvPr>
            <p:ph type="ftr" sz="quarter" idx="11"/>
          </p:nvPr>
        </p:nvSpPr>
        <p:spPr/>
        <p:txBody>
          <a:bodyPr/>
          <a:lstStyle/>
          <a:p>
            <a:endParaRPr lang="ar-TN"/>
          </a:p>
        </p:txBody>
      </p:sp>
      <p:sp>
        <p:nvSpPr>
          <p:cNvPr id="7" name="Slide Number Placeholder 6"/>
          <p:cNvSpPr>
            <a:spLocks noGrp="1"/>
          </p:cNvSpPr>
          <p:nvPr>
            <p:ph type="sldNum" sz="quarter" idx="12"/>
          </p:nvPr>
        </p:nvSpPr>
        <p:spPr/>
        <p:txBody>
          <a:bodyPr/>
          <a:lstStyle/>
          <a:p>
            <a:fld id="{BA4F28D4-11E1-4EA8-9314-8E67008581CA}" type="slidenum">
              <a:rPr lang="ar-TN" smtClean="0"/>
              <a:t>‹#›</a:t>
            </a:fld>
            <a:endParaRPr lang="ar-TN"/>
          </a:p>
        </p:txBody>
      </p:sp>
    </p:spTree>
    <p:extLst>
      <p:ext uri="{BB962C8B-B14F-4D97-AF65-F5344CB8AC3E}">
        <p14:creationId xmlns:p14="http://schemas.microsoft.com/office/powerpoint/2010/main" val="171889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8C28D17-EC7A-4CD9-989D-CC98D6679830}" type="datetimeFigureOut">
              <a:rPr lang="ar-TN" smtClean="0"/>
              <a:t>08-08-1442</a:t>
            </a:fld>
            <a:endParaRPr lang="ar-T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ar-T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A4F28D4-11E1-4EA8-9314-8E67008581CA}" type="slidenum">
              <a:rPr lang="ar-TN" smtClean="0"/>
              <a:t>‹#›</a:t>
            </a:fld>
            <a:endParaRPr lang="ar-TN"/>
          </a:p>
        </p:txBody>
      </p:sp>
    </p:spTree>
    <p:extLst>
      <p:ext uri="{BB962C8B-B14F-4D97-AF65-F5344CB8AC3E}">
        <p14:creationId xmlns:p14="http://schemas.microsoft.com/office/powerpoint/2010/main" val="2125250812"/>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AA048D6-44DC-49CE-9A51-7630362DF97A}"/>
              </a:ext>
            </a:extLst>
          </p:cNvPr>
          <p:cNvSpPr>
            <a:spLocks noGrp="1"/>
          </p:cNvSpPr>
          <p:nvPr>
            <p:ph type="ctrTitle"/>
          </p:nvPr>
        </p:nvSpPr>
        <p:spPr>
          <a:xfrm>
            <a:off x="1327823" y="1681655"/>
            <a:ext cx="9144000" cy="2788040"/>
          </a:xfrm>
        </p:spPr>
        <p:txBody>
          <a:bodyPr>
            <a:normAutofit fontScale="90000"/>
          </a:bodyPr>
          <a:lstStyle/>
          <a:p>
            <a:r>
              <a:rPr lang="fr-FR" sz="4400" b="1" dirty="0">
                <a:solidFill>
                  <a:srgbClr val="FF0000"/>
                </a:solidFill>
              </a:rPr>
              <a:t/>
            </a:r>
            <a:br>
              <a:rPr lang="fr-FR" sz="4400" b="1" dirty="0">
                <a:solidFill>
                  <a:srgbClr val="FF0000"/>
                </a:solidFill>
              </a:rPr>
            </a:br>
            <a:r>
              <a:rPr lang="fr-FR" sz="4400" b="1" dirty="0">
                <a:solidFill>
                  <a:schemeClr val="accent1">
                    <a:lumMod val="75000"/>
                  </a:schemeClr>
                </a:solidFill>
              </a:rPr>
              <a:t/>
            </a:r>
            <a:br>
              <a:rPr lang="fr-FR" sz="4400" b="1" dirty="0">
                <a:solidFill>
                  <a:schemeClr val="accent1">
                    <a:lumMod val="75000"/>
                  </a:schemeClr>
                </a:solidFill>
              </a:rPr>
            </a:br>
            <a:r>
              <a:rPr lang="fr-FR" sz="4400" b="1" dirty="0" smtClean="0">
                <a:solidFill>
                  <a:schemeClr val="accent1">
                    <a:lumMod val="75000"/>
                  </a:schemeClr>
                </a:solidFill>
              </a:rPr>
              <a:t/>
            </a:r>
            <a:br>
              <a:rPr lang="fr-FR" sz="4400" b="1" dirty="0" smtClean="0">
                <a:solidFill>
                  <a:schemeClr val="accent1">
                    <a:lumMod val="75000"/>
                  </a:schemeClr>
                </a:solidFill>
              </a:rPr>
            </a:br>
            <a:r>
              <a:rPr lang="fr-FR" sz="4400" b="1" dirty="0">
                <a:solidFill>
                  <a:schemeClr val="accent1">
                    <a:lumMod val="75000"/>
                  </a:schemeClr>
                </a:solidFill>
              </a:rPr>
              <a:t/>
            </a:r>
            <a:br>
              <a:rPr lang="fr-FR" sz="4400" b="1" dirty="0">
                <a:solidFill>
                  <a:schemeClr val="accent1">
                    <a:lumMod val="75000"/>
                  </a:schemeClr>
                </a:solidFill>
              </a:rPr>
            </a:br>
            <a:r>
              <a:rPr lang="en-US" sz="4900" dirty="0" smtClean="0">
                <a:solidFill>
                  <a:srgbClr val="FF0000"/>
                </a:solidFill>
              </a:rPr>
              <a:t>Introduction </a:t>
            </a:r>
            <a:r>
              <a:rPr lang="en-US" sz="4900" dirty="0">
                <a:solidFill>
                  <a:srgbClr val="FF0000"/>
                </a:solidFill>
              </a:rPr>
              <a:t>to Databases Checkpoint</a:t>
            </a:r>
            <a:r>
              <a:rPr lang="fr-FR" sz="4400" b="1" dirty="0">
                <a:solidFill>
                  <a:schemeClr val="accent1">
                    <a:lumMod val="75000"/>
                  </a:schemeClr>
                </a:solidFill>
              </a:rPr>
              <a:t/>
            </a:r>
            <a:br>
              <a:rPr lang="fr-FR" sz="4400" b="1" dirty="0">
                <a:solidFill>
                  <a:schemeClr val="accent1">
                    <a:lumMod val="75000"/>
                  </a:schemeClr>
                </a:solidFill>
              </a:rPr>
            </a:br>
            <a:r>
              <a:rPr lang="fr-FR" sz="4400" b="1" dirty="0">
                <a:solidFill>
                  <a:schemeClr val="accent1">
                    <a:lumMod val="75000"/>
                  </a:schemeClr>
                </a:solidFill>
              </a:rPr>
              <a:t/>
            </a:r>
            <a:br>
              <a:rPr lang="fr-FR" sz="4400" b="1" dirty="0">
                <a:solidFill>
                  <a:schemeClr val="accent1">
                    <a:lumMod val="75000"/>
                  </a:schemeClr>
                </a:solidFill>
              </a:rPr>
            </a:br>
            <a:r>
              <a:rPr lang="en-US" sz="3100" b="1" dirty="0" smtClean="0">
                <a:solidFill>
                  <a:schemeClr val="accent1">
                    <a:lumMod val="75000"/>
                  </a:schemeClr>
                </a:solidFill>
              </a:rPr>
              <a:t>presented</a:t>
            </a:r>
            <a:r>
              <a:rPr lang="fr-FR" sz="3100" b="1" dirty="0" smtClean="0">
                <a:solidFill>
                  <a:schemeClr val="accent1">
                    <a:lumMod val="75000"/>
                  </a:schemeClr>
                </a:solidFill>
              </a:rPr>
              <a:t> </a:t>
            </a:r>
            <a:r>
              <a:rPr lang="fr-FR" sz="3100" b="1" dirty="0">
                <a:solidFill>
                  <a:schemeClr val="accent1">
                    <a:lumMod val="75000"/>
                  </a:schemeClr>
                </a:solidFill>
              </a:rPr>
              <a:t>by</a:t>
            </a:r>
            <a:r>
              <a:rPr lang="fr-FR" sz="4400" b="1" dirty="0">
                <a:solidFill>
                  <a:schemeClr val="accent1">
                    <a:lumMod val="75000"/>
                  </a:schemeClr>
                </a:solidFill>
              </a:rPr>
              <a:t/>
            </a:r>
            <a:br>
              <a:rPr lang="fr-FR" sz="4400" b="1" dirty="0">
                <a:solidFill>
                  <a:schemeClr val="accent1">
                    <a:lumMod val="75000"/>
                  </a:schemeClr>
                </a:solidFill>
              </a:rPr>
            </a:br>
            <a:r>
              <a:rPr lang="fr-FR" sz="4400" b="1" dirty="0">
                <a:solidFill>
                  <a:schemeClr val="accent1">
                    <a:lumMod val="75000"/>
                  </a:schemeClr>
                </a:solidFill>
              </a:rPr>
              <a:t/>
            </a:r>
            <a:br>
              <a:rPr lang="fr-FR" sz="4400" b="1" dirty="0">
                <a:solidFill>
                  <a:schemeClr val="accent1">
                    <a:lumMod val="75000"/>
                  </a:schemeClr>
                </a:solidFill>
              </a:rPr>
            </a:br>
            <a:r>
              <a:rPr lang="fr-FR" sz="4400" b="1" dirty="0" smtClean="0">
                <a:solidFill>
                  <a:schemeClr val="accent1">
                    <a:lumMod val="75000"/>
                  </a:schemeClr>
                </a:solidFill>
              </a:rPr>
              <a:t>SHAYMA JDAY</a:t>
            </a:r>
            <a:r>
              <a:rPr lang="fr-FR" sz="4400" b="1" dirty="0">
                <a:solidFill>
                  <a:srgbClr val="FF0000"/>
                </a:solidFill>
              </a:rPr>
              <a:t/>
            </a:r>
            <a:br>
              <a:rPr lang="fr-FR" sz="4400" b="1" dirty="0">
                <a:solidFill>
                  <a:srgbClr val="FF0000"/>
                </a:solidFill>
              </a:rPr>
            </a:br>
            <a:r>
              <a:rPr lang="fr-FR" sz="4400" b="1" dirty="0">
                <a:solidFill>
                  <a:srgbClr val="FF0000"/>
                </a:solidFill>
              </a:rPr>
              <a:t/>
            </a:r>
            <a:br>
              <a:rPr lang="fr-FR" sz="4400" b="1" dirty="0">
                <a:solidFill>
                  <a:srgbClr val="FF0000"/>
                </a:solidFill>
              </a:rPr>
            </a:br>
            <a:endParaRPr lang="ar-TN" sz="4400" b="1" dirty="0">
              <a:solidFill>
                <a:srgbClr val="FF0000"/>
              </a:solidFill>
            </a:endParaRPr>
          </a:p>
        </p:txBody>
      </p:sp>
      <p:sp>
        <p:nvSpPr>
          <p:cNvPr id="3" name="Sous-titre 2">
            <a:extLst>
              <a:ext uri="{FF2B5EF4-FFF2-40B4-BE49-F238E27FC236}">
                <a16:creationId xmlns:a16="http://schemas.microsoft.com/office/drawing/2014/main" xmlns="" id="{7AAFC8A6-94B0-4C79-88CA-3B953F13781B}"/>
              </a:ext>
            </a:extLst>
          </p:cNvPr>
          <p:cNvSpPr>
            <a:spLocks noGrp="1"/>
          </p:cNvSpPr>
          <p:nvPr>
            <p:ph type="subTitle" idx="1"/>
          </p:nvPr>
        </p:nvSpPr>
        <p:spPr>
          <a:xfrm>
            <a:off x="534838" y="4154383"/>
            <a:ext cx="10547230" cy="2703617"/>
          </a:xfrm>
        </p:spPr>
        <p:txBody>
          <a:bodyPr>
            <a:normAutofit fontScale="92500" lnSpcReduction="20000"/>
          </a:bodyPr>
          <a:lstStyle/>
          <a:p>
            <a:pPr marL="342900" indent="-342900" algn="l">
              <a:buFont typeface="Wingdings" panose="05000000000000000000" pitchFamily="2" charset="2"/>
              <a:buChar char="v"/>
            </a:pPr>
            <a:r>
              <a:rPr lang="fr-FR" altLang="ar-TN" b="1" dirty="0">
                <a:solidFill>
                  <a:srgbClr val="202124"/>
                </a:solidFill>
              </a:rPr>
              <a:t>I</a:t>
            </a:r>
            <a:r>
              <a:rPr lang="ar-TN" altLang="ar-TN" b="1" dirty="0" err="1">
                <a:solidFill>
                  <a:srgbClr val="202124"/>
                </a:solidFill>
              </a:rPr>
              <a:t>ntroduction</a:t>
            </a:r>
            <a:endParaRPr lang="en-US" b="1" i="1" dirty="0"/>
          </a:p>
          <a:p>
            <a:pPr marL="342900" indent="-342900" algn="l">
              <a:buFont typeface="Wingdings" panose="05000000000000000000" pitchFamily="2" charset="2"/>
              <a:buChar char="v"/>
            </a:pPr>
            <a:r>
              <a:rPr lang="en-US" b="1" dirty="0"/>
              <a:t>relational </a:t>
            </a:r>
            <a:r>
              <a:rPr lang="en-US" b="1" dirty="0" smtClean="0"/>
              <a:t>RDBMS </a:t>
            </a:r>
            <a:r>
              <a:rPr lang="en-US" b="1" dirty="0"/>
              <a:t>MySQL</a:t>
            </a:r>
            <a:endParaRPr lang="en-US" b="1" dirty="0" smtClean="0"/>
          </a:p>
          <a:p>
            <a:pPr marL="342900" indent="-342900" algn="l">
              <a:buFont typeface="Wingdings" panose="05000000000000000000" pitchFamily="2" charset="2"/>
              <a:buChar char="v"/>
            </a:pPr>
            <a:r>
              <a:rPr lang="en-US" b="1" dirty="0" smtClean="0"/>
              <a:t>relational RDBMS PostgreSQL</a:t>
            </a:r>
          </a:p>
          <a:p>
            <a:pPr marL="342900" indent="-342900" algn="l">
              <a:buFont typeface="Wingdings" panose="05000000000000000000" pitchFamily="2" charset="2"/>
              <a:buChar char="v"/>
            </a:pPr>
            <a:r>
              <a:rPr lang="en-US" b="1" dirty="0" smtClean="0"/>
              <a:t>relational RDBMS SQL SERVER </a:t>
            </a:r>
          </a:p>
          <a:p>
            <a:pPr marL="342900" indent="-342900" algn="l">
              <a:buFont typeface="Wingdings" panose="05000000000000000000" pitchFamily="2" charset="2"/>
              <a:buChar char="v"/>
            </a:pPr>
            <a:r>
              <a:rPr lang="en-US" b="1" dirty="0" smtClean="0"/>
              <a:t>Comparison </a:t>
            </a:r>
            <a:r>
              <a:rPr lang="en-US" b="1" dirty="0"/>
              <a:t>between the three </a:t>
            </a:r>
            <a:r>
              <a:rPr lang="en-US" b="1" dirty="0" smtClean="0"/>
              <a:t>RDBMS</a:t>
            </a:r>
          </a:p>
          <a:p>
            <a:pPr marL="342900" indent="-342900" algn="l">
              <a:buFont typeface="Wingdings" panose="05000000000000000000" pitchFamily="2" charset="2"/>
              <a:buChar char="v"/>
            </a:pPr>
            <a:r>
              <a:rPr lang="fr-FR" b="1" dirty="0" err="1" smtClean="0"/>
              <a:t>Recap</a:t>
            </a:r>
            <a:endParaRPr lang="en-US" b="1" dirty="0" smtClean="0"/>
          </a:p>
          <a:p>
            <a:pPr marL="342900" indent="-342900" algn="l">
              <a:buFont typeface="Wingdings" panose="05000000000000000000" pitchFamily="2" charset="2"/>
              <a:buChar char="v"/>
            </a:pPr>
            <a:endParaRPr lang="en-US" b="1" dirty="0" smtClean="0"/>
          </a:p>
          <a:p>
            <a:pPr marL="342900" indent="-342900" algn="l">
              <a:buFont typeface="Wingdings" panose="05000000000000000000" pitchFamily="2" charset="2"/>
              <a:buChar char="v"/>
            </a:pPr>
            <a:endParaRPr lang="en-US" dirty="0"/>
          </a:p>
          <a:p>
            <a:pPr marL="342900" indent="-342900" algn="l">
              <a:buFont typeface="Wingdings" panose="05000000000000000000" pitchFamily="2" charset="2"/>
              <a:buChar char="v"/>
            </a:pPr>
            <a:endParaRPr lang="en-US" b="1" dirty="0"/>
          </a:p>
          <a:p>
            <a:pPr algn="l"/>
            <a:endParaRPr lang="en-US" b="1" dirty="0"/>
          </a:p>
          <a:p>
            <a:pPr algn="l"/>
            <a:endParaRPr lang="ar-TN" b="1" dirty="0"/>
          </a:p>
        </p:txBody>
      </p:sp>
      <p:sp>
        <p:nvSpPr>
          <p:cNvPr id="7" name="Rectangle 2">
            <a:extLst>
              <a:ext uri="{FF2B5EF4-FFF2-40B4-BE49-F238E27FC236}">
                <a16:creationId xmlns:a16="http://schemas.microsoft.com/office/drawing/2014/main" xmlns="" id="{D73DD095-3A0B-44C5-9781-ED7307379D79}"/>
              </a:ext>
            </a:extLst>
          </p:cNvPr>
          <p:cNvSpPr>
            <a:spLocks noChangeArrowheads="1"/>
          </p:cNvSpPr>
          <p:nvPr/>
        </p:nvSpPr>
        <p:spPr bwMode="auto">
          <a:xfrm>
            <a:off x="0" y="-109954"/>
            <a:ext cx="65" cy="67710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TN" altLang="ar-TN"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ar-TN" altLang="ar-TN" sz="800" b="0" i="0" u="none" strike="noStrike" cap="none" normalizeH="0" baseline="0" dirty="0">
                <a:ln>
                  <a:noFill/>
                </a:ln>
                <a:solidFill>
                  <a:schemeClr val="tx1"/>
                </a:solidFill>
                <a:effectLst/>
              </a:rPr>
              <a:t/>
            </a:r>
            <a:br>
              <a:rPr kumimoji="0" lang="ar-TN" altLang="ar-TN" sz="800" b="0" i="0" u="none" strike="noStrike" cap="none" normalizeH="0" baseline="0" dirty="0">
                <a:ln>
                  <a:noFill/>
                </a:ln>
                <a:solidFill>
                  <a:schemeClr val="tx1"/>
                </a:solidFill>
                <a:effectLst/>
              </a:rPr>
            </a:br>
            <a:endParaRPr kumimoji="0" lang="ar-TN" altLang="ar-T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409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2822C96-5116-4396-8D5C-17C03351F60B}"/>
              </a:ext>
            </a:extLst>
          </p:cNvPr>
          <p:cNvSpPr>
            <a:spLocks noGrp="1"/>
          </p:cNvSpPr>
          <p:nvPr>
            <p:ph type="ctrTitle"/>
          </p:nvPr>
        </p:nvSpPr>
        <p:spPr>
          <a:xfrm>
            <a:off x="1627517" y="0"/>
            <a:ext cx="9144000" cy="603849"/>
          </a:xfrm>
        </p:spPr>
        <p:txBody>
          <a:bodyPr>
            <a:normAutofit fontScale="90000"/>
          </a:bodyPr>
          <a:lstStyle/>
          <a:p>
            <a:r>
              <a:rPr lang="fr-FR" altLang="ar-TN" sz="4000" b="1" i="1" dirty="0">
                <a:solidFill>
                  <a:schemeClr val="accent1">
                    <a:lumMod val="75000"/>
                  </a:schemeClr>
                </a:solidFill>
              </a:rPr>
              <a:t>I</a:t>
            </a:r>
            <a:r>
              <a:rPr lang="ar-TN" altLang="ar-TN" sz="4000" b="1" i="1" dirty="0" err="1">
                <a:solidFill>
                  <a:schemeClr val="accent1">
                    <a:lumMod val="75000"/>
                  </a:schemeClr>
                </a:solidFill>
              </a:rPr>
              <a:t>ntroduction</a:t>
            </a:r>
            <a:endParaRPr lang="en-US" sz="4000" b="1" i="1" dirty="0">
              <a:solidFill>
                <a:schemeClr val="accent1">
                  <a:lumMod val="75000"/>
                </a:schemeClr>
              </a:solidFill>
            </a:endParaRPr>
          </a:p>
        </p:txBody>
      </p:sp>
      <p:sp>
        <p:nvSpPr>
          <p:cNvPr id="3" name="Sous-titre 2">
            <a:extLst>
              <a:ext uri="{FF2B5EF4-FFF2-40B4-BE49-F238E27FC236}">
                <a16:creationId xmlns:a16="http://schemas.microsoft.com/office/drawing/2014/main" xmlns="" id="{E66B0ED7-A273-4D74-B7BA-242F4300714C}"/>
              </a:ext>
            </a:extLst>
          </p:cNvPr>
          <p:cNvSpPr>
            <a:spLocks noGrp="1"/>
          </p:cNvSpPr>
          <p:nvPr>
            <p:ph type="subTitle" idx="1"/>
          </p:nvPr>
        </p:nvSpPr>
        <p:spPr>
          <a:xfrm>
            <a:off x="1854679" y="886620"/>
            <a:ext cx="9144000" cy="5882042"/>
          </a:xfrm>
        </p:spPr>
        <p:txBody>
          <a:bodyPr>
            <a:noAutofit/>
          </a:bodyPr>
          <a:lstStyle/>
          <a:p>
            <a:r>
              <a:rPr lang="en-US" i="1" dirty="0" smtClean="0">
                <a:solidFill>
                  <a:srgbClr val="C00000"/>
                </a:solidFill>
              </a:rPr>
              <a:t>What is Database?</a:t>
            </a:r>
            <a:endParaRPr lang="en-US" i="1" dirty="0">
              <a:solidFill>
                <a:srgbClr val="C00000"/>
              </a:solidFill>
            </a:endParaRPr>
          </a:p>
          <a:p>
            <a:endParaRPr lang="en-US" dirty="0"/>
          </a:p>
          <a:p>
            <a:r>
              <a:rPr lang="en-US" dirty="0"/>
              <a:t>Structured set of information designed and produced to be easily accessed, managed and modified by several users</a:t>
            </a:r>
            <a:r>
              <a:rPr lang="en-US" dirty="0" smtClean="0"/>
              <a:t>.</a:t>
            </a:r>
          </a:p>
          <a:p>
            <a:endParaRPr lang="en-US" dirty="0" smtClean="0"/>
          </a:p>
          <a:p>
            <a:r>
              <a:rPr lang="en-US" i="1" dirty="0">
                <a:solidFill>
                  <a:srgbClr val="C00000"/>
                </a:solidFill>
              </a:rPr>
              <a:t>what is DBMS?</a:t>
            </a:r>
          </a:p>
          <a:p>
            <a:endParaRPr lang="en-US" dirty="0"/>
          </a:p>
          <a:p>
            <a:r>
              <a:rPr lang="en-US" dirty="0"/>
              <a:t>A </a:t>
            </a:r>
            <a:r>
              <a:rPr lang="en-US" dirty="0" err="1"/>
              <a:t>DataBase</a:t>
            </a:r>
            <a:r>
              <a:rPr lang="en-US" dirty="0"/>
              <a:t> Management System (DBMS) is used to store information in a database. Using a DBMS, we can find, sort, transform and select information stored in database.</a:t>
            </a:r>
          </a:p>
          <a:p>
            <a:endParaRPr lang="en-US" i="1" dirty="0"/>
          </a:p>
          <a:p>
            <a:endParaRPr lang="ar-TN" dirty="0"/>
          </a:p>
        </p:txBody>
      </p:sp>
    </p:spTree>
    <p:extLst>
      <p:ext uri="{BB962C8B-B14F-4D97-AF65-F5344CB8AC3E}">
        <p14:creationId xmlns:p14="http://schemas.microsoft.com/office/powerpoint/2010/main" val="2227987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CEACE22-595A-41A8-BB18-B722546E52D8}"/>
              </a:ext>
            </a:extLst>
          </p:cNvPr>
          <p:cNvSpPr>
            <a:spLocks noGrp="1"/>
          </p:cNvSpPr>
          <p:nvPr>
            <p:ph type="ctrTitle"/>
          </p:nvPr>
        </p:nvSpPr>
        <p:spPr>
          <a:xfrm>
            <a:off x="1524000" y="-638101"/>
            <a:ext cx="9144000" cy="1725283"/>
          </a:xfrm>
        </p:spPr>
        <p:txBody>
          <a:bodyPr>
            <a:normAutofit/>
          </a:bodyPr>
          <a:lstStyle/>
          <a:p>
            <a:r>
              <a:rPr lang="en-US" sz="3600" b="1" i="1" dirty="0" smtClean="0">
                <a:solidFill>
                  <a:schemeClr val="accent1"/>
                </a:solidFill>
              </a:rPr>
              <a:t>Relational RDBMS MySQL</a:t>
            </a:r>
            <a:r>
              <a:rPr lang="en-US" sz="3600" b="1" dirty="0">
                <a:solidFill>
                  <a:schemeClr val="accent1"/>
                </a:solidFill>
              </a:rPr>
              <a:t/>
            </a:r>
            <a:br>
              <a:rPr lang="en-US" sz="3600" b="1" dirty="0">
                <a:solidFill>
                  <a:schemeClr val="accent1"/>
                </a:solidFill>
              </a:rPr>
            </a:br>
            <a:endParaRPr lang="ar-TN" sz="3600" dirty="0">
              <a:solidFill>
                <a:schemeClr val="accent1"/>
              </a:solidFill>
            </a:endParaRPr>
          </a:p>
        </p:txBody>
      </p:sp>
      <p:sp>
        <p:nvSpPr>
          <p:cNvPr id="3" name="Sous-titre 2">
            <a:extLst>
              <a:ext uri="{FF2B5EF4-FFF2-40B4-BE49-F238E27FC236}">
                <a16:creationId xmlns:a16="http://schemas.microsoft.com/office/drawing/2014/main" xmlns="" id="{A2106225-256D-48D9-8E1A-F6A27E90B797}"/>
              </a:ext>
            </a:extLst>
          </p:cNvPr>
          <p:cNvSpPr>
            <a:spLocks noGrp="1"/>
          </p:cNvSpPr>
          <p:nvPr>
            <p:ph type="subTitle" idx="1"/>
          </p:nvPr>
        </p:nvSpPr>
        <p:spPr>
          <a:xfrm>
            <a:off x="0" y="1513490"/>
            <a:ext cx="11887200" cy="4688901"/>
          </a:xfrm>
        </p:spPr>
        <p:txBody>
          <a:bodyPr>
            <a:normAutofit fontScale="85000" lnSpcReduction="20000"/>
          </a:bodyPr>
          <a:lstStyle/>
          <a:p>
            <a:endParaRPr lang="en-US" dirty="0" smtClean="0"/>
          </a:p>
          <a:p>
            <a:endParaRPr lang="fr-FR" dirty="0" smtClean="0"/>
          </a:p>
          <a:p>
            <a:endParaRPr lang="en-US" dirty="0" smtClean="0"/>
          </a:p>
          <a:p>
            <a:endParaRPr lang="en-US" dirty="0"/>
          </a:p>
          <a:p>
            <a:endParaRPr lang="en-US" dirty="0" smtClean="0"/>
          </a:p>
          <a:p>
            <a:r>
              <a:rPr lang="en-US" dirty="0"/>
              <a:t>MySQL is therefore a Relational Database Management System which uses the SQL language. It is one of the most used RDBMS. Its popularity is largely due to the fact that it is open source software, which means that its source code is freely available and anyone who feels the urge and / or the need can modify MySQL to suit it. '' improve or adapt it to their needs. A free version of MySQL is therefore available. Note that a paid commercial version also exists. </a:t>
            </a:r>
          </a:p>
          <a:p>
            <a:r>
              <a:rPr lang="en-US" dirty="0"/>
              <a:t>The development of MySQL began in 1994 with David </a:t>
            </a:r>
            <a:r>
              <a:rPr lang="en-US" dirty="0" err="1"/>
              <a:t>Axmark</a:t>
            </a:r>
            <a:r>
              <a:rPr lang="en-US" dirty="0"/>
              <a:t> and Michael </a:t>
            </a:r>
            <a:r>
              <a:rPr lang="en-US" dirty="0" err="1"/>
              <a:t>Widenius</a:t>
            </a:r>
            <a:r>
              <a:rPr lang="en-US" dirty="0"/>
              <a:t>. In 1995, the MySQL AB company was founded by these two developers, and Allan Larsson. It was the same year that the first official version of MySQL was released. </a:t>
            </a:r>
            <a:endParaRPr lang="ar-TN"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9090" y="940038"/>
            <a:ext cx="3069020" cy="2181534"/>
          </a:xfrm>
          <a:prstGeom prst="ellipse">
            <a:avLst/>
          </a:prstGeom>
          <a:ln>
            <a:noFill/>
          </a:ln>
          <a:effectLst>
            <a:softEdge rad="112500"/>
          </a:effectLst>
        </p:spPr>
      </p:pic>
    </p:spTree>
    <p:extLst>
      <p:ext uri="{BB962C8B-B14F-4D97-AF65-F5344CB8AC3E}">
        <p14:creationId xmlns:p14="http://schemas.microsoft.com/office/powerpoint/2010/main" val="194670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 calcmode="lin" valueType="num">
                                      <p:cBhvr additive="base">
                                        <p:cTn id="1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xmlns="" id="{0EFFBA95-99BE-4BD7-845A-C3092BDAE7DB}"/>
              </a:ext>
            </a:extLst>
          </p:cNvPr>
          <p:cNvSpPr>
            <a:spLocks noGrp="1"/>
          </p:cNvSpPr>
          <p:nvPr>
            <p:ph type="subTitle" idx="1"/>
          </p:nvPr>
        </p:nvSpPr>
        <p:spPr>
          <a:xfrm>
            <a:off x="0" y="1043400"/>
            <a:ext cx="12192000" cy="5814600"/>
          </a:xfrm>
        </p:spPr>
        <p:txBody>
          <a:bodyPr>
            <a:normAutofit/>
          </a:bodyPr>
          <a:lstStyle/>
          <a:p>
            <a:r>
              <a:rPr lang="en-US" dirty="0"/>
              <a:t>MySQL is widely used, especially by beginners. There are many things you can do with this software, and it is ideal for learning about database management. Be aware, however, that MySQL is far from perfect. Indeed, it does not always follow the official standard. Some syntaxes can therefore be specific to MySQL and not work under other RDBMS. I will try to report this when the case arises, but be aware of this issue. In addition, it does not implement some advanced features that you might find useful for a somewhat ambitious project. Finally, it is very permissive, and will therefore accept requests that would generate an error under other RDBMS.</a:t>
            </a:r>
          </a:p>
          <a:p>
            <a:pPr algn="just"/>
            <a:endParaRPr lang="ar-TN" dirty="0"/>
          </a:p>
        </p:txBody>
      </p:sp>
    </p:spTree>
    <p:extLst>
      <p:ext uri="{BB962C8B-B14F-4D97-AF65-F5344CB8AC3E}">
        <p14:creationId xmlns:p14="http://schemas.microsoft.com/office/powerpoint/2010/main" val="70140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7BC14CC-D4BC-4610-A6AB-EF4CA22A28AD}"/>
              </a:ext>
            </a:extLst>
          </p:cNvPr>
          <p:cNvSpPr>
            <a:spLocks noGrp="1"/>
          </p:cNvSpPr>
          <p:nvPr>
            <p:ph type="ctrTitle"/>
          </p:nvPr>
        </p:nvSpPr>
        <p:spPr>
          <a:xfrm>
            <a:off x="1524000" y="-285229"/>
            <a:ext cx="9144000" cy="1746168"/>
          </a:xfrm>
        </p:spPr>
        <p:txBody>
          <a:bodyPr>
            <a:normAutofit fontScale="90000"/>
          </a:bodyPr>
          <a:lstStyle/>
          <a:p>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a:solidFill>
                  <a:schemeClr val="accent1"/>
                </a:solidFill>
              </a:rPr>
              <a:t/>
            </a:r>
            <a:br>
              <a:rPr lang="en-US" sz="3600" b="1" i="1" dirty="0">
                <a:solidFill>
                  <a:schemeClr val="accent1"/>
                </a:solidFill>
              </a:rPr>
            </a:br>
            <a:r>
              <a:rPr lang="en-US" sz="3600" b="1" i="1" dirty="0" smtClean="0">
                <a:solidFill>
                  <a:schemeClr val="accent1"/>
                </a:solidFill>
              </a:rPr>
              <a:t/>
            </a:r>
            <a:br>
              <a:rPr lang="en-US" sz="3600" b="1" i="1" dirty="0" smtClean="0">
                <a:solidFill>
                  <a:schemeClr val="accent1"/>
                </a:solidFill>
              </a:rPr>
            </a:br>
            <a:r>
              <a:rPr lang="en-US" sz="3600" b="1" i="1" dirty="0" smtClean="0">
                <a:solidFill>
                  <a:schemeClr val="accent1"/>
                </a:solidFill>
              </a:rPr>
              <a:t>Relational RDBMS PostgreSQL?</a:t>
            </a:r>
            <a:br>
              <a:rPr lang="en-US" sz="3600" b="1" i="1" dirty="0" smtClean="0">
                <a:solidFill>
                  <a:schemeClr val="accent1"/>
                </a:solidFill>
              </a:rPr>
            </a:br>
            <a:r>
              <a:rPr lang="en-US" sz="3600" b="1" dirty="0"/>
              <a:t/>
            </a:r>
            <a:br>
              <a:rPr lang="en-US" sz="3600" b="1" dirty="0"/>
            </a:br>
            <a:endParaRPr lang="en-US" sz="3600" b="1" i="1" dirty="0">
              <a:solidFill>
                <a:schemeClr val="accent1"/>
              </a:solidFill>
            </a:endParaRPr>
          </a:p>
        </p:txBody>
      </p:sp>
      <p:sp>
        <p:nvSpPr>
          <p:cNvPr id="3" name="Sous-titre 2">
            <a:extLst>
              <a:ext uri="{FF2B5EF4-FFF2-40B4-BE49-F238E27FC236}">
                <a16:creationId xmlns:a16="http://schemas.microsoft.com/office/drawing/2014/main" xmlns="" id="{177F404C-2C67-4EA2-822B-8198CEED9ECF}"/>
              </a:ext>
            </a:extLst>
          </p:cNvPr>
          <p:cNvSpPr>
            <a:spLocks noGrp="1"/>
          </p:cNvSpPr>
          <p:nvPr>
            <p:ph type="subTitle" idx="1"/>
          </p:nvPr>
        </p:nvSpPr>
        <p:spPr>
          <a:xfrm>
            <a:off x="0" y="2669629"/>
            <a:ext cx="12192000" cy="3498258"/>
          </a:xfrm>
        </p:spPr>
        <p:txBody>
          <a:bodyPr>
            <a:normAutofit/>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ar-TN"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69" y="1019504"/>
            <a:ext cx="3237186" cy="1568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p:cNvSpPr/>
          <p:nvPr/>
        </p:nvSpPr>
        <p:spPr>
          <a:xfrm>
            <a:off x="0" y="3015323"/>
            <a:ext cx="12192000" cy="3416320"/>
          </a:xfrm>
          <a:prstGeom prst="rect">
            <a:avLst/>
          </a:prstGeom>
        </p:spPr>
        <p:txBody>
          <a:bodyPr wrap="square">
            <a:spAutoFit/>
          </a:bodyPr>
          <a:lstStyle/>
          <a:p>
            <a:pPr algn="ctr"/>
            <a:r>
              <a:rPr lang="en-US" sz="2400" dirty="0"/>
              <a:t>Like MySQL, PostgreSQL is open source software. However, it is less used, especially by beginners, because it is less known. Part of the reason for this ignorance is that PostgreSQL has long been available only under Unix. The first Windows version did not appear until version 8.0 of the software was released in 2005</a:t>
            </a:r>
            <a:r>
              <a:rPr lang="en-US" sz="2400" dirty="0" smtClean="0"/>
              <a:t>.</a:t>
            </a:r>
          </a:p>
          <a:p>
            <a:pPr algn="ctr"/>
            <a:endParaRPr lang="en-US" sz="2400" dirty="0"/>
          </a:p>
          <a:p>
            <a:pPr algn="ctr"/>
            <a:r>
              <a:rPr lang="en-US" sz="2400" dirty="0"/>
              <a:t>PostgreSQL has long performed better than MySQL, but these differences tend to diminish. MySQL now seems to be equivalent to PostgreSQL in terms of performance, except for a few operations such as inserting data and creating indexes.</a:t>
            </a:r>
          </a:p>
          <a:p>
            <a:pPr algn="ctr"/>
            <a:r>
              <a:rPr lang="en-US" sz="2400" dirty="0"/>
              <a:t>The procedural language used by PostgreSQL is called PL / </a:t>
            </a:r>
            <a:r>
              <a:rPr lang="en-US" sz="2400" dirty="0" err="1"/>
              <a:t>pgSQL</a:t>
            </a:r>
            <a:endParaRPr lang="en-US" sz="2400" dirty="0"/>
          </a:p>
        </p:txBody>
      </p:sp>
    </p:spTree>
    <p:extLst>
      <p:ext uri="{BB962C8B-B14F-4D97-AF65-F5344CB8AC3E}">
        <p14:creationId xmlns:p14="http://schemas.microsoft.com/office/powerpoint/2010/main" val="207888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 calcmode="lin" valueType="num">
                                      <p:cBhvr additive="base">
                                        <p:cTn id="24"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 calcmode="lin" valueType="num">
                                      <p:cBhvr additive="base">
                                        <p:cTn id="28"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23583-2300-40CC-8AE5-F873DAAB6668}"/>
              </a:ext>
            </a:extLst>
          </p:cNvPr>
          <p:cNvSpPr>
            <a:spLocks noGrp="1"/>
          </p:cNvSpPr>
          <p:nvPr>
            <p:ph type="ctrTitle"/>
          </p:nvPr>
        </p:nvSpPr>
        <p:spPr>
          <a:xfrm>
            <a:off x="1291086" y="-862642"/>
            <a:ext cx="9144000" cy="2235591"/>
          </a:xfrm>
        </p:spPr>
        <p:txBody>
          <a:bodyPr>
            <a:normAutofit/>
          </a:bodyPr>
          <a:lstStyle/>
          <a:p>
            <a:r>
              <a:rPr lang="en-US" sz="3600" b="1" i="1" dirty="0" smtClean="0">
                <a:solidFill>
                  <a:schemeClr val="accent1"/>
                </a:solidFill>
              </a:rPr>
              <a:t>Relational RDBMS SQL SERVER  </a:t>
            </a:r>
            <a:r>
              <a:rPr lang="en-US" b="1" dirty="0">
                <a:solidFill>
                  <a:schemeClr val="accent1"/>
                </a:solidFill>
              </a:rPr>
              <a:t/>
            </a:r>
            <a:br>
              <a:rPr lang="en-US" b="1" dirty="0">
                <a:solidFill>
                  <a:schemeClr val="accent1"/>
                </a:solidFill>
              </a:rPr>
            </a:br>
            <a:endParaRPr lang="ar-TN" dirty="0">
              <a:solidFill>
                <a:schemeClr val="accent1"/>
              </a:solidFill>
            </a:endParaRPr>
          </a:p>
        </p:txBody>
      </p:sp>
      <p:sp>
        <p:nvSpPr>
          <p:cNvPr id="3" name="Sous-titre 2">
            <a:extLst>
              <a:ext uri="{FF2B5EF4-FFF2-40B4-BE49-F238E27FC236}">
                <a16:creationId xmlns:a16="http://schemas.microsoft.com/office/drawing/2014/main" xmlns="" id="{5E2DF302-C000-4F5B-BAAE-B307B87EFC31}"/>
              </a:ext>
            </a:extLst>
          </p:cNvPr>
          <p:cNvSpPr>
            <a:spLocks noGrp="1"/>
          </p:cNvSpPr>
          <p:nvPr>
            <p:ph type="subTitle" idx="1"/>
          </p:nvPr>
        </p:nvSpPr>
        <p:spPr>
          <a:xfrm>
            <a:off x="0" y="2880357"/>
            <a:ext cx="12301268" cy="3891378"/>
          </a:xfrm>
        </p:spPr>
        <p:txBody>
          <a:bodyPr/>
          <a:lstStyle/>
          <a:p>
            <a:pPr algn="l"/>
            <a:endParaRPr lang="fr-FR" dirty="0"/>
          </a:p>
          <a:p>
            <a:pPr algn="l"/>
            <a:endParaRPr lang="fr-FR" dirty="0" smtClean="0"/>
          </a:p>
          <a:p>
            <a:pPr algn="l"/>
            <a:r>
              <a:rPr lang="fr-FR" dirty="0"/>
              <a:t> </a:t>
            </a:r>
            <a:r>
              <a:rPr lang="fr-FR" dirty="0" smtClean="0"/>
              <a:t>                                                                                        </a:t>
            </a:r>
            <a:endParaRPr lang="en-US" dirty="0" smtClean="0"/>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4771" y="644766"/>
            <a:ext cx="2371725" cy="19240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Rectangle 5"/>
          <p:cNvSpPr/>
          <p:nvPr/>
        </p:nvSpPr>
        <p:spPr>
          <a:xfrm>
            <a:off x="0" y="2728648"/>
            <a:ext cx="12192000" cy="3785652"/>
          </a:xfrm>
          <a:prstGeom prst="rect">
            <a:avLst/>
          </a:prstGeom>
        </p:spPr>
        <p:txBody>
          <a:bodyPr wrap="square">
            <a:spAutoFit/>
          </a:bodyPr>
          <a:lstStyle/>
          <a:p>
            <a:pPr algn="ctr"/>
            <a:r>
              <a:rPr lang="en-US" sz="2400" dirty="0"/>
              <a:t>Microsoft SQL Server is a database management system (DBMS) in SQL language incorporating, among other things, an RDBMS (relational DBMS </a:t>
            </a:r>
            <a:r>
              <a:rPr lang="en-US" sz="2400" dirty="0" smtClean="0"/>
              <a:t>) </a:t>
            </a:r>
            <a:r>
              <a:rPr lang="en-US" sz="2400" dirty="0"/>
              <a:t>developed and marketed by the Microsoft company. It works on Windows and Linux OS (since March 2016), but it is possible to launch it on Mac OS via Docker, because there is a download version on the Microsoft </a:t>
            </a:r>
            <a:r>
              <a:rPr lang="en-US" sz="2400" dirty="0" smtClean="0"/>
              <a:t>site</a:t>
            </a:r>
          </a:p>
          <a:p>
            <a:pPr algn="ctr"/>
            <a:endParaRPr lang="en-US" sz="2400" dirty="0" smtClean="0"/>
          </a:p>
          <a:p>
            <a:pPr algn="ctr"/>
            <a:r>
              <a:rPr lang="en-US" sz="2400" dirty="0" smtClean="0"/>
              <a:t>Its </a:t>
            </a:r>
            <a:r>
              <a:rPr lang="en-US" sz="2400" dirty="0"/>
              <a:t>multiple features go as far as multidimensional analysis and BI. This server is also a key element of the architectures Microsoft. Mastering this DBMS is therefore essential for companies that have opted for this publisher. ORSYS courses cover all areas of expertise on latest versions of SQL Server. ORSYS also offers preparation courses for Microsoft certifications in administration and development. </a:t>
            </a:r>
            <a:endParaRPr lang="en-US" sz="3200" dirty="0"/>
          </a:p>
        </p:txBody>
      </p:sp>
    </p:spTree>
    <p:extLst>
      <p:ext uri="{BB962C8B-B14F-4D97-AF65-F5344CB8AC3E}">
        <p14:creationId xmlns:p14="http://schemas.microsoft.com/office/powerpoint/2010/main" val="305366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 calcmode="lin" valueType="num">
                                      <p:cBhvr additive="base">
                                        <p:cTn id="24"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1032751"/>
          </a:xfrm>
        </p:spPr>
        <p:txBody>
          <a:bodyPr>
            <a:normAutofit/>
          </a:bodyPr>
          <a:lstStyle/>
          <a:p>
            <a:pPr algn="ctr"/>
            <a:r>
              <a:rPr lang="en-US" b="1" i="1" dirty="0" smtClean="0">
                <a:solidFill>
                  <a:schemeClr val="accent1"/>
                </a:solidFill>
              </a:rPr>
              <a:t>Comparison between the three RDBMS</a:t>
            </a:r>
            <a:endParaRPr lang="en-US" dirty="0"/>
          </a:p>
        </p:txBody>
      </p:sp>
      <p:graphicFrame>
        <p:nvGraphicFramePr>
          <p:cNvPr id="5" name="Espace réservé du contenu 4"/>
          <p:cNvGraphicFramePr>
            <a:graphicFrameLocks noGrp="1"/>
          </p:cNvGraphicFramePr>
          <p:nvPr>
            <p:ph sz="quarter" idx="13"/>
            <p:extLst>
              <p:ext uri="{D42A27DB-BD31-4B8C-83A1-F6EECF244321}">
                <p14:modId xmlns:p14="http://schemas.microsoft.com/office/powerpoint/2010/main" val="713612297"/>
              </p:ext>
            </p:extLst>
          </p:nvPr>
        </p:nvGraphicFramePr>
        <p:xfrm>
          <a:off x="1027386" y="1583886"/>
          <a:ext cx="10515600" cy="4038549"/>
        </p:xfrm>
        <a:graphic>
          <a:graphicData uri="http://schemas.openxmlformats.org/drawingml/2006/table">
            <a:tbl>
              <a:tblPr firstRow="1" bandRow="1">
                <a:tableStyleId>{5C22544A-7EE6-4342-B048-85BDC9FD1C3A}</a:tableStyleId>
              </a:tblPr>
              <a:tblGrid>
                <a:gridCol w="3421521">
                  <a:extLst>
                    <a:ext uri="{9D8B030D-6E8A-4147-A177-3AD203B41FA5}">
                      <a16:colId xmlns:a16="http://schemas.microsoft.com/office/drawing/2014/main" xmlns="" val="3840488855"/>
                    </a:ext>
                  </a:extLst>
                </a:gridCol>
                <a:gridCol w="3421521">
                  <a:extLst>
                    <a:ext uri="{9D8B030D-6E8A-4147-A177-3AD203B41FA5}">
                      <a16:colId xmlns:a16="http://schemas.microsoft.com/office/drawing/2014/main" xmlns="" val="1857361891"/>
                    </a:ext>
                  </a:extLst>
                </a:gridCol>
                <a:gridCol w="3672558">
                  <a:extLst>
                    <a:ext uri="{9D8B030D-6E8A-4147-A177-3AD203B41FA5}">
                      <a16:colId xmlns:a16="http://schemas.microsoft.com/office/drawing/2014/main" xmlns="" val="1787026598"/>
                    </a:ext>
                  </a:extLst>
                </a:gridCol>
              </a:tblGrid>
              <a:tr h="467570">
                <a:tc>
                  <a:txBody>
                    <a:bodyPr/>
                    <a:lstStyle/>
                    <a:p>
                      <a:pPr algn="ctr"/>
                      <a:r>
                        <a:rPr lang="fr-FR" dirty="0" smtClean="0"/>
                        <a:t>SQL Server</a:t>
                      </a:r>
                      <a:endParaRPr lang="en-US" dirty="0"/>
                    </a:p>
                  </a:txBody>
                  <a:tcPr/>
                </a:tc>
                <a:tc>
                  <a:txBody>
                    <a:bodyPr/>
                    <a:lstStyle/>
                    <a:p>
                      <a:pPr algn="ctr"/>
                      <a:r>
                        <a:rPr lang="fr-FR" dirty="0" smtClean="0"/>
                        <a:t>MySQL</a:t>
                      </a:r>
                      <a:endParaRPr lang="en-US" dirty="0"/>
                    </a:p>
                  </a:txBody>
                  <a:tcPr/>
                </a:tc>
                <a:tc>
                  <a:txBody>
                    <a:bodyPr/>
                    <a:lstStyle/>
                    <a:p>
                      <a:pPr algn="ctr"/>
                      <a:r>
                        <a:rPr lang="en-US" sz="1800" b="1" i="0" kern="1200" dirty="0" smtClean="0">
                          <a:solidFill>
                            <a:schemeClr val="lt1"/>
                          </a:solidFill>
                          <a:effectLst/>
                          <a:latin typeface="+mn-lt"/>
                          <a:ea typeface="+mn-ea"/>
                          <a:cs typeface="+mn-cs"/>
                        </a:rPr>
                        <a:t>PostgreSQL</a:t>
                      </a:r>
                      <a:endParaRPr lang="en-US" dirty="0"/>
                    </a:p>
                  </a:txBody>
                  <a:tcPr/>
                </a:tc>
                <a:extLst>
                  <a:ext uri="{0D108BD9-81ED-4DB2-BD59-A6C34878D82A}">
                    <a16:rowId xmlns:a16="http://schemas.microsoft.com/office/drawing/2014/main" xmlns="" val="2108491409"/>
                  </a:ext>
                </a:extLst>
              </a:tr>
              <a:tr h="467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smtClean="0"/>
                        <a:t>Licenced</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Open-source</a:t>
                      </a:r>
                      <a:endParaRPr lang="en-US"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smtClean="0"/>
                        <a:t>Open-source</a:t>
                      </a:r>
                      <a:endParaRPr lang="en-US" dirty="0" smtClean="0"/>
                    </a:p>
                  </a:txBody>
                  <a:tcPr/>
                </a:tc>
                <a:extLst>
                  <a:ext uri="{0D108BD9-81ED-4DB2-BD59-A6C34878D82A}">
                    <a16:rowId xmlns:a16="http://schemas.microsoft.com/office/drawing/2014/main" xmlns="" val="1952359893"/>
                  </a:ext>
                </a:extLst>
              </a:tr>
              <a:tr h="807039">
                <a:tc>
                  <a:txBody>
                    <a:bodyPr/>
                    <a:lstStyle/>
                    <a:p>
                      <a:pPr algn="ctr"/>
                      <a:r>
                        <a:rPr lang="fr-FR" dirty="0" err="1" smtClean="0"/>
                        <a:t>Ceated</a:t>
                      </a:r>
                      <a:r>
                        <a:rPr lang="fr-FR" dirty="0" smtClean="0"/>
                        <a:t> by Microsoft</a:t>
                      </a:r>
                      <a:endParaRPr lang="en-US" dirty="0"/>
                    </a:p>
                  </a:txBody>
                  <a:tcPr/>
                </a:tc>
                <a:tc>
                  <a:txBody>
                    <a:bodyPr/>
                    <a:lstStyle/>
                    <a:p>
                      <a:pPr algn="ctr"/>
                      <a:r>
                        <a:rPr lang="fr-FR" dirty="0" err="1" smtClean="0"/>
                        <a:t>Created</a:t>
                      </a:r>
                      <a:r>
                        <a:rPr lang="fr-FR" dirty="0" smtClean="0"/>
                        <a:t> by Oracle</a:t>
                      </a:r>
                      <a:endParaRPr lang="en-US" dirty="0"/>
                    </a:p>
                  </a:txBody>
                  <a:tcPr/>
                </a:tc>
                <a:tc>
                  <a:txBody>
                    <a:bodyPr/>
                    <a:lstStyle/>
                    <a:p>
                      <a:pPr algn="ctr"/>
                      <a:r>
                        <a:rPr lang="fr-FR" dirty="0" err="1" smtClean="0"/>
                        <a:t>Created</a:t>
                      </a:r>
                      <a:r>
                        <a:rPr lang="fr-FR" dirty="0" smtClean="0"/>
                        <a:t> by </a:t>
                      </a:r>
                      <a:r>
                        <a:rPr lang="fr-FR" dirty="0" err="1" smtClean="0"/>
                        <a:t>Postgre</a:t>
                      </a:r>
                      <a:r>
                        <a:rPr lang="fr-FR" dirty="0" smtClean="0"/>
                        <a:t> SQL  Global</a:t>
                      </a:r>
                      <a:r>
                        <a:rPr lang="fr-FR" baseline="0" dirty="0" smtClean="0"/>
                        <a:t> </a:t>
                      </a:r>
                      <a:r>
                        <a:rPr lang="fr-FR" baseline="0" dirty="0" err="1" smtClean="0"/>
                        <a:t>Development</a:t>
                      </a:r>
                      <a:r>
                        <a:rPr lang="fr-FR" baseline="0" dirty="0" smtClean="0"/>
                        <a:t> Group</a:t>
                      </a:r>
                      <a:endParaRPr lang="en-US" dirty="0"/>
                    </a:p>
                  </a:txBody>
                  <a:tcPr/>
                </a:tc>
                <a:extLst>
                  <a:ext uri="{0D108BD9-81ED-4DB2-BD59-A6C34878D82A}">
                    <a16:rowId xmlns:a16="http://schemas.microsoft.com/office/drawing/2014/main" xmlns="" val="412281781"/>
                  </a:ext>
                </a:extLst>
              </a:tr>
              <a:tr h="467570">
                <a:tc>
                  <a:txBody>
                    <a:bodyPr/>
                    <a:lstStyle/>
                    <a:p>
                      <a:pPr algn="ctr"/>
                      <a:r>
                        <a:rPr lang="fr-FR" dirty="0" smtClean="0"/>
                        <a:t>Server SQL </a:t>
                      </a:r>
                      <a:r>
                        <a:rPr lang="fr-FR" baseline="0" dirty="0" smtClean="0"/>
                        <a:t> </a:t>
                      </a:r>
                      <a:r>
                        <a:rPr lang="fr-FR" baseline="0" dirty="0" err="1" smtClean="0"/>
                        <a:t>is</a:t>
                      </a:r>
                      <a:r>
                        <a:rPr lang="fr-FR" baseline="0" dirty="0" smtClean="0"/>
                        <a:t> extensible</a:t>
                      </a:r>
                      <a:endParaRPr lang="en-US" dirty="0"/>
                    </a:p>
                  </a:txBody>
                  <a:tcPr/>
                </a:tc>
                <a:tc>
                  <a:txBody>
                    <a:bodyPr/>
                    <a:lstStyle/>
                    <a:p>
                      <a:pPr algn="ctr"/>
                      <a:r>
                        <a:rPr lang="en-US" sz="1800" b="0" i="0" kern="1200" dirty="0" smtClean="0">
                          <a:solidFill>
                            <a:schemeClr val="dk1"/>
                          </a:solidFill>
                          <a:effectLst/>
                          <a:latin typeface="+mn-lt"/>
                          <a:ea typeface="+mn-ea"/>
                          <a:cs typeface="+mn-cs"/>
                        </a:rPr>
                        <a:t>MySQL is not extensible</a:t>
                      </a:r>
                      <a:endParaRPr lang="en-US" dirty="0"/>
                    </a:p>
                  </a:txBody>
                  <a:tcPr/>
                </a:tc>
                <a:tc>
                  <a:txBody>
                    <a:bodyPr/>
                    <a:lstStyle/>
                    <a:p>
                      <a:pPr algn="ctr"/>
                      <a:r>
                        <a:rPr lang="en-US" sz="1800" b="0" i="0" kern="1200" dirty="0" smtClean="0">
                          <a:solidFill>
                            <a:schemeClr val="dk1"/>
                          </a:solidFill>
                          <a:effectLst/>
                          <a:latin typeface="+mn-lt"/>
                          <a:ea typeface="+mn-ea"/>
                          <a:cs typeface="+mn-cs"/>
                        </a:rPr>
                        <a:t>PostgreSQL is highly extensible</a:t>
                      </a:r>
                      <a:endParaRPr lang="en-US" dirty="0"/>
                    </a:p>
                  </a:txBody>
                  <a:tcPr/>
                </a:tc>
                <a:extLst>
                  <a:ext uri="{0D108BD9-81ED-4DB2-BD59-A6C34878D82A}">
                    <a16:rowId xmlns:a16="http://schemas.microsoft.com/office/drawing/2014/main" xmlns="" val="188420476"/>
                  </a:ext>
                </a:extLst>
              </a:tr>
              <a:tr h="467570">
                <a:tc>
                  <a:txBody>
                    <a:bodyPr/>
                    <a:lstStyle/>
                    <a:p>
                      <a:pPr algn="ctr"/>
                      <a:r>
                        <a:rPr lang="fr-FR" dirty="0" smtClean="0"/>
                        <a:t>Flexible </a:t>
                      </a:r>
                      <a:r>
                        <a:rPr lang="fr-FR" dirty="0" err="1" smtClean="0"/>
                        <a:t>search</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smtClean="0"/>
                        <a:t>Organizies</a:t>
                      </a:r>
                      <a:r>
                        <a:rPr lang="fr-FR" baseline="0" dirty="0" smtClean="0"/>
                        <a:t> index </a:t>
                      </a:r>
                      <a:r>
                        <a:rPr lang="fr-FR" baseline="0" dirty="0" err="1" smtClean="0"/>
                        <a:t>into</a:t>
                      </a:r>
                      <a:r>
                        <a:rPr lang="fr-FR" baseline="0" dirty="0" smtClean="0"/>
                        <a:t> </a:t>
                      </a:r>
                      <a:r>
                        <a:rPr lang="fr-FR" baseline="0" dirty="0" err="1" smtClean="0"/>
                        <a:t>clusteres</a:t>
                      </a:r>
                      <a:r>
                        <a:rPr lang="fr-FR" baseline="0" dirty="0" smtClean="0"/>
                        <a:t> and table </a:t>
                      </a:r>
                      <a:endParaRPr lang="en-US" dirty="0" smtClean="0"/>
                    </a:p>
                  </a:txBody>
                  <a:tcPr/>
                </a:tc>
                <a:tc>
                  <a:txBody>
                    <a:bodyPr/>
                    <a:lstStyle/>
                    <a:p>
                      <a:pPr algn="ctr"/>
                      <a:r>
                        <a:rPr lang="fr-FR" dirty="0" smtClean="0"/>
                        <a:t>Rich </a:t>
                      </a:r>
                      <a:r>
                        <a:rPr lang="fr-FR" dirty="0" err="1" smtClean="0"/>
                        <a:t>automated</a:t>
                      </a:r>
                      <a:r>
                        <a:rPr lang="fr-FR" dirty="0" smtClean="0"/>
                        <a:t> </a:t>
                      </a:r>
                      <a:r>
                        <a:rPr lang="fr-FR" dirty="0" err="1" smtClean="0"/>
                        <a:t>functionality</a:t>
                      </a:r>
                      <a:r>
                        <a:rPr lang="fr-FR" dirty="0" smtClean="0"/>
                        <a:t> for index mangement </a:t>
                      </a:r>
                      <a:endParaRPr lang="en-US" dirty="0"/>
                    </a:p>
                  </a:txBody>
                  <a:tcPr/>
                </a:tc>
                <a:extLst>
                  <a:ext uri="{0D108BD9-81ED-4DB2-BD59-A6C34878D82A}">
                    <a16:rowId xmlns:a16="http://schemas.microsoft.com/office/drawing/2014/main" xmlns="" val="640699601"/>
                  </a:ext>
                </a:extLst>
              </a:tr>
              <a:tr h="807039">
                <a:tc>
                  <a:txBody>
                    <a:bodyPr/>
                    <a:lstStyle/>
                    <a:p>
                      <a:pPr algn="ctr"/>
                      <a:r>
                        <a:rPr lang="en-US" sz="1800" b="0" i="0" kern="1200" dirty="0" smtClean="0">
                          <a:solidFill>
                            <a:schemeClr val="dk1"/>
                          </a:solidFill>
                          <a:effectLst/>
                          <a:latin typeface="+mn-lt"/>
                          <a:ea typeface="+mn-ea"/>
                          <a:cs typeface="+mn-cs"/>
                        </a:rPr>
                        <a:t>Stored procedures are lines of code that are called by the application.</a:t>
                      </a:r>
                      <a:endParaRPr lang="en-US" dirty="0"/>
                    </a:p>
                  </a:txBody>
                  <a:tcPr/>
                </a:tc>
                <a:tc>
                  <a:txBody>
                    <a:bodyPr/>
                    <a:lstStyle/>
                    <a:p>
                      <a:pPr algn="ctr"/>
                      <a:r>
                        <a:rPr lang="en-US" sz="1800" b="0" i="0" kern="1200" dirty="0" smtClean="0">
                          <a:solidFill>
                            <a:schemeClr val="dk1"/>
                          </a:solidFill>
                          <a:effectLst/>
                          <a:latin typeface="+mn-lt"/>
                          <a:ea typeface="+mn-ea"/>
                          <a:cs typeface="+mn-cs"/>
                        </a:rPr>
                        <a:t>MySQL runs on various systems such as Unix, Windows, Linux or OS / 2. The sources being provided, it is possible to improve </a:t>
                      </a:r>
                      <a:r>
                        <a:rPr lang="en-US" sz="1800" b="0" i="0" kern="1200" dirty="0" err="1" smtClean="0">
                          <a:solidFill>
                            <a:schemeClr val="dk1"/>
                          </a:solidFill>
                          <a:effectLst/>
                          <a:latin typeface="+mn-lt"/>
                          <a:ea typeface="+mn-ea"/>
                          <a:cs typeface="+mn-cs"/>
                        </a:rPr>
                        <a:t>mySQL</a:t>
                      </a:r>
                      <a:r>
                        <a:rPr lang="en-US" sz="1800" b="0" i="0" kern="1200" dirty="0" smtClean="0">
                          <a:solidFill>
                            <a:schemeClr val="dk1"/>
                          </a:solidFill>
                          <a:effectLst/>
                          <a:latin typeface="+mn-lt"/>
                          <a:ea typeface="+mn-ea"/>
                          <a:cs typeface="+mn-cs"/>
                        </a:rPr>
                        <a:t>. </a:t>
                      </a:r>
                      <a:endParaRPr lang="en-US" dirty="0"/>
                    </a:p>
                  </a:txBody>
                  <a:tcPr/>
                </a:tc>
                <a:tc>
                  <a:txBody>
                    <a:bodyPr/>
                    <a:lstStyle/>
                    <a:p>
                      <a:pPr algn="ctr"/>
                      <a:r>
                        <a:rPr lang="en-US" sz="1800" b="0" i="0" kern="1200" dirty="0" smtClean="0">
                          <a:solidFill>
                            <a:schemeClr val="dk1"/>
                          </a:solidFill>
                          <a:effectLst/>
                          <a:latin typeface="+mn-lt"/>
                          <a:ea typeface="+mn-ea"/>
                          <a:cs typeface="+mn-cs"/>
                        </a:rPr>
                        <a:t>Everything about queries is better with PostgreSQL </a:t>
                      </a:r>
                      <a:endParaRPr lang="en-US" dirty="0"/>
                    </a:p>
                  </a:txBody>
                  <a:tcPr/>
                </a:tc>
                <a:extLst>
                  <a:ext uri="{0D108BD9-81ED-4DB2-BD59-A6C34878D82A}">
                    <a16:rowId xmlns:a16="http://schemas.microsoft.com/office/drawing/2014/main" xmlns="" val="2306459386"/>
                  </a:ext>
                </a:extLst>
              </a:tr>
            </a:tbl>
          </a:graphicData>
        </a:graphic>
      </p:graphicFrame>
    </p:spTree>
    <p:extLst>
      <p:ext uri="{BB962C8B-B14F-4D97-AF65-F5344CB8AC3E}">
        <p14:creationId xmlns:p14="http://schemas.microsoft.com/office/powerpoint/2010/main" val="176917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b="1" i="1" dirty="0" smtClean="0">
                <a:solidFill>
                  <a:schemeClr val="accent1"/>
                </a:solidFill>
              </a:rPr>
              <a:t>Recap</a:t>
            </a:r>
            <a:endParaRPr lang="en-US" dirty="0"/>
          </a:p>
        </p:txBody>
      </p:sp>
      <p:sp>
        <p:nvSpPr>
          <p:cNvPr id="3" name="Espace réservé du contenu 2"/>
          <p:cNvSpPr>
            <a:spLocks noGrp="1"/>
          </p:cNvSpPr>
          <p:nvPr>
            <p:ph sz="quarter" idx="13"/>
          </p:nvPr>
        </p:nvSpPr>
        <p:spPr/>
        <p:txBody>
          <a:bodyPr>
            <a:normAutofit fontScale="92500"/>
          </a:bodyPr>
          <a:lstStyle/>
          <a:p>
            <a:pPr marL="0" indent="0" algn="ctr">
              <a:buNone/>
            </a:pPr>
            <a:r>
              <a:rPr lang="en-US" sz="4400" dirty="0"/>
              <a:t>The reason for choosing one database product over another should be based on your applications and the state of your development cycle. </a:t>
            </a:r>
            <a:endParaRPr lang="en-US" sz="4400" dirty="0" smtClean="0"/>
          </a:p>
          <a:p>
            <a:pPr marL="0" indent="0" algn="ctr">
              <a:buNone/>
            </a:pPr>
            <a:endParaRPr lang="en-US" dirty="0"/>
          </a:p>
          <a:p>
            <a:pPr marL="0" indent="0" algn="ctr">
              <a:buNone/>
            </a:pPr>
            <a:endParaRPr lang="en-US" dirty="0" smtClean="0"/>
          </a:p>
          <a:p>
            <a:pPr marL="0" indent="0" algn="ctr">
              <a:buNone/>
            </a:pPr>
            <a:endParaRPr lang="en-US" dirty="0"/>
          </a:p>
        </p:txBody>
      </p:sp>
    </p:spTree>
    <p:extLst>
      <p:ext uri="{BB962C8B-B14F-4D97-AF65-F5344CB8AC3E}">
        <p14:creationId xmlns:p14="http://schemas.microsoft.com/office/powerpoint/2010/main" val="21273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86D64A6-C43F-4BEB-B523-7447344EF169}"/>
              </a:ext>
            </a:extLst>
          </p:cNvPr>
          <p:cNvSpPr>
            <a:spLocks noGrp="1"/>
          </p:cNvSpPr>
          <p:nvPr>
            <p:ph type="ctrTitle"/>
          </p:nvPr>
        </p:nvSpPr>
        <p:spPr>
          <a:xfrm>
            <a:off x="1524000" y="1122362"/>
            <a:ext cx="9144000" cy="3622165"/>
          </a:xfrm>
        </p:spPr>
        <p:txBody>
          <a:bodyPr>
            <a:normAutofit/>
          </a:bodyPr>
          <a:lstStyle/>
          <a:p>
            <a:r>
              <a:rPr lang="fr-FR" sz="13800" dirty="0" err="1">
                <a:solidFill>
                  <a:schemeClr val="accent1"/>
                </a:solidFill>
              </a:rPr>
              <a:t>Thank</a:t>
            </a:r>
            <a:r>
              <a:rPr lang="fr-FR" sz="13800" dirty="0">
                <a:solidFill>
                  <a:schemeClr val="accent1"/>
                </a:solidFill>
              </a:rPr>
              <a:t> </a:t>
            </a:r>
            <a:r>
              <a:rPr lang="fr-FR" sz="13800" dirty="0" err="1">
                <a:solidFill>
                  <a:schemeClr val="accent1"/>
                </a:solidFill>
              </a:rPr>
              <a:t>you</a:t>
            </a:r>
            <a:endParaRPr lang="ar-TN" sz="13800" dirty="0">
              <a:solidFill>
                <a:schemeClr val="accent1"/>
              </a:solidFill>
            </a:endParaRPr>
          </a:p>
        </p:txBody>
      </p:sp>
    </p:spTree>
    <p:extLst>
      <p:ext uri="{BB962C8B-B14F-4D97-AF65-F5344CB8AC3E}">
        <p14:creationId xmlns:p14="http://schemas.microsoft.com/office/powerpoint/2010/main" val="193168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279</TotalTime>
  <Words>725</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Tw Cen MT</vt:lpstr>
      <vt:lpstr>Wingdings</vt:lpstr>
      <vt:lpstr>Droplet</vt:lpstr>
      <vt:lpstr>    Introduction to Databases Checkpoint  presented by  SHAYMA JDAY  </vt:lpstr>
      <vt:lpstr>Introduction</vt:lpstr>
      <vt:lpstr>Relational RDBMS MySQL </vt:lpstr>
      <vt:lpstr>PowerPoint Presentation</vt:lpstr>
      <vt:lpstr>       Relational RDBMS PostgreSQL?  </vt:lpstr>
      <vt:lpstr>Relational RDBMS SQL SERVER   </vt:lpstr>
      <vt:lpstr>Comparison between the three RDBMS</vt:lpstr>
      <vt:lpstr>Recap</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Checkpoint project</dc:title>
  <dc:creator>Houssem</dc:creator>
  <cp:lastModifiedBy>Volcano</cp:lastModifiedBy>
  <cp:revision>35</cp:revision>
  <dcterms:created xsi:type="dcterms:W3CDTF">2020-12-21T16:38:11Z</dcterms:created>
  <dcterms:modified xsi:type="dcterms:W3CDTF">2021-03-21T14:00:29Z</dcterms:modified>
</cp:coreProperties>
</file>