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719" r:id="rId2"/>
    <p:sldMasterId id="2147483730" r:id="rId3"/>
  </p:sldMasterIdLst>
  <p:notesMasterIdLst>
    <p:notesMasterId r:id="rId20"/>
  </p:notesMasterIdLst>
  <p:handoutMasterIdLst>
    <p:handoutMasterId r:id="rId21"/>
  </p:handoutMasterIdLst>
  <p:sldIdLst>
    <p:sldId id="334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50" r:id="rId12"/>
    <p:sldId id="349" r:id="rId13"/>
    <p:sldId id="354" r:id="rId14"/>
    <p:sldId id="351" r:id="rId15"/>
    <p:sldId id="352" r:id="rId16"/>
    <p:sldId id="353" r:id="rId17"/>
    <p:sldId id="355" r:id="rId18"/>
    <p:sldId id="35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FFD03B"/>
    <a:srgbClr val="FF00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3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C74C-9A26-4B36-9820-AE7D1BDB3D46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72C11-9C0A-4E91-987C-D91D8E005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408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9E8A8-2D8E-44F5-AA02-C0FC7028DA32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3A482-000F-42B8-9E77-AA2725E0EF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40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verture FR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556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787400" y="271991"/>
            <a:ext cx="10515600" cy="584775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>
              <a:lnSpc>
                <a:spcPct val="70000"/>
              </a:lnSpc>
              <a:defRPr lang="fr-FR" sz="40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ct val="80000"/>
              </a:lnSpc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2"/>
          </p:nvPr>
        </p:nvSpPr>
        <p:spPr>
          <a:xfrm>
            <a:off x="1126067" y="1331118"/>
            <a:ext cx="5520266" cy="435133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100" b="1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263" indent="-177800">
              <a:buClr>
                <a:srgbClr val="00B0F0"/>
              </a:buClr>
              <a:buSzPct val="100000"/>
              <a:buFont typeface="Calibri" panose="020F0502020204030204" pitchFamily="34" charset="0"/>
              <a:buChar char="&gt;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27063" indent="-177800">
              <a:buClr>
                <a:schemeClr val="tx1">
                  <a:lumMod val="50000"/>
                  <a:lumOff val="50000"/>
                </a:schemeClr>
              </a:buClr>
              <a:buSzPct val="90000"/>
              <a:buFont typeface="Calibri" panose="020F0502020204030204" pitchFamily="34" charset="0"/>
              <a:buChar char="⁄"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4863" indent="-228600">
              <a:buClr>
                <a:srgbClr val="FFC000"/>
              </a:buClr>
              <a:buSzPct val="75000"/>
              <a:buFont typeface="Calibri" panose="020F0502020204030204" pitchFamily="34" charset="0"/>
              <a:buChar char="∕"/>
              <a:defRPr sz="1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82663" indent="-285750">
              <a:buClr>
                <a:srgbClr val="00B0F0"/>
              </a:buClr>
              <a:buSzPct val="75000"/>
              <a:buFont typeface="Calibri" panose="020F0502020204030204" pitchFamily="34" charset="0"/>
              <a:buChar char="∕"/>
              <a:defRPr sz="120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4"/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3"/>
          </p:nvPr>
        </p:nvSpPr>
        <p:spPr>
          <a:xfrm>
            <a:off x="6646333" y="1331118"/>
            <a:ext cx="5520266" cy="435133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100" b="1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263" indent="-177800">
              <a:buClr>
                <a:srgbClr val="00B0F0"/>
              </a:buClr>
              <a:buSzPct val="100000"/>
              <a:buFont typeface="Calibri" panose="020F0502020204030204" pitchFamily="34" charset="0"/>
              <a:buChar char="&gt;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27063" indent="-177800">
              <a:buClr>
                <a:schemeClr val="tx1">
                  <a:lumMod val="50000"/>
                  <a:lumOff val="50000"/>
                </a:schemeClr>
              </a:buClr>
              <a:buSzPct val="90000"/>
              <a:buFont typeface="Calibri" panose="020F0502020204030204" pitchFamily="34" charset="0"/>
              <a:buChar char="⁄"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4863" indent="-228600">
              <a:buClr>
                <a:srgbClr val="FFC000"/>
              </a:buClr>
              <a:buSzPct val="75000"/>
              <a:buFont typeface="Calibri" panose="020F0502020204030204" pitchFamily="34" charset="0"/>
              <a:buChar char="∕"/>
              <a:defRPr sz="1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82663" indent="-285750">
              <a:buClr>
                <a:srgbClr val="00B0F0"/>
              </a:buClr>
              <a:buSzPct val="75000"/>
              <a:buFont typeface="Calibri" panose="020F0502020204030204" pitchFamily="34" charset="0"/>
              <a:buChar char="∕"/>
              <a:defRPr sz="120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4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184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6067" y="1331118"/>
            <a:ext cx="5198533" cy="2632097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100" b="1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263" indent="-177800">
              <a:buClr>
                <a:srgbClr val="00B0F0"/>
              </a:buClr>
              <a:buFont typeface="Calibri" panose="020F0502020204030204" pitchFamily="34" charset="0"/>
              <a:buChar char="&gt;"/>
              <a:def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177800">
              <a:buClr>
                <a:schemeClr val="tx1">
                  <a:lumMod val="50000"/>
                  <a:lumOff val="50000"/>
                </a:schemeClr>
              </a:buClr>
              <a:buFont typeface="Calibri" panose="020F0502020204030204" pitchFamily="34" charset="0"/>
              <a:buChar char="⁄"/>
              <a:defRPr lang="fr-FR" sz="180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1"/>
          </p:nvPr>
        </p:nvSpPr>
        <p:spPr>
          <a:xfrm>
            <a:off x="6705600" y="1331118"/>
            <a:ext cx="5198533" cy="2632097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lang="fr-FR" sz="2100" b="1" u="none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9263" indent="-177800">
              <a:buClr>
                <a:srgbClr val="00B0F0"/>
              </a:buClr>
              <a:buFont typeface="Calibri" panose="020F0502020204030204" pitchFamily="34" charset="0"/>
              <a:buChar char="&gt;"/>
              <a:def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177800">
              <a:buClr>
                <a:schemeClr val="tx1">
                  <a:lumMod val="50000"/>
                  <a:lumOff val="50000"/>
                </a:schemeClr>
              </a:buClr>
              <a:buFont typeface="Calibri" panose="020F0502020204030204" pitchFamily="34" charset="0"/>
              <a:buChar char="⁄"/>
              <a:defRPr lang="fr-FR" sz="180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87400" y="271991"/>
            <a:ext cx="10515600" cy="584775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>
              <a:defRPr lang="fr-FR" sz="40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ct val="80000"/>
              </a:lnSpc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3"/>
          </p:nvPr>
        </p:nvSpPr>
        <p:spPr>
          <a:xfrm>
            <a:off x="1126067" y="3963215"/>
            <a:ext cx="5198533" cy="242911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100" b="1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263" indent="-177800">
              <a:buClr>
                <a:srgbClr val="00B0F0"/>
              </a:buClr>
              <a:buFont typeface="Calibri" panose="020F0502020204030204" pitchFamily="34" charset="0"/>
              <a:buChar char="&gt;"/>
              <a:def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177800">
              <a:buClr>
                <a:schemeClr val="tx1">
                  <a:lumMod val="50000"/>
                  <a:lumOff val="50000"/>
                </a:schemeClr>
              </a:buClr>
              <a:buFont typeface="Calibri" panose="020F0502020204030204" pitchFamily="34" charset="0"/>
              <a:buChar char="⁄"/>
              <a:defRPr lang="fr-FR" sz="180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4"/>
          </p:nvPr>
        </p:nvSpPr>
        <p:spPr>
          <a:xfrm>
            <a:off x="6705600" y="3963215"/>
            <a:ext cx="5198533" cy="242911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lang="fr-FR" sz="2100" b="1" u="none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9263" indent="-177800">
              <a:buClr>
                <a:srgbClr val="00B0F0"/>
              </a:buClr>
              <a:buFont typeface="Calibri" panose="020F0502020204030204" pitchFamily="34" charset="0"/>
              <a:buChar char="&gt;"/>
              <a:def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177800">
              <a:buClr>
                <a:schemeClr val="tx1">
                  <a:lumMod val="50000"/>
                  <a:lumOff val="50000"/>
                </a:schemeClr>
              </a:buClr>
              <a:buFont typeface="Calibri" panose="020F0502020204030204" pitchFamily="34" charset="0"/>
              <a:buChar char="⁄"/>
              <a:defRPr lang="fr-FR" sz="180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803482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787400" y="271991"/>
            <a:ext cx="10515600" cy="584775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>
              <a:defRPr lang="fr-FR" sz="40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fr-FR" dirty="0"/>
          </a:p>
        </p:txBody>
      </p:sp>
      <p:sp>
        <p:nvSpPr>
          <p:cNvPr id="4" name="Ellipse 3"/>
          <p:cNvSpPr/>
          <p:nvPr userDrawn="1"/>
        </p:nvSpPr>
        <p:spPr>
          <a:xfrm>
            <a:off x="8368862" y="4293393"/>
            <a:ext cx="2160000" cy="21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9371436" y="4851365"/>
            <a:ext cx="30059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Effisoft</a:t>
            </a:r>
          </a:p>
          <a:p>
            <a:r>
              <a:rPr lang="fr-FR" sz="1400" dirty="0" err="1" smtClean="0"/>
              <a:t>Risk</a:t>
            </a:r>
            <a:r>
              <a:rPr lang="fr-FR" sz="1400" dirty="0" smtClean="0"/>
              <a:t> &amp; </a:t>
            </a:r>
            <a:r>
              <a:rPr lang="fr-FR" sz="1400" dirty="0" err="1" smtClean="0"/>
              <a:t>Re-Insurance</a:t>
            </a:r>
            <a:r>
              <a:rPr lang="fr-FR" sz="1400" dirty="0" smtClean="0"/>
              <a:t> Solutions</a:t>
            </a:r>
          </a:p>
          <a:p>
            <a:endParaRPr lang="fr-FR" sz="1400" dirty="0"/>
          </a:p>
          <a:p>
            <a:r>
              <a:rPr lang="fr-FR" sz="1400" b="1" dirty="0" smtClean="0"/>
              <a:t>26, rue d’Athènes 75009 Paris</a:t>
            </a:r>
          </a:p>
          <a:p>
            <a:r>
              <a:rPr lang="fr-FR" sz="1400" b="1" dirty="0"/>
              <a:t>+33 1 42 93 </a:t>
            </a:r>
            <a:r>
              <a:rPr lang="fr-FR" sz="1400" b="1" dirty="0" smtClean="0"/>
              <a:t>33 33</a:t>
            </a:r>
          </a:p>
          <a:p>
            <a:r>
              <a:rPr lang="fr-FR" sz="1400" b="1" dirty="0"/>
              <a:t>www.effisoft.com</a:t>
            </a:r>
          </a:p>
        </p:txBody>
      </p:sp>
      <p:sp>
        <p:nvSpPr>
          <p:cNvPr id="7" name="Ellipse 6"/>
          <p:cNvSpPr/>
          <p:nvPr userDrawn="1"/>
        </p:nvSpPr>
        <p:spPr>
          <a:xfrm>
            <a:off x="8368862" y="1847850"/>
            <a:ext cx="2160000" cy="21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9371436" y="277396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algn="l" defTabSz="914400" rtl="0" eaLnBrk="1" latinLnBrk="0" hangingPunct="1"/>
            <a:r>
              <a:rPr lang="fr-FR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contact@effisoft-group.com</a:t>
            </a:r>
          </a:p>
        </p:txBody>
      </p:sp>
    </p:spTree>
    <p:extLst>
      <p:ext uri="{BB962C8B-B14F-4D97-AF65-F5344CB8AC3E}">
        <p14:creationId xmlns:p14="http://schemas.microsoft.com/office/powerpoint/2010/main" val="127806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ésentation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004441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4004441" y="3149003"/>
            <a:ext cx="4130566" cy="1471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3982366" y="1966286"/>
            <a:ext cx="8209634" cy="77558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Client/Titre de la près.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004441" y="2768236"/>
            <a:ext cx="8187559" cy="351942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Date de Présentation/Sous-titre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25"/>
          <a:stretch/>
        </p:blipFill>
        <p:spPr>
          <a:xfrm>
            <a:off x="9865010" y="6306634"/>
            <a:ext cx="221943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53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présentation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004441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4004441" y="3149003"/>
            <a:ext cx="4130566" cy="1471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3982366" y="1966286"/>
            <a:ext cx="8209634" cy="77558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fr-FR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Client/Titre de la près.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004441" y="2768236"/>
            <a:ext cx="8187559" cy="351942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Date de Présentation/Sous-titre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2890" y="6179048"/>
            <a:ext cx="12194889" cy="678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25"/>
          <a:stretch/>
        </p:blipFill>
        <p:spPr>
          <a:xfrm>
            <a:off x="9865010" y="6306634"/>
            <a:ext cx="221943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91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004441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/>
          <p:cNvSpPr txBox="1">
            <a:spLocks/>
          </p:cNvSpPr>
          <p:nvPr userDrawn="1"/>
        </p:nvSpPr>
        <p:spPr>
          <a:xfrm>
            <a:off x="-1" y="1353205"/>
            <a:ext cx="3853195" cy="1618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dirty="0" smtClean="0">
                <a:solidFill>
                  <a:schemeClr val="bg1"/>
                </a:solidFill>
              </a:rPr>
              <a:t>Agenda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1853025" y="3353377"/>
            <a:ext cx="4151587" cy="1512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4174066" y="1596628"/>
            <a:ext cx="8017934" cy="75713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dirty="0" smtClean="0"/>
              <a:t>1. Point A</a:t>
            </a:r>
            <a:br>
              <a:rPr lang="fr-FR" dirty="0" smtClean="0"/>
            </a:br>
            <a:r>
              <a:rPr lang="fr-FR" dirty="0" smtClean="0"/>
              <a:t>2. Point B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25"/>
          <a:stretch/>
        </p:blipFill>
        <p:spPr>
          <a:xfrm>
            <a:off x="10769088" y="6465424"/>
            <a:ext cx="1322542" cy="3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8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67792" y="1353206"/>
            <a:ext cx="8324208" cy="4151587"/>
          </a:xfrm>
          <a:prstGeom prst="rect">
            <a:avLst/>
          </a:prstGeom>
          <a:solidFill>
            <a:schemeClr val="tx1">
              <a:lumMod val="50000"/>
              <a:lumOff val="5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sz="6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1853025" y="3353377"/>
            <a:ext cx="4151587" cy="1512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004442" y="2761192"/>
            <a:ext cx="8187558" cy="70173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1. Titre Point A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25"/>
          <a:stretch/>
        </p:blipFill>
        <p:spPr>
          <a:xfrm>
            <a:off x="10769088" y="6465424"/>
            <a:ext cx="1322542" cy="3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6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éma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35200" y="-10798"/>
            <a:ext cx="2737649" cy="68687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7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792132" y="1323439"/>
            <a:ext cx="2633135" cy="39343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buNone/>
              <a:defRPr lang="fr-FR" sz="21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masque.</a:t>
            </a:r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87400" y="271991"/>
            <a:ext cx="105156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 rot="10800000" flipV="1">
            <a:off x="550498" y="882647"/>
            <a:ext cx="4183201" cy="508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25"/>
          <a:stretch/>
        </p:blipFill>
        <p:spPr>
          <a:xfrm>
            <a:off x="10769088" y="6465424"/>
            <a:ext cx="1322542" cy="3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36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héma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25"/>
          <a:stretch/>
        </p:blipFill>
        <p:spPr>
          <a:xfrm>
            <a:off x="10769088" y="6465424"/>
            <a:ext cx="1322542" cy="3132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" y="0"/>
            <a:ext cx="719999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44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pour sché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787400" y="271991"/>
            <a:ext cx="10515600" cy="584775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>
              <a:lnSpc>
                <a:spcPct val="70000"/>
              </a:lnSpc>
              <a:defRPr lang="fr-FR" sz="40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ct val="80000"/>
              </a:lnSpc>
            </a:pPr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1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126067" y="1331118"/>
            <a:ext cx="10778066" cy="4351338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2100" b="1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9263" indent="-177800">
              <a:buClr>
                <a:srgbClr val="00B0F0"/>
              </a:buClr>
              <a:buSzPct val="100000"/>
              <a:buFont typeface="Calibri" panose="020F0502020204030204" pitchFamily="34" charset="0"/>
              <a:buChar char="&gt;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627063" indent="-177800">
              <a:buClr>
                <a:schemeClr val="tx1">
                  <a:lumMod val="50000"/>
                  <a:lumOff val="50000"/>
                </a:schemeClr>
              </a:buClr>
              <a:buSzPct val="90000"/>
              <a:buFont typeface="Calibri" panose="020F0502020204030204" pitchFamily="34" charset="0"/>
              <a:buChar char="⁄"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4863" indent="-228600">
              <a:buClr>
                <a:srgbClr val="FFC000"/>
              </a:buClr>
              <a:buSzPct val="75000"/>
              <a:buFont typeface="Calibri" panose="020F0502020204030204" pitchFamily="34" charset="0"/>
              <a:buChar char="∕"/>
              <a:defRPr sz="1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82663" indent="-285750">
              <a:buClr>
                <a:srgbClr val="00B0F0"/>
              </a:buClr>
              <a:buSzPct val="75000"/>
              <a:buFont typeface="Calibri" panose="020F0502020204030204" pitchFamily="34" charset="0"/>
              <a:buChar char="∕"/>
              <a:defRPr sz="120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4"/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787400" y="271991"/>
            <a:ext cx="10515600" cy="584775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>
              <a:lnSpc>
                <a:spcPct val="70000"/>
              </a:lnSpc>
              <a:defRPr lang="fr-FR" sz="40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ct val="80000"/>
              </a:lnSpc>
            </a:pPr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6252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 txBox="1">
            <a:spLocks/>
          </p:cNvSpPr>
          <p:nvPr userDrawn="1"/>
        </p:nvSpPr>
        <p:spPr>
          <a:xfrm>
            <a:off x="1623230" y="0"/>
            <a:ext cx="9144000" cy="156157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b="1" dirty="0" smtClean="0">
                <a:solidFill>
                  <a:schemeClr val="bg1"/>
                </a:solidFill>
              </a:rPr>
              <a:t>Effisoft</a:t>
            </a:r>
            <a:endParaRPr lang="fr-FR" sz="6600" b="1" dirty="0">
              <a:solidFill>
                <a:schemeClr val="bg1"/>
              </a:solidFill>
            </a:endParaRPr>
          </a:p>
        </p:txBody>
      </p:sp>
      <p:sp>
        <p:nvSpPr>
          <p:cNvPr id="9" name="Sous-titre 2"/>
          <p:cNvSpPr txBox="1">
            <a:spLocks/>
          </p:cNvSpPr>
          <p:nvPr userDrawn="1"/>
        </p:nvSpPr>
        <p:spPr>
          <a:xfrm>
            <a:off x="1649506" y="1413373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 err="1" smtClean="0">
                <a:solidFill>
                  <a:schemeClr val="bg1"/>
                </a:solidFill>
              </a:rPr>
              <a:t>Risk</a:t>
            </a:r>
            <a:r>
              <a:rPr lang="fr-FR" sz="2800" b="1" dirty="0" smtClean="0">
                <a:solidFill>
                  <a:schemeClr val="bg1"/>
                </a:solidFill>
              </a:rPr>
              <a:t> &amp; </a:t>
            </a:r>
            <a:r>
              <a:rPr lang="fr-FR" sz="2800" b="1" dirty="0" err="1" smtClean="0">
                <a:solidFill>
                  <a:schemeClr val="bg1"/>
                </a:solidFill>
              </a:rPr>
              <a:t>Re-Insurance</a:t>
            </a:r>
            <a:r>
              <a:rPr lang="fr-FR" sz="2800" b="1" dirty="0" smtClean="0">
                <a:solidFill>
                  <a:schemeClr val="bg1"/>
                </a:solidFill>
              </a:rPr>
              <a:t>  Solutions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883631" y="1904124"/>
            <a:ext cx="4664468" cy="958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3883631" y="417904"/>
            <a:ext cx="4664468" cy="958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29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95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55" r:id="rId2"/>
    <p:sldLayoutId id="2147483721" r:id="rId3"/>
    <p:sldLayoutId id="2147483722" r:id="rId4"/>
    <p:sldLayoutId id="2147483723" r:id="rId5"/>
    <p:sldLayoutId id="2147483756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719999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7" name="Rectangle 16"/>
          <p:cNvSpPr/>
          <p:nvPr userDrawn="1"/>
        </p:nvSpPr>
        <p:spPr>
          <a:xfrm rot="10800000" flipV="1">
            <a:off x="359998" y="882647"/>
            <a:ext cx="4183201" cy="508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25"/>
          <a:stretch/>
        </p:blipFill>
        <p:spPr>
          <a:xfrm>
            <a:off x="10769088" y="6465424"/>
            <a:ext cx="1322542" cy="3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0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50" r:id="rId4"/>
    <p:sldLayoutId id="2147483751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codemanship.co.uk/parlezuml/blog/?postid=987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codemanship.co.uk/parlezuml/blog/?postid=987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manship.co.uk/parlezuml/blog/?postid=1533" TargetMode="External"/><Relationship Id="rId2" Type="http://schemas.openxmlformats.org/officeDocument/2006/relationships/hyperlink" Target="http://codemanship.co.uk/parlezuml/blog/?postid=987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Test_(informatique)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jboner/284183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TestPyramid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0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00310" y="996266"/>
            <a:ext cx="8274349" cy="512119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 principe</a:t>
            </a:r>
          </a:p>
          <a:p>
            <a:pPr lvl="1"/>
            <a:r>
              <a:rPr lang="fr-FR" dirty="0" smtClean="0"/>
              <a:t>Ecrire un test : RED</a:t>
            </a:r>
          </a:p>
          <a:p>
            <a:pPr lvl="1"/>
            <a:r>
              <a:rPr lang="fr-FR" dirty="0" smtClean="0"/>
              <a:t>Faire passer le test : GREEN</a:t>
            </a:r>
          </a:p>
          <a:p>
            <a:pPr lvl="1"/>
            <a:r>
              <a:rPr lang="fr-FR" dirty="0" err="1" smtClean="0"/>
              <a:t>Refactorer</a:t>
            </a:r>
            <a:r>
              <a:rPr lang="fr-FR" dirty="0" smtClean="0"/>
              <a:t> le code : REFACTOR</a:t>
            </a:r>
          </a:p>
          <a:p>
            <a:pPr lvl="1"/>
            <a:r>
              <a:rPr lang="fr-FR" dirty="0" smtClean="0"/>
              <a:t>Reprendre au début : RED / GREEN / REFACTOR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4" algn="r"/>
            <a:endParaRPr lang="fr-FR" dirty="0" smtClean="0">
              <a:hlinkClick r:id="rId2"/>
            </a:endParaRPr>
          </a:p>
          <a:p>
            <a:pPr lvl="4" algn="r"/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://codemanship.co.uk/parlezuml/blog/?</a:t>
            </a:r>
            <a:r>
              <a:rPr lang="fr-FR" dirty="0" smtClean="0">
                <a:hlinkClick r:id="rId2"/>
              </a:rPr>
              <a:t>postid=987</a:t>
            </a:r>
            <a:r>
              <a:rPr lang="fr-FR" dirty="0" smtClean="0"/>
              <a:t> </a:t>
            </a: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</a:t>
            </a:r>
            <a:r>
              <a:rPr lang="fr-FR" dirty="0" err="1"/>
              <a:t>Driven</a:t>
            </a:r>
            <a:r>
              <a:rPr lang="fr-FR" dirty="0"/>
              <a:t> </a:t>
            </a:r>
            <a:r>
              <a:rPr lang="fr-FR" dirty="0" err="1"/>
              <a:t>Development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92" y="1333241"/>
            <a:ext cx="4210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00310" y="996266"/>
            <a:ext cx="8274349" cy="5121197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Intérêts</a:t>
            </a:r>
          </a:p>
          <a:p>
            <a:pPr lvl="1"/>
            <a:r>
              <a:rPr lang="fr-FR" dirty="0" smtClean="0"/>
              <a:t>Démarrer vite</a:t>
            </a:r>
          </a:p>
          <a:p>
            <a:pPr lvl="1"/>
            <a:r>
              <a:rPr lang="fr-FR" dirty="0" smtClean="0"/>
              <a:t>Baby </a:t>
            </a:r>
            <a:r>
              <a:rPr lang="fr-FR" dirty="0" err="1" smtClean="0"/>
              <a:t>steps</a:t>
            </a:r>
            <a:endParaRPr lang="fr-FR" dirty="0" smtClean="0"/>
          </a:p>
          <a:p>
            <a:pPr lvl="1"/>
            <a:r>
              <a:rPr lang="fr-FR" dirty="0" smtClean="0"/>
              <a:t>Eviter le code inutile</a:t>
            </a:r>
          </a:p>
          <a:p>
            <a:pPr lvl="1"/>
            <a:r>
              <a:rPr lang="fr-FR" dirty="0" smtClean="0"/>
              <a:t>Living documentation</a:t>
            </a:r>
          </a:p>
          <a:p>
            <a:pPr lvl="1"/>
            <a:r>
              <a:rPr lang="fr-FR" dirty="0" smtClean="0"/>
              <a:t>Bouclier anti régressions</a:t>
            </a:r>
          </a:p>
          <a:p>
            <a:endParaRPr lang="fr-FR" dirty="0" smtClean="0"/>
          </a:p>
          <a:p>
            <a:r>
              <a:rPr lang="fr-FR" dirty="0" smtClean="0"/>
              <a:t>2 </a:t>
            </a:r>
            <a:r>
              <a:rPr lang="fr-FR" dirty="0"/>
              <a:t>écoles</a:t>
            </a:r>
          </a:p>
          <a:p>
            <a:pPr lvl="1"/>
            <a:r>
              <a:rPr lang="fr-FR" dirty="0"/>
              <a:t>Inside – Out / </a:t>
            </a:r>
            <a:r>
              <a:rPr lang="fr-FR" dirty="0" err="1"/>
              <a:t>Classic</a:t>
            </a:r>
            <a:r>
              <a:rPr lang="fr-FR" dirty="0"/>
              <a:t> TDD / Detroit Style</a:t>
            </a:r>
          </a:p>
          <a:p>
            <a:pPr lvl="1"/>
            <a:r>
              <a:rPr lang="fr-FR" dirty="0" err="1"/>
              <a:t>Outside</a:t>
            </a:r>
            <a:r>
              <a:rPr lang="fr-FR" dirty="0"/>
              <a:t> – In / </a:t>
            </a:r>
            <a:r>
              <a:rPr lang="fr-FR" dirty="0" err="1"/>
              <a:t>Mockist</a:t>
            </a:r>
            <a:r>
              <a:rPr lang="fr-FR" dirty="0"/>
              <a:t> TDD / London Style</a:t>
            </a:r>
          </a:p>
          <a:p>
            <a:pPr lvl="2"/>
            <a:endParaRPr lang="fr-FR" dirty="0" smtClean="0"/>
          </a:p>
          <a:p>
            <a:pPr lvl="4" algn="r"/>
            <a:endParaRPr lang="fr-FR" dirty="0" smtClean="0">
              <a:hlinkClick r:id="rId2"/>
            </a:endParaRPr>
          </a:p>
          <a:p>
            <a:pPr lvl="4" algn="r"/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://codemanship.co.uk/parlezuml/blog/?</a:t>
            </a:r>
            <a:r>
              <a:rPr lang="fr-FR" dirty="0" smtClean="0">
                <a:hlinkClick r:id="rId2"/>
              </a:rPr>
              <a:t>postid=987</a:t>
            </a:r>
            <a:r>
              <a:rPr lang="fr-FR" dirty="0" smtClean="0"/>
              <a:t> </a:t>
            </a:r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</a:t>
            </a:r>
            <a:r>
              <a:rPr lang="fr-FR" dirty="0" err="1"/>
              <a:t>Driven</a:t>
            </a:r>
            <a:r>
              <a:rPr lang="fr-FR" dirty="0"/>
              <a:t> </a:t>
            </a:r>
            <a:r>
              <a:rPr lang="fr-FR" dirty="0" err="1"/>
              <a:t>Development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92" y="1333241"/>
            <a:ext cx="4210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00310" y="996266"/>
            <a:ext cx="8274349" cy="5121197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Frameworks</a:t>
            </a:r>
            <a:endParaRPr lang="fr-FR" dirty="0" smtClean="0"/>
          </a:p>
          <a:p>
            <a:pPr lvl="1"/>
            <a:r>
              <a:rPr lang="fr-FR" dirty="0" smtClean="0"/>
              <a:t>Tests unitaires</a:t>
            </a:r>
          </a:p>
          <a:p>
            <a:pPr lvl="2"/>
            <a:r>
              <a:rPr lang="fr-FR" dirty="0" smtClean="0"/>
              <a:t>Java : </a:t>
            </a:r>
            <a:r>
              <a:rPr lang="fr-FR" dirty="0" err="1" smtClean="0"/>
              <a:t>JUnit</a:t>
            </a:r>
            <a:endParaRPr lang="fr-FR" dirty="0" smtClean="0"/>
          </a:p>
          <a:p>
            <a:pPr lvl="2"/>
            <a:r>
              <a:rPr lang="fr-FR" dirty="0" err="1" smtClean="0"/>
              <a:t>Javascript</a:t>
            </a:r>
            <a:r>
              <a:rPr lang="fr-FR" dirty="0" smtClean="0"/>
              <a:t> : Karma / </a:t>
            </a:r>
            <a:r>
              <a:rPr lang="fr-FR" dirty="0" err="1" smtClean="0"/>
              <a:t>Chaï</a:t>
            </a:r>
            <a:endParaRPr lang="fr-FR" dirty="0" smtClean="0"/>
          </a:p>
          <a:p>
            <a:pPr lvl="2"/>
            <a:r>
              <a:rPr lang="fr-FR" dirty="0" smtClean="0"/>
              <a:t>.NET : </a:t>
            </a:r>
            <a:r>
              <a:rPr lang="fr-FR" dirty="0" err="1" smtClean="0"/>
              <a:t>NUnit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Compléments (Java)</a:t>
            </a:r>
          </a:p>
          <a:p>
            <a:pPr lvl="2"/>
            <a:r>
              <a:rPr lang="fr-FR" dirty="0" err="1" smtClean="0"/>
              <a:t>Mock</a:t>
            </a:r>
            <a:r>
              <a:rPr lang="fr-FR" dirty="0" smtClean="0"/>
              <a:t> / </a:t>
            </a:r>
            <a:r>
              <a:rPr lang="fr-FR" dirty="0" err="1" smtClean="0"/>
              <a:t>Spy</a:t>
            </a:r>
            <a:r>
              <a:rPr lang="fr-FR" dirty="0" smtClean="0"/>
              <a:t> / Stub : </a:t>
            </a:r>
            <a:r>
              <a:rPr lang="fr-FR" dirty="0" err="1" smtClean="0"/>
              <a:t>mockito</a:t>
            </a:r>
            <a:endParaRPr lang="fr-FR" dirty="0" smtClean="0"/>
          </a:p>
          <a:p>
            <a:pPr lvl="2"/>
            <a:r>
              <a:rPr lang="fr-FR" dirty="0" smtClean="0"/>
              <a:t>Couverture : </a:t>
            </a:r>
            <a:r>
              <a:rPr lang="fr-FR" dirty="0" err="1" smtClean="0"/>
              <a:t>jacoco</a:t>
            </a:r>
            <a:endParaRPr lang="fr-FR" dirty="0" smtClean="0"/>
          </a:p>
          <a:p>
            <a:pPr lvl="2"/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aka</a:t>
            </a:r>
            <a:r>
              <a:rPr lang="fr-FR" dirty="0" smtClean="0"/>
              <a:t> </a:t>
            </a:r>
            <a:r>
              <a:rPr lang="fr-FR" dirty="0" err="1" smtClean="0"/>
              <a:t>quickcheck</a:t>
            </a:r>
            <a:r>
              <a:rPr lang="fr-FR" dirty="0" smtClean="0"/>
              <a:t> : </a:t>
            </a:r>
            <a:r>
              <a:rPr lang="fr-FR" dirty="0" err="1" smtClean="0"/>
              <a:t>junit-quickcheck</a:t>
            </a:r>
            <a:endParaRPr lang="fr-FR" dirty="0" smtClean="0"/>
          </a:p>
          <a:p>
            <a:pPr lvl="2"/>
            <a:r>
              <a:rPr lang="fr-FR" dirty="0" smtClean="0"/>
              <a:t>Mutation </a:t>
            </a:r>
            <a:r>
              <a:rPr lang="fr-FR" dirty="0" err="1" smtClean="0"/>
              <a:t>aka</a:t>
            </a:r>
            <a:r>
              <a:rPr lang="fr-FR" dirty="0" smtClean="0"/>
              <a:t> tester les tests : </a:t>
            </a:r>
            <a:r>
              <a:rPr lang="fr-FR" dirty="0" err="1" smtClean="0"/>
              <a:t>pitest</a:t>
            </a:r>
            <a:endParaRPr lang="fr-FR" dirty="0" smtClean="0"/>
          </a:p>
          <a:p>
            <a:pPr lvl="2"/>
            <a:r>
              <a:rPr lang="fr-FR" dirty="0" err="1" smtClean="0"/>
              <a:t>Behaviour</a:t>
            </a:r>
            <a:r>
              <a:rPr lang="fr-FR" dirty="0" smtClean="0"/>
              <a:t> : </a:t>
            </a:r>
            <a:r>
              <a:rPr lang="fr-FR" dirty="0" err="1" smtClean="0"/>
              <a:t>cucumber</a:t>
            </a:r>
            <a:endParaRPr lang="fr-FR" dirty="0" smtClean="0"/>
          </a:p>
          <a:p>
            <a:pPr lvl="2"/>
            <a:r>
              <a:rPr lang="fr-FR" dirty="0" smtClean="0"/>
              <a:t>Browser : </a:t>
            </a:r>
            <a:r>
              <a:rPr lang="fr-FR" dirty="0" err="1" smtClean="0"/>
              <a:t>Selenium</a:t>
            </a:r>
            <a:endParaRPr lang="fr-FR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</a:t>
            </a:r>
            <a:r>
              <a:rPr lang="fr-FR" dirty="0" err="1"/>
              <a:t>Driven</a:t>
            </a:r>
            <a:r>
              <a:rPr lang="fr-FR" dirty="0"/>
              <a:t> </a:t>
            </a:r>
            <a:r>
              <a:rPr lang="fr-FR" dirty="0" err="1"/>
              <a:t>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6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00310" y="996266"/>
            <a:ext cx="11091690" cy="5121197"/>
          </a:xfrm>
        </p:spPr>
        <p:txBody>
          <a:bodyPr/>
          <a:lstStyle/>
          <a:p>
            <a:endParaRPr lang="fr-FR" sz="2000" dirty="0" smtClean="0"/>
          </a:p>
          <a:p>
            <a:r>
              <a:rPr lang="fr-FR" sz="2000" dirty="0" err="1" smtClean="0"/>
              <a:t>Stack</a:t>
            </a:r>
            <a:r>
              <a:rPr lang="fr-FR" sz="2000" dirty="0" smtClean="0"/>
              <a:t> : Démo</a:t>
            </a:r>
          </a:p>
          <a:p>
            <a:pPr lvl="1"/>
            <a:r>
              <a:rPr lang="fr-FR" sz="1900" dirty="0" smtClean="0"/>
              <a:t>Spécification :</a:t>
            </a:r>
          </a:p>
          <a:p>
            <a:pPr marL="449263" lvl="2" indent="0">
              <a:buNone/>
            </a:pPr>
            <a:r>
              <a:rPr lang="en-US" sz="1700" dirty="0" smtClean="0"/>
              <a:t>	Implement </a:t>
            </a:r>
            <a:r>
              <a:rPr lang="en-US" sz="1700" dirty="0"/>
              <a:t>a Stack class with the following public methods:</a:t>
            </a:r>
          </a:p>
          <a:p>
            <a:pPr marL="449263" lvl="2" indent="0">
              <a:buNone/>
            </a:pPr>
            <a:r>
              <a:rPr lang="en-US" sz="1700" dirty="0" smtClean="0"/>
              <a:t>		- </a:t>
            </a:r>
            <a:r>
              <a:rPr lang="en-US" sz="1700" dirty="0"/>
              <a:t>void push(Object object)</a:t>
            </a:r>
          </a:p>
          <a:p>
            <a:pPr marL="449263" lvl="2" indent="0">
              <a:buNone/>
            </a:pPr>
            <a:r>
              <a:rPr lang="en-US" sz="1700" dirty="0" smtClean="0"/>
              <a:t>		- </a:t>
            </a:r>
            <a:r>
              <a:rPr lang="en-US" sz="1700" dirty="0"/>
              <a:t>Object pop()</a:t>
            </a:r>
          </a:p>
          <a:p>
            <a:pPr marL="449263" lvl="2" indent="0">
              <a:buNone/>
            </a:pPr>
            <a:r>
              <a:rPr lang="en-US" sz="1700" dirty="0" smtClean="0"/>
              <a:t>	Stack </a:t>
            </a:r>
            <a:r>
              <a:rPr lang="en-US" sz="1700" dirty="0"/>
              <a:t>should throw an exception if popped when empty</a:t>
            </a:r>
            <a:r>
              <a:rPr lang="en-US" sz="1700" dirty="0" smtClean="0"/>
              <a:t>.</a:t>
            </a:r>
          </a:p>
          <a:p>
            <a:pPr lvl="1"/>
            <a:endParaRPr lang="fr-FR" sz="1900" dirty="0" smtClean="0"/>
          </a:p>
          <a:p>
            <a:pPr lvl="1"/>
            <a:r>
              <a:rPr lang="fr-FR" sz="1900" dirty="0" smtClean="0"/>
              <a:t>Objectif :</a:t>
            </a:r>
          </a:p>
          <a:p>
            <a:pPr lvl="2"/>
            <a:r>
              <a:rPr lang="fr-FR" sz="1700" dirty="0" smtClean="0"/>
              <a:t>Introduire une convention de nommage</a:t>
            </a:r>
          </a:p>
          <a:p>
            <a:pPr lvl="2"/>
            <a:r>
              <a:rPr lang="fr-FR" sz="1700" dirty="0" smtClean="0"/>
              <a:t>Créer le code de production à partir des tests</a:t>
            </a:r>
          </a:p>
          <a:p>
            <a:pPr lvl="2"/>
            <a:r>
              <a:rPr lang="fr-FR" sz="1700" dirty="0" smtClean="0"/>
              <a:t>Commencer par l’assertion</a:t>
            </a:r>
          </a:p>
          <a:p>
            <a:pPr lvl="2"/>
            <a:r>
              <a:rPr lang="fr-FR" sz="1700" dirty="0" smtClean="0"/>
              <a:t>Conseil pour démarrer : le cas le plus simple</a:t>
            </a:r>
            <a:endParaRPr lang="fr-FR" sz="1700" dirty="0"/>
          </a:p>
          <a:p>
            <a:pPr marL="449263" lvl="2" indent="0">
              <a:buNone/>
            </a:pPr>
            <a:endParaRPr lang="en-US" sz="1700" dirty="0"/>
          </a:p>
          <a:p>
            <a:pPr lvl="1"/>
            <a:endParaRPr lang="fr-FR" sz="1900" dirty="0" smtClean="0"/>
          </a:p>
          <a:p>
            <a:endParaRPr lang="fr-FR" sz="1900" dirty="0"/>
          </a:p>
          <a:p>
            <a:pPr marL="271463" lvl="1" indent="0">
              <a:buNone/>
            </a:pPr>
            <a:endParaRPr lang="fr-FR" sz="2000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981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00310" y="996266"/>
            <a:ext cx="8274349" cy="5121197"/>
          </a:xfrm>
        </p:spPr>
        <p:txBody>
          <a:bodyPr/>
          <a:lstStyle/>
          <a:p>
            <a:endParaRPr lang="fr-FR" sz="2000" dirty="0" smtClean="0"/>
          </a:p>
          <a:p>
            <a:r>
              <a:rPr lang="fr-FR" sz="2000" dirty="0" smtClean="0"/>
              <a:t>Roman </a:t>
            </a:r>
            <a:r>
              <a:rPr lang="fr-FR" sz="2000" dirty="0" err="1" smtClean="0"/>
              <a:t>numeral</a:t>
            </a:r>
            <a:r>
              <a:rPr lang="fr-FR" sz="2000" dirty="0" smtClean="0"/>
              <a:t> </a:t>
            </a:r>
            <a:r>
              <a:rPr lang="fr-FR" sz="2000" dirty="0" err="1" smtClean="0"/>
              <a:t>converter</a:t>
            </a:r>
            <a:r>
              <a:rPr lang="fr-FR" sz="2000" dirty="0" smtClean="0"/>
              <a:t> : DIY</a:t>
            </a:r>
          </a:p>
          <a:p>
            <a:pPr lvl="1"/>
            <a:endParaRPr lang="fr-FR" sz="1900" dirty="0" smtClean="0"/>
          </a:p>
          <a:p>
            <a:pPr lvl="1"/>
            <a:r>
              <a:rPr lang="fr-FR" sz="1900" dirty="0" smtClean="0"/>
              <a:t>Spécification :</a:t>
            </a:r>
          </a:p>
          <a:p>
            <a:pPr marL="449263" lvl="2" indent="0">
              <a:buNone/>
            </a:pPr>
            <a:r>
              <a:rPr lang="en-US" sz="1700" dirty="0" smtClean="0"/>
              <a:t>	Implement </a:t>
            </a:r>
            <a:r>
              <a:rPr lang="en-US" sz="1700" dirty="0"/>
              <a:t>a Roman numeral converter. </a:t>
            </a:r>
            <a:endParaRPr lang="en-US" sz="1700" dirty="0" smtClean="0"/>
          </a:p>
          <a:p>
            <a:pPr marL="449263" lvl="2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The </a:t>
            </a:r>
            <a:r>
              <a:rPr lang="en-US" sz="1700" dirty="0"/>
              <a:t>code must be able to take decimals up to </a:t>
            </a:r>
            <a:r>
              <a:rPr lang="en-US" sz="1700" dirty="0" smtClean="0"/>
              <a:t>3999.</a:t>
            </a:r>
          </a:p>
          <a:p>
            <a:pPr marL="449263" lvl="2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The code must </a:t>
            </a:r>
            <a:r>
              <a:rPr lang="en-US" sz="1700" dirty="0"/>
              <a:t>convert </a:t>
            </a:r>
            <a:r>
              <a:rPr lang="en-US" sz="1700" dirty="0" smtClean="0"/>
              <a:t>those decimals</a:t>
            </a:r>
          </a:p>
          <a:p>
            <a:pPr marL="449263" lvl="2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to </a:t>
            </a:r>
            <a:r>
              <a:rPr lang="en-US" sz="1700" dirty="0"/>
              <a:t>their roman equivalent.</a:t>
            </a:r>
          </a:p>
          <a:p>
            <a:pPr marL="449263" lvl="2" indent="0">
              <a:buNone/>
            </a:pPr>
            <a:r>
              <a:rPr lang="en-US" sz="1000" dirty="0" smtClean="0"/>
              <a:t>	</a:t>
            </a:r>
            <a:endParaRPr lang="en-US" sz="1700" dirty="0"/>
          </a:p>
          <a:p>
            <a:pPr lvl="1"/>
            <a:endParaRPr lang="en-US" sz="1000" dirty="0" smtClean="0"/>
          </a:p>
          <a:p>
            <a:pPr lvl="1"/>
            <a:endParaRPr lang="en-US" sz="1000" dirty="0" smtClean="0"/>
          </a:p>
          <a:p>
            <a:pPr lvl="1"/>
            <a:r>
              <a:rPr lang="fr-FR" sz="1900" dirty="0" smtClean="0"/>
              <a:t>Objectif :</a:t>
            </a:r>
          </a:p>
          <a:p>
            <a:pPr lvl="2"/>
            <a:r>
              <a:rPr lang="fr-FR" sz="1700" dirty="0" smtClean="0"/>
              <a:t>Construire l’algorithme petit à petit</a:t>
            </a:r>
          </a:p>
          <a:p>
            <a:pPr lvl="2"/>
            <a:r>
              <a:rPr lang="fr-FR" sz="1700" dirty="0" smtClean="0"/>
              <a:t>Retarder les traitements d’exception</a:t>
            </a:r>
          </a:p>
          <a:p>
            <a:pPr lvl="2"/>
            <a:r>
              <a:rPr lang="fr-FR" sz="1700" dirty="0" smtClean="0"/>
              <a:t>Créer de la duplication consciemment</a:t>
            </a:r>
          </a:p>
          <a:p>
            <a:pPr lvl="2"/>
            <a:r>
              <a:rPr lang="fr-FR" sz="1700" dirty="0" smtClean="0"/>
              <a:t>De structures simples à des structures plus compliquées</a:t>
            </a:r>
            <a:endParaRPr lang="en-US" sz="1700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Pratique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08764"/>
              </p:ext>
            </p:extLst>
          </p:nvPr>
        </p:nvGraphicFramePr>
        <p:xfrm>
          <a:off x="6875849" y="1327892"/>
          <a:ext cx="459122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611"/>
                <a:gridCol w="2295611"/>
              </a:tblGrid>
              <a:tr h="215671">
                <a:tc>
                  <a:txBody>
                    <a:bodyPr/>
                    <a:lstStyle/>
                    <a:p>
                      <a:r>
                        <a:rPr lang="fr-FR" sz="1000" dirty="0" err="1" smtClean="0"/>
                        <a:t>Decimal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Roman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I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5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X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50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L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100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C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500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D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1000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M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2499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MMCDXCIX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3949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MMMCMXLIX</a:t>
                      </a:r>
                      <a:endParaRPr lang="fr-FR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8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00310" y="996266"/>
            <a:ext cx="8274349" cy="5121197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Disclaimer</a:t>
            </a:r>
            <a:endParaRPr lang="fr-FR" dirty="0" smtClean="0"/>
          </a:p>
          <a:p>
            <a:endParaRPr lang="fr-FR" dirty="0" smtClean="0"/>
          </a:p>
          <a:p>
            <a:pPr lvl="1"/>
            <a:r>
              <a:rPr lang="en-US" dirty="0" smtClean="0"/>
              <a:t>Underestimating </a:t>
            </a:r>
            <a:r>
              <a:rPr lang="en-US" dirty="0"/>
              <a:t>The Learning Curve</a:t>
            </a:r>
          </a:p>
          <a:p>
            <a:pPr lvl="1"/>
            <a:r>
              <a:rPr lang="en-US" dirty="0" smtClean="0"/>
              <a:t>Confusing </a:t>
            </a:r>
            <a:r>
              <a:rPr lang="en-US" dirty="0"/>
              <a:t>TDD with Testing</a:t>
            </a:r>
          </a:p>
          <a:p>
            <a:pPr lvl="1"/>
            <a:r>
              <a:rPr lang="en-US" dirty="0" smtClean="0"/>
              <a:t>Thinking </a:t>
            </a:r>
            <a:r>
              <a:rPr lang="en-US" dirty="0"/>
              <a:t>TDD Is All The Testing They'll Ever Need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Starting With Failing Customer Tests</a:t>
            </a:r>
          </a:p>
          <a:p>
            <a:pPr lvl="1"/>
            <a:r>
              <a:rPr lang="en-US" dirty="0" smtClean="0"/>
              <a:t>Confusing </a:t>
            </a:r>
            <a:r>
              <a:rPr lang="en-US" dirty="0"/>
              <a:t>Tools With Practices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Actually Doing TDD. At All.</a:t>
            </a:r>
          </a:p>
          <a:p>
            <a:pPr lvl="1"/>
            <a:r>
              <a:rPr lang="en-US" dirty="0" smtClean="0"/>
              <a:t>Skimping </a:t>
            </a:r>
            <a:r>
              <a:rPr lang="en-US" dirty="0"/>
              <a:t>On Refactoring</a:t>
            </a:r>
          </a:p>
          <a:p>
            <a:pPr lvl="1"/>
            <a:r>
              <a:rPr lang="en-US" dirty="0" smtClean="0"/>
              <a:t>Making </a:t>
            </a:r>
            <a:r>
              <a:rPr lang="en-US" dirty="0"/>
              <a:t>The Tests Too Big</a:t>
            </a:r>
          </a:p>
          <a:p>
            <a:pPr lvl="1"/>
            <a:r>
              <a:rPr lang="en-US" dirty="0" smtClean="0"/>
              <a:t>Making </a:t>
            </a:r>
            <a:r>
              <a:rPr lang="en-US" dirty="0"/>
              <a:t>The Tests Too Small</a:t>
            </a:r>
          </a:p>
          <a:p>
            <a:pPr lvl="1"/>
            <a:r>
              <a:rPr lang="en-US" dirty="0" smtClean="0"/>
              <a:t>Going </a:t>
            </a:r>
            <a:r>
              <a:rPr lang="en-US" dirty="0"/>
              <a:t>Into "Design Autopilot</a:t>
            </a:r>
            <a:r>
              <a:rPr lang="en-US" dirty="0" smtClean="0"/>
              <a:t>"</a:t>
            </a:r>
            <a:endParaRPr lang="fr-FR" dirty="0" smtClean="0"/>
          </a:p>
          <a:p>
            <a:pPr lvl="4" algn="r"/>
            <a:endParaRPr lang="fr-FR" dirty="0" smtClean="0">
              <a:hlinkClick r:id="rId2"/>
            </a:endParaRPr>
          </a:p>
          <a:p>
            <a:pPr lvl="4" algn="r"/>
            <a:r>
              <a:rPr lang="fr-FR" dirty="0">
                <a:hlinkClick r:id="rId3"/>
              </a:rPr>
              <a:t>http://codemanship.co.uk/parlezuml/blog/?</a:t>
            </a:r>
            <a:r>
              <a:rPr lang="fr-FR" dirty="0" smtClean="0">
                <a:hlinkClick r:id="rId3"/>
              </a:rPr>
              <a:t>postid=1533</a:t>
            </a:r>
            <a:r>
              <a:rPr lang="fr-FR" dirty="0" smtClean="0"/>
              <a:t> 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27" y="1304796"/>
            <a:ext cx="4142149" cy="353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00310" y="996266"/>
            <a:ext cx="8274349" cy="5121197"/>
          </a:xfrm>
        </p:spPr>
        <p:txBody>
          <a:bodyPr/>
          <a:lstStyle/>
          <a:p>
            <a:r>
              <a:rPr lang="fr-FR" dirty="0" smtClean="0"/>
              <a:t>Adoption</a:t>
            </a:r>
          </a:p>
          <a:p>
            <a:pPr lvl="1"/>
            <a:r>
              <a:rPr lang="fr-FR" dirty="0" smtClean="0"/>
              <a:t>L’adopter c’est ne plus pouvoir s’en passer.</a:t>
            </a:r>
          </a:p>
          <a:p>
            <a:pPr lvl="2"/>
            <a:r>
              <a:rPr lang="fr-FR" dirty="0" smtClean="0"/>
              <a:t>Confiance dans son code quand il est testé</a:t>
            </a:r>
          </a:p>
          <a:p>
            <a:pPr lvl="2"/>
            <a:r>
              <a:rPr lang="fr-FR" dirty="0" smtClean="0"/>
              <a:t>Efficacité++ / Maintenance--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Uniquement si c’est simple (</a:t>
            </a:r>
            <a:r>
              <a:rPr lang="fr-FR" dirty="0" err="1" smtClean="0"/>
              <a:t>ie</a:t>
            </a:r>
            <a:r>
              <a:rPr lang="fr-FR" dirty="0" smtClean="0"/>
              <a:t> Framework en place)</a:t>
            </a:r>
          </a:p>
          <a:p>
            <a:pPr lvl="2"/>
            <a:r>
              <a:rPr lang="en-US" dirty="0"/>
              <a:t>.NET : </a:t>
            </a:r>
            <a:r>
              <a:rPr lang="en-US" dirty="0" err="1"/>
              <a:t>L’infrastructure</a:t>
            </a:r>
            <a:r>
              <a:rPr lang="en-US" dirty="0"/>
              <a:t> a </a:t>
            </a:r>
            <a:r>
              <a:rPr lang="en-US" dirty="0" err="1"/>
              <a:t>toujours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(</a:t>
            </a:r>
            <a:r>
              <a:rPr lang="en-US" dirty="0" err="1"/>
              <a:t>NUnit</a:t>
            </a:r>
            <a:r>
              <a:rPr lang="en-US" dirty="0"/>
              <a:t>).</a:t>
            </a:r>
          </a:p>
          <a:p>
            <a:pPr lvl="2"/>
            <a:r>
              <a:rPr lang="en-US" dirty="0" smtClean="0"/>
              <a:t>JAVA : </a:t>
            </a:r>
            <a:r>
              <a:rPr lang="en-US" dirty="0" err="1" smtClean="0"/>
              <a:t>L’infrastructure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(Maven + JUnit).</a:t>
            </a:r>
          </a:p>
          <a:p>
            <a:pPr lvl="2"/>
            <a:r>
              <a:rPr lang="en-US" dirty="0" smtClean="0"/>
              <a:t>Java </a:t>
            </a:r>
            <a:r>
              <a:rPr lang="en-US" dirty="0"/>
              <a:t>/ PLSQL : Tests </a:t>
            </a:r>
            <a:r>
              <a:rPr lang="en-US" dirty="0" err="1"/>
              <a:t>d’intégration</a:t>
            </a:r>
            <a:r>
              <a:rPr lang="en-US" dirty="0"/>
              <a:t> </a:t>
            </a:r>
            <a:r>
              <a:rPr lang="en-US" dirty="0" err="1" smtClean="0"/>
              <a:t>possibles</a:t>
            </a:r>
            <a:r>
              <a:rPr lang="en-US" dirty="0" smtClean="0"/>
              <a:t>. </a:t>
            </a:r>
            <a:endParaRPr lang="en-US" dirty="0"/>
          </a:p>
          <a:p>
            <a:pPr lvl="2"/>
            <a:r>
              <a:rPr lang="en-US" dirty="0" smtClean="0"/>
              <a:t>PLSQL </a:t>
            </a:r>
            <a:r>
              <a:rPr lang="en-US" dirty="0"/>
              <a:t>: Tests </a:t>
            </a:r>
            <a:r>
              <a:rPr lang="en-US" dirty="0" err="1"/>
              <a:t>unitaire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approche</a:t>
            </a:r>
            <a:r>
              <a:rPr lang="en-US" dirty="0"/>
              <a:t> (</a:t>
            </a:r>
            <a:r>
              <a:rPr lang="en-US" dirty="0" smtClean="0"/>
              <a:t>Marc / Arnaud).</a:t>
            </a:r>
            <a:endParaRPr lang="en-US" dirty="0"/>
          </a:p>
          <a:p>
            <a:pPr lvl="2"/>
            <a:r>
              <a:rPr lang="en-US" dirty="0" smtClean="0"/>
              <a:t>JS / GUI : Fait </a:t>
            </a:r>
            <a:r>
              <a:rPr lang="en-US" dirty="0" err="1" smtClean="0"/>
              <a:t>partie</a:t>
            </a:r>
            <a:r>
              <a:rPr lang="en-US" dirty="0" smtClean="0"/>
              <a:t> des </a:t>
            </a:r>
            <a:r>
              <a:rPr lang="en-US" dirty="0" err="1" smtClean="0"/>
              <a:t>méthodes</a:t>
            </a:r>
            <a:r>
              <a:rPr lang="en-US" dirty="0" smtClean="0"/>
              <a:t> de “</a:t>
            </a:r>
            <a:r>
              <a:rPr lang="en-US" dirty="0" err="1" smtClean="0"/>
              <a:t>Webisation</a:t>
            </a:r>
            <a:r>
              <a:rPr lang="en-US" dirty="0" smtClean="0"/>
              <a:t>”.</a:t>
            </a:r>
          </a:p>
          <a:p>
            <a:pPr lvl="1"/>
            <a:endParaRPr lang="en-US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0" y="1320799"/>
            <a:ext cx="3900854" cy="260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Test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endParaRPr lang="fr-FR" dirty="0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Workshop d’initiation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61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00310" y="996266"/>
            <a:ext cx="11091690" cy="5121197"/>
          </a:xfrm>
        </p:spPr>
        <p:txBody>
          <a:bodyPr/>
          <a:lstStyle/>
          <a:p>
            <a:endParaRPr lang="fr-FR" sz="2000" dirty="0" smtClean="0"/>
          </a:p>
          <a:p>
            <a:r>
              <a:rPr lang="fr-FR" sz="2000" dirty="0" smtClean="0"/>
              <a:t>Echauffement</a:t>
            </a:r>
          </a:p>
          <a:p>
            <a:r>
              <a:rPr lang="fr-FR" sz="2000" dirty="0" smtClean="0"/>
              <a:t>Un peu de théorie autour des tests</a:t>
            </a:r>
            <a:endParaRPr lang="fr-FR" sz="1900" dirty="0"/>
          </a:p>
          <a:p>
            <a:pPr fontAlgn="ctr"/>
            <a:r>
              <a:rPr lang="fr-FR" dirty="0" smtClean="0"/>
              <a:t>Le Test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endParaRPr lang="fr-FR" dirty="0" smtClean="0"/>
          </a:p>
          <a:p>
            <a:pPr fontAlgn="ctr"/>
            <a:r>
              <a:rPr lang="fr-FR" dirty="0" smtClean="0"/>
              <a:t>Pratique</a:t>
            </a:r>
            <a:endParaRPr lang="fr-FR" dirty="0"/>
          </a:p>
          <a:p>
            <a:endParaRPr lang="fr-FR" sz="1900" dirty="0"/>
          </a:p>
          <a:p>
            <a:pPr marL="271463" lvl="1" indent="0">
              <a:buNone/>
            </a:pPr>
            <a:endParaRPr lang="fr-FR" sz="2000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74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00310" y="996266"/>
            <a:ext cx="11091690" cy="5121197"/>
          </a:xfrm>
        </p:spPr>
        <p:txBody>
          <a:bodyPr/>
          <a:lstStyle/>
          <a:p>
            <a:endParaRPr lang="fr-FR" sz="2000" dirty="0" smtClean="0"/>
          </a:p>
          <a:p>
            <a:r>
              <a:rPr lang="fr-FR" sz="2000" dirty="0" err="1" smtClean="0"/>
              <a:t>Stack</a:t>
            </a:r>
            <a:endParaRPr lang="fr-FR" sz="2000" dirty="0" smtClean="0"/>
          </a:p>
          <a:p>
            <a:pPr lvl="1"/>
            <a:r>
              <a:rPr lang="fr-FR" sz="1900" dirty="0" smtClean="0"/>
              <a:t>Spécification :</a:t>
            </a:r>
          </a:p>
          <a:p>
            <a:pPr marL="449263" lvl="2" indent="0">
              <a:buNone/>
            </a:pPr>
            <a:r>
              <a:rPr lang="en-US" sz="1700" dirty="0" smtClean="0"/>
              <a:t>	Implement </a:t>
            </a:r>
            <a:r>
              <a:rPr lang="en-US" sz="1700" dirty="0"/>
              <a:t>a Stack class with the following public methods:</a:t>
            </a:r>
          </a:p>
          <a:p>
            <a:pPr marL="449263" lvl="2" indent="0">
              <a:buNone/>
            </a:pPr>
            <a:r>
              <a:rPr lang="en-US" sz="1700" dirty="0" smtClean="0"/>
              <a:t>		- </a:t>
            </a:r>
            <a:r>
              <a:rPr lang="en-US" sz="1700" dirty="0"/>
              <a:t>void push(Object object)</a:t>
            </a:r>
          </a:p>
          <a:p>
            <a:pPr marL="449263" lvl="2" indent="0">
              <a:buNone/>
            </a:pPr>
            <a:r>
              <a:rPr lang="en-US" sz="1700" dirty="0" smtClean="0"/>
              <a:t>		- </a:t>
            </a:r>
            <a:r>
              <a:rPr lang="en-US" sz="1700" dirty="0"/>
              <a:t>Object pop()</a:t>
            </a:r>
          </a:p>
          <a:p>
            <a:pPr marL="449263" lvl="2" indent="0">
              <a:buNone/>
            </a:pPr>
            <a:r>
              <a:rPr lang="en-US" sz="1700" dirty="0" smtClean="0"/>
              <a:t>	Stack </a:t>
            </a:r>
            <a:r>
              <a:rPr lang="en-US" sz="1700" dirty="0"/>
              <a:t>should throw an exception if popped when empty.</a:t>
            </a:r>
          </a:p>
          <a:p>
            <a:pPr lvl="1"/>
            <a:r>
              <a:rPr lang="fr-FR" sz="1900" dirty="0" smtClean="0"/>
              <a:t>Libertés :</a:t>
            </a:r>
          </a:p>
          <a:p>
            <a:pPr lvl="2"/>
            <a:r>
              <a:rPr lang="en-US" sz="1700" dirty="0"/>
              <a:t>Languages / Framework</a:t>
            </a:r>
          </a:p>
          <a:p>
            <a:pPr lvl="2"/>
            <a:r>
              <a:rPr lang="en-US" sz="1700" dirty="0" err="1"/>
              <a:t>Outils</a:t>
            </a:r>
            <a:r>
              <a:rPr lang="en-US" sz="1700" dirty="0"/>
              <a:t> / IDE</a:t>
            </a:r>
          </a:p>
          <a:p>
            <a:pPr lvl="2"/>
            <a:r>
              <a:rPr lang="en-US" sz="1700" dirty="0"/>
              <a:t>Interface </a:t>
            </a:r>
            <a:r>
              <a:rPr lang="en-US" sz="1700" dirty="0" err="1" smtClean="0"/>
              <a:t>utilisateur</a:t>
            </a:r>
            <a:r>
              <a:rPr lang="en-US" sz="1700" dirty="0" smtClean="0"/>
              <a:t> (API, CLI, etc. </a:t>
            </a:r>
            <a:r>
              <a:rPr lang="en-US" sz="1700" dirty="0" err="1" smtClean="0"/>
              <a:t>il</a:t>
            </a:r>
            <a:r>
              <a:rPr lang="en-US" sz="1700" dirty="0" smtClean="0"/>
              <a:t> </a:t>
            </a:r>
            <a:r>
              <a:rPr lang="en-US" sz="1700" dirty="0" err="1" smtClean="0"/>
              <a:t>faut</a:t>
            </a:r>
            <a:r>
              <a:rPr lang="en-US" sz="1700" dirty="0" smtClean="0"/>
              <a:t> </a:t>
            </a:r>
            <a:r>
              <a:rPr lang="en-US" sz="1700" dirty="0" err="1" smtClean="0"/>
              <a:t>juste</a:t>
            </a:r>
            <a:r>
              <a:rPr lang="en-US" sz="1700" dirty="0" smtClean="0"/>
              <a:t> </a:t>
            </a:r>
            <a:r>
              <a:rPr lang="en-US" sz="1700" dirty="0" err="1" smtClean="0"/>
              <a:t>montrer</a:t>
            </a:r>
            <a:r>
              <a:rPr lang="en-US" sz="1700" dirty="0" smtClean="0"/>
              <a:t> </a:t>
            </a:r>
            <a:r>
              <a:rPr lang="en-US" sz="1700" dirty="0" err="1" smtClean="0"/>
              <a:t>quelque</a:t>
            </a:r>
            <a:r>
              <a:rPr lang="en-US" sz="1700" dirty="0" smtClean="0"/>
              <a:t> chose)</a:t>
            </a:r>
            <a:endParaRPr lang="en-US" sz="1700" dirty="0"/>
          </a:p>
          <a:p>
            <a:pPr lvl="1"/>
            <a:r>
              <a:rPr lang="en-US" sz="1700" dirty="0" err="1" smtClean="0"/>
              <a:t>Contraintes</a:t>
            </a:r>
            <a:r>
              <a:rPr lang="en-US" sz="1700" dirty="0" smtClean="0"/>
              <a:t> :</a:t>
            </a:r>
          </a:p>
          <a:p>
            <a:pPr lvl="2"/>
            <a:r>
              <a:rPr lang="en-US" sz="1700" dirty="0"/>
              <a:t>Ne pas </a:t>
            </a:r>
            <a:r>
              <a:rPr lang="en-US" sz="1700" dirty="0" err="1"/>
              <a:t>utiliser</a:t>
            </a:r>
            <a:r>
              <a:rPr lang="en-US" sz="1700" dirty="0"/>
              <a:t> </a:t>
            </a:r>
            <a:r>
              <a:rPr lang="en-US" sz="1700" dirty="0" err="1"/>
              <a:t>une</a:t>
            </a:r>
            <a:r>
              <a:rPr lang="en-US" sz="1700" dirty="0"/>
              <a:t> implementation </a:t>
            </a:r>
            <a:r>
              <a:rPr lang="en-US" sz="1700" dirty="0" err="1"/>
              <a:t>fournie</a:t>
            </a:r>
            <a:r>
              <a:rPr lang="en-US" sz="1700" dirty="0"/>
              <a:t> par un framework </a:t>
            </a:r>
            <a:r>
              <a:rPr lang="en-US" sz="1700" dirty="0" err="1"/>
              <a:t>ou</a:t>
            </a:r>
            <a:r>
              <a:rPr lang="en-US" sz="1700" dirty="0"/>
              <a:t> native du language</a:t>
            </a:r>
          </a:p>
          <a:p>
            <a:pPr lvl="2"/>
            <a:r>
              <a:rPr lang="en-US" sz="1700" dirty="0" err="1"/>
              <a:t>Démo</a:t>
            </a:r>
            <a:r>
              <a:rPr lang="en-US" sz="1700" dirty="0"/>
              <a:t> </a:t>
            </a:r>
            <a:r>
              <a:rPr lang="en-US" sz="1700" dirty="0" err="1"/>
              <a:t>dans</a:t>
            </a:r>
            <a:r>
              <a:rPr lang="en-US" sz="1700" dirty="0"/>
              <a:t> 10 minutes</a:t>
            </a:r>
          </a:p>
          <a:p>
            <a:pPr marL="449263" lvl="2" indent="0">
              <a:buNone/>
            </a:pPr>
            <a:r>
              <a:rPr lang="en-US" sz="1700" dirty="0" smtClean="0"/>
              <a:t> </a:t>
            </a:r>
            <a:endParaRPr lang="en-US" sz="1700" dirty="0"/>
          </a:p>
          <a:p>
            <a:pPr lvl="1"/>
            <a:endParaRPr lang="fr-FR" sz="1900" dirty="0" smtClean="0"/>
          </a:p>
          <a:p>
            <a:endParaRPr lang="fr-FR" sz="1900" dirty="0"/>
          </a:p>
          <a:p>
            <a:pPr marL="271463" lvl="1" indent="0">
              <a:buNone/>
            </a:pPr>
            <a:endParaRPr lang="fr-FR" sz="2000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Echauffement</a:t>
            </a:r>
          </a:p>
        </p:txBody>
      </p:sp>
    </p:spTree>
    <p:extLst>
      <p:ext uri="{BB962C8B-B14F-4D97-AF65-F5344CB8AC3E}">
        <p14:creationId xmlns:p14="http://schemas.microsoft.com/office/powerpoint/2010/main" val="12257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00310" y="996266"/>
            <a:ext cx="8274349" cy="5121197"/>
          </a:xfrm>
        </p:spPr>
        <p:txBody>
          <a:bodyPr/>
          <a:lstStyle/>
          <a:p>
            <a:r>
              <a:rPr lang="fr-FR" sz="2000" dirty="0" smtClean="0"/>
              <a:t>Roman </a:t>
            </a:r>
            <a:r>
              <a:rPr lang="fr-FR" sz="2000" dirty="0" err="1" smtClean="0"/>
              <a:t>numeral</a:t>
            </a:r>
            <a:r>
              <a:rPr lang="fr-FR" sz="2000" dirty="0" smtClean="0"/>
              <a:t> </a:t>
            </a:r>
            <a:r>
              <a:rPr lang="fr-FR" sz="2000" dirty="0" err="1" smtClean="0"/>
              <a:t>converter</a:t>
            </a:r>
            <a:endParaRPr lang="fr-FR" sz="2000" dirty="0" smtClean="0"/>
          </a:p>
          <a:p>
            <a:pPr lvl="1"/>
            <a:r>
              <a:rPr lang="fr-FR" sz="1900" dirty="0" smtClean="0"/>
              <a:t>Spécification :</a:t>
            </a:r>
          </a:p>
          <a:p>
            <a:pPr marL="449263" lvl="2" indent="0">
              <a:buNone/>
            </a:pPr>
            <a:r>
              <a:rPr lang="en-US" sz="1700" dirty="0" smtClean="0"/>
              <a:t>	Implement </a:t>
            </a:r>
            <a:r>
              <a:rPr lang="en-US" sz="1700" dirty="0"/>
              <a:t>a Roman numeral converter. </a:t>
            </a:r>
            <a:endParaRPr lang="en-US" sz="1700" dirty="0" smtClean="0"/>
          </a:p>
          <a:p>
            <a:pPr marL="449263" lvl="2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The </a:t>
            </a:r>
            <a:r>
              <a:rPr lang="en-US" sz="1700" dirty="0"/>
              <a:t>code must be able to take decimals up to </a:t>
            </a:r>
            <a:r>
              <a:rPr lang="en-US" sz="1700" dirty="0" smtClean="0"/>
              <a:t>3999.</a:t>
            </a:r>
          </a:p>
          <a:p>
            <a:pPr marL="449263" lvl="2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The code must </a:t>
            </a:r>
            <a:r>
              <a:rPr lang="en-US" sz="1700" dirty="0"/>
              <a:t>convert </a:t>
            </a:r>
            <a:r>
              <a:rPr lang="en-US" sz="1700" dirty="0" smtClean="0"/>
              <a:t>those decimals to </a:t>
            </a:r>
            <a:r>
              <a:rPr lang="en-US" sz="1700" dirty="0"/>
              <a:t>their roman equivalent.</a:t>
            </a:r>
          </a:p>
          <a:p>
            <a:pPr marL="449263" lvl="2" indent="0">
              <a:buNone/>
            </a:pPr>
            <a:r>
              <a:rPr lang="en-US" sz="1000" dirty="0" smtClean="0"/>
              <a:t>	</a:t>
            </a:r>
            <a:r>
              <a:rPr lang="en-US" sz="1700" dirty="0"/>
              <a:t>Examples :</a:t>
            </a:r>
          </a:p>
          <a:p>
            <a:pPr marL="449263" lvl="2" indent="0">
              <a:buNone/>
            </a:pPr>
            <a:endParaRPr lang="en-US" sz="1700" dirty="0"/>
          </a:p>
          <a:p>
            <a:pPr marL="449263" lvl="2" indent="0">
              <a:buNone/>
            </a:pPr>
            <a:endParaRPr lang="en-US" sz="1000" dirty="0"/>
          </a:p>
          <a:p>
            <a:pPr marL="449263" lvl="2" indent="0">
              <a:buNone/>
            </a:pPr>
            <a:endParaRPr lang="en-US" sz="1000" dirty="0" smtClean="0"/>
          </a:p>
          <a:p>
            <a:pPr lvl="1"/>
            <a:endParaRPr lang="en-US" sz="1000" dirty="0"/>
          </a:p>
          <a:p>
            <a:pPr lvl="1"/>
            <a:endParaRPr lang="en-US" sz="1000" dirty="0" smtClean="0"/>
          </a:p>
          <a:p>
            <a:pPr lvl="1"/>
            <a:endParaRPr lang="en-US" sz="1000" dirty="0"/>
          </a:p>
          <a:p>
            <a:pPr lvl="1"/>
            <a:endParaRPr lang="en-US" sz="1000" dirty="0" smtClean="0"/>
          </a:p>
          <a:p>
            <a:pPr lvl="1"/>
            <a:endParaRPr lang="en-US" sz="1000" dirty="0"/>
          </a:p>
          <a:p>
            <a:pPr lvl="1"/>
            <a:endParaRPr lang="en-US" sz="1000" dirty="0" smtClean="0"/>
          </a:p>
          <a:p>
            <a:pPr lvl="1"/>
            <a:endParaRPr lang="en-US" sz="1000" dirty="0"/>
          </a:p>
          <a:p>
            <a:pPr lvl="1"/>
            <a:r>
              <a:rPr lang="fr-FR" sz="1900" dirty="0" smtClean="0"/>
              <a:t>Libertés :</a:t>
            </a:r>
          </a:p>
          <a:p>
            <a:pPr lvl="2"/>
            <a:r>
              <a:rPr lang="en-US" sz="1700" dirty="0" err="1" smtClean="0"/>
              <a:t>Même</a:t>
            </a:r>
            <a:r>
              <a:rPr lang="en-US" sz="1700" dirty="0" smtClean="0"/>
              <a:t> chose</a:t>
            </a:r>
            <a:endParaRPr lang="en-US" sz="1700" dirty="0"/>
          </a:p>
          <a:p>
            <a:pPr lvl="1"/>
            <a:r>
              <a:rPr lang="en-US" sz="1700" dirty="0" err="1" smtClean="0"/>
              <a:t>Contraintes</a:t>
            </a:r>
            <a:r>
              <a:rPr lang="en-US" sz="1700" dirty="0" smtClean="0"/>
              <a:t> :</a:t>
            </a:r>
          </a:p>
          <a:p>
            <a:pPr lvl="2"/>
            <a:r>
              <a:rPr lang="en-US" sz="1700" dirty="0" err="1" smtClean="0"/>
              <a:t>Même</a:t>
            </a:r>
            <a:r>
              <a:rPr lang="en-US" sz="1700" dirty="0" smtClean="0"/>
              <a:t> chose – 20 minutes</a:t>
            </a:r>
            <a:endParaRPr lang="fr-FR" sz="2000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Echauffement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286784"/>
              </p:ext>
            </p:extLst>
          </p:nvPr>
        </p:nvGraphicFramePr>
        <p:xfrm>
          <a:off x="3259438" y="2530616"/>
          <a:ext cx="459122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611"/>
                <a:gridCol w="2295611"/>
              </a:tblGrid>
              <a:tr h="215671">
                <a:tc>
                  <a:txBody>
                    <a:bodyPr/>
                    <a:lstStyle/>
                    <a:p>
                      <a:r>
                        <a:rPr lang="fr-FR" sz="1000" dirty="0" err="1" smtClean="0"/>
                        <a:t>Decimal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Roman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I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5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V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X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50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L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100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C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500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D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1000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M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2499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MMCDXCIX</a:t>
                      </a:r>
                      <a:endParaRPr lang="fr-FR" sz="1000" dirty="0"/>
                    </a:p>
                  </a:txBody>
                  <a:tcPr/>
                </a:tc>
              </a:tr>
              <a:tr h="21567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3949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MMMCMXLIX</a:t>
                      </a:r>
                      <a:endParaRPr lang="fr-FR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3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00310" y="996266"/>
            <a:ext cx="8274349" cy="5121197"/>
          </a:xfrm>
        </p:spPr>
        <p:txBody>
          <a:bodyPr/>
          <a:lstStyle/>
          <a:p>
            <a:r>
              <a:rPr lang="fr-FR" sz="2000" dirty="0" smtClean="0"/>
              <a:t>Quels types de tests connaissez vous ?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peu de </a:t>
            </a:r>
            <a:r>
              <a:rPr lang="fr-FR" dirty="0" smtClean="0"/>
              <a:t>théorie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4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00310" y="996266"/>
            <a:ext cx="8274349" cy="5121197"/>
          </a:xfrm>
        </p:spPr>
        <p:txBody>
          <a:bodyPr/>
          <a:lstStyle/>
          <a:p>
            <a:r>
              <a:rPr lang="fr-FR" dirty="0" smtClean="0"/>
              <a:t>D’après Wikipédia</a:t>
            </a:r>
          </a:p>
          <a:p>
            <a:pPr lvl="1"/>
            <a:r>
              <a:rPr lang="fr-FR" sz="1900" dirty="0" smtClean="0"/>
              <a:t>Niveaux de tests</a:t>
            </a:r>
          </a:p>
          <a:p>
            <a:pPr lvl="2"/>
            <a:r>
              <a:rPr lang="fr-FR" sz="1700" dirty="0" smtClean="0"/>
              <a:t>Unitaire</a:t>
            </a:r>
          </a:p>
          <a:p>
            <a:pPr lvl="2"/>
            <a:r>
              <a:rPr lang="fr-FR" sz="1700" dirty="0" smtClean="0"/>
              <a:t>Intégration</a:t>
            </a:r>
          </a:p>
          <a:p>
            <a:pPr lvl="2"/>
            <a:r>
              <a:rPr lang="fr-FR" sz="1700" dirty="0" smtClean="0"/>
              <a:t>Système</a:t>
            </a:r>
          </a:p>
          <a:p>
            <a:pPr lvl="2"/>
            <a:r>
              <a:rPr lang="fr-FR" sz="1700" dirty="0" smtClean="0"/>
              <a:t>Acceptation</a:t>
            </a:r>
          </a:p>
          <a:p>
            <a:pPr lvl="1"/>
            <a:r>
              <a:rPr lang="fr-FR" dirty="0" smtClean="0"/>
              <a:t>Types de tests</a:t>
            </a:r>
          </a:p>
          <a:p>
            <a:pPr lvl="2"/>
            <a:r>
              <a:rPr lang="fr-FR" dirty="0" smtClean="0"/>
              <a:t>Boîte blanche</a:t>
            </a:r>
          </a:p>
          <a:p>
            <a:pPr lvl="2"/>
            <a:r>
              <a:rPr lang="fr-FR" dirty="0" smtClean="0"/>
              <a:t>Boîte noire</a:t>
            </a:r>
          </a:p>
          <a:p>
            <a:pPr lvl="1"/>
            <a:r>
              <a:rPr lang="fr-FR" dirty="0" smtClean="0"/>
              <a:t>Caractéristique de tests</a:t>
            </a:r>
          </a:p>
          <a:p>
            <a:pPr lvl="2"/>
            <a:r>
              <a:rPr lang="fr-FR" dirty="0" smtClean="0"/>
              <a:t>Fonctionnel</a:t>
            </a:r>
          </a:p>
          <a:p>
            <a:pPr lvl="2"/>
            <a:r>
              <a:rPr lang="fr-FR" dirty="0" smtClean="0"/>
              <a:t>Performance</a:t>
            </a:r>
          </a:p>
          <a:p>
            <a:pPr lvl="2"/>
            <a:r>
              <a:rPr lang="fr-FR" dirty="0" smtClean="0"/>
              <a:t>Robustesse</a:t>
            </a:r>
          </a:p>
          <a:p>
            <a:pPr lvl="2"/>
            <a:r>
              <a:rPr lang="fr-FR" dirty="0" smtClean="0"/>
              <a:t>Intrusion</a:t>
            </a:r>
          </a:p>
          <a:p>
            <a:pPr lvl="2"/>
            <a:r>
              <a:rPr lang="fr-FR" dirty="0" smtClean="0"/>
              <a:t>Charge</a:t>
            </a:r>
          </a:p>
          <a:p>
            <a:pPr lvl="2"/>
            <a:r>
              <a:rPr lang="fr-FR" dirty="0" smtClean="0"/>
              <a:t>Utilisateur </a:t>
            </a:r>
          </a:p>
          <a:p>
            <a:pPr lvl="4" algn="r"/>
            <a:r>
              <a:rPr lang="fr-FR" dirty="0">
                <a:hlinkClick r:id="rId2"/>
              </a:rPr>
              <a:t>https://fr.wikipedia.org/wiki/Test_(informatique</a:t>
            </a:r>
            <a:r>
              <a:rPr lang="fr-FR" dirty="0" smtClean="0">
                <a:hlinkClick r:id="rId2"/>
              </a:rPr>
              <a:t>)</a:t>
            </a:r>
            <a:r>
              <a:rPr lang="fr-FR" dirty="0" smtClean="0"/>
              <a:t>	</a:t>
            </a:r>
          </a:p>
          <a:p>
            <a:endParaRPr lang="fr-FR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peu de </a:t>
            </a:r>
            <a:r>
              <a:rPr lang="fr-FR" dirty="0" smtClean="0"/>
              <a:t>théorie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43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19" y="1373659"/>
            <a:ext cx="8986871" cy="4493435"/>
          </a:xfrm>
          <a:prstGeom prst="rect">
            <a:avLst/>
          </a:prstGeom>
        </p:spPr>
      </p:pic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00310" y="996266"/>
            <a:ext cx="8274349" cy="5121197"/>
          </a:xfrm>
        </p:spPr>
        <p:txBody>
          <a:bodyPr/>
          <a:lstStyle/>
          <a:p>
            <a:r>
              <a:rPr lang="fr-FR" dirty="0" smtClean="0"/>
              <a:t>Echelle de latence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4" algn="r"/>
            <a:endParaRPr lang="fr-FR" dirty="0" smtClean="0">
              <a:hlinkClick r:id="rId3"/>
            </a:endParaRPr>
          </a:p>
          <a:p>
            <a:pPr lvl="4" algn="r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gist.github.com/jboner/2841832</a:t>
            </a:r>
            <a:r>
              <a:rPr lang="fr-FR" dirty="0" smtClean="0"/>
              <a:t> 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peu de </a:t>
            </a:r>
            <a:r>
              <a:rPr lang="fr-FR" dirty="0" smtClean="0"/>
              <a:t>théorie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60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79" y="708454"/>
            <a:ext cx="5890319" cy="4922140"/>
          </a:xfrm>
          <a:prstGeom prst="rect">
            <a:avLst/>
          </a:prstGeom>
        </p:spPr>
      </p:pic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00310" y="996266"/>
            <a:ext cx="8274349" cy="5121197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Pyramide des tests</a:t>
            </a:r>
          </a:p>
          <a:p>
            <a:pPr lvl="1"/>
            <a:r>
              <a:rPr lang="fr-FR" dirty="0" smtClean="0"/>
              <a:t>Unitaires</a:t>
            </a:r>
          </a:p>
          <a:p>
            <a:pPr lvl="1"/>
            <a:r>
              <a:rPr lang="fr-FR" dirty="0" smtClean="0"/>
              <a:t>Intégration</a:t>
            </a:r>
          </a:p>
          <a:p>
            <a:pPr lvl="1"/>
            <a:r>
              <a:rPr lang="fr-FR" dirty="0" smtClean="0"/>
              <a:t>End-To-End</a:t>
            </a:r>
          </a:p>
          <a:p>
            <a:pPr lvl="1"/>
            <a:r>
              <a:rPr lang="fr-FR" dirty="0" smtClean="0"/>
              <a:t>Utilisateur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4" algn="r"/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martinfowler.com/bliki/TestPyramid.html</a:t>
            </a:r>
            <a:r>
              <a:rPr lang="fr-FR" dirty="0" smtClean="0"/>
              <a:t> 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peu de </a:t>
            </a:r>
            <a:r>
              <a:rPr lang="fr-FR" dirty="0" smtClean="0"/>
              <a:t>théorie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04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verture FRAN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ransitions et Schém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15936</TotalTime>
  <Words>426</Words>
  <Application>Microsoft Office PowerPoint</Application>
  <PresentationFormat>Grand écran</PresentationFormat>
  <Paragraphs>252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Couverture FRANCE</vt:lpstr>
      <vt:lpstr>2_Transitions et Schémas</vt:lpstr>
      <vt:lpstr>Contenu</vt:lpstr>
      <vt:lpstr>Présentation PowerPoint</vt:lpstr>
      <vt:lpstr>Test Driven Development</vt:lpstr>
      <vt:lpstr>Programme</vt:lpstr>
      <vt:lpstr>Echauffement</vt:lpstr>
      <vt:lpstr>Echauffement</vt:lpstr>
      <vt:lpstr>Un peu de théorie</vt:lpstr>
      <vt:lpstr>Un peu de théorie</vt:lpstr>
      <vt:lpstr>Un peu de théorie</vt:lpstr>
      <vt:lpstr>Un peu de théorie</vt:lpstr>
      <vt:lpstr>Test Driven Development</vt:lpstr>
      <vt:lpstr>Test Driven Development</vt:lpstr>
      <vt:lpstr>Test Driven Development</vt:lpstr>
      <vt:lpstr>Pratique</vt:lpstr>
      <vt:lpstr>Pratique</vt:lpstr>
      <vt:lpstr>Conclusion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Gaia Azzalli</dc:creator>
  <cp:lastModifiedBy>Ronan LE ROY</cp:lastModifiedBy>
  <cp:revision>371</cp:revision>
  <cp:lastPrinted>2017-12-28T09:18:58Z</cp:lastPrinted>
  <dcterms:created xsi:type="dcterms:W3CDTF">2017-03-10T13:51:55Z</dcterms:created>
  <dcterms:modified xsi:type="dcterms:W3CDTF">2018-07-24T14:41:40Z</dcterms:modified>
</cp:coreProperties>
</file>