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19" r:id="rId2"/>
    <p:sldMasterId id="2147483730" r:id="rId3"/>
  </p:sldMasterIdLst>
  <p:notesMasterIdLst>
    <p:notesMasterId r:id="rId15"/>
  </p:notesMasterIdLst>
  <p:handoutMasterIdLst>
    <p:handoutMasterId r:id="rId16"/>
  </p:handoutMasterIdLst>
  <p:sldIdLst>
    <p:sldId id="334" r:id="rId4"/>
    <p:sldId id="342" r:id="rId5"/>
    <p:sldId id="343" r:id="rId6"/>
    <p:sldId id="349" r:id="rId7"/>
    <p:sldId id="355" r:id="rId8"/>
    <p:sldId id="352" r:id="rId9"/>
    <p:sldId id="353" r:id="rId10"/>
    <p:sldId id="356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FD03B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C74C-9A26-4B36-9820-AE7D1BDB3D46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72C11-9C0A-4E91-987C-D91D8E005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08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9E8A8-2D8E-44F5-AA02-C0FC7028DA32}" type="datetimeFigureOut">
              <a:rPr lang="fr-FR" smtClean="0"/>
              <a:t>01/06/2018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3A482-000F-42B8-9E77-AA2725E0E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0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verture 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556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584775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lnSpc>
                <a:spcPct val="70000"/>
              </a:lnSpc>
              <a:def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1126067" y="1331118"/>
            <a:ext cx="5520266" cy="43513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100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263" indent="-177800">
              <a:buClr>
                <a:srgbClr val="00B0F0"/>
              </a:buClr>
              <a:buSzPct val="100000"/>
              <a:buFont typeface="Calibri" panose="020F0502020204030204" pitchFamily="34" charset="0"/>
              <a:buChar char="&gt;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Calibri" panose="020F0502020204030204" pitchFamily="34" charset="0"/>
              <a:buChar char="⁄"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4863" indent="-228600">
              <a:buClr>
                <a:srgbClr val="FFC000"/>
              </a:buClr>
              <a:buSzPct val="75000"/>
              <a:buFont typeface="Calibri" panose="020F0502020204030204" pitchFamily="34" charset="0"/>
              <a:buChar char="∕"/>
              <a:defRPr sz="1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82663" indent="-285750">
              <a:buClr>
                <a:srgbClr val="00B0F0"/>
              </a:buClr>
              <a:buSzPct val="75000"/>
              <a:buFont typeface="Calibri" panose="020F0502020204030204" pitchFamily="34" charset="0"/>
              <a:buChar char="∕"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6646333" y="1331118"/>
            <a:ext cx="5520266" cy="43513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100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263" indent="-177800">
              <a:buClr>
                <a:srgbClr val="00B0F0"/>
              </a:buClr>
              <a:buSzPct val="100000"/>
              <a:buFont typeface="Calibri" panose="020F0502020204030204" pitchFamily="34" charset="0"/>
              <a:buChar char="&gt;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Calibri" panose="020F0502020204030204" pitchFamily="34" charset="0"/>
              <a:buChar char="⁄"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4863" indent="-228600">
              <a:buClr>
                <a:srgbClr val="FFC000"/>
              </a:buClr>
              <a:buSzPct val="75000"/>
              <a:buFont typeface="Calibri" panose="020F0502020204030204" pitchFamily="34" charset="0"/>
              <a:buChar char="∕"/>
              <a:defRPr sz="1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82663" indent="-285750">
              <a:buClr>
                <a:srgbClr val="00B0F0"/>
              </a:buClr>
              <a:buSzPct val="75000"/>
              <a:buFont typeface="Calibri" panose="020F0502020204030204" pitchFamily="34" charset="0"/>
              <a:buChar char="∕"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8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067" y="1331118"/>
            <a:ext cx="5198533" cy="263209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100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263" indent="-177800">
              <a:buClr>
                <a:srgbClr val="00B0F0"/>
              </a:buClr>
              <a:buFont typeface="Calibri" panose="020F0502020204030204" pitchFamily="34" charset="0"/>
              <a:buChar char="&gt;"/>
              <a:def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⁄"/>
              <a:defRPr lang="fr-FR" sz="180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6705600" y="1331118"/>
            <a:ext cx="5198533" cy="263209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lang="fr-FR" sz="2100" b="1" u="non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177800">
              <a:buClr>
                <a:srgbClr val="00B0F0"/>
              </a:buClr>
              <a:buFont typeface="Calibri" panose="020F0502020204030204" pitchFamily="34" charset="0"/>
              <a:buChar char="&gt;"/>
              <a:def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⁄"/>
              <a:defRPr lang="fr-FR" sz="180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584775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def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1126067" y="3963215"/>
            <a:ext cx="5198533" cy="242911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100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263" indent="-177800">
              <a:buClr>
                <a:srgbClr val="00B0F0"/>
              </a:buClr>
              <a:buFont typeface="Calibri" panose="020F0502020204030204" pitchFamily="34" charset="0"/>
              <a:buChar char="&gt;"/>
              <a:def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⁄"/>
              <a:defRPr lang="fr-FR" sz="180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4"/>
          </p:nvPr>
        </p:nvSpPr>
        <p:spPr>
          <a:xfrm>
            <a:off x="6705600" y="3963215"/>
            <a:ext cx="5198533" cy="242911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lang="fr-FR" sz="2100" b="1" u="non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177800">
              <a:buClr>
                <a:srgbClr val="00B0F0"/>
              </a:buClr>
              <a:buFont typeface="Calibri" panose="020F0502020204030204" pitchFamily="34" charset="0"/>
              <a:buChar char="&gt;"/>
              <a:def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⁄"/>
              <a:defRPr lang="fr-FR" sz="180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3482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584775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def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fr-FR" dirty="0"/>
          </a:p>
        </p:txBody>
      </p:sp>
      <p:sp>
        <p:nvSpPr>
          <p:cNvPr id="4" name="Ellipse 3"/>
          <p:cNvSpPr/>
          <p:nvPr userDrawn="1"/>
        </p:nvSpPr>
        <p:spPr>
          <a:xfrm>
            <a:off x="8368862" y="4293393"/>
            <a:ext cx="2160000" cy="21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9371436" y="4851365"/>
            <a:ext cx="30059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Effisoft</a:t>
            </a:r>
          </a:p>
          <a:p>
            <a:r>
              <a:rPr lang="fr-FR" sz="1400" dirty="0" err="1" smtClean="0"/>
              <a:t>Risk</a:t>
            </a:r>
            <a:r>
              <a:rPr lang="fr-FR" sz="1400" dirty="0" smtClean="0"/>
              <a:t> &amp; </a:t>
            </a:r>
            <a:r>
              <a:rPr lang="fr-FR" sz="1400" dirty="0" err="1" smtClean="0"/>
              <a:t>Re-Insurance</a:t>
            </a:r>
            <a:r>
              <a:rPr lang="fr-FR" sz="1400" dirty="0" smtClean="0"/>
              <a:t> Solutions</a:t>
            </a:r>
          </a:p>
          <a:p>
            <a:endParaRPr lang="fr-FR" sz="1400" dirty="0"/>
          </a:p>
          <a:p>
            <a:r>
              <a:rPr lang="fr-FR" sz="1400" b="1" dirty="0" smtClean="0"/>
              <a:t>26, rue d’Athènes 75009 Paris</a:t>
            </a:r>
          </a:p>
          <a:p>
            <a:r>
              <a:rPr lang="fr-FR" sz="1400" b="1" dirty="0"/>
              <a:t>+33 1 42 93 </a:t>
            </a:r>
            <a:r>
              <a:rPr lang="fr-FR" sz="1400" b="1" dirty="0" smtClean="0"/>
              <a:t>33 33</a:t>
            </a:r>
          </a:p>
          <a:p>
            <a:r>
              <a:rPr lang="fr-FR" sz="1400" b="1" dirty="0"/>
              <a:t>www.effisoft.com</a:t>
            </a:r>
          </a:p>
        </p:txBody>
      </p:sp>
      <p:sp>
        <p:nvSpPr>
          <p:cNvPr id="7" name="Ellipse 6"/>
          <p:cNvSpPr/>
          <p:nvPr userDrawn="1"/>
        </p:nvSpPr>
        <p:spPr>
          <a:xfrm>
            <a:off x="8368862" y="1847850"/>
            <a:ext cx="2160000" cy="21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9371436" y="277396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algn="l" defTabSz="914400" rtl="0" eaLnBrk="1" latinLnBrk="0" hangingPunct="1"/>
            <a:r>
              <a:rPr lang="fr-FR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contact@effisoft-group.com</a:t>
            </a:r>
          </a:p>
        </p:txBody>
      </p:sp>
    </p:spTree>
    <p:extLst>
      <p:ext uri="{BB962C8B-B14F-4D97-AF65-F5344CB8AC3E}">
        <p14:creationId xmlns:p14="http://schemas.microsoft.com/office/powerpoint/2010/main" val="127806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ésentation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004441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4004441" y="3149003"/>
            <a:ext cx="4130566" cy="1471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3982366" y="1966286"/>
            <a:ext cx="8209634" cy="7755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Client/Titre de la près.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004441" y="2768236"/>
            <a:ext cx="8187559" cy="351942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Date de Présentation/Sous-titre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9865010" y="6306634"/>
            <a:ext cx="221943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5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présentation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004441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4004441" y="3149003"/>
            <a:ext cx="4130566" cy="1471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3982366" y="1966286"/>
            <a:ext cx="8209634" cy="7755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fr-FR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Client/Titre de la près.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004441" y="2768236"/>
            <a:ext cx="8187559" cy="351942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Date de Présentation/Sous-titre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2890" y="6179048"/>
            <a:ext cx="12194889" cy="67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9865010" y="6306634"/>
            <a:ext cx="221943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9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04441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 userDrawn="1"/>
        </p:nvSpPr>
        <p:spPr>
          <a:xfrm>
            <a:off x="-1" y="1353205"/>
            <a:ext cx="3853195" cy="1618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dirty="0" smtClean="0">
                <a:solidFill>
                  <a:schemeClr val="bg1"/>
                </a:solidFill>
              </a:rPr>
              <a:t>Agenda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1853025" y="3353377"/>
            <a:ext cx="4151587" cy="151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4174066" y="1596628"/>
            <a:ext cx="8017934" cy="75713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 smtClean="0"/>
              <a:t>1. Point A</a:t>
            </a:r>
            <a:br>
              <a:rPr lang="fr-FR" dirty="0" smtClean="0"/>
            </a:br>
            <a:r>
              <a:rPr lang="fr-FR" dirty="0" smtClean="0"/>
              <a:t>2. Point B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10769088" y="6465424"/>
            <a:ext cx="1322542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8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67792" y="1353206"/>
            <a:ext cx="8324208" cy="4151587"/>
          </a:xfrm>
          <a:prstGeom prst="rect">
            <a:avLst/>
          </a:prstGeom>
          <a:solidFill>
            <a:schemeClr val="tx1">
              <a:lumMod val="50000"/>
              <a:lumOff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6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1853025" y="3353377"/>
            <a:ext cx="4151587" cy="151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004442" y="2761192"/>
            <a:ext cx="8187558" cy="70173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1. Titre Point A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10769088" y="6465424"/>
            <a:ext cx="1322542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éma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35200" y="-10798"/>
            <a:ext cx="2737649" cy="68687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792132" y="1323439"/>
            <a:ext cx="2633135" cy="39343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fr-FR" sz="21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masque.</a:t>
            </a:r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550498" y="882647"/>
            <a:ext cx="4183201" cy="50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10769088" y="6465424"/>
            <a:ext cx="1322542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éma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10769088" y="6465424"/>
            <a:ext cx="1322542" cy="3132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0"/>
            <a:ext cx="71999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44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our sché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584775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lnSpc>
                <a:spcPct val="70000"/>
              </a:lnSpc>
              <a:def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126067" y="1331118"/>
            <a:ext cx="10778066" cy="43513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100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263" indent="-177800">
              <a:buClr>
                <a:srgbClr val="00B0F0"/>
              </a:buClr>
              <a:buSzPct val="100000"/>
              <a:buFont typeface="Calibri" panose="020F0502020204030204" pitchFamily="34" charset="0"/>
              <a:buChar char="&gt;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Calibri" panose="020F0502020204030204" pitchFamily="34" charset="0"/>
              <a:buChar char="⁄"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4863" indent="-228600">
              <a:buClr>
                <a:srgbClr val="FFC000"/>
              </a:buClr>
              <a:buSzPct val="75000"/>
              <a:buFont typeface="Calibri" panose="020F0502020204030204" pitchFamily="34" charset="0"/>
              <a:buChar char="∕"/>
              <a:defRPr sz="1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82663" indent="-285750">
              <a:buClr>
                <a:srgbClr val="00B0F0"/>
              </a:buClr>
              <a:buSzPct val="75000"/>
              <a:buFont typeface="Calibri" panose="020F0502020204030204" pitchFamily="34" charset="0"/>
              <a:buChar char="∕"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584775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lnSpc>
                <a:spcPct val="70000"/>
              </a:lnSpc>
              <a:def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25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 userDrawn="1"/>
        </p:nvSpPr>
        <p:spPr>
          <a:xfrm>
            <a:off x="1623230" y="0"/>
            <a:ext cx="9144000" cy="156157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b="1" dirty="0" smtClean="0">
                <a:solidFill>
                  <a:schemeClr val="bg1"/>
                </a:solidFill>
              </a:rPr>
              <a:t>Effisoft</a:t>
            </a:r>
            <a:endParaRPr lang="fr-FR" sz="6600" b="1" dirty="0">
              <a:solidFill>
                <a:schemeClr val="bg1"/>
              </a:solidFill>
            </a:endParaRPr>
          </a:p>
        </p:txBody>
      </p:sp>
      <p:sp>
        <p:nvSpPr>
          <p:cNvPr id="9" name="Sous-titre 2"/>
          <p:cNvSpPr txBox="1">
            <a:spLocks/>
          </p:cNvSpPr>
          <p:nvPr userDrawn="1"/>
        </p:nvSpPr>
        <p:spPr>
          <a:xfrm>
            <a:off x="1649506" y="141337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bg1"/>
                </a:solidFill>
              </a:rPr>
              <a:t>Risk</a:t>
            </a:r>
            <a:r>
              <a:rPr lang="fr-FR" sz="2800" b="1" dirty="0" smtClean="0">
                <a:solidFill>
                  <a:schemeClr val="bg1"/>
                </a:solidFill>
              </a:rPr>
              <a:t> &amp; </a:t>
            </a:r>
            <a:r>
              <a:rPr lang="fr-FR" sz="2800" b="1" dirty="0" err="1" smtClean="0">
                <a:solidFill>
                  <a:schemeClr val="bg1"/>
                </a:solidFill>
              </a:rPr>
              <a:t>Re-Insurance</a:t>
            </a:r>
            <a:r>
              <a:rPr lang="fr-FR" sz="2800" b="1" dirty="0" smtClean="0">
                <a:solidFill>
                  <a:schemeClr val="bg1"/>
                </a:solidFill>
              </a:rPr>
              <a:t>  Solutions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83631" y="1904124"/>
            <a:ext cx="4664468" cy="95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3883631" y="417904"/>
            <a:ext cx="4664468" cy="95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95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5" r:id="rId2"/>
    <p:sldLayoutId id="2147483721" r:id="rId3"/>
    <p:sldLayoutId id="2147483722" r:id="rId4"/>
    <p:sldLayoutId id="2147483723" r:id="rId5"/>
    <p:sldLayoutId id="214748375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71999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7" name="Rectangle 16"/>
          <p:cNvSpPr/>
          <p:nvPr userDrawn="1"/>
        </p:nvSpPr>
        <p:spPr>
          <a:xfrm rot="10800000" flipV="1">
            <a:off x="359998" y="882647"/>
            <a:ext cx="4183201" cy="50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10769088" y="6465424"/>
            <a:ext cx="1322542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0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50" r:id="rId4"/>
    <p:sldLayoutId id="214748375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romancuso/trip-service-kata" TargetMode="External"/><Relationship Id="rId2" Type="http://schemas.openxmlformats.org/officeDocument/2006/relationships/hyperlink" Target="http://connascence.io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codemanship.co.uk/parlezuml/blog/?postid=987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manship.co.uk/parlezuml/blog/?postid=1533" TargetMode="External"/><Relationship Id="rId2" Type="http://schemas.openxmlformats.org/officeDocument/2006/relationships/hyperlink" Target="http://codemanship.co.uk/parlezuml/blog/?postid=987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0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541267"/>
          </a:xfrm>
        </p:spPr>
        <p:txBody>
          <a:bodyPr/>
          <a:lstStyle/>
          <a:p>
            <a:endParaRPr lang="fr-FR" sz="2000" dirty="0" smtClean="0"/>
          </a:p>
          <a:p>
            <a:r>
              <a:rPr lang="fr-FR" sz="2000" dirty="0" smtClean="0"/>
              <a:t>Bank </a:t>
            </a:r>
            <a:r>
              <a:rPr lang="fr-FR" sz="2000" dirty="0" err="1" smtClean="0"/>
              <a:t>account</a:t>
            </a:r>
            <a:endParaRPr lang="fr-FR" sz="20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Double </a:t>
            </a:r>
            <a:r>
              <a:rPr lang="en-US" dirty="0"/>
              <a:t>loop of testing (Unit Test / Acceptance Test</a:t>
            </a:r>
            <a:r>
              <a:rPr lang="en-US" dirty="0" smtClean="0"/>
              <a:t>)</a:t>
            </a:r>
          </a:p>
          <a:p>
            <a:pPr lvl="2"/>
            <a:r>
              <a:rPr lang="en-US" sz="1600" dirty="0" smtClean="0"/>
              <a:t>Unit </a:t>
            </a:r>
            <a:r>
              <a:rPr lang="en-US" sz="1600" dirty="0"/>
              <a:t>Test : Little and simple, use </a:t>
            </a:r>
            <a:r>
              <a:rPr lang="en-US" sz="1600" dirty="0" smtClean="0"/>
              <a:t>mocks : 1 method.</a:t>
            </a:r>
          </a:p>
          <a:p>
            <a:pPr lvl="2"/>
            <a:r>
              <a:rPr lang="en-US" sz="1600" dirty="0" smtClean="0"/>
              <a:t>Acceptance </a:t>
            </a:r>
            <a:r>
              <a:rPr lang="en-US" sz="1600" dirty="0"/>
              <a:t>Test : Big, whole system as a black </a:t>
            </a:r>
            <a:r>
              <a:rPr lang="en-US" sz="1600" dirty="0" smtClean="0"/>
              <a:t>box : a </a:t>
            </a:r>
            <a:r>
              <a:rPr lang="en-US" sz="1600" dirty="0"/>
              <a:t>whole </a:t>
            </a:r>
            <a:r>
              <a:rPr lang="en-US" sz="1600" dirty="0" smtClean="0"/>
              <a:t>scenario.</a:t>
            </a:r>
          </a:p>
          <a:p>
            <a:pPr lvl="2"/>
            <a:r>
              <a:rPr lang="en-US" sz="1600" dirty="0" smtClean="0"/>
              <a:t>Integration </a:t>
            </a:r>
            <a:r>
              <a:rPr lang="en-US" sz="1600" dirty="0"/>
              <a:t>Test : In the boundary of the system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Reduce </a:t>
            </a:r>
            <a:r>
              <a:rPr lang="en-US" sz="1600" dirty="0"/>
              <a:t>interactions</a:t>
            </a:r>
            <a:r>
              <a:rPr lang="en-US" sz="1600" dirty="0" smtClean="0"/>
              <a:t>. All </a:t>
            </a:r>
            <a:r>
              <a:rPr lang="en-US" sz="1600" dirty="0"/>
              <a:t>decisions have drawbacks</a:t>
            </a:r>
            <a:r>
              <a:rPr lang="en-US" sz="1600" dirty="0" smtClean="0"/>
              <a:t>. Be </a:t>
            </a:r>
            <a:r>
              <a:rPr lang="en-US" sz="1600" dirty="0" err="1"/>
              <a:t>concious</a:t>
            </a:r>
            <a:r>
              <a:rPr lang="en-US" sz="1600" dirty="0"/>
              <a:t> of your choices</a:t>
            </a:r>
            <a:r>
              <a:rPr lang="en-US" sz="1600" dirty="0" smtClean="0"/>
              <a:t>.</a:t>
            </a:r>
          </a:p>
          <a:p>
            <a:pPr lvl="3"/>
            <a:endParaRPr lang="en-US" sz="1200" dirty="0"/>
          </a:p>
          <a:p>
            <a:pPr lvl="3"/>
            <a:endParaRPr lang="fr-FR" sz="1900" dirty="0" smtClean="0"/>
          </a:p>
          <a:p>
            <a:pPr lvl="1"/>
            <a:r>
              <a:rPr lang="fr-FR" sz="1900" dirty="0" smtClean="0"/>
              <a:t>Objectif :</a:t>
            </a:r>
          </a:p>
          <a:p>
            <a:pPr lvl="2"/>
            <a:r>
              <a:rPr lang="fr-FR" sz="1700" dirty="0" smtClean="0"/>
              <a:t>Réduire les </a:t>
            </a:r>
            <a:r>
              <a:rPr lang="fr-FR" sz="1700" dirty="0" err="1" smtClean="0"/>
              <a:t>intéractions</a:t>
            </a:r>
            <a:endParaRPr lang="fr-FR" sz="1700" dirty="0" smtClean="0"/>
          </a:p>
          <a:p>
            <a:pPr lvl="2"/>
            <a:r>
              <a:rPr lang="fr-FR" sz="1700" dirty="0" smtClean="0"/>
              <a:t>Toutes les décisions ont des conséquences</a:t>
            </a:r>
          </a:p>
          <a:p>
            <a:pPr lvl="2"/>
            <a:r>
              <a:rPr lang="fr-FR" sz="1700" dirty="0" smtClean="0"/>
              <a:t>Etre conscient de ses choix.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8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541267"/>
          </a:xfrm>
        </p:spPr>
        <p:txBody>
          <a:bodyPr/>
          <a:lstStyle/>
          <a:p>
            <a:r>
              <a:rPr lang="fr-FR" sz="2000" dirty="0" err="1" smtClean="0"/>
              <a:t>Legacy</a:t>
            </a:r>
            <a:r>
              <a:rPr lang="fr-FR" sz="2000" dirty="0" smtClean="0"/>
              <a:t> Code</a:t>
            </a:r>
          </a:p>
          <a:p>
            <a:endParaRPr lang="fr-FR" sz="2000" dirty="0" smtClean="0"/>
          </a:p>
          <a:p>
            <a:pPr lvl="1"/>
            <a:r>
              <a:rPr lang="fr-FR" sz="1900" dirty="0" smtClean="0"/>
              <a:t>Les pièges :</a:t>
            </a:r>
          </a:p>
          <a:p>
            <a:pPr lvl="3"/>
            <a:r>
              <a:rPr lang="fr-FR" sz="1300" dirty="0" smtClean="0"/>
              <a:t>Couplage fort</a:t>
            </a:r>
          </a:p>
          <a:p>
            <a:pPr lvl="3"/>
            <a:r>
              <a:rPr lang="fr-FR" sz="1300" dirty="0" smtClean="0"/>
              <a:t>Faible cohésion</a:t>
            </a:r>
          </a:p>
          <a:p>
            <a:pPr lvl="3"/>
            <a:r>
              <a:rPr lang="fr-FR" sz="1300" dirty="0" smtClean="0"/>
              <a:t>Gourmand en fonctionnel</a:t>
            </a:r>
          </a:p>
          <a:p>
            <a:pPr lvl="3"/>
            <a:r>
              <a:rPr lang="fr-FR" sz="1300" dirty="0" smtClean="0"/>
              <a:t>Domaine anémique</a:t>
            </a:r>
          </a:p>
          <a:p>
            <a:pPr lvl="3"/>
            <a:r>
              <a:rPr lang="fr-FR" sz="1300" dirty="0" smtClean="0"/>
              <a:t>Responsable de plus d’une chose (S de SOLID) :</a:t>
            </a:r>
          </a:p>
          <a:p>
            <a:pPr lvl="4"/>
            <a:r>
              <a:rPr lang="fr-FR" sz="1100" dirty="0" smtClean="0"/>
              <a:t>Une raison pour changer (Inside)</a:t>
            </a:r>
          </a:p>
          <a:p>
            <a:pPr lvl="4"/>
            <a:r>
              <a:rPr lang="fr-FR" sz="1100" dirty="0" smtClean="0"/>
              <a:t>Faire ce qu’on déclare faire (</a:t>
            </a:r>
            <a:r>
              <a:rPr lang="fr-FR" sz="1100" dirty="0" err="1" smtClean="0"/>
              <a:t>Outside</a:t>
            </a:r>
            <a:r>
              <a:rPr lang="fr-FR" sz="1100" dirty="0" smtClean="0"/>
              <a:t>)</a:t>
            </a:r>
          </a:p>
          <a:p>
            <a:pPr marL="271463" lvl="1" indent="0">
              <a:buNone/>
            </a:pPr>
            <a:r>
              <a:rPr lang="fr-FR" sz="1200" dirty="0"/>
              <a:t>						</a:t>
            </a:r>
            <a:r>
              <a:rPr lang="fr-FR" sz="1200" dirty="0" smtClean="0"/>
              <a:t>	</a:t>
            </a:r>
            <a:r>
              <a:rPr lang="fr-FR" sz="1200" dirty="0" smtClean="0">
                <a:hlinkClick r:id="rId2"/>
              </a:rPr>
              <a:t>http</a:t>
            </a:r>
            <a:r>
              <a:rPr lang="fr-FR" sz="1200" dirty="0">
                <a:hlinkClick r:id="rId2"/>
              </a:rPr>
              <a:t>://connascence.io</a:t>
            </a:r>
            <a:r>
              <a:rPr lang="fr-FR" sz="1200" dirty="0" smtClean="0">
                <a:hlinkClick r:id="rId2"/>
              </a:rPr>
              <a:t>/</a:t>
            </a:r>
            <a:r>
              <a:rPr lang="fr-FR" sz="1200" dirty="0" smtClean="0"/>
              <a:t> </a:t>
            </a:r>
          </a:p>
          <a:p>
            <a:pPr lvl="1"/>
            <a:endParaRPr lang="fr-FR" sz="1900" dirty="0" smtClean="0"/>
          </a:p>
          <a:p>
            <a:pPr lvl="1"/>
            <a:r>
              <a:rPr lang="fr-FR" sz="1900" dirty="0" smtClean="0"/>
              <a:t>Le Kata de </a:t>
            </a:r>
            <a:r>
              <a:rPr lang="fr-FR" sz="1900" dirty="0" err="1" smtClean="0"/>
              <a:t>refactoring</a:t>
            </a:r>
            <a:endParaRPr lang="fr-FR" sz="1900" dirty="0" smtClean="0"/>
          </a:p>
          <a:p>
            <a:pPr lvl="1"/>
            <a:endParaRPr lang="fr-FR" sz="1900" dirty="0" smtClean="0"/>
          </a:p>
          <a:p>
            <a:pPr marL="576263" lvl="3" indent="0">
              <a:buNone/>
            </a:pPr>
            <a:r>
              <a:rPr lang="fr-FR" sz="1300" dirty="0" smtClean="0">
                <a:hlinkClick r:id="rId3"/>
              </a:rPr>
              <a:t>https</a:t>
            </a:r>
            <a:r>
              <a:rPr lang="fr-FR" sz="1300" dirty="0">
                <a:hlinkClick r:id="rId3"/>
              </a:rPr>
              <a:t>://</a:t>
            </a:r>
            <a:r>
              <a:rPr lang="fr-FR" sz="1300" dirty="0" smtClean="0">
                <a:hlinkClick r:id="rId3"/>
              </a:rPr>
              <a:t>github.com/sandromancuso/trip-service-kata</a:t>
            </a:r>
            <a:r>
              <a:rPr lang="fr-FR" sz="1300" dirty="0" smtClean="0"/>
              <a:t> 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8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Workshop d’initiation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1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11091690" cy="5121197"/>
          </a:xfrm>
        </p:spPr>
        <p:txBody>
          <a:bodyPr/>
          <a:lstStyle/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Rappels</a:t>
            </a:r>
          </a:p>
          <a:p>
            <a:r>
              <a:rPr lang="fr-FR" sz="2000" dirty="0" smtClean="0"/>
              <a:t>Exercices</a:t>
            </a:r>
            <a:endParaRPr lang="fr-FR" sz="1900" dirty="0"/>
          </a:p>
          <a:p>
            <a:endParaRPr lang="fr-FR" sz="1900" dirty="0"/>
          </a:p>
          <a:p>
            <a:pPr marL="271463" lvl="1" indent="0">
              <a:buNone/>
            </a:pPr>
            <a:endParaRPr lang="fr-FR" sz="2000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74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principe</a:t>
            </a:r>
          </a:p>
          <a:p>
            <a:pPr lvl="1"/>
            <a:r>
              <a:rPr lang="fr-FR" dirty="0" smtClean="0"/>
              <a:t>Ecrire un test : RED</a:t>
            </a:r>
          </a:p>
          <a:p>
            <a:pPr lvl="1"/>
            <a:r>
              <a:rPr lang="fr-FR" dirty="0" smtClean="0"/>
              <a:t>Faire passer le test : GREEN</a:t>
            </a:r>
          </a:p>
          <a:p>
            <a:pPr lvl="1"/>
            <a:r>
              <a:rPr lang="fr-FR" dirty="0" err="1" smtClean="0"/>
              <a:t>Refactorer</a:t>
            </a:r>
            <a:r>
              <a:rPr lang="fr-FR" dirty="0" smtClean="0"/>
              <a:t> le code : REFACTOR</a:t>
            </a:r>
          </a:p>
          <a:p>
            <a:pPr lvl="1"/>
            <a:r>
              <a:rPr lang="fr-FR" dirty="0" smtClean="0"/>
              <a:t>Reprendre au début : RED / GREEN / REFACTOR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4" algn="r"/>
            <a:endParaRPr lang="fr-FR" dirty="0" smtClean="0">
              <a:hlinkClick r:id="rId2"/>
            </a:endParaRPr>
          </a:p>
          <a:p>
            <a:pPr lvl="4" algn="r"/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://codemanship.co.uk/parlezuml/blog/?</a:t>
            </a:r>
            <a:r>
              <a:rPr lang="fr-FR" dirty="0" smtClean="0">
                <a:hlinkClick r:id="rId2"/>
              </a:rPr>
              <a:t>postid=987</a:t>
            </a:r>
            <a:r>
              <a:rPr lang="fr-FR" dirty="0" smtClean="0"/>
              <a:t> 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: TDD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92" y="1333241"/>
            <a:ext cx="4210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Disclaimer</a:t>
            </a:r>
            <a:endParaRPr lang="fr-FR" dirty="0" smtClean="0"/>
          </a:p>
          <a:p>
            <a:endParaRPr lang="fr-FR" dirty="0" smtClean="0"/>
          </a:p>
          <a:p>
            <a:pPr lvl="1"/>
            <a:r>
              <a:rPr lang="en-US" dirty="0" smtClean="0"/>
              <a:t>Underestimating </a:t>
            </a:r>
            <a:r>
              <a:rPr lang="en-US" dirty="0"/>
              <a:t>The Learning Curve</a:t>
            </a:r>
          </a:p>
          <a:p>
            <a:pPr lvl="1"/>
            <a:r>
              <a:rPr lang="en-US" dirty="0" smtClean="0"/>
              <a:t>Confusing </a:t>
            </a:r>
            <a:r>
              <a:rPr lang="en-US" dirty="0"/>
              <a:t>TDD with Testing</a:t>
            </a:r>
          </a:p>
          <a:p>
            <a:pPr lvl="1"/>
            <a:r>
              <a:rPr lang="en-US" dirty="0" smtClean="0"/>
              <a:t>Thinking </a:t>
            </a:r>
            <a:r>
              <a:rPr lang="en-US" dirty="0"/>
              <a:t>TDD Is All The Testing They'll Ever Need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Starting With Failing Customer Tests</a:t>
            </a:r>
          </a:p>
          <a:p>
            <a:pPr lvl="1"/>
            <a:r>
              <a:rPr lang="en-US" dirty="0" smtClean="0"/>
              <a:t>Confusing </a:t>
            </a:r>
            <a:r>
              <a:rPr lang="en-US" dirty="0"/>
              <a:t>Tools With Practices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Actually Doing TDD. At All.</a:t>
            </a:r>
          </a:p>
          <a:p>
            <a:pPr lvl="1"/>
            <a:r>
              <a:rPr lang="en-US" dirty="0" smtClean="0"/>
              <a:t>Skimping </a:t>
            </a:r>
            <a:r>
              <a:rPr lang="en-US" dirty="0"/>
              <a:t>On Refactoring</a:t>
            </a:r>
          </a:p>
          <a:p>
            <a:pPr lvl="1"/>
            <a:r>
              <a:rPr lang="en-US" dirty="0" smtClean="0"/>
              <a:t>Making </a:t>
            </a:r>
            <a:r>
              <a:rPr lang="en-US" dirty="0"/>
              <a:t>The Tests Too Big</a:t>
            </a:r>
          </a:p>
          <a:p>
            <a:pPr lvl="1"/>
            <a:r>
              <a:rPr lang="en-US" dirty="0" smtClean="0"/>
              <a:t>Making </a:t>
            </a:r>
            <a:r>
              <a:rPr lang="en-US" dirty="0"/>
              <a:t>The Tests Too Small</a:t>
            </a:r>
          </a:p>
          <a:p>
            <a:pPr lvl="1"/>
            <a:r>
              <a:rPr lang="en-US" dirty="0" smtClean="0"/>
              <a:t>Going </a:t>
            </a:r>
            <a:r>
              <a:rPr lang="en-US" dirty="0"/>
              <a:t>Into "Design Autopilot</a:t>
            </a:r>
            <a:r>
              <a:rPr lang="en-US" dirty="0" smtClean="0"/>
              <a:t>"</a:t>
            </a:r>
            <a:endParaRPr lang="fr-FR" dirty="0" smtClean="0"/>
          </a:p>
          <a:p>
            <a:pPr lvl="4" algn="r"/>
            <a:endParaRPr lang="fr-FR" dirty="0" smtClean="0">
              <a:hlinkClick r:id="rId2"/>
            </a:endParaRPr>
          </a:p>
          <a:p>
            <a:pPr lvl="4" algn="r"/>
            <a:r>
              <a:rPr lang="fr-FR" dirty="0">
                <a:hlinkClick r:id="rId3"/>
              </a:rPr>
              <a:t>http://codemanship.co.uk/parlezuml/blog/?</a:t>
            </a:r>
            <a:r>
              <a:rPr lang="fr-FR" dirty="0" smtClean="0">
                <a:hlinkClick r:id="rId3"/>
              </a:rPr>
              <a:t>postid=1533</a:t>
            </a:r>
            <a:r>
              <a:rPr lang="fr-FR" dirty="0" smtClean="0"/>
              <a:t> 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: TDD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27" y="1304796"/>
            <a:ext cx="4142149" cy="35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11091690" cy="5121197"/>
          </a:xfrm>
        </p:spPr>
        <p:txBody>
          <a:bodyPr/>
          <a:lstStyle/>
          <a:p>
            <a:endParaRPr lang="fr-FR" sz="2000" dirty="0" smtClean="0"/>
          </a:p>
          <a:p>
            <a:r>
              <a:rPr lang="fr-FR" sz="2000" dirty="0" err="1" smtClean="0"/>
              <a:t>Stack</a:t>
            </a:r>
            <a:endParaRPr lang="fr-FR" sz="2000" dirty="0" smtClean="0"/>
          </a:p>
          <a:p>
            <a:pPr lvl="1"/>
            <a:r>
              <a:rPr lang="fr-FR" sz="1900" dirty="0" smtClean="0"/>
              <a:t>Spécification :</a:t>
            </a:r>
          </a:p>
          <a:p>
            <a:pPr marL="449263" lvl="2" indent="0">
              <a:buNone/>
            </a:pPr>
            <a:r>
              <a:rPr lang="en-US" sz="1700" dirty="0" smtClean="0"/>
              <a:t>	Implement </a:t>
            </a:r>
            <a:r>
              <a:rPr lang="en-US" sz="1700" dirty="0"/>
              <a:t>a Stack class with the following public methods:</a:t>
            </a:r>
          </a:p>
          <a:p>
            <a:pPr marL="449263" lvl="2" indent="0">
              <a:buNone/>
            </a:pPr>
            <a:r>
              <a:rPr lang="en-US" sz="1700" dirty="0" smtClean="0"/>
              <a:t>		- </a:t>
            </a:r>
            <a:r>
              <a:rPr lang="en-US" sz="1700" dirty="0"/>
              <a:t>void push(Object object)</a:t>
            </a:r>
          </a:p>
          <a:p>
            <a:pPr marL="449263" lvl="2" indent="0">
              <a:buNone/>
            </a:pPr>
            <a:r>
              <a:rPr lang="en-US" sz="1700" dirty="0" smtClean="0"/>
              <a:t>		- </a:t>
            </a:r>
            <a:r>
              <a:rPr lang="en-US" sz="1700" dirty="0"/>
              <a:t>Object pop()</a:t>
            </a:r>
          </a:p>
          <a:p>
            <a:pPr marL="449263" lvl="2" indent="0">
              <a:buNone/>
            </a:pPr>
            <a:r>
              <a:rPr lang="en-US" sz="1700" dirty="0" smtClean="0"/>
              <a:t>	Stack </a:t>
            </a:r>
            <a:r>
              <a:rPr lang="en-US" sz="1700" dirty="0"/>
              <a:t>should throw an exception if popped when empty</a:t>
            </a:r>
            <a:r>
              <a:rPr lang="en-US" sz="1700" dirty="0" smtClean="0"/>
              <a:t>.</a:t>
            </a:r>
          </a:p>
          <a:p>
            <a:pPr lvl="1"/>
            <a:endParaRPr lang="fr-FR" sz="1900" dirty="0" smtClean="0"/>
          </a:p>
          <a:p>
            <a:pPr lvl="1"/>
            <a:r>
              <a:rPr lang="fr-FR" sz="1900" dirty="0" smtClean="0"/>
              <a:t>Objectif :</a:t>
            </a:r>
          </a:p>
          <a:p>
            <a:pPr lvl="2"/>
            <a:r>
              <a:rPr lang="fr-FR" sz="1700" dirty="0" smtClean="0"/>
              <a:t>Introduire une convention de nommage</a:t>
            </a:r>
          </a:p>
          <a:p>
            <a:pPr lvl="2"/>
            <a:r>
              <a:rPr lang="fr-FR" sz="1700" dirty="0" smtClean="0"/>
              <a:t>Créer le code de production à partir des tests</a:t>
            </a:r>
          </a:p>
          <a:p>
            <a:pPr lvl="2"/>
            <a:r>
              <a:rPr lang="fr-FR" sz="1700" dirty="0" smtClean="0"/>
              <a:t>Commencer par l’assertion</a:t>
            </a:r>
          </a:p>
          <a:p>
            <a:pPr lvl="2"/>
            <a:r>
              <a:rPr lang="fr-FR" sz="1700" dirty="0" smtClean="0"/>
              <a:t>Conseil pour démarrer : le cas le plus simple</a:t>
            </a:r>
            <a:endParaRPr lang="fr-FR" sz="1700" dirty="0"/>
          </a:p>
          <a:p>
            <a:pPr marL="449263" lvl="2" indent="0">
              <a:buNone/>
            </a:pPr>
            <a:endParaRPr lang="en-US" sz="1700" dirty="0"/>
          </a:p>
          <a:p>
            <a:pPr lvl="1"/>
            <a:endParaRPr lang="fr-FR" sz="1900" dirty="0" smtClean="0"/>
          </a:p>
          <a:p>
            <a:endParaRPr lang="fr-FR" sz="1900" dirty="0"/>
          </a:p>
          <a:p>
            <a:pPr marL="271463" lvl="1" indent="0">
              <a:buNone/>
            </a:pPr>
            <a:endParaRPr lang="fr-FR" sz="2000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8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endParaRPr lang="fr-FR" sz="2000" dirty="0" smtClean="0"/>
          </a:p>
          <a:p>
            <a:r>
              <a:rPr lang="fr-FR" sz="2000" dirty="0" smtClean="0"/>
              <a:t>Roman </a:t>
            </a:r>
            <a:r>
              <a:rPr lang="fr-FR" sz="2000" dirty="0" err="1" smtClean="0"/>
              <a:t>numeral</a:t>
            </a:r>
            <a:r>
              <a:rPr lang="fr-FR" sz="2000" dirty="0" smtClean="0"/>
              <a:t> </a:t>
            </a:r>
            <a:r>
              <a:rPr lang="fr-FR" sz="2000" dirty="0" err="1" smtClean="0"/>
              <a:t>converter</a:t>
            </a:r>
            <a:endParaRPr lang="fr-FR" sz="2000" dirty="0" smtClean="0"/>
          </a:p>
          <a:p>
            <a:pPr lvl="1"/>
            <a:endParaRPr lang="fr-FR" sz="1900" dirty="0" smtClean="0"/>
          </a:p>
          <a:p>
            <a:pPr lvl="1"/>
            <a:r>
              <a:rPr lang="fr-FR" sz="1900" dirty="0" smtClean="0"/>
              <a:t>Spécification :</a:t>
            </a:r>
          </a:p>
          <a:p>
            <a:pPr marL="449263" lvl="2" indent="0">
              <a:buNone/>
            </a:pPr>
            <a:r>
              <a:rPr lang="en-US" sz="1700" dirty="0" smtClean="0"/>
              <a:t>	Implement </a:t>
            </a:r>
            <a:r>
              <a:rPr lang="en-US" sz="1700" dirty="0"/>
              <a:t>a Roman numeral converter. </a:t>
            </a:r>
            <a:endParaRPr lang="en-US" sz="1700" dirty="0" smtClean="0"/>
          </a:p>
          <a:p>
            <a:pPr marL="449263" lvl="2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The </a:t>
            </a:r>
            <a:r>
              <a:rPr lang="en-US" sz="1700" dirty="0"/>
              <a:t>code must be able to take decimals up to </a:t>
            </a:r>
            <a:r>
              <a:rPr lang="en-US" sz="1700" dirty="0" smtClean="0"/>
              <a:t>3999.</a:t>
            </a:r>
          </a:p>
          <a:p>
            <a:pPr marL="449263" lvl="2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The code must </a:t>
            </a:r>
            <a:r>
              <a:rPr lang="en-US" sz="1700" dirty="0"/>
              <a:t>convert </a:t>
            </a:r>
            <a:r>
              <a:rPr lang="en-US" sz="1700" dirty="0" smtClean="0"/>
              <a:t>those decimals</a:t>
            </a:r>
          </a:p>
          <a:p>
            <a:pPr marL="449263" lvl="2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to </a:t>
            </a:r>
            <a:r>
              <a:rPr lang="en-US" sz="1700" dirty="0"/>
              <a:t>their roman equivalent.</a:t>
            </a:r>
          </a:p>
          <a:p>
            <a:pPr marL="449263" lvl="2" indent="0">
              <a:buNone/>
            </a:pPr>
            <a:r>
              <a:rPr lang="en-US" sz="1000" dirty="0" smtClean="0"/>
              <a:t>	</a:t>
            </a:r>
            <a:endParaRPr lang="en-US" sz="1700" dirty="0"/>
          </a:p>
          <a:p>
            <a:pPr lvl="1"/>
            <a:endParaRPr lang="en-US" sz="1000" dirty="0" smtClean="0"/>
          </a:p>
          <a:p>
            <a:pPr lvl="1"/>
            <a:endParaRPr lang="en-US" sz="1000" dirty="0" smtClean="0"/>
          </a:p>
          <a:p>
            <a:pPr lvl="1"/>
            <a:r>
              <a:rPr lang="fr-FR" sz="1900" dirty="0" smtClean="0"/>
              <a:t>Objectif :</a:t>
            </a:r>
          </a:p>
          <a:p>
            <a:pPr lvl="2"/>
            <a:r>
              <a:rPr lang="fr-FR" sz="1700" dirty="0" smtClean="0"/>
              <a:t>Construire l’algorithme petit à petit</a:t>
            </a:r>
          </a:p>
          <a:p>
            <a:pPr lvl="2"/>
            <a:r>
              <a:rPr lang="fr-FR" sz="1700" dirty="0" smtClean="0"/>
              <a:t>Retarder les traitements d’exception</a:t>
            </a:r>
          </a:p>
          <a:p>
            <a:pPr lvl="2"/>
            <a:r>
              <a:rPr lang="fr-FR" sz="1700" dirty="0" smtClean="0"/>
              <a:t>Créer de la duplication consciemment</a:t>
            </a:r>
          </a:p>
          <a:p>
            <a:pPr lvl="2"/>
            <a:r>
              <a:rPr lang="fr-FR" sz="1700" dirty="0" smtClean="0"/>
              <a:t>De structures simples à des structures plus compliquées</a:t>
            </a:r>
            <a:endParaRPr lang="en-US" sz="1700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08764"/>
              </p:ext>
            </p:extLst>
          </p:nvPr>
        </p:nvGraphicFramePr>
        <p:xfrm>
          <a:off x="6875849" y="1327892"/>
          <a:ext cx="459122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611"/>
                <a:gridCol w="2295611"/>
              </a:tblGrid>
              <a:tr h="215671">
                <a:tc>
                  <a:txBody>
                    <a:bodyPr/>
                    <a:lstStyle/>
                    <a:p>
                      <a:r>
                        <a:rPr lang="fr-FR" sz="1000" dirty="0" err="1" smtClean="0"/>
                        <a:t>Decimal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Roman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I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X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L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C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500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D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1000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2499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MMCDXCIX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3949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MMMCMXLIX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8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endParaRPr lang="fr-FR" sz="2000" dirty="0" smtClean="0"/>
          </a:p>
          <a:p>
            <a:r>
              <a:rPr lang="fr-FR" sz="2000" dirty="0" err="1" smtClean="0"/>
              <a:t>Leap</a:t>
            </a:r>
            <a:r>
              <a:rPr lang="fr-FR" sz="2000" dirty="0" smtClean="0"/>
              <a:t> </a:t>
            </a:r>
            <a:r>
              <a:rPr lang="fr-FR" sz="2000" dirty="0" err="1" smtClean="0"/>
              <a:t>Year</a:t>
            </a:r>
            <a:endParaRPr lang="fr-FR" sz="2000" dirty="0" smtClean="0"/>
          </a:p>
          <a:p>
            <a:pPr lvl="1"/>
            <a:endParaRPr lang="fr-FR" sz="1900" dirty="0" smtClean="0"/>
          </a:p>
          <a:p>
            <a:pPr lvl="1"/>
            <a:r>
              <a:rPr lang="fr-FR" sz="1900" dirty="0" smtClean="0"/>
              <a:t>Spécification :</a:t>
            </a:r>
          </a:p>
          <a:p>
            <a:pPr lvl="2"/>
            <a:r>
              <a:rPr lang="en-US" sz="1700" dirty="0"/>
              <a:t>Year All the following rules must be satisfied</a:t>
            </a:r>
            <a:r>
              <a:rPr lang="en-US" sz="1700" dirty="0" smtClean="0"/>
              <a:t>:</a:t>
            </a:r>
          </a:p>
          <a:p>
            <a:pPr lvl="3"/>
            <a:r>
              <a:rPr lang="en-US" sz="1300" dirty="0" smtClean="0"/>
              <a:t>Is </a:t>
            </a:r>
            <a:r>
              <a:rPr lang="en-US" sz="1300" dirty="0"/>
              <a:t>leap year if divisible by </a:t>
            </a:r>
            <a:r>
              <a:rPr lang="en-US" sz="1300" dirty="0" smtClean="0"/>
              <a:t>400</a:t>
            </a:r>
          </a:p>
          <a:p>
            <a:pPr lvl="3"/>
            <a:r>
              <a:rPr lang="en-US" sz="1300" dirty="0"/>
              <a:t>Is NOT leap year if divisible by 100 but not by </a:t>
            </a:r>
            <a:r>
              <a:rPr lang="en-US" sz="1300" dirty="0" smtClean="0"/>
              <a:t>400</a:t>
            </a:r>
          </a:p>
          <a:p>
            <a:pPr lvl="3"/>
            <a:r>
              <a:rPr lang="en-US" sz="1300" dirty="0"/>
              <a:t>Is leap year </a:t>
            </a:r>
            <a:r>
              <a:rPr lang="en-US" sz="1300" dirty="0" smtClean="0"/>
              <a:t>if </a:t>
            </a:r>
            <a:r>
              <a:rPr lang="en-US" sz="1300" dirty="0"/>
              <a:t>divisible by 4</a:t>
            </a:r>
            <a:endParaRPr lang="en-US" sz="1300" dirty="0" smtClean="0"/>
          </a:p>
          <a:p>
            <a:pPr lvl="1"/>
            <a:endParaRPr lang="en-US" sz="1000" dirty="0" smtClean="0"/>
          </a:p>
          <a:p>
            <a:pPr lvl="1"/>
            <a:endParaRPr lang="en-US" sz="1000" dirty="0" smtClean="0"/>
          </a:p>
          <a:p>
            <a:pPr lvl="1"/>
            <a:r>
              <a:rPr lang="fr-FR" sz="1900" dirty="0" smtClean="0"/>
              <a:t>Objectif :</a:t>
            </a:r>
          </a:p>
          <a:p>
            <a:pPr lvl="2"/>
            <a:r>
              <a:rPr lang="fr-FR" sz="1700" dirty="0" smtClean="0"/>
              <a:t>Exprimer clairement les règles business</a:t>
            </a:r>
          </a:p>
          <a:p>
            <a:pPr lvl="2"/>
            <a:r>
              <a:rPr lang="fr-FR" sz="1700" dirty="0" smtClean="0"/>
              <a:t>On a le droit d’écrire un test vert si il exprime une règle métier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541267"/>
          </a:xfrm>
        </p:spPr>
        <p:txBody>
          <a:bodyPr/>
          <a:lstStyle/>
          <a:p>
            <a:endParaRPr lang="fr-FR" sz="2000" dirty="0" smtClean="0"/>
          </a:p>
          <a:p>
            <a:r>
              <a:rPr lang="fr-FR" sz="2000" dirty="0" err="1"/>
              <a:t>Problem</a:t>
            </a:r>
            <a:r>
              <a:rPr lang="fr-FR" sz="2000" dirty="0"/>
              <a:t> description:  </a:t>
            </a:r>
            <a:r>
              <a:rPr lang="fr-FR" sz="2000" dirty="0" err="1"/>
              <a:t>Payment</a:t>
            </a:r>
            <a:r>
              <a:rPr lang="fr-FR" sz="2000" dirty="0"/>
              <a:t> </a:t>
            </a:r>
            <a:r>
              <a:rPr lang="fr-FR" sz="2000" dirty="0" smtClean="0"/>
              <a:t>service</a:t>
            </a:r>
          </a:p>
          <a:p>
            <a:pPr lvl="3"/>
            <a:r>
              <a:rPr lang="en-US" sz="1200" dirty="0"/>
              <a:t>Given a user wants to buy her selected </a:t>
            </a:r>
            <a:r>
              <a:rPr lang="en-US" sz="1200" dirty="0" smtClean="0"/>
              <a:t>items</a:t>
            </a:r>
          </a:p>
          <a:p>
            <a:pPr lvl="3"/>
            <a:r>
              <a:rPr lang="en-US" sz="1200" dirty="0" smtClean="0"/>
              <a:t>When </a:t>
            </a:r>
            <a:r>
              <a:rPr lang="en-US" sz="1200" dirty="0"/>
              <a:t>she submits her payment </a:t>
            </a:r>
            <a:r>
              <a:rPr lang="en-US" sz="1200" dirty="0" smtClean="0"/>
              <a:t>details</a:t>
            </a:r>
          </a:p>
          <a:p>
            <a:pPr lvl="3"/>
            <a:r>
              <a:rPr lang="en-US" sz="1200" dirty="0" smtClean="0"/>
              <a:t>Then </a:t>
            </a:r>
            <a:r>
              <a:rPr lang="en-US" sz="1200" dirty="0"/>
              <a:t>we should process her </a:t>
            </a:r>
            <a:r>
              <a:rPr lang="en-US" sz="1200" dirty="0" smtClean="0"/>
              <a:t>payment</a:t>
            </a:r>
          </a:p>
          <a:p>
            <a:pPr lvl="2"/>
            <a:r>
              <a:rPr lang="en-US" sz="1600" dirty="0" smtClean="0"/>
              <a:t>Acceptance </a:t>
            </a:r>
            <a:r>
              <a:rPr lang="en-US" sz="1600" dirty="0"/>
              <a:t>criteria</a:t>
            </a:r>
            <a:r>
              <a:rPr lang="en-US" sz="1600" dirty="0" smtClean="0"/>
              <a:t>:</a:t>
            </a:r>
          </a:p>
          <a:p>
            <a:pPr lvl="3"/>
            <a:r>
              <a:rPr lang="en-US" sz="1200" dirty="0" smtClean="0"/>
              <a:t>If </a:t>
            </a:r>
            <a:r>
              <a:rPr lang="en-US" sz="1200" dirty="0"/>
              <a:t>the user is not valid, an exception should be thrown</a:t>
            </a:r>
            <a:r>
              <a:rPr lang="en-US" sz="1200" dirty="0" smtClean="0"/>
              <a:t>.</a:t>
            </a:r>
          </a:p>
          <a:p>
            <a:pPr lvl="3"/>
            <a:r>
              <a:rPr lang="en-US" sz="1200" dirty="0" smtClean="0"/>
              <a:t>Payment </a:t>
            </a:r>
            <a:r>
              <a:rPr lang="en-US" sz="1200" dirty="0"/>
              <a:t>should be sent to the payment gateway</a:t>
            </a:r>
            <a:r>
              <a:rPr lang="en-US" sz="1200" dirty="0" smtClean="0"/>
              <a:t>.</a:t>
            </a:r>
          </a:p>
          <a:p>
            <a:pPr lvl="2"/>
            <a:r>
              <a:rPr lang="en-US" dirty="0" smtClean="0"/>
              <a:t>Create </a:t>
            </a:r>
            <a:r>
              <a:rPr lang="en-US" dirty="0"/>
              <a:t>a class with the following signature</a:t>
            </a:r>
            <a:r>
              <a:rPr lang="en-US" dirty="0" smtClean="0"/>
              <a:t>:</a:t>
            </a:r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  <a:p>
            <a:pPr lvl="1"/>
            <a:endParaRPr lang="fr-FR" sz="1900" dirty="0" smtClean="0"/>
          </a:p>
          <a:p>
            <a:pPr lvl="1"/>
            <a:r>
              <a:rPr lang="fr-FR" sz="1900" dirty="0" smtClean="0"/>
              <a:t>Objectif :</a:t>
            </a:r>
          </a:p>
          <a:p>
            <a:pPr lvl="2"/>
            <a:r>
              <a:rPr lang="fr-FR" sz="1700" dirty="0" smtClean="0"/>
              <a:t>Découvrir le TDD « </a:t>
            </a:r>
            <a:r>
              <a:rPr lang="fr-FR" sz="1700" dirty="0" err="1" smtClean="0"/>
              <a:t>outside</a:t>
            </a:r>
            <a:r>
              <a:rPr lang="fr-FR" sz="1700" dirty="0" smtClean="0"/>
              <a:t> in »</a:t>
            </a:r>
          </a:p>
          <a:p>
            <a:pPr lvl="2"/>
            <a:r>
              <a:rPr lang="fr-FR" sz="1700" dirty="0" smtClean="0"/>
              <a:t>« </a:t>
            </a:r>
            <a:r>
              <a:rPr lang="fr-FR" sz="1700" dirty="0" err="1" smtClean="0"/>
              <a:t>Mocker</a:t>
            </a:r>
            <a:r>
              <a:rPr lang="fr-FR" sz="1700" dirty="0" smtClean="0"/>
              <a:t> » des objets</a:t>
            </a:r>
          </a:p>
          <a:p>
            <a:pPr lvl="2"/>
            <a:r>
              <a:rPr lang="fr-FR" sz="1700" dirty="0" smtClean="0"/>
              <a:t>« </a:t>
            </a:r>
            <a:r>
              <a:rPr lang="fr-FR" sz="1700" dirty="0" err="1" smtClean="0"/>
              <a:t>Mocker</a:t>
            </a:r>
            <a:r>
              <a:rPr lang="fr-FR" sz="1700" dirty="0" smtClean="0"/>
              <a:t> » le comportement d’objets</a:t>
            </a:r>
          </a:p>
          <a:p>
            <a:pPr lvl="2"/>
            <a:r>
              <a:rPr lang="fr-FR" sz="1700" dirty="0" smtClean="0"/>
              <a:t>Vérifier que des méthodes d’objets « </a:t>
            </a:r>
            <a:r>
              <a:rPr lang="fr-FR" sz="1700" dirty="0" err="1" smtClean="0"/>
              <a:t>mockés</a:t>
            </a:r>
            <a:r>
              <a:rPr lang="fr-FR" sz="1700" dirty="0" smtClean="0"/>
              <a:t> » sont appelées.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85453" y="3529069"/>
            <a:ext cx="5801588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PaymentService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processPayment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PaymentDetails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paymentDetails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code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verture FRA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ansitions et Schém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16004</TotalTime>
  <Words>281</Words>
  <Application>Microsoft Office PowerPoint</Application>
  <PresentationFormat>Grand écran</PresentationFormat>
  <Paragraphs>159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Couverture FRANCE</vt:lpstr>
      <vt:lpstr>2_Transitions et Schémas</vt:lpstr>
      <vt:lpstr>Contenu</vt:lpstr>
      <vt:lpstr>Présentation PowerPoint</vt:lpstr>
      <vt:lpstr>Test Driven Development</vt:lpstr>
      <vt:lpstr>Programme</vt:lpstr>
      <vt:lpstr>Rappels : TDD</vt:lpstr>
      <vt:lpstr>Rappels : TDD</vt:lpstr>
      <vt:lpstr>Exercice 1</vt:lpstr>
      <vt:lpstr>Exercice 2</vt:lpstr>
      <vt:lpstr>Exercice 3</vt:lpstr>
      <vt:lpstr>Exercice 4</vt:lpstr>
      <vt:lpstr>Exercice 5</vt:lpstr>
      <vt:lpstr>Exercice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Gaia Azzalli</dc:creator>
  <cp:lastModifiedBy>Ronan LE ROY</cp:lastModifiedBy>
  <cp:revision>385</cp:revision>
  <cp:lastPrinted>2017-12-28T09:18:58Z</cp:lastPrinted>
  <dcterms:created xsi:type="dcterms:W3CDTF">2017-03-10T13:51:55Z</dcterms:created>
  <dcterms:modified xsi:type="dcterms:W3CDTF">2018-06-01T16:48:53Z</dcterms:modified>
</cp:coreProperties>
</file>