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19"/>
  </p:notesMasterIdLst>
  <p:sldIdLst>
    <p:sldId id="257" r:id="rId2"/>
    <p:sldId id="258" r:id="rId3"/>
    <p:sldId id="259" r:id="rId4"/>
    <p:sldId id="261" r:id="rId5"/>
    <p:sldId id="262" r:id="rId6"/>
    <p:sldId id="264" r:id="rId7"/>
    <p:sldId id="265" r:id="rId8"/>
    <p:sldId id="267" r:id="rId9"/>
    <p:sldId id="268" r:id="rId10"/>
    <p:sldId id="271" r:id="rId11"/>
    <p:sldId id="269" r:id="rId12"/>
    <p:sldId id="270" r:id="rId13"/>
    <p:sldId id="263" r:id="rId14"/>
    <p:sldId id="272" r:id="rId15"/>
    <p:sldId id="266" r:id="rId16"/>
    <p:sldId id="260"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170" autoAdjust="0"/>
  </p:normalViewPr>
  <p:slideViewPr>
    <p:cSldViewPr snapToGrid="0">
      <p:cViewPr varScale="1">
        <p:scale>
          <a:sx n="75" d="100"/>
          <a:sy n="75" d="100"/>
        </p:scale>
        <p:origin x="2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7DB35A-FD76-459A-A971-BE775DBC0C62}" type="datetimeFigureOut">
              <a:rPr lang="en-US" smtClean="0"/>
              <a:t>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9146D-A9F2-46C8-A7A6-DCD6ACAEAF04}" type="slidenum">
              <a:rPr lang="en-US" smtClean="0"/>
              <a:t>‹#›</a:t>
            </a:fld>
            <a:endParaRPr lang="en-US"/>
          </a:p>
        </p:txBody>
      </p:sp>
    </p:spTree>
    <p:extLst>
      <p:ext uri="{BB962C8B-B14F-4D97-AF65-F5344CB8AC3E}">
        <p14:creationId xmlns:p14="http://schemas.microsoft.com/office/powerpoint/2010/main" val="1519653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Monica</a:t>
            </a:r>
          </a:p>
        </p:txBody>
      </p:sp>
      <p:sp>
        <p:nvSpPr>
          <p:cNvPr id="4" name="Slide Number Placeholder 3"/>
          <p:cNvSpPr>
            <a:spLocks noGrp="1"/>
          </p:cNvSpPr>
          <p:nvPr>
            <p:ph type="sldNum" sz="quarter" idx="5"/>
          </p:nvPr>
        </p:nvSpPr>
        <p:spPr/>
        <p:txBody>
          <a:bodyPr/>
          <a:lstStyle/>
          <a:p>
            <a:fld id="{4979146D-A9F2-46C8-A7A6-DCD6ACAEAF04}" type="slidenum">
              <a:rPr lang="en-US" smtClean="0"/>
              <a:t>1</a:t>
            </a:fld>
            <a:endParaRPr lang="en-US"/>
          </a:p>
        </p:txBody>
      </p:sp>
    </p:spTree>
    <p:extLst>
      <p:ext uri="{BB962C8B-B14F-4D97-AF65-F5344CB8AC3E}">
        <p14:creationId xmlns:p14="http://schemas.microsoft.com/office/powerpoint/2010/main" val="2596537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KOLAN</a:t>
            </a:r>
          </a:p>
        </p:txBody>
      </p:sp>
      <p:sp>
        <p:nvSpPr>
          <p:cNvPr id="4" name="Slide Number Placeholder 3"/>
          <p:cNvSpPr>
            <a:spLocks noGrp="1"/>
          </p:cNvSpPr>
          <p:nvPr>
            <p:ph type="sldNum" sz="quarter" idx="5"/>
          </p:nvPr>
        </p:nvSpPr>
        <p:spPr/>
        <p:txBody>
          <a:bodyPr/>
          <a:lstStyle/>
          <a:p>
            <a:fld id="{4979146D-A9F2-46C8-A7A6-DCD6ACAEAF04}" type="slidenum">
              <a:rPr lang="en-US" smtClean="0"/>
              <a:t>10</a:t>
            </a:fld>
            <a:endParaRPr lang="en-US"/>
          </a:p>
        </p:txBody>
      </p:sp>
    </p:spTree>
    <p:extLst>
      <p:ext uri="{BB962C8B-B14F-4D97-AF65-F5344CB8AC3E}">
        <p14:creationId xmlns:p14="http://schemas.microsoft.com/office/powerpoint/2010/main" val="3527656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MONICA</a:t>
            </a:r>
          </a:p>
        </p:txBody>
      </p:sp>
      <p:sp>
        <p:nvSpPr>
          <p:cNvPr id="4" name="Slide Number Placeholder 3"/>
          <p:cNvSpPr>
            <a:spLocks noGrp="1"/>
          </p:cNvSpPr>
          <p:nvPr>
            <p:ph type="sldNum" sz="quarter" idx="5"/>
          </p:nvPr>
        </p:nvSpPr>
        <p:spPr/>
        <p:txBody>
          <a:bodyPr/>
          <a:lstStyle/>
          <a:p>
            <a:fld id="{4979146D-A9F2-46C8-A7A6-DCD6ACAEAF04}" type="slidenum">
              <a:rPr lang="en-US" smtClean="0"/>
              <a:t>11</a:t>
            </a:fld>
            <a:endParaRPr lang="en-US"/>
          </a:p>
        </p:txBody>
      </p:sp>
    </p:spTree>
    <p:extLst>
      <p:ext uri="{BB962C8B-B14F-4D97-AF65-F5344CB8AC3E}">
        <p14:creationId xmlns:p14="http://schemas.microsoft.com/office/powerpoint/2010/main" val="408653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Joey </a:t>
            </a:r>
          </a:p>
        </p:txBody>
      </p:sp>
      <p:sp>
        <p:nvSpPr>
          <p:cNvPr id="4" name="Slide Number Placeholder 3"/>
          <p:cNvSpPr>
            <a:spLocks noGrp="1"/>
          </p:cNvSpPr>
          <p:nvPr>
            <p:ph type="sldNum" sz="quarter" idx="5"/>
          </p:nvPr>
        </p:nvSpPr>
        <p:spPr/>
        <p:txBody>
          <a:bodyPr/>
          <a:lstStyle/>
          <a:p>
            <a:fld id="{4979146D-A9F2-46C8-A7A6-DCD6ACAEAF04}" type="slidenum">
              <a:rPr lang="en-US" smtClean="0"/>
              <a:t>12</a:t>
            </a:fld>
            <a:endParaRPr lang="en-US"/>
          </a:p>
        </p:txBody>
      </p:sp>
    </p:spTree>
    <p:extLst>
      <p:ext uri="{BB962C8B-B14F-4D97-AF65-F5344CB8AC3E}">
        <p14:creationId xmlns:p14="http://schemas.microsoft.com/office/powerpoint/2010/main" val="826286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dirty="0"/>
              <a:t>JOEY </a:t>
            </a:r>
          </a:p>
          <a:p>
            <a:pPr>
              <a:buFont typeface="Wingdings" panose="05000000000000000000" pitchFamily="2" charset="2"/>
              <a:buChar char="Ø"/>
            </a:pPr>
            <a:r>
              <a:rPr lang="en-US" dirty="0"/>
              <a:t>Highest death season: 2010-11</a:t>
            </a:r>
          </a:p>
          <a:p>
            <a:pPr>
              <a:buFont typeface="Wingdings" panose="05000000000000000000" pitchFamily="2" charset="2"/>
              <a:buChar char="Ø"/>
            </a:pPr>
            <a:r>
              <a:rPr lang="en-US" dirty="0"/>
              <a:t>Lowest death season: 2018-19</a:t>
            </a:r>
          </a:p>
          <a:p>
            <a:pPr>
              <a:buFont typeface="Wingdings" panose="05000000000000000000" pitchFamily="2" charset="2"/>
              <a:buChar char="Ø"/>
            </a:pPr>
            <a:r>
              <a:rPr lang="en-US" dirty="0"/>
              <a:t>Overall trend: Death rate decreases</a:t>
            </a:r>
          </a:p>
          <a:p>
            <a:endParaRPr lang="en-US" dirty="0"/>
          </a:p>
        </p:txBody>
      </p:sp>
      <p:sp>
        <p:nvSpPr>
          <p:cNvPr id="4" name="Slide Number Placeholder 3"/>
          <p:cNvSpPr>
            <a:spLocks noGrp="1"/>
          </p:cNvSpPr>
          <p:nvPr>
            <p:ph type="sldNum" sz="quarter" idx="5"/>
          </p:nvPr>
        </p:nvSpPr>
        <p:spPr/>
        <p:txBody>
          <a:bodyPr/>
          <a:lstStyle/>
          <a:p>
            <a:fld id="{4979146D-A9F2-46C8-A7A6-DCD6ACAEAF04}" type="slidenum">
              <a:rPr lang="en-US" smtClean="0"/>
              <a:t>13</a:t>
            </a:fld>
            <a:endParaRPr lang="en-US"/>
          </a:p>
        </p:txBody>
      </p:sp>
    </p:spTree>
    <p:extLst>
      <p:ext uri="{BB962C8B-B14F-4D97-AF65-F5344CB8AC3E}">
        <p14:creationId xmlns:p14="http://schemas.microsoft.com/office/powerpoint/2010/main" val="1465009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JOEY</a:t>
            </a:r>
          </a:p>
        </p:txBody>
      </p:sp>
      <p:sp>
        <p:nvSpPr>
          <p:cNvPr id="4" name="Slide Number Placeholder 3"/>
          <p:cNvSpPr>
            <a:spLocks noGrp="1"/>
          </p:cNvSpPr>
          <p:nvPr>
            <p:ph type="sldNum" sz="quarter" idx="5"/>
          </p:nvPr>
        </p:nvSpPr>
        <p:spPr/>
        <p:txBody>
          <a:bodyPr/>
          <a:lstStyle/>
          <a:p>
            <a:fld id="{4979146D-A9F2-46C8-A7A6-DCD6ACAEAF04}" type="slidenum">
              <a:rPr lang="en-US" smtClean="0"/>
              <a:t>14</a:t>
            </a:fld>
            <a:endParaRPr lang="en-US"/>
          </a:p>
        </p:txBody>
      </p:sp>
    </p:spTree>
    <p:extLst>
      <p:ext uri="{BB962C8B-B14F-4D97-AF65-F5344CB8AC3E}">
        <p14:creationId xmlns:p14="http://schemas.microsoft.com/office/powerpoint/2010/main" val="437270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Monica</a:t>
            </a:r>
          </a:p>
        </p:txBody>
      </p:sp>
      <p:sp>
        <p:nvSpPr>
          <p:cNvPr id="4" name="Slide Number Placeholder 3"/>
          <p:cNvSpPr>
            <a:spLocks noGrp="1"/>
          </p:cNvSpPr>
          <p:nvPr>
            <p:ph type="sldNum" sz="quarter" idx="5"/>
          </p:nvPr>
        </p:nvSpPr>
        <p:spPr/>
        <p:txBody>
          <a:bodyPr/>
          <a:lstStyle/>
          <a:p>
            <a:fld id="{4979146D-A9F2-46C8-A7A6-DCD6ACAEAF04}" type="slidenum">
              <a:rPr lang="en-US" smtClean="0"/>
              <a:t>15</a:t>
            </a:fld>
            <a:endParaRPr lang="en-US"/>
          </a:p>
        </p:txBody>
      </p:sp>
    </p:spTree>
    <p:extLst>
      <p:ext uri="{BB962C8B-B14F-4D97-AF65-F5344CB8AC3E}">
        <p14:creationId xmlns:p14="http://schemas.microsoft.com/office/powerpoint/2010/main" val="1120423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Joey</a:t>
            </a:r>
          </a:p>
          <a:p>
            <a:r>
              <a:rPr lang="en-US" dirty="0"/>
              <a:t>Graphing: trying to compare two bar charts together </a:t>
            </a:r>
          </a:p>
          <a:p>
            <a:endParaRPr lang="en-US" dirty="0"/>
          </a:p>
        </p:txBody>
      </p:sp>
      <p:sp>
        <p:nvSpPr>
          <p:cNvPr id="4" name="Slide Number Placeholder 3"/>
          <p:cNvSpPr>
            <a:spLocks noGrp="1"/>
          </p:cNvSpPr>
          <p:nvPr>
            <p:ph type="sldNum" sz="quarter" idx="5"/>
          </p:nvPr>
        </p:nvSpPr>
        <p:spPr/>
        <p:txBody>
          <a:bodyPr/>
          <a:lstStyle/>
          <a:p>
            <a:fld id="{4979146D-A9F2-46C8-A7A6-DCD6ACAEAF04}" type="slidenum">
              <a:rPr lang="en-US" smtClean="0"/>
              <a:t>16</a:t>
            </a:fld>
            <a:endParaRPr lang="en-US"/>
          </a:p>
        </p:txBody>
      </p:sp>
    </p:spTree>
    <p:extLst>
      <p:ext uri="{BB962C8B-B14F-4D97-AF65-F5344CB8AC3E}">
        <p14:creationId xmlns:p14="http://schemas.microsoft.com/office/powerpoint/2010/main" val="1335145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Joey</a:t>
            </a:r>
          </a:p>
          <a:p>
            <a:r>
              <a:rPr lang="en-US" dirty="0"/>
              <a:t>Merging issues</a:t>
            </a:r>
          </a:p>
          <a:p>
            <a:r>
              <a:rPr lang="en-US" dirty="0"/>
              <a:t>Taking the census </a:t>
            </a:r>
            <a:r>
              <a:rPr lang="en-US" dirty="0" err="1"/>
              <a:t>api</a:t>
            </a:r>
            <a:r>
              <a:rPr lang="en-US" dirty="0"/>
              <a:t> and merging </a:t>
            </a:r>
            <a:r>
              <a:rPr lang="en-US" dirty="0" err="1"/>
              <a:t>cdc</a:t>
            </a:r>
            <a:r>
              <a:rPr lang="en-US" dirty="0"/>
              <a:t> file</a:t>
            </a:r>
          </a:p>
        </p:txBody>
      </p:sp>
      <p:sp>
        <p:nvSpPr>
          <p:cNvPr id="4" name="Slide Number Placeholder 3"/>
          <p:cNvSpPr>
            <a:spLocks noGrp="1"/>
          </p:cNvSpPr>
          <p:nvPr>
            <p:ph type="sldNum" sz="quarter" idx="5"/>
          </p:nvPr>
        </p:nvSpPr>
        <p:spPr/>
        <p:txBody>
          <a:bodyPr/>
          <a:lstStyle/>
          <a:p>
            <a:fld id="{4979146D-A9F2-46C8-A7A6-DCD6ACAEAF04}" type="slidenum">
              <a:rPr lang="en-US" smtClean="0"/>
              <a:t>17</a:t>
            </a:fld>
            <a:endParaRPr lang="en-US"/>
          </a:p>
        </p:txBody>
      </p:sp>
    </p:spTree>
    <p:extLst>
      <p:ext uri="{BB962C8B-B14F-4D97-AF65-F5344CB8AC3E}">
        <p14:creationId xmlns:p14="http://schemas.microsoft.com/office/powerpoint/2010/main" val="2123721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Monica</a:t>
            </a:r>
          </a:p>
        </p:txBody>
      </p:sp>
      <p:sp>
        <p:nvSpPr>
          <p:cNvPr id="4" name="Slide Number Placeholder 3"/>
          <p:cNvSpPr>
            <a:spLocks noGrp="1"/>
          </p:cNvSpPr>
          <p:nvPr>
            <p:ph type="sldNum" sz="quarter" idx="5"/>
          </p:nvPr>
        </p:nvSpPr>
        <p:spPr/>
        <p:txBody>
          <a:bodyPr/>
          <a:lstStyle/>
          <a:p>
            <a:fld id="{4979146D-A9F2-46C8-A7A6-DCD6ACAEAF04}" type="slidenum">
              <a:rPr lang="en-US" smtClean="0"/>
              <a:t>2</a:t>
            </a:fld>
            <a:endParaRPr lang="en-US"/>
          </a:p>
        </p:txBody>
      </p:sp>
    </p:spTree>
    <p:extLst>
      <p:ext uri="{BB962C8B-B14F-4D97-AF65-F5344CB8AC3E}">
        <p14:creationId xmlns:p14="http://schemas.microsoft.com/office/powerpoint/2010/main" val="4111802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 Jo</a:t>
            </a:r>
          </a:p>
        </p:txBody>
      </p:sp>
      <p:sp>
        <p:nvSpPr>
          <p:cNvPr id="4" name="Slide Number Placeholder 3"/>
          <p:cNvSpPr>
            <a:spLocks noGrp="1"/>
          </p:cNvSpPr>
          <p:nvPr>
            <p:ph type="sldNum" sz="quarter" idx="5"/>
          </p:nvPr>
        </p:nvSpPr>
        <p:spPr/>
        <p:txBody>
          <a:bodyPr/>
          <a:lstStyle/>
          <a:p>
            <a:fld id="{4979146D-A9F2-46C8-A7A6-DCD6ACAEAF04}" type="slidenum">
              <a:rPr lang="en-US" smtClean="0"/>
              <a:t>3</a:t>
            </a:fld>
            <a:endParaRPr lang="en-US"/>
          </a:p>
        </p:txBody>
      </p:sp>
    </p:spTree>
    <p:extLst>
      <p:ext uri="{BB962C8B-B14F-4D97-AF65-F5344CB8AC3E}">
        <p14:creationId xmlns:p14="http://schemas.microsoft.com/office/powerpoint/2010/main" val="497607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 </a:t>
            </a:r>
          </a:p>
        </p:txBody>
      </p:sp>
      <p:sp>
        <p:nvSpPr>
          <p:cNvPr id="4" name="Slide Number Placeholder 3"/>
          <p:cNvSpPr>
            <a:spLocks noGrp="1"/>
          </p:cNvSpPr>
          <p:nvPr>
            <p:ph type="sldNum" sz="quarter" idx="5"/>
          </p:nvPr>
        </p:nvSpPr>
        <p:spPr/>
        <p:txBody>
          <a:bodyPr/>
          <a:lstStyle/>
          <a:p>
            <a:fld id="{4979146D-A9F2-46C8-A7A6-DCD6ACAEAF04}" type="slidenum">
              <a:rPr lang="en-US" smtClean="0"/>
              <a:t>4</a:t>
            </a:fld>
            <a:endParaRPr lang="en-US"/>
          </a:p>
        </p:txBody>
      </p:sp>
    </p:spTree>
    <p:extLst>
      <p:ext uri="{BB962C8B-B14F-4D97-AF65-F5344CB8AC3E}">
        <p14:creationId xmlns:p14="http://schemas.microsoft.com/office/powerpoint/2010/main" val="3150053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a:t>
            </a:r>
          </a:p>
          <a:p>
            <a:pPr>
              <a:buFont typeface="Wingdings" panose="05000000000000000000" pitchFamily="2" charset="2"/>
              <a:buChar char="Ø"/>
            </a:pPr>
            <a:r>
              <a:rPr lang="en-US" dirty="0"/>
              <a:t>Highest Death State: West Virginia </a:t>
            </a:r>
          </a:p>
          <a:p>
            <a:pPr>
              <a:buFont typeface="Wingdings" panose="05000000000000000000" pitchFamily="2" charset="2"/>
              <a:buChar char="Ø"/>
            </a:pPr>
            <a:r>
              <a:rPr lang="en-US" dirty="0"/>
              <a:t>Lowest Death State: Alaska  </a:t>
            </a:r>
          </a:p>
          <a:p>
            <a:pPr>
              <a:buFont typeface="Wingdings" panose="05000000000000000000" pitchFamily="2" charset="2"/>
              <a:buChar char="Ø"/>
            </a:pPr>
            <a:r>
              <a:rPr lang="en-US" dirty="0"/>
              <a:t>Deaths from pneumonia and influenza"] / ["Population]</a:t>
            </a:r>
          </a:p>
          <a:p>
            <a:pPr>
              <a:buFont typeface="Wingdings" panose="05000000000000000000" pitchFamily="2" charset="2"/>
              <a:buChar char="Ø"/>
            </a:pPr>
            <a:r>
              <a:rPr lang="en-US" dirty="0"/>
              <a:t>Over 10 years </a:t>
            </a:r>
          </a:p>
          <a:p>
            <a:endParaRPr lang="en-US" dirty="0"/>
          </a:p>
        </p:txBody>
      </p:sp>
      <p:sp>
        <p:nvSpPr>
          <p:cNvPr id="4" name="Slide Number Placeholder 3"/>
          <p:cNvSpPr>
            <a:spLocks noGrp="1"/>
          </p:cNvSpPr>
          <p:nvPr>
            <p:ph type="sldNum" sz="quarter" idx="5"/>
          </p:nvPr>
        </p:nvSpPr>
        <p:spPr/>
        <p:txBody>
          <a:bodyPr/>
          <a:lstStyle/>
          <a:p>
            <a:fld id="{4979146D-A9F2-46C8-A7A6-DCD6ACAEAF04}" type="slidenum">
              <a:rPr lang="en-US" smtClean="0"/>
              <a:t>5</a:t>
            </a:fld>
            <a:endParaRPr lang="en-US"/>
          </a:p>
        </p:txBody>
      </p:sp>
    </p:spTree>
    <p:extLst>
      <p:ext uri="{BB962C8B-B14F-4D97-AF65-F5344CB8AC3E}">
        <p14:creationId xmlns:p14="http://schemas.microsoft.com/office/powerpoint/2010/main" val="336253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 </a:t>
            </a:r>
          </a:p>
        </p:txBody>
      </p:sp>
      <p:sp>
        <p:nvSpPr>
          <p:cNvPr id="4" name="Slide Number Placeholder 3"/>
          <p:cNvSpPr>
            <a:spLocks noGrp="1"/>
          </p:cNvSpPr>
          <p:nvPr>
            <p:ph type="sldNum" sz="quarter" idx="5"/>
          </p:nvPr>
        </p:nvSpPr>
        <p:spPr/>
        <p:txBody>
          <a:bodyPr/>
          <a:lstStyle/>
          <a:p>
            <a:fld id="{4979146D-A9F2-46C8-A7A6-DCD6ACAEAF04}" type="slidenum">
              <a:rPr lang="en-US" smtClean="0"/>
              <a:t>6</a:t>
            </a:fld>
            <a:endParaRPr lang="en-US"/>
          </a:p>
        </p:txBody>
      </p:sp>
    </p:spTree>
    <p:extLst>
      <p:ext uri="{BB962C8B-B14F-4D97-AF65-F5344CB8AC3E}">
        <p14:creationId xmlns:p14="http://schemas.microsoft.com/office/powerpoint/2010/main" val="3172115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KOLAN</a:t>
            </a:r>
          </a:p>
        </p:txBody>
      </p:sp>
      <p:sp>
        <p:nvSpPr>
          <p:cNvPr id="4" name="Slide Number Placeholder 3"/>
          <p:cNvSpPr>
            <a:spLocks noGrp="1"/>
          </p:cNvSpPr>
          <p:nvPr>
            <p:ph type="sldNum" sz="quarter" idx="5"/>
          </p:nvPr>
        </p:nvSpPr>
        <p:spPr/>
        <p:txBody>
          <a:bodyPr/>
          <a:lstStyle/>
          <a:p>
            <a:fld id="{4979146D-A9F2-46C8-A7A6-DCD6ACAEAF04}" type="slidenum">
              <a:rPr lang="en-US" smtClean="0"/>
              <a:t>7</a:t>
            </a:fld>
            <a:endParaRPr lang="en-US"/>
          </a:p>
        </p:txBody>
      </p:sp>
    </p:spTree>
    <p:extLst>
      <p:ext uri="{BB962C8B-B14F-4D97-AF65-F5344CB8AC3E}">
        <p14:creationId xmlns:p14="http://schemas.microsoft.com/office/powerpoint/2010/main" val="3175521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KOLAN</a:t>
            </a:r>
          </a:p>
        </p:txBody>
      </p:sp>
      <p:sp>
        <p:nvSpPr>
          <p:cNvPr id="4" name="Slide Number Placeholder 3"/>
          <p:cNvSpPr>
            <a:spLocks noGrp="1"/>
          </p:cNvSpPr>
          <p:nvPr>
            <p:ph type="sldNum" sz="quarter" idx="5"/>
          </p:nvPr>
        </p:nvSpPr>
        <p:spPr/>
        <p:txBody>
          <a:bodyPr/>
          <a:lstStyle/>
          <a:p>
            <a:fld id="{4979146D-A9F2-46C8-A7A6-DCD6ACAEAF04}" type="slidenum">
              <a:rPr lang="en-US" smtClean="0"/>
              <a:t>8</a:t>
            </a:fld>
            <a:endParaRPr lang="en-US"/>
          </a:p>
        </p:txBody>
      </p:sp>
    </p:spTree>
    <p:extLst>
      <p:ext uri="{BB962C8B-B14F-4D97-AF65-F5344CB8AC3E}">
        <p14:creationId xmlns:p14="http://schemas.microsoft.com/office/powerpoint/2010/main" val="2616472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KOLAN</a:t>
            </a:r>
          </a:p>
        </p:txBody>
      </p:sp>
      <p:sp>
        <p:nvSpPr>
          <p:cNvPr id="4" name="Slide Number Placeholder 3"/>
          <p:cNvSpPr>
            <a:spLocks noGrp="1"/>
          </p:cNvSpPr>
          <p:nvPr>
            <p:ph type="sldNum" sz="quarter" idx="5"/>
          </p:nvPr>
        </p:nvSpPr>
        <p:spPr/>
        <p:txBody>
          <a:bodyPr/>
          <a:lstStyle/>
          <a:p>
            <a:fld id="{4979146D-A9F2-46C8-A7A6-DCD6ACAEAF04}" type="slidenum">
              <a:rPr lang="en-US" smtClean="0"/>
              <a:t>9</a:t>
            </a:fld>
            <a:endParaRPr lang="en-US"/>
          </a:p>
        </p:txBody>
      </p:sp>
    </p:spTree>
    <p:extLst>
      <p:ext uri="{BB962C8B-B14F-4D97-AF65-F5344CB8AC3E}">
        <p14:creationId xmlns:p14="http://schemas.microsoft.com/office/powerpoint/2010/main" val="2265301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dc.gov/Health-Statistics/Deaths-from-Pneumonia-and-Influenza-P-I-and-all-de/pp7x-dyj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cdc.gov/flu/fluvaxview/data-methods.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6000" dirty="0"/>
              <a:t>Is the Grim Reaper Sick in your State?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570814" cy="1021498"/>
          </a:xfrm>
        </p:spPr>
        <p:txBody>
          <a:bodyPr>
            <a:normAutofit/>
          </a:bodyPr>
          <a:lstStyle/>
          <a:p>
            <a:r>
              <a:rPr lang="pl-PL" dirty="0">
                <a:solidFill>
                  <a:schemeClr val="tx1">
                    <a:lumMod val="85000"/>
                    <a:lumOff val="15000"/>
                  </a:schemeClr>
                </a:solidFill>
              </a:rPr>
              <a:t>Joey Bero</a:t>
            </a:r>
            <a:r>
              <a:rPr lang="en-US" dirty="0">
                <a:solidFill>
                  <a:schemeClr val="tx1">
                    <a:lumMod val="85000"/>
                    <a:lumOff val="15000"/>
                  </a:schemeClr>
                </a:solidFill>
              </a:rPr>
              <a:t>,</a:t>
            </a:r>
            <a:r>
              <a:rPr lang="pl-PL" dirty="0">
                <a:solidFill>
                  <a:schemeClr val="tx1">
                    <a:lumMod val="85000"/>
                    <a:lumOff val="15000"/>
                  </a:schemeClr>
                </a:solidFill>
              </a:rPr>
              <a:t> Monica Topicz, Daniel Jo, Kolanjiappan Kaliyaperumal</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FC58-875C-4BEB-AA4C-3632C620D448}"/>
              </a:ext>
            </a:extLst>
          </p:cNvPr>
          <p:cNvSpPr>
            <a:spLocks noGrp="1"/>
          </p:cNvSpPr>
          <p:nvPr>
            <p:ph type="title"/>
          </p:nvPr>
        </p:nvSpPr>
        <p:spPr/>
        <p:txBody>
          <a:bodyPr/>
          <a:lstStyle/>
          <a:p>
            <a:r>
              <a:rPr lang="en-US" dirty="0"/>
              <a:t>Death Rate and Temperature</a:t>
            </a:r>
          </a:p>
        </p:txBody>
      </p:sp>
      <p:pic>
        <p:nvPicPr>
          <p:cNvPr id="6" name="Content Placeholder 5">
            <a:extLst>
              <a:ext uri="{FF2B5EF4-FFF2-40B4-BE49-F238E27FC236}">
                <a16:creationId xmlns:a16="http://schemas.microsoft.com/office/drawing/2014/main" id="{B26BA461-948D-4F01-B236-401455CA7086}"/>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4370" t="6238" r="3387" b="5947"/>
          <a:stretch/>
        </p:blipFill>
        <p:spPr>
          <a:xfrm>
            <a:off x="3839845" y="2127249"/>
            <a:ext cx="4267200" cy="4062376"/>
          </a:xfrm>
        </p:spPr>
      </p:pic>
    </p:spTree>
    <p:extLst>
      <p:ext uri="{BB962C8B-B14F-4D97-AF65-F5344CB8AC3E}">
        <p14:creationId xmlns:p14="http://schemas.microsoft.com/office/powerpoint/2010/main" val="2682562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C5B5-159F-42AF-91DF-A3A48C83A690}"/>
              </a:ext>
            </a:extLst>
          </p:cNvPr>
          <p:cNvSpPr>
            <a:spLocks noGrp="1"/>
          </p:cNvSpPr>
          <p:nvPr>
            <p:ph type="title"/>
          </p:nvPr>
        </p:nvSpPr>
        <p:spPr/>
        <p:txBody>
          <a:bodyPr/>
          <a:lstStyle/>
          <a:p>
            <a:r>
              <a:rPr lang="en-US" dirty="0"/>
              <a:t>Death Rate and Income</a:t>
            </a:r>
          </a:p>
        </p:txBody>
      </p:sp>
      <p:pic>
        <p:nvPicPr>
          <p:cNvPr id="6" name="Content Placeholder 5">
            <a:extLst>
              <a:ext uri="{FF2B5EF4-FFF2-40B4-BE49-F238E27FC236}">
                <a16:creationId xmlns:a16="http://schemas.microsoft.com/office/drawing/2014/main" id="{A386ACCF-68D3-4699-A15F-027A2FDD4861}"/>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5703" t="6188" r="4938" b="6188"/>
          <a:stretch/>
        </p:blipFill>
        <p:spPr>
          <a:xfrm>
            <a:off x="3962400" y="1933248"/>
            <a:ext cx="4267200" cy="4184457"/>
          </a:xfrm>
        </p:spPr>
      </p:pic>
    </p:spTree>
    <p:extLst>
      <p:ext uri="{BB962C8B-B14F-4D97-AF65-F5344CB8AC3E}">
        <p14:creationId xmlns:p14="http://schemas.microsoft.com/office/powerpoint/2010/main" val="324764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4899-1B45-459C-A827-E76E485E61E5}"/>
              </a:ext>
            </a:extLst>
          </p:cNvPr>
          <p:cNvSpPr>
            <a:spLocks noGrp="1"/>
          </p:cNvSpPr>
          <p:nvPr>
            <p:ph type="title"/>
          </p:nvPr>
        </p:nvSpPr>
        <p:spPr/>
        <p:txBody>
          <a:bodyPr/>
          <a:lstStyle/>
          <a:p>
            <a:r>
              <a:rPr lang="en-US" dirty="0"/>
              <a:t>Death Rate and Vaccination </a:t>
            </a:r>
          </a:p>
        </p:txBody>
      </p:sp>
      <p:pic>
        <p:nvPicPr>
          <p:cNvPr id="6" name="Content Placeholder 5">
            <a:extLst>
              <a:ext uri="{FF2B5EF4-FFF2-40B4-BE49-F238E27FC236}">
                <a16:creationId xmlns:a16="http://schemas.microsoft.com/office/drawing/2014/main" id="{CE25D404-E190-4272-8C52-AE1F6543556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5457" t="7039" r="4773" b="5237"/>
          <a:stretch/>
        </p:blipFill>
        <p:spPr>
          <a:xfrm>
            <a:off x="3923654" y="2045371"/>
            <a:ext cx="4405652" cy="4305301"/>
          </a:xfrm>
        </p:spPr>
      </p:pic>
    </p:spTree>
    <p:extLst>
      <p:ext uri="{BB962C8B-B14F-4D97-AF65-F5344CB8AC3E}">
        <p14:creationId xmlns:p14="http://schemas.microsoft.com/office/powerpoint/2010/main" val="280501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2F5B-DAEC-455E-8E27-E3AB5CD34F4B}"/>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Seasons with the most deaths</a:t>
            </a:r>
          </a:p>
        </p:txBody>
      </p:sp>
      <p:pic>
        <p:nvPicPr>
          <p:cNvPr id="5" name="Content Placeholder 4">
            <a:extLst>
              <a:ext uri="{FF2B5EF4-FFF2-40B4-BE49-F238E27FC236}">
                <a16:creationId xmlns:a16="http://schemas.microsoft.com/office/drawing/2014/main" id="{CEEEE934-C2FB-4162-B690-50FDD47522B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7456" t="5463" r="6485" b="515"/>
          <a:stretch/>
        </p:blipFill>
        <p:spPr>
          <a:xfrm>
            <a:off x="1027321" y="2007870"/>
            <a:ext cx="10137357" cy="4291330"/>
          </a:xfrm>
          <a:prstGeom prst="rect">
            <a:avLst/>
          </a:prstGeom>
          <a:noFill/>
        </p:spPr>
      </p:pic>
    </p:spTree>
    <p:extLst>
      <p:ext uri="{BB962C8B-B14F-4D97-AF65-F5344CB8AC3E}">
        <p14:creationId xmlns:p14="http://schemas.microsoft.com/office/powerpoint/2010/main" val="640010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5D9F6-8FC0-497F-AAF6-5DE5196CC80B}"/>
              </a:ext>
            </a:extLst>
          </p:cNvPr>
          <p:cNvSpPr>
            <a:spLocks noGrp="1"/>
          </p:cNvSpPr>
          <p:nvPr>
            <p:ph type="title"/>
          </p:nvPr>
        </p:nvSpPr>
        <p:spPr/>
        <p:txBody>
          <a:bodyPr/>
          <a:lstStyle/>
          <a:p>
            <a:r>
              <a:rPr lang="en-US" dirty="0"/>
              <a:t>Vaccination and Seasons</a:t>
            </a:r>
          </a:p>
        </p:txBody>
      </p:sp>
      <p:pic>
        <p:nvPicPr>
          <p:cNvPr id="6" name="Content Placeholder 5">
            <a:extLst>
              <a:ext uri="{FF2B5EF4-FFF2-40B4-BE49-F238E27FC236}">
                <a16:creationId xmlns:a16="http://schemas.microsoft.com/office/drawing/2014/main" id="{9072FE3F-CACF-495C-887B-F9C1188CACC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1729413" y="1944579"/>
            <a:ext cx="8733173" cy="4366586"/>
          </a:xfrm>
        </p:spPr>
      </p:pic>
    </p:spTree>
    <p:extLst>
      <p:ext uri="{BB962C8B-B14F-4D97-AF65-F5344CB8AC3E}">
        <p14:creationId xmlns:p14="http://schemas.microsoft.com/office/powerpoint/2010/main" val="1190299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4E23-EBDE-4B3D-9228-2856AFC317A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404FEA3-2B7C-474C-843C-CA2009A92159}"/>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Highest Death State: West Virginia</a:t>
            </a:r>
          </a:p>
          <a:p>
            <a:pPr>
              <a:buFont typeface="Wingdings" panose="05000000000000000000" pitchFamily="2" charset="2"/>
              <a:buChar char="Ø"/>
            </a:pPr>
            <a:r>
              <a:rPr lang="en-US" dirty="0"/>
              <a:t>Highest Death Season: 2010-11</a:t>
            </a:r>
          </a:p>
          <a:p>
            <a:pPr>
              <a:buFont typeface="Wingdings" panose="05000000000000000000" pitchFamily="2" charset="2"/>
              <a:buChar char="Ø"/>
            </a:pPr>
            <a:r>
              <a:rPr lang="en-US" dirty="0"/>
              <a:t>Correlations?:</a:t>
            </a:r>
          </a:p>
          <a:p>
            <a:pPr lvl="1">
              <a:buFont typeface="Wingdings" panose="05000000000000000000" pitchFamily="2" charset="2"/>
              <a:buChar char="Ø"/>
            </a:pPr>
            <a:r>
              <a:rPr lang="en-US" dirty="0"/>
              <a:t>Population</a:t>
            </a:r>
          </a:p>
          <a:p>
            <a:pPr lvl="1">
              <a:buFont typeface="Wingdings" panose="05000000000000000000" pitchFamily="2" charset="2"/>
              <a:buChar char="Ø"/>
            </a:pPr>
            <a:r>
              <a:rPr lang="en-US" dirty="0"/>
              <a:t>Temperature</a:t>
            </a:r>
          </a:p>
          <a:p>
            <a:pPr lvl="1">
              <a:buFont typeface="Wingdings" panose="05000000000000000000" pitchFamily="2" charset="2"/>
              <a:buChar char="Ø"/>
            </a:pPr>
            <a:r>
              <a:rPr lang="en-US" dirty="0"/>
              <a:t>Age</a:t>
            </a:r>
          </a:p>
          <a:p>
            <a:pPr lvl="1">
              <a:buFont typeface="Wingdings" panose="05000000000000000000" pitchFamily="2" charset="2"/>
              <a:buChar char="Ø"/>
            </a:pPr>
            <a:r>
              <a:rPr lang="en-US" dirty="0"/>
              <a:t>Income</a:t>
            </a:r>
          </a:p>
          <a:p>
            <a:pPr lvl="1">
              <a:buFont typeface="Wingdings" panose="05000000000000000000" pitchFamily="2" charset="2"/>
              <a:buChar char="Ø"/>
            </a:pPr>
            <a:r>
              <a:rPr lang="en-US" dirty="0"/>
              <a:t>Poverty</a:t>
            </a:r>
          </a:p>
          <a:p>
            <a:pPr lvl="1">
              <a:buFont typeface="Wingdings" panose="05000000000000000000" pitchFamily="2" charset="2"/>
              <a:buChar char="Ø"/>
            </a:pPr>
            <a:r>
              <a:rPr lang="en-US" dirty="0"/>
              <a:t>Vaccination </a:t>
            </a:r>
          </a:p>
          <a:p>
            <a:pPr lvl="2">
              <a:buFont typeface="Wingdings" panose="05000000000000000000" pitchFamily="2" charset="2"/>
              <a:buChar char="Ø"/>
            </a:pPr>
            <a:r>
              <a:rPr lang="en-US" sz="1400" dirty="0"/>
              <a:t>Multiple variables( i.e. pneumonia and influenza deaths)</a:t>
            </a:r>
            <a:endParaRPr lang="en-US" dirty="0"/>
          </a:p>
          <a:p>
            <a:pPr lvl="1">
              <a:buFont typeface="Wingdings" panose="05000000000000000000" pitchFamily="2" charset="2"/>
              <a:buChar char="Ø"/>
            </a:pPr>
            <a:r>
              <a:rPr lang="en-US" dirty="0"/>
              <a:t>Education</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414111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C479-B81A-4602-9226-E147B797E48A}"/>
              </a:ext>
            </a:extLst>
          </p:cNvPr>
          <p:cNvSpPr>
            <a:spLocks noGrp="1"/>
          </p:cNvSpPr>
          <p:nvPr>
            <p:ph type="title"/>
          </p:nvPr>
        </p:nvSpPr>
        <p:spPr/>
        <p:txBody>
          <a:bodyPr/>
          <a:lstStyle/>
          <a:p>
            <a:r>
              <a:rPr lang="en-US" dirty="0"/>
              <a:t>Bloopers</a:t>
            </a:r>
          </a:p>
        </p:txBody>
      </p:sp>
      <p:sp>
        <p:nvSpPr>
          <p:cNvPr id="3" name="Content Placeholder 2">
            <a:extLst>
              <a:ext uri="{FF2B5EF4-FFF2-40B4-BE49-F238E27FC236}">
                <a16:creationId xmlns:a16="http://schemas.microsoft.com/office/drawing/2014/main" id="{7A6D1789-3528-4E2D-8434-92530C8038DC}"/>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en-US" sz="4400" dirty="0"/>
              <a:t> Merging Errors</a:t>
            </a:r>
          </a:p>
          <a:p>
            <a:pPr>
              <a:buFont typeface="Wingdings" panose="05000000000000000000" pitchFamily="2" charset="2"/>
              <a:buChar char="Ø"/>
            </a:pPr>
            <a:r>
              <a:rPr lang="en-US" sz="4400" dirty="0" err="1"/>
              <a:t>DataFrame</a:t>
            </a:r>
            <a:r>
              <a:rPr lang="en-US" sz="4400" dirty="0"/>
              <a:t> errors</a:t>
            </a:r>
          </a:p>
          <a:p>
            <a:pPr>
              <a:buFont typeface="Wingdings" panose="05000000000000000000" pitchFamily="2" charset="2"/>
              <a:buChar char="Ø"/>
            </a:pPr>
            <a:r>
              <a:rPr lang="en-US" sz="4400" dirty="0"/>
              <a:t>Graphing </a:t>
            </a:r>
          </a:p>
          <a:p>
            <a:pPr>
              <a:buFont typeface="Wingdings" panose="05000000000000000000" pitchFamily="2" charset="2"/>
              <a:buChar char="Ø"/>
            </a:pPr>
            <a:r>
              <a:rPr lang="en-US" sz="4400" dirty="0"/>
              <a:t>Data source</a:t>
            </a:r>
          </a:p>
          <a:p>
            <a:pPr>
              <a:buFont typeface="Wingdings" panose="05000000000000000000" pitchFamily="2" charset="2"/>
              <a:buChar char="Ø"/>
            </a:pPr>
            <a:r>
              <a:rPr lang="en-US" sz="4400" dirty="0"/>
              <a:t>Cleaning</a:t>
            </a:r>
          </a:p>
          <a:p>
            <a:pPr>
              <a:buFont typeface="Wingdings" panose="05000000000000000000" pitchFamily="2" charset="2"/>
              <a:buChar char="Ø"/>
            </a:pPr>
            <a:r>
              <a:rPr lang="en-US" sz="4400" dirty="0"/>
              <a:t>Sample size (i.e. season)</a:t>
            </a:r>
          </a:p>
          <a:p>
            <a:pPr>
              <a:buFont typeface="Wingdings" panose="05000000000000000000" pitchFamily="2" charset="2"/>
              <a:buChar char="Ø"/>
            </a:pPr>
            <a:r>
              <a:rPr lang="en-US" sz="4400" dirty="0"/>
              <a:t>Specific searches (by state)</a:t>
            </a:r>
          </a:p>
        </p:txBody>
      </p:sp>
    </p:spTree>
    <p:extLst>
      <p:ext uri="{BB962C8B-B14F-4D97-AF65-F5344CB8AC3E}">
        <p14:creationId xmlns:p14="http://schemas.microsoft.com/office/powerpoint/2010/main" val="103204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2369-77D5-40E9-AE3F-68ADD56C489B}"/>
              </a:ext>
            </a:extLst>
          </p:cNvPr>
          <p:cNvSpPr>
            <a:spLocks noGrp="1"/>
          </p:cNvSpPr>
          <p:nvPr>
            <p:ph type="title"/>
          </p:nvPr>
        </p:nvSpPr>
        <p:spPr/>
        <p:txBody>
          <a:bodyPr/>
          <a:lstStyle/>
          <a:p>
            <a:r>
              <a:rPr lang="en-US" dirty="0"/>
              <a:t>Blooper cont.</a:t>
            </a:r>
          </a:p>
        </p:txBody>
      </p:sp>
      <p:pic>
        <p:nvPicPr>
          <p:cNvPr id="6" name="Content Placeholder 5" descr="A screenshot of a cell phone&#10;&#10;Description automatically generated">
            <a:extLst>
              <a:ext uri="{FF2B5EF4-FFF2-40B4-BE49-F238E27FC236}">
                <a16:creationId xmlns:a16="http://schemas.microsoft.com/office/drawing/2014/main" id="{CD7C2855-A84A-4765-B765-06C768FEFC5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89314" y="2062480"/>
            <a:ext cx="11413371" cy="3841037"/>
          </a:xfrm>
        </p:spPr>
      </p:pic>
    </p:spTree>
    <p:extLst>
      <p:ext uri="{BB962C8B-B14F-4D97-AF65-F5344CB8AC3E}">
        <p14:creationId xmlns:p14="http://schemas.microsoft.com/office/powerpoint/2010/main" val="2240355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643466" y="786383"/>
            <a:ext cx="3517567" cy="2093975"/>
          </a:xfrm>
          <a:prstGeom prst="rect">
            <a:avLst/>
          </a:prstGeom>
        </p:spPr>
        <p:txBody>
          <a:bodyPr anchor="b">
            <a:normAutofit/>
          </a:bodyPr>
          <a:lstStyle/>
          <a:p>
            <a:pPr lvl="0"/>
            <a:r>
              <a:rPr lang="en-US" sz="1400" i="1" dirty="0"/>
              <a:t>To identify the states with the highest mortality rate due to Influenza and Pneumonia. Upon retrieving this data we’ll look at census information by state to better understand how these two deadly diseases are affected by population and income. Ultimately, which state is the Grim Reaper most prevalent and at which income level.</a:t>
            </a:r>
          </a:p>
        </p:txBody>
      </p:sp>
      <p:pic>
        <p:nvPicPr>
          <p:cNvPr id="9" name="Picture Placeholder 8">
            <a:extLst>
              <a:ext uri="{FF2B5EF4-FFF2-40B4-BE49-F238E27FC236}">
                <a16:creationId xmlns:a16="http://schemas.microsoft.com/office/drawing/2014/main" id="{14F89569-F3BF-4E9C-97D9-5EB2E925C8B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414595" y="1792830"/>
            <a:ext cx="5928344" cy="3334693"/>
          </a:xfrm>
          <a:prstGeom prst="rect">
            <a:avLst/>
          </a:prstGeom>
          <a:noFill/>
        </p:spPr>
      </p:pic>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643465" y="3043050"/>
            <a:ext cx="3517567" cy="3064505"/>
          </a:xfrm>
          <a:prstGeom prst="rect">
            <a:avLst/>
          </a:prstGeom>
        </p:spPr>
        <p:txBody>
          <a:bodyPr>
            <a:normAutofit/>
          </a:bodyPr>
          <a:lstStyle/>
          <a:p>
            <a:r>
              <a:rPr lang="en-US"/>
              <a:t>- Proposal</a:t>
            </a:r>
          </a:p>
        </p:txBody>
      </p:sp>
      <p:sp>
        <p:nvSpPr>
          <p:cNvPr id="10" name="TextBox 9">
            <a:extLst>
              <a:ext uri="{FF2B5EF4-FFF2-40B4-BE49-F238E27FC236}">
                <a16:creationId xmlns:a16="http://schemas.microsoft.com/office/drawing/2014/main" id="{CFC23B9A-4688-4BC8-97B5-DDB43CD09AC9}"/>
              </a:ext>
            </a:extLst>
          </p:cNvPr>
          <p:cNvSpPr txBox="1"/>
          <p:nvPr/>
        </p:nvSpPr>
        <p:spPr>
          <a:xfrm>
            <a:off x="6185651" y="2541802"/>
            <a:ext cx="939554" cy="307777"/>
          </a:xfrm>
          <a:prstGeom prst="rect">
            <a:avLst/>
          </a:prstGeom>
          <a:solidFill>
            <a:schemeClr val="bg1"/>
          </a:solidFill>
          <a:ln>
            <a:solidFill>
              <a:schemeClr val="bg1"/>
            </a:solidFill>
          </a:ln>
        </p:spPr>
        <p:txBody>
          <a:bodyPr wrap="square" rtlCol="0">
            <a:spAutoFit/>
          </a:bodyPr>
          <a:lstStyle/>
          <a:p>
            <a:pPr algn="ctr"/>
            <a:r>
              <a:rPr lang="en-US" sz="1400" dirty="0"/>
              <a:t>Kentucky</a:t>
            </a:r>
            <a:endParaRPr lang="en-US" dirty="0"/>
          </a:p>
        </p:txBody>
      </p:sp>
      <p:sp>
        <p:nvSpPr>
          <p:cNvPr id="11" name="TextBox 10">
            <a:extLst>
              <a:ext uri="{FF2B5EF4-FFF2-40B4-BE49-F238E27FC236}">
                <a16:creationId xmlns:a16="http://schemas.microsoft.com/office/drawing/2014/main" id="{F1A0413F-1A1E-49CC-9956-9DAAC1723894}"/>
              </a:ext>
            </a:extLst>
          </p:cNvPr>
          <p:cNvSpPr txBox="1"/>
          <p:nvPr/>
        </p:nvSpPr>
        <p:spPr>
          <a:xfrm>
            <a:off x="7601095" y="2326358"/>
            <a:ext cx="1127464" cy="369332"/>
          </a:xfrm>
          <a:prstGeom prst="rect">
            <a:avLst/>
          </a:prstGeom>
          <a:solidFill>
            <a:schemeClr val="bg1"/>
          </a:solidFill>
        </p:spPr>
        <p:txBody>
          <a:bodyPr wrap="square" rtlCol="0">
            <a:spAutoFit/>
          </a:bodyPr>
          <a:lstStyle/>
          <a:p>
            <a:pPr algn="ctr"/>
            <a:r>
              <a:rPr lang="en-US" sz="1400" dirty="0"/>
              <a:t>Tennessee</a:t>
            </a:r>
            <a:r>
              <a:rPr lang="en-US" dirty="0"/>
              <a:t> </a:t>
            </a:r>
          </a:p>
        </p:txBody>
      </p:sp>
      <p:sp>
        <p:nvSpPr>
          <p:cNvPr id="12" name="TextBox 11">
            <a:extLst>
              <a:ext uri="{FF2B5EF4-FFF2-40B4-BE49-F238E27FC236}">
                <a16:creationId xmlns:a16="http://schemas.microsoft.com/office/drawing/2014/main" id="{26AC8B68-AD67-4D9E-ACB3-82A59ED2C470}"/>
              </a:ext>
            </a:extLst>
          </p:cNvPr>
          <p:cNvSpPr txBox="1"/>
          <p:nvPr/>
        </p:nvSpPr>
        <p:spPr>
          <a:xfrm>
            <a:off x="8378767" y="3448177"/>
            <a:ext cx="2064058" cy="276999"/>
          </a:xfrm>
          <a:prstGeom prst="rect">
            <a:avLst/>
          </a:prstGeom>
          <a:solidFill>
            <a:schemeClr val="bg1"/>
          </a:solidFill>
        </p:spPr>
        <p:txBody>
          <a:bodyPr wrap="square" rtlCol="0">
            <a:spAutoFit/>
          </a:bodyPr>
          <a:lstStyle/>
          <a:p>
            <a:pPr algn="ctr"/>
            <a:r>
              <a:rPr lang="en-US" sz="1200" dirty="0"/>
              <a:t>Influenza/Pneumonia</a:t>
            </a:r>
          </a:p>
        </p:txBody>
      </p:sp>
      <p:sp>
        <p:nvSpPr>
          <p:cNvPr id="4" name="TextBox 3">
            <a:extLst>
              <a:ext uri="{FF2B5EF4-FFF2-40B4-BE49-F238E27FC236}">
                <a16:creationId xmlns:a16="http://schemas.microsoft.com/office/drawing/2014/main" id="{AB4502BF-F4FF-43AA-A932-E3EA22EE3D42}"/>
              </a:ext>
            </a:extLst>
          </p:cNvPr>
          <p:cNvSpPr txBox="1"/>
          <p:nvPr/>
        </p:nvSpPr>
        <p:spPr>
          <a:xfrm>
            <a:off x="9648666" y="2326358"/>
            <a:ext cx="1588318" cy="369332"/>
          </a:xfrm>
          <a:prstGeom prst="rect">
            <a:avLst/>
          </a:prstGeom>
          <a:solidFill>
            <a:schemeClr val="bg1"/>
          </a:solidFill>
        </p:spPr>
        <p:txBody>
          <a:bodyPr wrap="square" rtlCol="0">
            <a:spAutoFit/>
          </a:bodyPr>
          <a:lstStyle/>
          <a:p>
            <a:r>
              <a:rPr lang="en-US" dirty="0"/>
              <a:t>North Carolina </a:t>
            </a:r>
          </a:p>
        </p:txBody>
      </p:sp>
      <p:sp>
        <p:nvSpPr>
          <p:cNvPr id="5" name="TextBox 4">
            <a:extLst>
              <a:ext uri="{FF2B5EF4-FFF2-40B4-BE49-F238E27FC236}">
                <a16:creationId xmlns:a16="http://schemas.microsoft.com/office/drawing/2014/main" id="{FBAFAF09-3CBE-4CF4-8E19-B64330730ABF}"/>
              </a:ext>
            </a:extLst>
          </p:cNvPr>
          <p:cNvSpPr txBox="1"/>
          <p:nvPr/>
        </p:nvSpPr>
        <p:spPr>
          <a:xfrm>
            <a:off x="5389381" y="2541801"/>
            <a:ext cx="740805" cy="307777"/>
          </a:xfrm>
          <a:prstGeom prst="rect">
            <a:avLst/>
          </a:prstGeom>
          <a:solidFill>
            <a:schemeClr val="bg1"/>
          </a:solidFill>
        </p:spPr>
        <p:txBody>
          <a:bodyPr wrap="square" rtlCol="0">
            <a:spAutoFit/>
          </a:bodyPr>
          <a:lstStyle/>
          <a:p>
            <a:r>
              <a:rPr lang="en-US" sz="1400" dirty="0"/>
              <a:t>Hawaii</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5B14-3303-43B0-912C-7480A7160FF8}"/>
              </a:ext>
            </a:extLst>
          </p:cNvPr>
          <p:cNvSpPr>
            <a:spLocks noGrp="1"/>
          </p:cNvSpPr>
          <p:nvPr>
            <p:ph type="title"/>
          </p:nvPr>
        </p:nvSpPr>
        <p:spPr/>
        <p:txBody>
          <a:bodyPr/>
          <a:lstStyle/>
          <a:p>
            <a:r>
              <a:rPr lang="en-US" dirty="0"/>
              <a:t>Questions we want answers to</a:t>
            </a:r>
          </a:p>
        </p:txBody>
      </p:sp>
      <p:sp>
        <p:nvSpPr>
          <p:cNvPr id="3" name="Content Placeholder 2">
            <a:extLst>
              <a:ext uri="{FF2B5EF4-FFF2-40B4-BE49-F238E27FC236}">
                <a16:creationId xmlns:a16="http://schemas.microsoft.com/office/drawing/2014/main" id="{D363CFE4-18AB-45BD-A452-41E814F47F29}"/>
              </a:ext>
            </a:extLst>
          </p:cNvPr>
          <p:cNvSpPr>
            <a:spLocks noGrp="1"/>
          </p:cNvSpPr>
          <p:nvPr>
            <p:ph idx="1"/>
          </p:nvPr>
        </p:nvSpPr>
        <p:spPr/>
        <p:txBody>
          <a:bodyPr>
            <a:normAutofit fontScale="70000" lnSpcReduction="20000"/>
          </a:bodyPr>
          <a:lstStyle/>
          <a:p>
            <a:pPr marL="457200" indent="-457200">
              <a:buFont typeface="+mj-lt"/>
              <a:buAutoNum type="arabicPeriod"/>
            </a:pPr>
            <a:r>
              <a:rPr lang="en-US" sz="2800" dirty="0"/>
              <a:t>Which states have the highest rate of death by flu and pneumonia ?</a:t>
            </a:r>
          </a:p>
          <a:p>
            <a:pPr marL="457200" indent="-457200">
              <a:buFont typeface="+mj-lt"/>
              <a:buAutoNum type="arabicPeriod"/>
            </a:pPr>
            <a:r>
              <a:rPr lang="en-US" sz="2800" dirty="0"/>
              <a:t>Which flu season had the most deaths?</a:t>
            </a:r>
          </a:p>
          <a:p>
            <a:pPr marL="457200" indent="-457200">
              <a:buFont typeface="+mj-lt"/>
              <a:buAutoNum type="arabicPeriod"/>
            </a:pPr>
            <a:r>
              <a:rPr lang="en-US" sz="2800" dirty="0"/>
              <a:t>How did the highest death rate correlate with population size?</a:t>
            </a:r>
          </a:p>
          <a:p>
            <a:pPr marL="457200" indent="-457200">
              <a:buFont typeface="+mj-lt"/>
              <a:buAutoNum type="arabicPeriod"/>
            </a:pPr>
            <a:r>
              <a:rPr lang="en-US" sz="2800" dirty="0"/>
              <a:t>Does poverty affect death rates?</a:t>
            </a:r>
          </a:p>
          <a:p>
            <a:pPr marL="457200" indent="-457200">
              <a:buFont typeface="+mj-lt"/>
              <a:buAutoNum type="arabicPeriod"/>
            </a:pPr>
            <a:r>
              <a:rPr lang="en-US" sz="2800" dirty="0"/>
              <a:t>Does education level affect death rates?</a:t>
            </a:r>
          </a:p>
          <a:p>
            <a:pPr marL="457200" indent="-457200">
              <a:buFont typeface="+mj-lt"/>
              <a:buAutoNum type="arabicPeriod"/>
            </a:pPr>
            <a:r>
              <a:rPr lang="en-US" sz="2800" dirty="0"/>
              <a:t>Does age affect death rates?</a:t>
            </a:r>
          </a:p>
          <a:p>
            <a:pPr marL="457200" indent="-457200">
              <a:buFont typeface="+mj-lt"/>
              <a:buAutoNum type="arabicPeriod"/>
            </a:pPr>
            <a:r>
              <a:rPr lang="en-US" sz="2800" dirty="0"/>
              <a:t>Does temperature affect death rates?</a:t>
            </a:r>
          </a:p>
          <a:p>
            <a:pPr marL="457200" indent="-457200">
              <a:buFont typeface="+mj-lt"/>
              <a:buAutoNum type="arabicPeriod"/>
            </a:pPr>
            <a:r>
              <a:rPr lang="en-US" sz="2800" dirty="0"/>
              <a:t>Does vaccination affect death rates?</a:t>
            </a:r>
          </a:p>
          <a:p>
            <a:pPr marL="457200" indent="-457200">
              <a:buFont typeface="+mj-lt"/>
              <a:buAutoNum type="arabicPeriod"/>
            </a:pPr>
            <a:endParaRPr lang="en-US" sz="2800" dirty="0"/>
          </a:p>
        </p:txBody>
      </p:sp>
    </p:spTree>
    <p:extLst>
      <p:ext uri="{BB962C8B-B14F-4D97-AF65-F5344CB8AC3E}">
        <p14:creationId xmlns:p14="http://schemas.microsoft.com/office/powerpoint/2010/main" val="974172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5561-E307-4575-B122-0F76B6266E75}"/>
              </a:ext>
            </a:extLst>
          </p:cNvPr>
          <p:cNvSpPr>
            <a:spLocks noGrp="1"/>
          </p:cNvSpPr>
          <p:nvPr>
            <p:ph type="title"/>
          </p:nvPr>
        </p:nvSpPr>
        <p:spPr/>
        <p:txBody>
          <a:bodyPr/>
          <a:lstStyle/>
          <a:p>
            <a:r>
              <a:rPr lang="en-US" dirty="0"/>
              <a:t>The Data Used</a:t>
            </a:r>
          </a:p>
        </p:txBody>
      </p:sp>
      <p:sp>
        <p:nvSpPr>
          <p:cNvPr id="3" name="Content Placeholder 2">
            <a:extLst>
              <a:ext uri="{FF2B5EF4-FFF2-40B4-BE49-F238E27FC236}">
                <a16:creationId xmlns:a16="http://schemas.microsoft.com/office/drawing/2014/main" id="{7CABA85C-9C5F-489D-8692-25BEEBA553F2}"/>
              </a:ext>
            </a:extLst>
          </p:cNvPr>
          <p:cNvSpPr>
            <a:spLocks noGrp="1"/>
          </p:cNvSpPr>
          <p:nvPr>
            <p:ph idx="1"/>
          </p:nvPr>
        </p:nvSpPr>
        <p:spPr/>
        <p:txBody>
          <a:bodyPr/>
          <a:lstStyle/>
          <a:p>
            <a:pPr>
              <a:buFont typeface="Wingdings" panose="05000000000000000000" pitchFamily="2" charset="2"/>
              <a:buChar char="Ø"/>
            </a:pPr>
            <a:r>
              <a:rPr lang="en-US" dirty="0"/>
              <a:t>CDC Statistics on Flu and Pneumonia Deaths</a:t>
            </a:r>
          </a:p>
          <a:p>
            <a:pPr lvl="1">
              <a:buFont typeface="Wingdings" panose="05000000000000000000" pitchFamily="2" charset="2"/>
              <a:buChar char="Ø"/>
            </a:pPr>
            <a:r>
              <a:rPr lang="en-US" dirty="0">
                <a:hlinkClick r:id="rId3"/>
              </a:rPr>
              <a:t>https://data.cdc.gov/Health-Statistics/Deaths-from-Pneumonia-and-Influenza-P-I-and-all-de/pp7x-dyj2</a:t>
            </a:r>
            <a:endParaRPr lang="en-US" dirty="0"/>
          </a:p>
          <a:p>
            <a:pPr lvl="1">
              <a:buFont typeface="Wingdings" panose="05000000000000000000" pitchFamily="2" charset="2"/>
              <a:buChar char="Ø"/>
            </a:pPr>
            <a:r>
              <a:rPr lang="en-US" dirty="0">
                <a:hlinkClick r:id="rId4"/>
              </a:rPr>
              <a:t>https://www.cdc.gov/flu/fluvaxview/data-methods.htm</a:t>
            </a:r>
            <a:endParaRPr lang="en-US" dirty="0"/>
          </a:p>
          <a:p>
            <a:pPr>
              <a:buFont typeface="Wingdings" panose="05000000000000000000" pitchFamily="2" charset="2"/>
              <a:buChar char="Ø"/>
            </a:pPr>
            <a:r>
              <a:rPr lang="en-US" dirty="0"/>
              <a:t>Census Data</a:t>
            </a:r>
          </a:p>
          <a:p>
            <a:pPr lvl="1">
              <a:buFont typeface="Wingdings" panose="05000000000000000000" pitchFamily="2" charset="2"/>
              <a:buChar char="Ø"/>
            </a:pPr>
            <a:r>
              <a:rPr lang="en-US" dirty="0" err="1"/>
              <a:t>Api</a:t>
            </a:r>
            <a:endParaRPr lang="en-US" dirty="0"/>
          </a:p>
          <a:p>
            <a:pPr>
              <a:buFont typeface="Wingdings" panose="05000000000000000000" pitchFamily="2" charset="2"/>
              <a:buChar char="Ø"/>
            </a:pPr>
            <a:r>
              <a:rPr lang="en-US" dirty="0"/>
              <a:t>Temperature data</a:t>
            </a:r>
          </a:p>
          <a:p>
            <a:pPr lvl="1">
              <a:buFont typeface="Wingdings" panose="05000000000000000000" pitchFamily="2" charset="2"/>
              <a:buChar char="Ø"/>
            </a:pPr>
            <a:r>
              <a:rPr lang="en-US" dirty="0"/>
              <a:t>National Oceanic and Atmospheric Administration (NOAA)</a:t>
            </a:r>
          </a:p>
        </p:txBody>
      </p:sp>
    </p:spTree>
    <p:extLst>
      <p:ext uri="{BB962C8B-B14F-4D97-AF65-F5344CB8AC3E}">
        <p14:creationId xmlns:p14="http://schemas.microsoft.com/office/powerpoint/2010/main" val="361203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733A-95CA-4C06-B04E-F1AE024A67C2}"/>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States with the Highest Death</a:t>
            </a:r>
          </a:p>
        </p:txBody>
      </p:sp>
      <p:pic>
        <p:nvPicPr>
          <p:cNvPr id="5" name="Content Placeholder 4">
            <a:extLst>
              <a:ext uri="{FF2B5EF4-FFF2-40B4-BE49-F238E27FC236}">
                <a16:creationId xmlns:a16="http://schemas.microsoft.com/office/drawing/2014/main" id="{47246516-40FB-4C01-9BF8-F58A7C3A037F}"/>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8140" t="6165" r="8430" b="-933"/>
          <a:stretch/>
        </p:blipFill>
        <p:spPr>
          <a:xfrm>
            <a:off x="563880" y="2003559"/>
            <a:ext cx="11049000" cy="4163281"/>
          </a:xfrm>
          <a:prstGeom prst="rect">
            <a:avLst/>
          </a:prstGeom>
          <a:noFill/>
        </p:spPr>
      </p:pic>
    </p:spTree>
    <p:extLst>
      <p:ext uri="{BB962C8B-B14F-4D97-AF65-F5344CB8AC3E}">
        <p14:creationId xmlns:p14="http://schemas.microsoft.com/office/powerpoint/2010/main" val="329806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D984-E266-4338-B63B-D75E8FB52520}"/>
              </a:ext>
            </a:extLst>
          </p:cNvPr>
          <p:cNvSpPr>
            <a:spLocks noGrp="1"/>
          </p:cNvSpPr>
          <p:nvPr>
            <p:ph type="title"/>
          </p:nvPr>
        </p:nvSpPr>
        <p:spPr>
          <a:xfrm>
            <a:off x="1148080" y="680720"/>
            <a:ext cx="10058400" cy="843280"/>
          </a:xfrm>
          <a:prstGeom prst="rect">
            <a:avLst/>
          </a:prstGeom>
        </p:spPr>
        <p:txBody>
          <a:bodyPr anchor="b">
            <a:normAutofit/>
          </a:bodyPr>
          <a:lstStyle/>
          <a:p>
            <a:r>
              <a:rPr lang="en-US"/>
              <a:t>Death Rate and Population </a:t>
            </a:r>
            <a:endParaRPr lang="en-US" dirty="0"/>
          </a:p>
        </p:txBody>
      </p:sp>
      <p:pic>
        <p:nvPicPr>
          <p:cNvPr id="5" name="Content Placeholder 4">
            <a:extLst>
              <a:ext uri="{FF2B5EF4-FFF2-40B4-BE49-F238E27FC236}">
                <a16:creationId xmlns:a16="http://schemas.microsoft.com/office/drawing/2014/main" id="{09D1ED5F-F493-433D-8D53-9605D475F6F2}"/>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3992" t="7441" r="7679" b="2986"/>
          <a:stretch/>
        </p:blipFill>
        <p:spPr>
          <a:xfrm>
            <a:off x="4053205" y="2011679"/>
            <a:ext cx="4248150" cy="4307983"/>
          </a:xfrm>
          <a:prstGeom prst="rect">
            <a:avLst/>
          </a:prstGeom>
          <a:noFill/>
        </p:spPr>
      </p:pic>
    </p:spTree>
    <p:extLst>
      <p:ext uri="{BB962C8B-B14F-4D97-AF65-F5344CB8AC3E}">
        <p14:creationId xmlns:p14="http://schemas.microsoft.com/office/powerpoint/2010/main" val="307371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2E83-9A70-445B-9A5E-67C47F68589F}"/>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Death Rate and Poverty</a:t>
            </a:r>
          </a:p>
        </p:txBody>
      </p:sp>
      <p:pic>
        <p:nvPicPr>
          <p:cNvPr id="5" name="Content Placeholder 4">
            <a:extLst>
              <a:ext uri="{FF2B5EF4-FFF2-40B4-BE49-F238E27FC236}">
                <a16:creationId xmlns:a16="http://schemas.microsoft.com/office/drawing/2014/main" id="{CE3E665F-538E-4050-81A7-9340F3A40D55}"/>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5204" t="5797" r="6232" b="4186"/>
          <a:stretch/>
        </p:blipFill>
        <p:spPr>
          <a:xfrm>
            <a:off x="4011930" y="2028675"/>
            <a:ext cx="4229100" cy="4298401"/>
          </a:xfrm>
          <a:prstGeom prst="rect">
            <a:avLst/>
          </a:prstGeom>
          <a:noFill/>
        </p:spPr>
      </p:pic>
    </p:spTree>
    <p:extLst>
      <p:ext uri="{BB962C8B-B14F-4D97-AF65-F5344CB8AC3E}">
        <p14:creationId xmlns:p14="http://schemas.microsoft.com/office/powerpoint/2010/main" val="318395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E820-B0E1-4A89-93EA-0F4BC4A70B98}"/>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Death Rate and Education</a:t>
            </a:r>
          </a:p>
        </p:txBody>
      </p:sp>
      <p:pic>
        <p:nvPicPr>
          <p:cNvPr id="5" name="Content Placeholder 4">
            <a:extLst>
              <a:ext uri="{FF2B5EF4-FFF2-40B4-BE49-F238E27FC236}">
                <a16:creationId xmlns:a16="http://schemas.microsoft.com/office/drawing/2014/main" id="{DF6E78BD-4BDC-48FB-9D73-A364599F739B}"/>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4379" t="5971" r="6012" b="6754"/>
          <a:stretch/>
        </p:blipFill>
        <p:spPr>
          <a:xfrm>
            <a:off x="4061826" y="1998134"/>
            <a:ext cx="4068348" cy="3962400"/>
          </a:xfrm>
          <a:prstGeom prst="rect">
            <a:avLst/>
          </a:prstGeom>
          <a:noFill/>
        </p:spPr>
      </p:pic>
    </p:spTree>
    <p:extLst>
      <p:ext uri="{BB962C8B-B14F-4D97-AF65-F5344CB8AC3E}">
        <p14:creationId xmlns:p14="http://schemas.microsoft.com/office/powerpoint/2010/main" val="3010066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98CF-F4E3-4945-A8F5-FD4B0D7D51D7}"/>
              </a:ext>
            </a:extLst>
          </p:cNvPr>
          <p:cNvSpPr>
            <a:spLocks noGrp="1"/>
          </p:cNvSpPr>
          <p:nvPr>
            <p:ph type="title"/>
          </p:nvPr>
        </p:nvSpPr>
        <p:spPr/>
        <p:txBody>
          <a:bodyPr/>
          <a:lstStyle/>
          <a:p>
            <a:r>
              <a:rPr lang="en-US" dirty="0"/>
              <a:t>Death Rate and Age</a:t>
            </a:r>
          </a:p>
        </p:txBody>
      </p:sp>
      <p:pic>
        <p:nvPicPr>
          <p:cNvPr id="6" name="Content Placeholder 5">
            <a:extLst>
              <a:ext uri="{FF2B5EF4-FFF2-40B4-BE49-F238E27FC236}">
                <a16:creationId xmlns:a16="http://schemas.microsoft.com/office/drawing/2014/main" id="{CDE2CEBD-5102-47EB-91BB-500E69473EB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4511" t="7498" r="5012" b="5535"/>
          <a:stretch/>
        </p:blipFill>
        <p:spPr>
          <a:xfrm>
            <a:off x="4031932" y="2043429"/>
            <a:ext cx="4189095" cy="4026637"/>
          </a:xfrm>
        </p:spPr>
      </p:pic>
    </p:spTree>
    <p:extLst>
      <p:ext uri="{BB962C8B-B14F-4D97-AF65-F5344CB8AC3E}">
        <p14:creationId xmlns:p14="http://schemas.microsoft.com/office/powerpoint/2010/main" val="301935452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Words>
  <Application>Microsoft Office PowerPoint</Application>
  <PresentationFormat>Widescreen</PresentationFormat>
  <Paragraphs>101</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Bookman Old Style</vt:lpstr>
      <vt:lpstr>Calibri</vt:lpstr>
      <vt:lpstr>Franklin Gothic Book</vt:lpstr>
      <vt:lpstr>Wingdings</vt:lpstr>
      <vt:lpstr>1_RetrospectVTI</vt:lpstr>
      <vt:lpstr>Is the Grim Reaper Sick in your State?</vt:lpstr>
      <vt:lpstr>To identify the states with the highest mortality rate due to Influenza and Pneumonia. Upon retrieving this data we’ll look at census information by state to better understand how these two deadly diseases are affected by population and income. Ultimately, which state is the Grim Reaper most prevalent and at which income level.</vt:lpstr>
      <vt:lpstr>Questions we want answers to</vt:lpstr>
      <vt:lpstr>The Data Used</vt:lpstr>
      <vt:lpstr>States with the Highest Death</vt:lpstr>
      <vt:lpstr>Death Rate and Population </vt:lpstr>
      <vt:lpstr>Death Rate and Poverty</vt:lpstr>
      <vt:lpstr>Death Rate and Education</vt:lpstr>
      <vt:lpstr>Death Rate and Age</vt:lpstr>
      <vt:lpstr>Death Rate and Temperature</vt:lpstr>
      <vt:lpstr>Death Rate and Income</vt:lpstr>
      <vt:lpstr>Death Rate and Vaccination </vt:lpstr>
      <vt:lpstr>Seasons with the most deaths</vt:lpstr>
      <vt:lpstr>Vaccination and Seasons</vt:lpstr>
      <vt:lpstr>Conclusion</vt:lpstr>
      <vt:lpstr>Bloopers</vt:lpstr>
      <vt:lpstr>Blooper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2020-01-30T01:33:47Z</dcterms:created>
  <dcterms:modified xsi:type="dcterms:W3CDTF">2020-02-05T23:19:35Z</dcterms:modified>
</cp:coreProperties>
</file>