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3"/>
  </p:notesMasterIdLst>
  <p:sldIdLst>
    <p:sldId id="256" r:id="rId2"/>
    <p:sldId id="273" r:id="rId3"/>
    <p:sldId id="259" r:id="rId4"/>
    <p:sldId id="274" r:id="rId5"/>
    <p:sldId id="275" r:id="rId6"/>
    <p:sldId id="258" r:id="rId7"/>
    <p:sldId id="268" r:id="rId8"/>
    <p:sldId id="265" r:id="rId9"/>
    <p:sldId id="257" r:id="rId10"/>
    <p:sldId id="262" r:id="rId11"/>
    <p:sldId id="271" r:id="rId12"/>
    <p:sldId id="270" r:id="rId13"/>
    <p:sldId id="277" r:id="rId14"/>
    <p:sldId id="278" r:id="rId15"/>
    <p:sldId id="272" r:id="rId16"/>
    <p:sldId id="267" r:id="rId17"/>
    <p:sldId id="263" r:id="rId18"/>
    <p:sldId id="264" r:id="rId19"/>
    <p:sldId id="280" r:id="rId20"/>
    <p:sldId id="279"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83577" autoAdjust="0"/>
  </p:normalViewPr>
  <p:slideViewPr>
    <p:cSldViewPr snapToGrid="0">
      <p:cViewPr>
        <p:scale>
          <a:sx n="80" d="100"/>
          <a:sy n="80" d="100"/>
        </p:scale>
        <p:origin x="37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E0AB0-801B-4191-B050-CDEB71D475F7}" type="datetimeFigureOut">
              <a:rPr lang="en-US" smtClean="0"/>
              <a:t>4/29/2019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11058-3569-4566-AA59-281FB8E83A3D}" type="slidenum">
              <a:rPr lang="en-US" smtClean="0"/>
              <a:t>‹#›</a:t>
            </a:fld>
            <a:endParaRPr lang="en-US"/>
          </a:p>
        </p:txBody>
      </p:sp>
    </p:spTree>
    <p:extLst>
      <p:ext uri="{BB962C8B-B14F-4D97-AF65-F5344CB8AC3E}">
        <p14:creationId xmlns:p14="http://schemas.microsoft.com/office/powerpoint/2010/main" val="1717649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CIS : Commonwealth</a:t>
            </a:r>
            <a:r>
              <a:rPr lang="en-US" baseline="0" dirty="0" smtClean="0"/>
              <a:t> of Independent States (Former Soviet Union in Eurasia)</a:t>
            </a:r>
            <a:endParaRPr lang="en-US" dirty="0" smtClean="0"/>
          </a:p>
          <a:p>
            <a:r>
              <a:rPr lang="en-US" dirty="0" smtClean="0"/>
              <a:t>US</a:t>
            </a:r>
            <a:r>
              <a:rPr lang="en-US" baseline="0" dirty="0" smtClean="0"/>
              <a:t> is top blue line</a:t>
            </a:r>
            <a:endParaRPr lang="en-US" dirty="0"/>
          </a:p>
        </p:txBody>
      </p:sp>
      <p:sp>
        <p:nvSpPr>
          <p:cNvPr id="4" name="Slide Number Placeholder 3"/>
          <p:cNvSpPr>
            <a:spLocks noGrp="1"/>
          </p:cNvSpPr>
          <p:nvPr>
            <p:ph type="sldNum" sz="quarter" idx="10"/>
          </p:nvPr>
        </p:nvSpPr>
        <p:spPr/>
        <p:txBody>
          <a:bodyPr/>
          <a:lstStyle/>
          <a:p>
            <a:fld id="{A8D11058-3569-4566-AA59-281FB8E83A3D}" type="slidenum">
              <a:rPr lang="en-US" smtClean="0"/>
              <a:t>8</a:t>
            </a:fld>
            <a:endParaRPr lang="en-US"/>
          </a:p>
        </p:txBody>
      </p:sp>
    </p:spTree>
    <p:extLst>
      <p:ext uri="{BB962C8B-B14F-4D97-AF65-F5344CB8AC3E}">
        <p14:creationId xmlns:p14="http://schemas.microsoft.com/office/powerpoint/2010/main" val="135544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 is top</a:t>
            </a:r>
            <a:r>
              <a:rPr lang="en-US" baseline="0" dirty="0" smtClean="0"/>
              <a:t> blue line</a:t>
            </a:r>
            <a:endParaRPr lang="en-US" dirty="0"/>
          </a:p>
        </p:txBody>
      </p:sp>
      <p:sp>
        <p:nvSpPr>
          <p:cNvPr id="4" name="Slide Number Placeholder 3"/>
          <p:cNvSpPr>
            <a:spLocks noGrp="1"/>
          </p:cNvSpPr>
          <p:nvPr>
            <p:ph type="sldNum" sz="quarter" idx="10"/>
          </p:nvPr>
        </p:nvSpPr>
        <p:spPr/>
        <p:txBody>
          <a:bodyPr/>
          <a:lstStyle/>
          <a:p>
            <a:fld id="{A8D11058-3569-4566-AA59-281FB8E83A3D}" type="slidenum">
              <a:rPr lang="en-US" smtClean="0"/>
              <a:t>9</a:t>
            </a:fld>
            <a:endParaRPr lang="en-US"/>
          </a:p>
        </p:txBody>
      </p:sp>
    </p:spTree>
    <p:extLst>
      <p:ext uri="{BB962C8B-B14F-4D97-AF65-F5344CB8AC3E}">
        <p14:creationId xmlns:p14="http://schemas.microsoft.com/office/powerpoint/2010/main" val="1406859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red dotted line is the cumulative sum of barrels produced starting at 2018</a:t>
            </a:r>
          </a:p>
          <a:p>
            <a:r>
              <a:rPr lang="en-US" baseline="0" dirty="0" smtClean="0"/>
              <a:t>(Not just the forecast of oil Production)</a:t>
            </a:r>
          </a:p>
          <a:p>
            <a:r>
              <a:rPr lang="en-US" baseline="0" dirty="0" smtClean="0"/>
              <a:t>Predictions were calculated using </a:t>
            </a:r>
            <a:r>
              <a:rPr lang="en-US" baseline="0" dirty="0" err="1" smtClean="0"/>
              <a:t>arima</a:t>
            </a:r>
            <a:endParaRPr lang="en-US" dirty="0"/>
          </a:p>
        </p:txBody>
      </p:sp>
      <p:sp>
        <p:nvSpPr>
          <p:cNvPr id="4" name="Slide Number Placeholder 3"/>
          <p:cNvSpPr>
            <a:spLocks noGrp="1"/>
          </p:cNvSpPr>
          <p:nvPr>
            <p:ph type="sldNum" sz="quarter" idx="10"/>
          </p:nvPr>
        </p:nvSpPr>
        <p:spPr/>
        <p:txBody>
          <a:bodyPr/>
          <a:lstStyle/>
          <a:p>
            <a:fld id="{A8D11058-3569-4566-AA59-281FB8E83A3D}" type="slidenum">
              <a:rPr lang="en-US" smtClean="0"/>
              <a:t>10</a:t>
            </a:fld>
            <a:endParaRPr lang="en-US"/>
          </a:p>
        </p:txBody>
      </p:sp>
    </p:spTree>
    <p:extLst>
      <p:ext uri="{BB962C8B-B14F-4D97-AF65-F5344CB8AC3E}">
        <p14:creationId xmlns:p14="http://schemas.microsoft.com/office/powerpoint/2010/main" val="73817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Predicted</a:t>
            </a:r>
            <a:r>
              <a:rPr lang="en-US" baseline="0" dirty="0" smtClean="0"/>
              <a:t> Reserves – Cumulative Sum of Predicted Produced Oil</a:t>
            </a:r>
            <a:endParaRPr lang="en-US" dirty="0"/>
          </a:p>
        </p:txBody>
      </p:sp>
      <p:sp>
        <p:nvSpPr>
          <p:cNvPr id="4" name="Slide Number Placeholder 3"/>
          <p:cNvSpPr>
            <a:spLocks noGrp="1"/>
          </p:cNvSpPr>
          <p:nvPr>
            <p:ph type="sldNum" sz="quarter" idx="10"/>
          </p:nvPr>
        </p:nvSpPr>
        <p:spPr/>
        <p:txBody>
          <a:bodyPr/>
          <a:lstStyle/>
          <a:p>
            <a:fld id="{A8D11058-3569-4566-AA59-281FB8E83A3D}" type="slidenum">
              <a:rPr lang="en-US" smtClean="0"/>
              <a:t>11</a:t>
            </a:fld>
            <a:endParaRPr lang="en-US"/>
          </a:p>
        </p:txBody>
      </p:sp>
    </p:spTree>
    <p:extLst>
      <p:ext uri="{BB962C8B-B14F-4D97-AF65-F5344CB8AC3E}">
        <p14:creationId xmlns:p14="http://schemas.microsoft.com/office/powerpoint/2010/main" val="2864525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 is top blue line</a:t>
            </a:r>
            <a:endParaRPr lang="en-US" dirty="0"/>
          </a:p>
        </p:txBody>
      </p:sp>
      <p:sp>
        <p:nvSpPr>
          <p:cNvPr id="4" name="Slide Number Placeholder 3"/>
          <p:cNvSpPr>
            <a:spLocks noGrp="1"/>
          </p:cNvSpPr>
          <p:nvPr>
            <p:ph type="sldNum" sz="quarter" idx="10"/>
          </p:nvPr>
        </p:nvSpPr>
        <p:spPr/>
        <p:txBody>
          <a:bodyPr/>
          <a:lstStyle/>
          <a:p>
            <a:fld id="{A8D11058-3569-4566-AA59-281FB8E83A3D}" type="slidenum">
              <a:rPr lang="en-US" smtClean="0"/>
              <a:t>13</a:t>
            </a:fld>
            <a:endParaRPr lang="en-US"/>
          </a:p>
        </p:txBody>
      </p:sp>
    </p:spTree>
    <p:extLst>
      <p:ext uri="{BB962C8B-B14F-4D97-AF65-F5344CB8AC3E}">
        <p14:creationId xmlns:p14="http://schemas.microsoft.com/office/powerpoint/2010/main" val="400397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Blue Numbers: How many</a:t>
            </a:r>
            <a:r>
              <a:rPr lang="en-US" baseline="0" dirty="0" smtClean="0"/>
              <a:t> years are Left</a:t>
            </a:r>
          </a:p>
          <a:p>
            <a:r>
              <a:rPr lang="en-US" baseline="0" dirty="0" smtClean="0"/>
              <a:t>Black Numbers: Which year will it run out</a:t>
            </a:r>
            <a:endParaRPr lang="en-US" dirty="0"/>
          </a:p>
        </p:txBody>
      </p:sp>
      <p:sp>
        <p:nvSpPr>
          <p:cNvPr id="4" name="Slide Number Placeholder 3"/>
          <p:cNvSpPr>
            <a:spLocks noGrp="1"/>
          </p:cNvSpPr>
          <p:nvPr>
            <p:ph type="sldNum" sz="quarter" idx="10"/>
          </p:nvPr>
        </p:nvSpPr>
        <p:spPr/>
        <p:txBody>
          <a:bodyPr/>
          <a:lstStyle/>
          <a:p>
            <a:fld id="{A8D11058-3569-4566-AA59-281FB8E83A3D}" type="slidenum">
              <a:rPr lang="en-US" smtClean="0"/>
              <a:t>16</a:t>
            </a:fld>
            <a:endParaRPr lang="en-US"/>
          </a:p>
        </p:txBody>
      </p:sp>
    </p:spTree>
    <p:extLst>
      <p:ext uri="{BB962C8B-B14F-4D97-AF65-F5344CB8AC3E}">
        <p14:creationId xmlns:p14="http://schemas.microsoft.com/office/powerpoint/2010/main" val="125100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Asia</a:t>
            </a:r>
            <a:r>
              <a:rPr lang="en-US" baseline="0" dirty="0" smtClean="0"/>
              <a:t> is top blue line</a:t>
            </a:r>
            <a:endParaRPr lang="en-US" dirty="0"/>
          </a:p>
        </p:txBody>
      </p:sp>
      <p:sp>
        <p:nvSpPr>
          <p:cNvPr id="4" name="Slide Number Placeholder 3"/>
          <p:cNvSpPr>
            <a:spLocks noGrp="1"/>
          </p:cNvSpPr>
          <p:nvPr>
            <p:ph type="sldNum" sz="quarter" idx="10"/>
          </p:nvPr>
        </p:nvSpPr>
        <p:spPr/>
        <p:txBody>
          <a:bodyPr/>
          <a:lstStyle/>
          <a:p>
            <a:fld id="{A8D11058-3569-4566-AA59-281FB8E83A3D}" type="slidenum">
              <a:rPr lang="en-US" smtClean="0"/>
              <a:t>18</a:t>
            </a:fld>
            <a:endParaRPr lang="en-US"/>
          </a:p>
        </p:txBody>
      </p:sp>
    </p:spTree>
    <p:extLst>
      <p:ext uri="{BB962C8B-B14F-4D97-AF65-F5344CB8AC3E}">
        <p14:creationId xmlns:p14="http://schemas.microsoft.com/office/powerpoint/2010/main" val="55726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Asia is</a:t>
            </a:r>
            <a:r>
              <a:rPr lang="en-US" baseline="0" dirty="0" smtClean="0"/>
              <a:t> </a:t>
            </a:r>
            <a:r>
              <a:rPr lang="en-US" baseline="0" smtClean="0"/>
              <a:t>top blue line</a:t>
            </a:r>
            <a:endParaRPr lang="en-US"/>
          </a:p>
        </p:txBody>
      </p:sp>
      <p:sp>
        <p:nvSpPr>
          <p:cNvPr id="4" name="Slide Number Placeholder 3"/>
          <p:cNvSpPr>
            <a:spLocks noGrp="1"/>
          </p:cNvSpPr>
          <p:nvPr>
            <p:ph type="sldNum" sz="quarter" idx="10"/>
          </p:nvPr>
        </p:nvSpPr>
        <p:spPr/>
        <p:txBody>
          <a:bodyPr/>
          <a:lstStyle/>
          <a:p>
            <a:fld id="{A8D11058-3569-4566-AA59-281FB8E83A3D}" type="slidenum">
              <a:rPr lang="en-US" smtClean="0"/>
              <a:t>19</a:t>
            </a:fld>
            <a:endParaRPr lang="en-US"/>
          </a:p>
        </p:txBody>
      </p:sp>
    </p:spTree>
    <p:extLst>
      <p:ext uri="{BB962C8B-B14F-4D97-AF65-F5344CB8AC3E}">
        <p14:creationId xmlns:p14="http://schemas.microsoft.com/office/powerpoint/2010/main" val="345646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087B4E-FC66-4DEE-85E7-8F7BF0209D3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D14AD-DFFA-4C23-BD08-8DC82881ADA4}" type="slidenum">
              <a:rPr lang="en-US" smtClean="0"/>
              <a:t>‹#›</a:t>
            </a:fld>
            <a:endParaRPr lang="en-US"/>
          </a:p>
        </p:txBody>
      </p:sp>
    </p:spTree>
    <p:extLst>
      <p:ext uri="{BB962C8B-B14F-4D97-AF65-F5344CB8AC3E}">
        <p14:creationId xmlns:p14="http://schemas.microsoft.com/office/powerpoint/2010/main" val="114824403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87B4E-FC66-4DEE-85E7-8F7BF0209D3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D14AD-DFFA-4C23-BD08-8DC82881ADA4}" type="slidenum">
              <a:rPr lang="en-US" smtClean="0"/>
              <a:t>‹#›</a:t>
            </a:fld>
            <a:endParaRPr lang="en-US"/>
          </a:p>
        </p:txBody>
      </p:sp>
    </p:spTree>
    <p:extLst>
      <p:ext uri="{BB962C8B-B14F-4D97-AF65-F5344CB8AC3E}">
        <p14:creationId xmlns:p14="http://schemas.microsoft.com/office/powerpoint/2010/main" val="218222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87B4E-FC66-4DEE-85E7-8F7BF0209D3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D14AD-DFFA-4C23-BD08-8DC82881ADA4}" type="slidenum">
              <a:rPr lang="en-US" smtClean="0"/>
              <a:t>‹#›</a:t>
            </a:fld>
            <a:endParaRPr lang="en-US"/>
          </a:p>
        </p:txBody>
      </p:sp>
    </p:spTree>
    <p:extLst>
      <p:ext uri="{BB962C8B-B14F-4D97-AF65-F5344CB8AC3E}">
        <p14:creationId xmlns:p14="http://schemas.microsoft.com/office/powerpoint/2010/main" val="74569450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87B4E-FC66-4DEE-85E7-8F7BF0209D3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D14AD-DFFA-4C23-BD08-8DC82881ADA4}" type="slidenum">
              <a:rPr lang="en-US" smtClean="0"/>
              <a:t>‹#›</a:t>
            </a:fld>
            <a:endParaRPr lang="en-US"/>
          </a:p>
        </p:txBody>
      </p:sp>
    </p:spTree>
    <p:extLst>
      <p:ext uri="{BB962C8B-B14F-4D97-AF65-F5344CB8AC3E}">
        <p14:creationId xmlns:p14="http://schemas.microsoft.com/office/powerpoint/2010/main" val="289252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087B4E-FC66-4DEE-85E7-8F7BF0209D3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D14AD-DFFA-4C23-BD08-8DC82881ADA4}" type="slidenum">
              <a:rPr lang="en-US" smtClean="0"/>
              <a:t>‹#›</a:t>
            </a:fld>
            <a:endParaRPr lang="en-US"/>
          </a:p>
        </p:txBody>
      </p:sp>
    </p:spTree>
    <p:extLst>
      <p:ext uri="{BB962C8B-B14F-4D97-AF65-F5344CB8AC3E}">
        <p14:creationId xmlns:p14="http://schemas.microsoft.com/office/powerpoint/2010/main" val="339085666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087B4E-FC66-4DEE-85E7-8F7BF0209D3F}"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D14AD-DFFA-4C23-BD08-8DC82881ADA4}" type="slidenum">
              <a:rPr lang="en-US" smtClean="0"/>
              <a:t>‹#›</a:t>
            </a:fld>
            <a:endParaRPr lang="en-US"/>
          </a:p>
        </p:txBody>
      </p:sp>
    </p:spTree>
    <p:extLst>
      <p:ext uri="{BB962C8B-B14F-4D97-AF65-F5344CB8AC3E}">
        <p14:creationId xmlns:p14="http://schemas.microsoft.com/office/powerpoint/2010/main" val="213950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087B4E-FC66-4DEE-85E7-8F7BF0209D3F}" type="datetimeFigureOut">
              <a:rPr lang="en-US" smtClean="0"/>
              <a:t>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CD14AD-DFFA-4C23-BD08-8DC82881ADA4}" type="slidenum">
              <a:rPr lang="en-US" smtClean="0"/>
              <a:t>‹#›</a:t>
            </a:fld>
            <a:endParaRPr lang="en-US"/>
          </a:p>
        </p:txBody>
      </p:sp>
    </p:spTree>
    <p:extLst>
      <p:ext uri="{BB962C8B-B14F-4D97-AF65-F5344CB8AC3E}">
        <p14:creationId xmlns:p14="http://schemas.microsoft.com/office/powerpoint/2010/main" val="141312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087B4E-FC66-4DEE-85E7-8F7BF0209D3F}" type="datetimeFigureOut">
              <a:rPr lang="en-US" smtClean="0"/>
              <a:t>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CD14AD-DFFA-4C23-BD08-8DC82881ADA4}" type="slidenum">
              <a:rPr lang="en-US" smtClean="0"/>
              <a:t>‹#›</a:t>
            </a:fld>
            <a:endParaRPr lang="en-US"/>
          </a:p>
        </p:txBody>
      </p:sp>
    </p:spTree>
    <p:extLst>
      <p:ext uri="{BB962C8B-B14F-4D97-AF65-F5344CB8AC3E}">
        <p14:creationId xmlns:p14="http://schemas.microsoft.com/office/powerpoint/2010/main" val="2624062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87B4E-FC66-4DEE-85E7-8F7BF0209D3F}" type="datetimeFigureOut">
              <a:rPr lang="en-US" smtClean="0"/>
              <a:t>4/29/2019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CD14AD-DFFA-4C23-BD08-8DC82881ADA4}" type="slidenum">
              <a:rPr lang="en-US" smtClean="0"/>
              <a:t>‹#›</a:t>
            </a:fld>
            <a:endParaRPr lang="en-US"/>
          </a:p>
        </p:txBody>
      </p:sp>
    </p:spTree>
    <p:extLst>
      <p:ext uri="{BB962C8B-B14F-4D97-AF65-F5344CB8AC3E}">
        <p14:creationId xmlns:p14="http://schemas.microsoft.com/office/powerpoint/2010/main" val="21219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087B4E-FC66-4DEE-85E7-8F7BF0209D3F}"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D14AD-DFFA-4C23-BD08-8DC82881ADA4}" type="slidenum">
              <a:rPr lang="en-US" smtClean="0"/>
              <a:t>‹#›</a:t>
            </a:fld>
            <a:endParaRPr lang="en-US"/>
          </a:p>
        </p:txBody>
      </p:sp>
    </p:spTree>
    <p:extLst>
      <p:ext uri="{BB962C8B-B14F-4D97-AF65-F5344CB8AC3E}">
        <p14:creationId xmlns:p14="http://schemas.microsoft.com/office/powerpoint/2010/main" val="177529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087B4E-FC66-4DEE-85E7-8F7BF0209D3F}"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D14AD-DFFA-4C23-BD08-8DC82881ADA4}" type="slidenum">
              <a:rPr lang="en-US" smtClean="0"/>
              <a:t>‹#›</a:t>
            </a:fld>
            <a:endParaRPr lang="en-US"/>
          </a:p>
        </p:txBody>
      </p:sp>
    </p:spTree>
    <p:extLst>
      <p:ext uri="{BB962C8B-B14F-4D97-AF65-F5344CB8AC3E}">
        <p14:creationId xmlns:p14="http://schemas.microsoft.com/office/powerpoint/2010/main" val="57448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87B4E-FC66-4DEE-85E7-8F7BF0209D3F}" type="datetimeFigureOut">
              <a:rPr lang="en-US" smtClean="0"/>
              <a:t>4/29/2019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D14AD-DFFA-4C23-BD08-8DC82881ADA4}" type="slidenum">
              <a:rPr lang="en-US" smtClean="0"/>
              <a:t>‹#›</a:t>
            </a:fld>
            <a:endParaRPr lang="en-US"/>
          </a:p>
        </p:txBody>
      </p:sp>
    </p:spTree>
    <p:extLst>
      <p:ext uri="{BB962C8B-B14F-4D97-AF65-F5344CB8AC3E}">
        <p14:creationId xmlns:p14="http://schemas.microsoft.com/office/powerpoint/2010/main" val="16788030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943" y="1056598"/>
            <a:ext cx="11834948" cy="2387600"/>
          </a:xfrm>
        </p:spPr>
        <p:txBody>
          <a:bodyPr/>
          <a:lstStyle/>
          <a:p>
            <a:r>
              <a:rPr lang="en-US" dirty="0" smtClean="0"/>
              <a:t>When Will Fossil Fuels Run Out?</a:t>
            </a:r>
            <a:endParaRPr lang="en-US" dirty="0"/>
          </a:p>
        </p:txBody>
      </p:sp>
      <p:sp>
        <p:nvSpPr>
          <p:cNvPr id="3" name="Subtitle 2"/>
          <p:cNvSpPr>
            <a:spLocks noGrp="1"/>
          </p:cNvSpPr>
          <p:nvPr>
            <p:ph type="subTitle" idx="1"/>
          </p:nvPr>
        </p:nvSpPr>
        <p:spPr>
          <a:xfrm>
            <a:off x="1541417" y="4713282"/>
            <a:ext cx="9144000" cy="1655762"/>
          </a:xfrm>
        </p:spPr>
        <p:txBody>
          <a:bodyPr/>
          <a:lstStyle/>
          <a:p>
            <a:r>
              <a:rPr lang="en-US" dirty="0" smtClean="0"/>
              <a:t>Joe Brown,  Derek Markey,  Joseph Sharp</a:t>
            </a:r>
            <a:endParaRPr lang="en-US" dirty="0"/>
          </a:p>
        </p:txBody>
      </p:sp>
    </p:spTree>
    <p:extLst>
      <p:ext uri="{BB962C8B-B14F-4D97-AF65-F5344CB8AC3E}">
        <p14:creationId xmlns:p14="http://schemas.microsoft.com/office/powerpoint/2010/main" val="3832349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587" y="-204951"/>
            <a:ext cx="10515600" cy="1325563"/>
          </a:xfrm>
        </p:spPr>
        <p:txBody>
          <a:bodyPr/>
          <a:lstStyle/>
          <a:p>
            <a:r>
              <a:rPr lang="en-US" dirty="0" smtClean="0">
                <a:latin typeface="+mn-lt"/>
              </a:rPr>
              <a:t>Predictions For Oil</a:t>
            </a:r>
            <a:endParaRPr lang="en-US" dirty="0">
              <a:latin typeface="+mn-lt"/>
            </a:endParaRPr>
          </a:p>
        </p:txBody>
      </p:sp>
      <p:pic>
        <p:nvPicPr>
          <p:cNvPr id="8" name="Content Placeholder 7"/>
          <p:cNvPicPr>
            <a:picLocks noGrp="1" noChangeAspect="1"/>
          </p:cNvPicPr>
          <p:nvPr>
            <p:ph idx="1"/>
          </p:nvPr>
        </p:nvPicPr>
        <p:blipFill rotWithShape="1">
          <a:blip r:embed="rId3">
            <a:extLst>
              <a:ext uri="{28A0092B-C50C-407E-A947-70E740481C1C}">
                <a14:useLocalDpi xmlns:a14="http://schemas.microsoft.com/office/drawing/2010/main" val="0"/>
              </a:ext>
            </a:extLst>
          </a:blip>
          <a:srcRect l="2159" t="3342"/>
          <a:stretch/>
        </p:blipFill>
        <p:spPr>
          <a:xfrm>
            <a:off x="1072055" y="819807"/>
            <a:ext cx="10290074" cy="6038193"/>
          </a:xfrm>
        </p:spPr>
      </p:pic>
      <p:sp>
        <p:nvSpPr>
          <p:cNvPr id="3" name="TextBox 2"/>
          <p:cNvSpPr txBox="1"/>
          <p:nvPr/>
        </p:nvSpPr>
        <p:spPr>
          <a:xfrm rot="16200000">
            <a:off x="-899918" y="3560776"/>
            <a:ext cx="3128677" cy="461665"/>
          </a:xfrm>
          <a:prstGeom prst="rect">
            <a:avLst/>
          </a:prstGeom>
          <a:noFill/>
        </p:spPr>
        <p:txBody>
          <a:bodyPr wrap="none" rtlCol="0">
            <a:spAutoFit/>
          </a:bodyPr>
          <a:lstStyle/>
          <a:p>
            <a:r>
              <a:rPr lang="en-US" sz="2400" dirty="0" smtClean="0"/>
              <a:t>Barrels of Oil in Trillions</a:t>
            </a:r>
            <a:endParaRPr lang="en-US" sz="2400" dirty="0"/>
          </a:p>
        </p:txBody>
      </p:sp>
      <p:sp>
        <p:nvSpPr>
          <p:cNvPr id="4" name="Rectangle 3"/>
          <p:cNvSpPr/>
          <p:nvPr/>
        </p:nvSpPr>
        <p:spPr>
          <a:xfrm>
            <a:off x="8521297" y="4484515"/>
            <a:ext cx="3160951" cy="871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Cumulative sum of forecasted production</a:t>
            </a:r>
            <a:endParaRPr lang="en-US" dirty="0">
              <a:solidFill>
                <a:schemeClr val="tx1"/>
              </a:solidFill>
            </a:endParaRPr>
          </a:p>
        </p:txBody>
      </p:sp>
      <p:cxnSp>
        <p:nvCxnSpPr>
          <p:cNvPr id="6" name="Straight Connector 5"/>
          <p:cNvCxnSpPr/>
          <p:nvPr/>
        </p:nvCxnSpPr>
        <p:spPr>
          <a:xfrm flipV="1">
            <a:off x="5171090" y="1450428"/>
            <a:ext cx="63062" cy="5249917"/>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538248" y="4865830"/>
            <a:ext cx="1846970" cy="4901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Historic Data</a:t>
            </a:r>
            <a:endParaRPr lang="en-US" dirty="0">
              <a:solidFill>
                <a:schemeClr val="tx1"/>
              </a:solidFill>
            </a:endParaRPr>
          </a:p>
        </p:txBody>
      </p:sp>
      <p:sp>
        <p:nvSpPr>
          <p:cNvPr id="9" name="Rectangle 8"/>
          <p:cNvSpPr/>
          <p:nvPr/>
        </p:nvSpPr>
        <p:spPr>
          <a:xfrm>
            <a:off x="6053959" y="1120612"/>
            <a:ext cx="2096813" cy="6608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Forecasted Reserves</a:t>
            </a:r>
            <a:endParaRPr lang="en-US" dirty="0">
              <a:solidFill>
                <a:schemeClr val="tx1"/>
              </a:solidFill>
            </a:endParaRPr>
          </a:p>
        </p:txBody>
      </p:sp>
      <p:sp>
        <p:nvSpPr>
          <p:cNvPr id="10" name="Rectangle 9"/>
          <p:cNvSpPr/>
          <p:nvPr/>
        </p:nvSpPr>
        <p:spPr>
          <a:xfrm>
            <a:off x="1371600" y="756745"/>
            <a:ext cx="614856" cy="126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900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374" y="0"/>
            <a:ext cx="10515600" cy="1325563"/>
          </a:xfrm>
        </p:spPr>
        <p:txBody>
          <a:bodyPr/>
          <a:lstStyle/>
          <a:p>
            <a:r>
              <a:rPr lang="en-US" dirty="0" smtClean="0">
                <a:latin typeface="+mn-lt"/>
              </a:rPr>
              <a:t>Prediction of When Oil Will Run Out</a:t>
            </a:r>
            <a:endParaRPr lang="en-US" dirty="0">
              <a:latin typeface="+mn-lt"/>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2426" t="4185"/>
          <a:stretch/>
        </p:blipFill>
        <p:spPr>
          <a:xfrm>
            <a:off x="488733" y="851338"/>
            <a:ext cx="11532882" cy="6006662"/>
          </a:xfrm>
        </p:spPr>
      </p:pic>
      <p:sp>
        <p:nvSpPr>
          <p:cNvPr id="3" name="TextBox 2"/>
          <p:cNvSpPr txBox="1"/>
          <p:nvPr/>
        </p:nvSpPr>
        <p:spPr>
          <a:xfrm rot="16200000">
            <a:off x="-1259139" y="3492662"/>
            <a:ext cx="3128677" cy="461665"/>
          </a:xfrm>
          <a:prstGeom prst="rect">
            <a:avLst/>
          </a:prstGeom>
          <a:noFill/>
        </p:spPr>
        <p:txBody>
          <a:bodyPr wrap="none" rtlCol="0">
            <a:spAutoFit/>
          </a:bodyPr>
          <a:lstStyle/>
          <a:p>
            <a:r>
              <a:rPr lang="en-US" sz="2400" dirty="0"/>
              <a:t>Barrels of Oil in </a:t>
            </a:r>
            <a:r>
              <a:rPr lang="en-US" sz="2400" dirty="0" smtClean="0"/>
              <a:t>Trillions</a:t>
            </a:r>
            <a:endParaRPr lang="en-US" sz="2400" dirty="0"/>
          </a:p>
        </p:txBody>
      </p:sp>
      <p:pic>
        <p:nvPicPr>
          <p:cNvPr id="5" name="Picture 4"/>
          <p:cNvPicPr>
            <a:picLocks noChangeAspect="1"/>
          </p:cNvPicPr>
          <p:nvPr/>
        </p:nvPicPr>
        <p:blipFill>
          <a:blip r:embed="rId4"/>
          <a:stretch>
            <a:fillRect/>
          </a:stretch>
        </p:blipFill>
        <p:spPr>
          <a:xfrm>
            <a:off x="997374" y="781228"/>
            <a:ext cx="627942" cy="140220"/>
          </a:xfrm>
          <a:prstGeom prst="rect">
            <a:avLst/>
          </a:prstGeom>
        </p:spPr>
      </p:pic>
    </p:spTree>
    <p:extLst>
      <p:ext uri="{BB962C8B-B14F-4D97-AF65-F5344CB8AC3E}">
        <p14:creationId xmlns:p14="http://schemas.microsoft.com/office/powerpoint/2010/main" val="2586775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latin typeface="+mn-lt"/>
              </a:rPr>
              <a:t>Natural Gas Reserves</a:t>
            </a:r>
            <a:endParaRPr lang="en-US" dirty="0">
              <a:latin typeface="+mn-lt"/>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4165"/>
          <a:stretch/>
        </p:blipFill>
        <p:spPr>
          <a:xfrm>
            <a:off x="0" y="961697"/>
            <a:ext cx="11989452" cy="5691351"/>
          </a:xfrm>
        </p:spPr>
      </p:pic>
    </p:spTree>
    <p:extLst>
      <p:ext uri="{BB962C8B-B14F-4D97-AF65-F5344CB8AC3E}">
        <p14:creationId xmlns:p14="http://schemas.microsoft.com/office/powerpoint/2010/main" val="344554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Production of Natural Gas</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4250"/>
          <a:stretch/>
        </p:blipFill>
        <p:spPr>
          <a:xfrm>
            <a:off x="0" y="945930"/>
            <a:ext cx="12208979" cy="5790409"/>
          </a:xfrm>
        </p:spPr>
      </p:pic>
    </p:spTree>
    <p:extLst>
      <p:ext uri="{BB962C8B-B14F-4D97-AF65-F5344CB8AC3E}">
        <p14:creationId xmlns:p14="http://schemas.microsoft.com/office/powerpoint/2010/main" val="1963133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Predictions For Natural Gas</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84" t="3140" b="2911"/>
          <a:stretch/>
        </p:blipFill>
        <p:spPr>
          <a:xfrm>
            <a:off x="1213944" y="898635"/>
            <a:ext cx="9680028" cy="5533696"/>
          </a:xfrm>
        </p:spPr>
      </p:pic>
      <p:sp>
        <p:nvSpPr>
          <p:cNvPr id="5" name="TextBox 4"/>
          <p:cNvSpPr txBox="1"/>
          <p:nvPr/>
        </p:nvSpPr>
        <p:spPr>
          <a:xfrm rot="16200000">
            <a:off x="-972841" y="3263462"/>
            <a:ext cx="3911905" cy="461665"/>
          </a:xfrm>
          <a:prstGeom prst="rect">
            <a:avLst/>
          </a:prstGeom>
          <a:noFill/>
        </p:spPr>
        <p:txBody>
          <a:bodyPr wrap="none" rtlCol="0">
            <a:spAutoFit/>
          </a:bodyPr>
          <a:lstStyle/>
          <a:p>
            <a:r>
              <a:rPr lang="en-US" sz="2400" dirty="0" smtClean="0"/>
              <a:t>Hundred Trillion Cubic Meters</a:t>
            </a:r>
            <a:endParaRPr lang="en-US" sz="2400" dirty="0"/>
          </a:p>
        </p:txBody>
      </p:sp>
      <p:sp>
        <p:nvSpPr>
          <p:cNvPr id="6" name="TextBox 5"/>
          <p:cNvSpPr txBox="1"/>
          <p:nvPr/>
        </p:nvSpPr>
        <p:spPr>
          <a:xfrm>
            <a:off x="5692961" y="6396335"/>
            <a:ext cx="721993" cy="461665"/>
          </a:xfrm>
          <a:prstGeom prst="rect">
            <a:avLst/>
          </a:prstGeom>
          <a:noFill/>
        </p:spPr>
        <p:txBody>
          <a:bodyPr wrap="none" rtlCol="0">
            <a:spAutoFit/>
          </a:bodyPr>
          <a:lstStyle/>
          <a:p>
            <a:r>
              <a:rPr lang="en-US" sz="2400" dirty="0" smtClean="0"/>
              <a:t>Year</a:t>
            </a:r>
            <a:endParaRPr lang="en-US" sz="2400" dirty="0"/>
          </a:p>
        </p:txBody>
      </p:sp>
      <p:pic>
        <p:nvPicPr>
          <p:cNvPr id="7" name="Picture 6"/>
          <p:cNvPicPr>
            <a:picLocks noChangeAspect="1"/>
          </p:cNvPicPr>
          <p:nvPr/>
        </p:nvPicPr>
        <p:blipFill>
          <a:blip r:embed="rId3"/>
          <a:stretch>
            <a:fillRect/>
          </a:stretch>
        </p:blipFill>
        <p:spPr>
          <a:xfrm>
            <a:off x="6414954" y="828525"/>
            <a:ext cx="627942" cy="140220"/>
          </a:xfrm>
          <a:prstGeom prst="rect">
            <a:avLst/>
          </a:prstGeom>
        </p:spPr>
      </p:pic>
      <p:sp>
        <p:nvSpPr>
          <p:cNvPr id="8" name="Rectangle 7"/>
          <p:cNvSpPr/>
          <p:nvPr/>
        </p:nvSpPr>
        <p:spPr>
          <a:xfrm>
            <a:off x="4508938" y="835573"/>
            <a:ext cx="614856" cy="126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81959" y="816284"/>
            <a:ext cx="614856" cy="126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46529" y="6385035"/>
            <a:ext cx="614856" cy="126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194687" y="4326860"/>
            <a:ext cx="3160951" cy="871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Cumulative sum of forecasted production</a:t>
            </a:r>
            <a:endParaRPr lang="en-US" dirty="0">
              <a:solidFill>
                <a:schemeClr val="tx1"/>
              </a:solidFill>
            </a:endParaRPr>
          </a:p>
        </p:txBody>
      </p:sp>
      <p:sp>
        <p:nvSpPr>
          <p:cNvPr id="13" name="Rectangle 12"/>
          <p:cNvSpPr/>
          <p:nvPr/>
        </p:nvSpPr>
        <p:spPr>
          <a:xfrm>
            <a:off x="7042896" y="835573"/>
            <a:ext cx="2096813" cy="6608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Forecasted Reserves</a:t>
            </a:r>
            <a:endParaRPr lang="en-US" dirty="0">
              <a:solidFill>
                <a:schemeClr val="tx1"/>
              </a:solidFill>
            </a:endParaRPr>
          </a:p>
        </p:txBody>
      </p:sp>
      <p:cxnSp>
        <p:nvCxnSpPr>
          <p:cNvPr id="11" name="Straight Connector 10"/>
          <p:cNvCxnSpPr/>
          <p:nvPr/>
        </p:nvCxnSpPr>
        <p:spPr>
          <a:xfrm>
            <a:off x="5076496" y="1891862"/>
            <a:ext cx="0" cy="449317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38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6344"/>
            <a:ext cx="10515600" cy="1325563"/>
          </a:xfrm>
        </p:spPr>
        <p:txBody>
          <a:bodyPr>
            <a:normAutofit/>
          </a:bodyPr>
          <a:lstStyle/>
          <a:p>
            <a:r>
              <a:rPr lang="en-US" dirty="0" smtClean="0"/>
              <a:t>Prediction of When Natural Gas will Run Out</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41" t="4560"/>
          <a:stretch/>
        </p:blipFill>
        <p:spPr>
          <a:xfrm>
            <a:off x="693683" y="882869"/>
            <a:ext cx="11070006" cy="5785944"/>
          </a:xfrm>
        </p:spPr>
      </p:pic>
      <p:sp>
        <p:nvSpPr>
          <p:cNvPr id="5" name="Rectangle 4"/>
          <p:cNvSpPr/>
          <p:nvPr/>
        </p:nvSpPr>
        <p:spPr>
          <a:xfrm>
            <a:off x="1087821" y="804042"/>
            <a:ext cx="614856" cy="126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16200000">
            <a:off x="-1524633" y="3326525"/>
            <a:ext cx="3911905" cy="461665"/>
          </a:xfrm>
          <a:prstGeom prst="rect">
            <a:avLst/>
          </a:prstGeom>
          <a:noFill/>
        </p:spPr>
        <p:txBody>
          <a:bodyPr wrap="none" rtlCol="0">
            <a:spAutoFit/>
          </a:bodyPr>
          <a:lstStyle/>
          <a:p>
            <a:r>
              <a:rPr lang="en-US" sz="2400" dirty="0" smtClean="0"/>
              <a:t>Hundred Trillion Cubic Meters</a:t>
            </a:r>
            <a:endParaRPr lang="en-US" sz="2400" dirty="0"/>
          </a:p>
        </p:txBody>
      </p:sp>
    </p:spTree>
    <p:extLst>
      <p:ext uri="{BB962C8B-B14F-4D97-AF65-F5344CB8AC3E}">
        <p14:creationId xmlns:p14="http://schemas.microsoft.com/office/powerpoint/2010/main" val="1461120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12" y="-30447"/>
            <a:ext cx="10515600" cy="1325563"/>
          </a:xfrm>
        </p:spPr>
        <p:txBody>
          <a:bodyPr>
            <a:normAutofit/>
          </a:bodyPr>
          <a:lstStyle/>
          <a:p>
            <a:r>
              <a:rPr lang="en-US" sz="2800" dirty="0" smtClean="0"/>
              <a:t>Reserves / Production (2017)</a:t>
            </a:r>
            <a:endParaRPr lang="en-US" sz="2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912" y="1295116"/>
            <a:ext cx="11782865" cy="4764664"/>
          </a:xfrm>
        </p:spPr>
      </p:pic>
      <p:sp>
        <p:nvSpPr>
          <p:cNvPr id="3" name="TextBox 2"/>
          <p:cNvSpPr txBox="1"/>
          <p:nvPr/>
        </p:nvSpPr>
        <p:spPr>
          <a:xfrm>
            <a:off x="9470571" y="2104455"/>
            <a:ext cx="652743" cy="369332"/>
          </a:xfrm>
          <a:prstGeom prst="rect">
            <a:avLst/>
          </a:prstGeom>
          <a:noFill/>
        </p:spPr>
        <p:txBody>
          <a:bodyPr wrap="none" rtlCol="0">
            <a:spAutoFit/>
          </a:bodyPr>
          <a:lstStyle/>
          <a:p>
            <a:r>
              <a:rPr lang="en-US" dirty="0" smtClean="0"/>
              <a:t>2151</a:t>
            </a:r>
            <a:endParaRPr lang="en-US" dirty="0"/>
          </a:p>
        </p:txBody>
      </p:sp>
      <p:sp>
        <p:nvSpPr>
          <p:cNvPr id="5" name="TextBox 4"/>
          <p:cNvSpPr txBox="1"/>
          <p:nvPr/>
        </p:nvSpPr>
        <p:spPr>
          <a:xfrm>
            <a:off x="3865803" y="3497781"/>
            <a:ext cx="652743" cy="369332"/>
          </a:xfrm>
          <a:prstGeom prst="rect">
            <a:avLst/>
          </a:prstGeom>
          <a:noFill/>
        </p:spPr>
        <p:txBody>
          <a:bodyPr wrap="none" rtlCol="0">
            <a:spAutoFit/>
          </a:bodyPr>
          <a:lstStyle/>
          <a:p>
            <a:r>
              <a:rPr lang="en-US" dirty="0" smtClean="0"/>
              <a:t>2069</a:t>
            </a:r>
            <a:endParaRPr lang="en-US" dirty="0"/>
          </a:p>
        </p:txBody>
      </p:sp>
      <p:sp>
        <p:nvSpPr>
          <p:cNvPr id="6" name="TextBox 5"/>
          <p:cNvSpPr txBox="1"/>
          <p:nvPr/>
        </p:nvSpPr>
        <p:spPr>
          <a:xfrm>
            <a:off x="3539432" y="4772249"/>
            <a:ext cx="652743" cy="369332"/>
          </a:xfrm>
          <a:prstGeom prst="rect">
            <a:avLst/>
          </a:prstGeom>
          <a:noFill/>
        </p:spPr>
        <p:txBody>
          <a:bodyPr wrap="none" rtlCol="0">
            <a:spAutoFit/>
          </a:bodyPr>
          <a:lstStyle/>
          <a:p>
            <a:r>
              <a:rPr lang="en-US" dirty="0" smtClean="0"/>
              <a:t>2067</a:t>
            </a:r>
            <a:endParaRPr lang="en-US" dirty="0"/>
          </a:p>
        </p:txBody>
      </p:sp>
      <p:sp>
        <p:nvSpPr>
          <p:cNvPr id="7" name="TextBox 6"/>
          <p:cNvSpPr txBox="1"/>
          <p:nvPr/>
        </p:nvSpPr>
        <p:spPr>
          <a:xfrm>
            <a:off x="519084" y="6327682"/>
            <a:ext cx="5011628" cy="369332"/>
          </a:xfrm>
          <a:prstGeom prst="rect">
            <a:avLst/>
          </a:prstGeom>
          <a:noFill/>
        </p:spPr>
        <p:txBody>
          <a:bodyPr wrap="none" rtlCol="0">
            <a:spAutoFit/>
          </a:bodyPr>
          <a:lstStyle/>
          <a:p>
            <a:r>
              <a:rPr lang="en-US" dirty="0" smtClean="0"/>
              <a:t>Based on the Reserves and Production Rate in 2017</a:t>
            </a:r>
            <a:endParaRPr lang="en-US" dirty="0"/>
          </a:p>
        </p:txBody>
      </p:sp>
    </p:spTree>
    <p:extLst>
      <p:ext uri="{BB962C8B-B14F-4D97-AF65-F5344CB8AC3E}">
        <p14:creationId xmlns:p14="http://schemas.microsoft.com/office/powerpoint/2010/main" val="2388249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468" y="0"/>
            <a:ext cx="10515600" cy="1325563"/>
          </a:xfrm>
        </p:spPr>
        <p:txBody>
          <a:bodyPr/>
          <a:lstStyle/>
          <a:p>
            <a:r>
              <a:rPr lang="en-US" dirty="0" smtClean="0"/>
              <a:t>Renewable Energy</a:t>
            </a:r>
            <a:endParaRPr lang="en-US" dirty="0"/>
          </a:p>
        </p:txBody>
      </p:sp>
      <p:sp>
        <p:nvSpPr>
          <p:cNvPr id="5" name="Content Placeholder 4"/>
          <p:cNvSpPr>
            <a:spLocks noGrp="1"/>
          </p:cNvSpPr>
          <p:nvPr>
            <p:ph idx="1"/>
          </p:nvPr>
        </p:nvSpPr>
        <p:spPr>
          <a:xfrm>
            <a:off x="662152" y="1325563"/>
            <a:ext cx="10691648" cy="4851400"/>
          </a:xfrm>
        </p:spPr>
        <p:txBody>
          <a:bodyPr/>
          <a:lstStyle/>
          <a:p>
            <a:r>
              <a:rPr lang="en-US" dirty="0" smtClean="0"/>
              <a:t>Energy that is Naturally Replenished on the Human Time-scale</a:t>
            </a:r>
          </a:p>
          <a:p>
            <a:pPr marL="0" indent="0">
              <a:buNone/>
            </a:pPr>
            <a:r>
              <a:rPr lang="en-US" dirty="0" smtClean="0"/>
              <a:t>Example Sources of Renewable Energy</a:t>
            </a:r>
          </a:p>
          <a:p>
            <a:r>
              <a:rPr lang="en-US" dirty="0" smtClean="0"/>
              <a:t>Wind, Solar, Tides, Waves, Geothermal Heat, Hydroelectricity</a:t>
            </a:r>
          </a:p>
          <a:p>
            <a:endParaRPr lang="en-US" dirty="0"/>
          </a:p>
        </p:txBody>
      </p:sp>
      <p:pic>
        <p:nvPicPr>
          <p:cNvPr id="7" name="Picture 6"/>
          <p:cNvPicPr>
            <a:picLocks noChangeAspect="1"/>
          </p:cNvPicPr>
          <p:nvPr/>
        </p:nvPicPr>
        <p:blipFill>
          <a:blip r:embed="rId2"/>
          <a:stretch>
            <a:fillRect/>
          </a:stretch>
        </p:blipFill>
        <p:spPr>
          <a:xfrm>
            <a:off x="2128962" y="2869326"/>
            <a:ext cx="1951982" cy="3862552"/>
          </a:xfrm>
          <a:prstGeom prst="rect">
            <a:avLst/>
          </a:prstGeom>
        </p:spPr>
      </p:pic>
      <p:pic>
        <p:nvPicPr>
          <p:cNvPr id="8" name="Picture 7"/>
          <p:cNvPicPr>
            <a:picLocks noChangeAspect="1"/>
          </p:cNvPicPr>
          <p:nvPr/>
        </p:nvPicPr>
        <p:blipFill>
          <a:blip r:embed="rId3"/>
          <a:stretch>
            <a:fillRect/>
          </a:stretch>
        </p:blipFill>
        <p:spPr>
          <a:xfrm>
            <a:off x="5547754" y="3407980"/>
            <a:ext cx="4514850" cy="2438400"/>
          </a:xfrm>
          <a:prstGeom prst="rect">
            <a:avLst/>
          </a:prstGeom>
        </p:spPr>
      </p:pic>
    </p:spTree>
    <p:extLst>
      <p:ext uri="{BB962C8B-B14F-4D97-AF65-F5344CB8AC3E}">
        <p14:creationId xmlns:p14="http://schemas.microsoft.com/office/powerpoint/2010/main" val="557187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69779" y="168988"/>
            <a:ext cx="7756634" cy="461665"/>
          </a:xfrm>
          <a:prstGeom prst="rect">
            <a:avLst/>
          </a:prstGeom>
          <a:noFill/>
        </p:spPr>
        <p:txBody>
          <a:bodyPr wrap="square" rtlCol="0">
            <a:spAutoFit/>
          </a:bodyPr>
          <a:lstStyle/>
          <a:p>
            <a:pPr algn="ctr"/>
            <a:r>
              <a:rPr lang="en-US" sz="2400" dirty="0" smtClean="0"/>
              <a:t>World Usage of Electricity</a:t>
            </a:r>
            <a:endParaRPr lang="en-US" sz="2400"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39157" y="831554"/>
            <a:ext cx="8245366" cy="5681806"/>
          </a:xfrm>
        </p:spPr>
      </p:pic>
    </p:spTree>
    <p:extLst>
      <p:ext uri="{BB962C8B-B14F-4D97-AF65-F5344CB8AC3E}">
        <p14:creationId xmlns:p14="http://schemas.microsoft.com/office/powerpoint/2010/main" val="1150794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69779" y="168988"/>
            <a:ext cx="7756634" cy="461665"/>
          </a:xfrm>
          <a:prstGeom prst="rect">
            <a:avLst/>
          </a:prstGeom>
          <a:noFill/>
        </p:spPr>
        <p:txBody>
          <a:bodyPr wrap="square" rtlCol="0">
            <a:spAutoFit/>
          </a:bodyPr>
          <a:lstStyle/>
          <a:p>
            <a:pPr algn="ctr"/>
            <a:r>
              <a:rPr lang="en-US" sz="2400" dirty="0" smtClean="0"/>
              <a:t>World Production of Renewable Energy</a:t>
            </a:r>
            <a:endParaRPr lang="en-US" sz="2400" dirty="0"/>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5999" y="850545"/>
            <a:ext cx="7756634" cy="5454108"/>
          </a:xfrm>
        </p:spPr>
      </p:pic>
    </p:spTree>
    <p:extLst>
      <p:ext uri="{BB962C8B-B14F-4D97-AF65-F5344CB8AC3E}">
        <p14:creationId xmlns:p14="http://schemas.microsoft.com/office/powerpoint/2010/main" val="1421243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8366235" cy="922281"/>
          </a:xfrm>
        </p:spPr>
        <p:txBody>
          <a:bodyPr/>
          <a:lstStyle/>
          <a:p>
            <a:r>
              <a:rPr lang="en-US" dirty="0" smtClean="0"/>
              <a:t>Presentation Overview</a:t>
            </a:r>
            <a:endParaRPr lang="en-US" dirty="0"/>
          </a:p>
        </p:txBody>
      </p:sp>
      <p:sp>
        <p:nvSpPr>
          <p:cNvPr id="3" name="Content Placeholder 2"/>
          <p:cNvSpPr>
            <a:spLocks noGrp="1"/>
          </p:cNvSpPr>
          <p:nvPr>
            <p:ph idx="1"/>
          </p:nvPr>
        </p:nvSpPr>
        <p:spPr>
          <a:xfrm>
            <a:off x="761999" y="1929677"/>
            <a:ext cx="10515600" cy="4351338"/>
          </a:xfrm>
        </p:spPr>
        <p:txBody>
          <a:bodyPr/>
          <a:lstStyle/>
          <a:p>
            <a:r>
              <a:rPr lang="en-US" dirty="0" smtClean="0"/>
              <a:t>What are Fossil Fuels</a:t>
            </a:r>
          </a:p>
          <a:p>
            <a:r>
              <a:rPr lang="en-US" dirty="0" smtClean="0"/>
              <a:t>Data Source and Disclaimer</a:t>
            </a:r>
          </a:p>
          <a:p>
            <a:r>
              <a:rPr lang="en-US" dirty="0" smtClean="0"/>
              <a:t>Primary Energy Consumption</a:t>
            </a:r>
          </a:p>
          <a:p>
            <a:r>
              <a:rPr lang="en-US" dirty="0" smtClean="0"/>
              <a:t>When Will Oil Run Out?</a:t>
            </a:r>
          </a:p>
          <a:p>
            <a:r>
              <a:rPr lang="en-US" dirty="0" smtClean="0"/>
              <a:t>When Will Natural Gas Run Out?</a:t>
            </a:r>
          </a:p>
          <a:p>
            <a:r>
              <a:rPr lang="en-US" dirty="0" smtClean="0"/>
              <a:t>When Will Coal Run Out?</a:t>
            </a:r>
          </a:p>
          <a:p>
            <a:r>
              <a:rPr lang="en-US" dirty="0" smtClean="0"/>
              <a:t>What Will Replace Fossil Fuels</a:t>
            </a:r>
            <a:r>
              <a:rPr lang="en-US" dirty="0"/>
              <a:t> </a:t>
            </a:r>
            <a:r>
              <a:rPr lang="en-US" dirty="0" smtClean="0"/>
              <a:t>and When?</a:t>
            </a:r>
          </a:p>
        </p:txBody>
      </p:sp>
    </p:spTree>
    <p:extLst>
      <p:ext uri="{BB962C8B-B14F-4D97-AF65-F5344CB8AC3E}">
        <p14:creationId xmlns:p14="http://schemas.microsoft.com/office/powerpoint/2010/main" val="546836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3896"/>
          <a:stretch/>
        </p:blipFill>
        <p:spPr>
          <a:xfrm>
            <a:off x="1497724" y="693683"/>
            <a:ext cx="8501555" cy="5833273"/>
          </a:xfrm>
        </p:spPr>
      </p:pic>
      <p:sp>
        <p:nvSpPr>
          <p:cNvPr id="2" name="Rectangle 1"/>
          <p:cNvSpPr/>
          <p:nvPr/>
        </p:nvSpPr>
        <p:spPr>
          <a:xfrm>
            <a:off x="3531476" y="2207172"/>
            <a:ext cx="2595397" cy="9724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World’s Projected Total Energy Demand</a:t>
            </a:r>
            <a:endParaRPr lang="en-US" dirty="0">
              <a:solidFill>
                <a:schemeClr val="tx1"/>
              </a:solidFill>
            </a:endParaRPr>
          </a:p>
        </p:txBody>
      </p:sp>
      <p:sp>
        <p:nvSpPr>
          <p:cNvPr id="3" name="Rectangle 2"/>
          <p:cNvSpPr/>
          <p:nvPr/>
        </p:nvSpPr>
        <p:spPr>
          <a:xfrm>
            <a:off x="6684579" y="4981903"/>
            <a:ext cx="2569779" cy="8513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Projected Growth in Renewable Energy</a:t>
            </a:r>
            <a:endParaRPr lang="en-US" dirty="0">
              <a:solidFill>
                <a:schemeClr val="tx1"/>
              </a:solidFill>
            </a:endParaRPr>
          </a:p>
        </p:txBody>
      </p:sp>
      <p:sp>
        <p:nvSpPr>
          <p:cNvPr id="4" name="TextBox 3"/>
          <p:cNvSpPr txBox="1"/>
          <p:nvPr/>
        </p:nvSpPr>
        <p:spPr>
          <a:xfrm rot="16200000">
            <a:off x="35473" y="3106480"/>
            <a:ext cx="2270234" cy="461665"/>
          </a:xfrm>
          <a:prstGeom prst="rect">
            <a:avLst/>
          </a:prstGeom>
          <a:noFill/>
        </p:spPr>
        <p:txBody>
          <a:bodyPr wrap="square" rtlCol="0">
            <a:spAutoFit/>
          </a:bodyPr>
          <a:lstStyle/>
          <a:p>
            <a:r>
              <a:rPr lang="en-US" sz="2400" dirty="0" smtClean="0"/>
              <a:t>Terawatt Hours</a:t>
            </a:r>
            <a:endParaRPr lang="en-US" sz="2400" dirty="0"/>
          </a:p>
        </p:txBody>
      </p:sp>
      <p:sp>
        <p:nvSpPr>
          <p:cNvPr id="5" name="TextBox 4"/>
          <p:cNvSpPr txBox="1"/>
          <p:nvPr/>
        </p:nvSpPr>
        <p:spPr>
          <a:xfrm>
            <a:off x="5387504" y="6396335"/>
            <a:ext cx="721993" cy="461665"/>
          </a:xfrm>
          <a:prstGeom prst="rect">
            <a:avLst/>
          </a:prstGeom>
          <a:noFill/>
        </p:spPr>
        <p:txBody>
          <a:bodyPr wrap="none" rtlCol="0">
            <a:spAutoFit/>
          </a:bodyPr>
          <a:lstStyle/>
          <a:p>
            <a:r>
              <a:rPr lang="en-US" sz="2400" dirty="0" smtClean="0"/>
              <a:t>Year</a:t>
            </a:r>
            <a:endParaRPr lang="en-US" sz="2400" dirty="0"/>
          </a:p>
        </p:txBody>
      </p:sp>
      <p:sp>
        <p:nvSpPr>
          <p:cNvPr id="8" name="TextBox 7"/>
          <p:cNvSpPr txBox="1"/>
          <p:nvPr/>
        </p:nvSpPr>
        <p:spPr>
          <a:xfrm>
            <a:off x="2569779" y="168988"/>
            <a:ext cx="7756634" cy="461665"/>
          </a:xfrm>
          <a:prstGeom prst="rect">
            <a:avLst/>
          </a:prstGeom>
          <a:noFill/>
        </p:spPr>
        <p:txBody>
          <a:bodyPr wrap="square" rtlCol="0">
            <a:spAutoFit/>
          </a:bodyPr>
          <a:lstStyle/>
          <a:p>
            <a:r>
              <a:rPr lang="en-US" sz="2400" dirty="0" smtClean="0"/>
              <a:t>Predictions for Renewable Energy and Total Energy</a:t>
            </a:r>
            <a:endParaRPr lang="en-US" sz="2400" dirty="0"/>
          </a:p>
        </p:txBody>
      </p:sp>
    </p:spTree>
    <p:extLst>
      <p:ext uri="{BB962C8B-B14F-4D97-AF65-F5344CB8AC3E}">
        <p14:creationId xmlns:p14="http://schemas.microsoft.com/office/powerpoint/2010/main" val="2918613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38200" y="1418897"/>
            <a:ext cx="10515600" cy="4758066"/>
          </a:xfrm>
        </p:spPr>
        <p:txBody>
          <a:bodyPr>
            <a:normAutofit/>
          </a:bodyPr>
          <a:lstStyle/>
          <a:p>
            <a:pPr marL="0" indent="0">
              <a:lnSpc>
                <a:spcPct val="150000"/>
              </a:lnSpc>
              <a:buNone/>
            </a:pPr>
            <a:r>
              <a:rPr lang="en-US" dirty="0" smtClean="0"/>
              <a:t>Even if we do not slow or stop our Fossil Fuel Consumption because of Environmental Reasons. We will Deplete our Fossil Fuel Reserves and be unable to use Fossil Fuels for Energy. According to our Models, Oil and Natural Gas will be Depleted in the next Hundred Years. One way to fill the gap is Renewable Energy Which will have to Increase Exponentially to Meet the World’s Projected Energy Demand by 2150. (Not Considering Environmental Impacts)</a:t>
            </a:r>
            <a:endParaRPr lang="en-US" dirty="0"/>
          </a:p>
        </p:txBody>
      </p:sp>
    </p:spTree>
    <p:extLst>
      <p:ext uri="{BB962C8B-B14F-4D97-AF65-F5344CB8AC3E}">
        <p14:creationId xmlns:p14="http://schemas.microsoft.com/office/powerpoint/2010/main" val="2498080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8460829" cy="922281"/>
          </a:xfrm>
        </p:spPr>
        <p:txBody>
          <a:bodyPr/>
          <a:lstStyle/>
          <a:p>
            <a:r>
              <a:rPr lang="en-US" dirty="0" smtClean="0"/>
              <a:t>What Are Fossil Fuels</a:t>
            </a:r>
            <a:endParaRPr lang="en-US" dirty="0"/>
          </a:p>
        </p:txBody>
      </p:sp>
      <p:sp>
        <p:nvSpPr>
          <p:cNvPr id="3" name="Content Placeholder 2"/>
          <p:cNvSpPr>
            <a:spLocks noGrp="1"/>
          </p:cNvSpPr>
          <p:nvPr>
            <p:ph idx="1"/>
          </p:nvPr>
        </p:nvSpPr>
        <p:spPr>
          <a:xfrm>
            <a:off x="761999" y="1481959"/>
            <a:ext cx="10515600" cy="4486275"/>
          </a:xfrm>
        </p:spPr>
        <p:txBody>
          <a:bodyPr>
            <a:normAutofit lnSpcReduction="10000"/>
          </a:bodyPr>
          <a:lstStyle/>
          <a:p>
            <a:pPr marL="0" indent="0">
              <a:buNone/>
            </a:pPr>
            <a:endParaRPr lang="en-US" dirty="0" smtClean="0"/>
          </a:p>
          <a:p>
            <a:pPr marL="0" indent="0">
              <a:buNone/>
            </a:pPr>
            <a:r>
              <a:rPr lang="en-US" dirty="0" smtClean="0"/>
              <a:t>Given the right conditions </a:t>
            </a:r>
            <a:r>
              <a:rPr lang="en-US" dirty="0"/>
              <a:t>dead </a:t>
            </a:r>
            <a:r>
              <a:rPr lang="en-US" dirty="0" smtClean="0"/>
              <a:t>plant </a:t>
            </a:r>
            <a:r>
              <a:rPr lang="en-US" dirty="0"/>
              <a:t>matter</a:t>
            </a:r>
            <a:r>
              <a:rPr lang="en-US" dirty="0" smtClean="0"/>
              <a:t> </a:t>
            </a:r>
            <a:r>
              <a:rPr lang="en-US" dirty="0"/>
              <a:t>and </a:t>
            </a:r>
            <a:r>
              <a:rPr lang="en-US" dirty="0" smtClean="0"/>
              <a:t>aquatic </a:t>
            </a:r>
            <a:r>
              <a:rPr lang="en-US" dirty="0"/>
              <a:t>phytoplankton and zooplankton </a:t>
            </a:r>
            <a:r>
              <a:rPr lang="en-US" dirty="0" smtClean="0"/>
              <a:t>forms hydrocarbons with a process that takes millions of years  </a:t>
            </a:r>
          </a:p>
          <a:p>
            <a:pPr marL="0" indent="0">
              <a:buNone/>
            </a:pPr>
            <a:r>
              <a:rPr lang="en-US" dirty="0" smtClean="0"/>
              <a:t>The energy in Fossil Fuels originated from ancient photosynthesis</a:t>
            </a:r>
          </a:p>
          <a:p>
            <a:pPr marL="0" indent="0">
              <a:buNone/>
            </a:pPr>
            <a:endParaRPr lang="en-US" dirty="0" smtClean="0"/>
          </a:p>
          <a:p>
            <a:pPr marL="0" indent="0">
              <a:buNone/>
            </a:pPr>
            <a:r>
              <a:rPr lang="en-US" dirty="0" smtClean="0"/>
              <a:t>Main Types of Fossil Fuels</a:t>
            </a:r>
          </a:p>
          <a:p>
            <a:r>
              <a:rPr lang="en-US" dirty="0" smtClean="0"/>
              <a:t>Coal</a:t>
            </a:r>
          </a:p>
          <a:p>
            <a:r>
              <a:rPr lang="en-US" dirty="0" smtClean="0"/>
              <a:t>Petroleum</a:t>
            </a:r>
          </a:p>
          <a:p>
            <a:r>
              <a:rPr lang="en-US" dirty="0" smtClean="0"/>
              <a:t>Natural Gas</a:t>
            </a:r>
            <a:endParaRPr lang="en-US" dirty="0"/>
          </a:p>
        </p:txBody>
      </p:sp>
      <p:sp>
        <p:nvSpPr>
          <p:cNvPr id="4" name="TextBox 3"/>
          <p:cNvSpPr txBox="1"/>
          <p:nvPr/>
        </p:nvSpPr>
        <p:spPr>
          <a:xfrm>
            <a:off x="761999" y="6255791"/>
            <a:ext cx="5436476" cy="369332"/>
          </a:xfrm>
          <a:prstGeom prst="rect">
            <a:avLst/>
          </a:prstGeom>
          <a:noFill/>
        </p:spPr>
        <p:txBody>
          <a:bodyPr wrap="square" rtlCol="0">
            <a:spAutoFit/>
          </a:bodyPr>
          <a:lstStyle/>
          <a:p>
            <a:r>
              <a:rPr lang="en-US" dirty="0"/>
              <a:t>https://en.wikipedia.org/wiki/Fossil_fuel</a:t>
            </a:r>
          </a:p>
        </p:txBody>
      </p:sp>
    </p:spTree>
    <p:extLst>
      <p:ext uri="{BB962C8B-B14F-4D97-AF65-F5344CB8AC3E}">
        <p14:creationId xmlns:p14="http://schemas.microsoft.com/office/powerpoint/2010/main" val="250961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3" name="Content Placeholder 2"/>
          <p:cNvSpPr>
            <a:spLocks noGrp="1"/>
          </p:cNvSpPr>
          <p:nvPr>
            <p:ph idx="1"/>
          </p:nvPr>
        </p:nvSpPr>
        <p:spPr>
          <a:xfrm>
            <a:off x="838200" y="2065599"/>
            <a:ext cx="10515600" cy="4486275"/>
          </a:xfrm>
        </p:spPr>
        <p:txBody>
          <a:bodyPr/>
          <a:lstStyle/>
          <a:p>
            <a:pPr marL="0" indent="0">
              <a:buNone/>
            </a:pPr>
            <a:r>
              <a:rPr lang="en-US" dirty="0"/>
              <a:t>BP G</a:t>
            </a:r>
            <a:r>
              <a:rPr lang="en-US" dirty="0" smtClean="0"/>
              <a:t>lobal Statistical </a:t>
            </a:r>
            <a:r>
              <a:rPr lang="en-US" dirty="0"/>
              <a:t>Review of World </a:t>
            </a:r>
            <a:r>
              <a:rPr lang="en-US" dirty="0" smtClean="0"/>
              <a:t>Energy</a:t>
            </a:r>
          </a:p>
          <a:p>
            <a:r>
              <a:rPr lang="en-US" dirty="0" smtClean="0"/>
              <a:t>World wide Information on Fossil Fuel Reserves as well as production and consumption of major Energy Sources</a:t>
            </a:r>
          </a:p>
          <a:p>
            <a:r>
              <a:rPr lang="en-US" dirty="0" smtClean="0"/>
              <a:t>Last updated in 2017</a:t>
            </a:r>
          </a:p>
          <a:p>
            <a:r>
              <a:rPr lang="en-US" dirty="0" smtClean="0"/>
              <a:t>Provides Historical records of Energy Reserves, production, and consumption</a:t>
            </a:r>
          </a:p>
        </p:txBody>
      </p:sp>
      <p:sp>
        <p:nvSpPr>
          <p:cNvPr id="4" name="TextBox 3"/>
          <p:cNvSpPr txBox="1"/>
          <p:nvPr/>
        </p:nvSpPr>
        <p:spPr>
          <a:xfrm>
            <a:off x="838200" y="6176963"/>
            <a:ext cx="9953897" cy="369332"/>
          </a:xfrm>
          <a:prstGeom prst="rect">
            <a:avLst/>
          </a:prstGeom>
          <a:noFill/>
        </p:spPr>
        <p:txBody>
          <a:bodyPr wrap="square" rtlCol="0">
            <a:spAutoFit/>
          </a:bodyPr>
          <a:lstStyle/>
          <a:p>
            <a:r>
              <a:rPr lang="en-US" dirty="0"/>
              <a:t>https://www.bp.com/en/global/corporate/energy-economics/statistical-review-of-world-energy.html</a:t>
            </a:r>
          </a:p>
        </p:txBody>
      </p:sp>
    </p:spTree>
    <p:extLst>
      <p:ext uri="{BB962C8B-B14F-4D97-AF65-F5344CB8AC3E}">
        <p14:creationId xmlns:p14="http://schemas.microsoft.com/office/powerpoint/2010/main" val="1612016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0540"/>
            <a:ext cx="10515600" cy="1325563"/>
          </a:xfrm>
        </p:spPr>
        <p:txBody>
          <a:bodyPr/>
          <a:lstStyle/>
          <a:p>
            <a:r>
              <a:rPr lang="en-US" dirty="0" smtClean="0"/>
              <a:t>Disclaimer</a:t>
            </a:r>
            <a:endParaRPr lang="en-US" dirty="0"/>
          </a:p>
        </p:txBody>
      </p:sp>
      <p:sp>
        <p:nvSpPr>
          <p:cNvPr id="3" name="Content Placeholder 2"/>
          <p:cNvSpPr>
            <a:spLocks noGrp="1"/>
          </p:cNvSpPr>
          <p:nvPr>
            <p:ph idx="1"/>
          </p:nvPr>
        </p:nvSpPr>
        <p:spPr>
          <a:xfrm>
            <a:off x="838199" y="1476103"/>
            <a:ext cx="11035937" cy="4700860"/>
          </a:xfrm>
        </p:spPr>
        <p:txBody>
          <a:bodyPr>
            <a:normAutofit/>
          </a:bodyPr>
          <a:lstStyle/>
          <a:p>
            <a:r>
              <a:rPr lang="en-US" dirty="0" smtClean="0"/>
              <a:t>The Models created do not account for Climate Change (Global Warming) and any Regulations that might be put in place to slow the production of Green House Gases</a:t>
            </a:r>
          </a:p>
          <a:p>
            <a:pPr marL="0" indent="0">
              <a:buNone/>
            </a:pPr>
            <a:r>
              <a:rPr lang="en-US" dirty="0" smtClean="0"/>
              <a:t>For Example, According </a:t>
            </a:r>
            <a:r>
              <a:rPr lang="en-US" dirty="0"/>
              <a:t>to the UN's Intergovernmental Panel on Climate </a:t>
            </a:r>
            <a:r>
              <a:rPr lang="en-US" dirty="0" smtClean="0"/>
              <a:t>Change:</a:t>
            </a:r>
          </a:p>
          <a:p>
            <a:pPr marL="0" indent="0">
              <a:buNone/>
            </a:pPr>
            <a:r>
              <a:rPr lang="en-US" dirty="0" smtClean="0"/>
              <a:t>Fossil </a:t>
            </a:r>
            <a:r>
              <a:rPr lang="en-US" dirty="0"/>
              <a:t>fuels, including petroleum, need to be phased out by the end of 21st century to avoid "severe, pervasive, and </a:t>
            </a:r>
            <a:r>
              <a:rPr lang="en-US" dirty="0" smtClean="0"/>
              <a:t>irreversible </a:t>
            </a:r>
            <a:r>
              <a:rPr lang="en-US" dirty="0"/>
              <a:t>impacts for people and </a:t>
            </a:r>
            <a:r>
              <a:rPr lang="en-US" dirty="0" smtClean="0"/>
              <a:t>ecosystems*</a:t>
            </a:r>
          </a:p>
          <a:p>
            <a:r>
              <a:rPr lang="en-US" dirty="0" smtClean="0"/>
              <a:t>We are assuming Fossil Fuels will be used until Reserves are Depleted, using historic use to predict future use</a:t>
            </a:r>
          </a:p>
        </p:txBody>
      </p:sp>
      <p:sp>
        <p:nvSpPr>
          <p:cNvPr id="4" name="TextBox 3"/>
          <p:cNvSpPr txBox="1"/>
          <p:nvPr/>
        </p:nvSpPr>
        <p:spPr>
          <a:xfrm>
            <a:off x="838199" y="6176963"/>
            <a:ext cx="8906925" cy="369332"/>
          </a:xfrm>
          <a:prstGeom prst="rect">
            <a:avLst/>
          </a:prstGeom>
          <a:noFill/>
        </p:spPr>
        <p:txBody>
          <a:bodyPr wrap="none" rtlCol="0">
            <a:spAutoFit/>
          </a:bodyPr>
          <a:lstStyle/>
          <a:p>
            <a:r>
              <a:rPr lang="en-US" dirty="0" smtClean="0"/>
              <a:t>*Intergovernmental </a:t>
            </a:r>
            <a:r>
              <a:rPr lang="en-US" dirty="0"/>
              <a:t>Panel on Climate Change. "Climate Change 2014 Synthesis Report." p. 56</a:t>
            </a:r>
          </a:p>
        </p:txBody>
      </p:sp>
    </p:spTree>
    <p:extLst>
      <p:ext uri="{BB962C8B-B14F-4D97-AF65-F5344CB8AC3E}">
        <p14:creationId xmlns:p14="http://schemas.microsoft.com/office/powerpoint/2010/main" val="3349333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515" y="39189"/>
            <a:ext cx="8647611" cy="1325563"/>
          </a:xfrm>
        </p:spPr>
        <p:txBody>
          <a:bodyPr>
            <a:normAutofit/>
          </a:bodyPr>
          <a:lstStyle/>
          <a:p>
            <a:r>
              <a:rPr lang="en-US" sz="3200" dirty="0" smtClean="0"/>
              <a:t>Primary Energy Consumption (2017)</a:t>
            </a:r>
            <a:endParaRPr lang="en-US" sz="3200"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6020"/>
          <a:stretch/>
        </p:blipFill>
        <p:spPr>
          <a:xfrm>
            <a:off x="161142" y="983678"/>
            <a:ext cx="7881190" cy="5874322"/>
          </a:xfrm>
        </p:spPr>
      </p:pic>
      <p:sp>
        <p:nvSpPr>
          <p:cNvPr id="7" name="TextBox 6"/>
          <p:cNvSpPr txBox="1"/>
          <p:nvPr/>
        </p:nvSpPr>
        <p:spPr>
          <a:xfrm>
            <a:off x="7222525" y="1840495"/>
            <a:ext cx="4289736" cy="830997"/>
          </a:xfrm>
          <a:prstGeom prst="rect">
            <a:avLst/>
          </a:prstGeom>
          <a:noFill/>
        </p:spPr>
        <p:txBody>
          <a:bodyPr wrap="square" rtlCol="0">
            <a:spAutoFit/>
          </a:bodyPr>
          <a:lstStyle/>
          <a:p>
            <a:r>
              <a:rPr lang="en-US" sz="2400" dirty="0" smtClean="0"/>
              <a:t>Over 85% of the World’s Energy Came from Fossil Fuels in 2017</a:t>
            </a:r>
            <a:endParaRPr lang="en-US" sz="2400" dirty="0"/>
          </a:p>
        </p:txBody>
      </p:sp>
      <p:sp>
        <p:nvSpPr>
          <p:cNvPr id="3" name="Right Brace 2"/>
          <p:cNvSpPr/>
          <p:nvPr/>
        </p:nvSpPr>
        <p:spPr>
          <a:xfrm>
            <a:off x="8042332" y="3978233"/>
            <a:ext cx="322284" cy="18347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8807824" y="4433936"/>
            <a:ext cx="3119718" cy="1569660"/>
          </a:xfrm>
          <a:prstGeom prst="rect">
            <a:avLst/>
          </a:prstGeom>
          <a:noFill/>
        </p:spPr>
        <p:txBody>
          <a:bodyPr wrap="square" rtlCol="0">
            <a:spAutoFit/>
          </a:bodyPr>
          <a:lstStyle/>
          <a:p>
            <a:r>
              <a:rPr lang="en-US" sz="2400" dirty="0" smtClean="0"/>
              <a:t>Non Fossil Fuel Sources account for less than 15% of the World’s Energy</a:t>
            </a:r>
            <a:endParaRPr lang="en-US" sz="2400" dirty="0"/>
          </a:p>
        </p:txBody>
      </p:sp>
    </p:spTree>
    <p:extLst>
      <p:ext uri="{BB962C8B-B14F-4D97-AF65-F5344CB8AC3E}">
        <p14:creationId xmlns:p14="http://schemas.microsoft.com/office/powerpoint/2010/main" val="182557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486275"/>
          </a:xfrm>
        </p:spPr>
        <p:txBody>
          <a:bodyPr/>
          <a:lstStyle/>
          <a:p>
            <a:r>
              <a:rPr lang="en-US" dirty="0" smtClean="0"/>
              <a:t>When Refined Yields a multitude of different Fuels as well as Several Consumer Products</a:t>
            </a:r>
          </a:p>
          <a:p>
            <a:r>
              <a:rPr lang="en-US" dirty="0" smtClean="0"/>
              <a:t>A common Fuel derived from Petroleum is Gasoline</a:t>
            </a:r>
          </a:p>
          <a:p>
            <a:r>
              <a:rPr lang="en-US" dirty="0" smtClean="0"/>
              <a:t>Products such as Plastics, Pesticides, and Pharmaceuticals also are derived from Petroleum</a:t>
            </a:r>
          </a:p>
          <a:p>
            <a:pPr marL="0" indent="0">
              <a:buNone/>
            </a:pPr>
            <a:r>
              <a:rPr lang="en-US" dirty="0" smtClean="0"/>
              <a:t>Notes on Petroleum Reserves</a:t>
            </a:r>
          </a:p>
          <a:p>
            <a:r>
              <a:rPr lang="en-US" dirty="0" smtClean="0"/>
              <a:t>Reserves are based on what is economically feasible to extract. Therefore, as technologies for extracting oil, and the demand for oil increase, Reserves also Increase</a:t>
            </a:r>
            <a:endParaRPr lang="en-US" dirty="0"/>
          </a:p>
        </p:txBody>
      </p:sp>
      <p:sp>
        <p:nvSpPr>
          <p:cNvPr id="4" name="TextBox 3"/>
          <p:cNvSpPr txBox="1"/>
          <p:nvPr/>
        </p:nvSpPr>
        <p:spPr>
          <a:xfrm>
            <a:off x="838200" y="6176963"/>
            <a:ext cx="3994555" cy="369332"/>
          </a:xfrm>
          <a:prstGeom prst="rect">
            <a:avLst/>
          </a:prstGeom>
          <a:noFill/>
        </p:spPr>
        <p:txBody>
          <a:bodyPr wrap="none" rtlCol="0">
            <a:spAutoFit/>
          </a:bodyPr>
          <a:lstStyle/>
          <a:p>
            <a:r>
              <a:rPr lang="en-US" dirty="0"/>
              <a:t>https://en.wikipedia.org/wiki/Petroleum</a:t>
            </a:r>
          </a:p>
        </p:txBody>
      </p:sp>
      <p:pic>
        <p:nvPicPr>
          <p:cNvPr id="5" name="Picture 4"/>
          <p:cNvPicPr>
            <a:picLocks noChangeAspect="1"/>
          </p:cNvPicPr>
          <p:nvPr/>
        </p:nvPicPr>
        <p:blipFill>
          <a:blip r:embed="rId2"/>
          <a:stretch>
            <a:fillRect/>
          </a:stretch>
        </p:blipFill>
        <p:spPr>
          <a:xfrm>
            <a:off x="152400" y="157655"/>
            <a:ext cx="11887200" cy="1533033"/>
          </a:xfrm>
          <a:prstGeom prst="rect">
            <a:avLst/>
          </a:prstGeom>
        </p:spPr>
      </p:pic>
      <p:sp>
        <p:nvSpPr>
          <p:cNvPr id="2" name="Title 1"/>
          <p:cNvSpPr>
            <a:spLocks noGrp="1"/>
          </p:cNvSpPr>
          <p:nvPr>
            <p:ph type="title"/>
          </p:nvPr>
        </p:nvSpPr>
        <p:spPr>
          <a:xfrm>
            <a:off x="761999" y="559678"/>
            <a:ext cx="8965325" cy="922281"/>
          </a:xfrm>
        </p:spPr>
        <p:txBody>
          <a:bodyPr/>
          <a:lstStyle/>
          <a:p>
            <a:r>
              <a:rPr lang="en-US" dirty="0" smtClean="0">
                <a:solidFill>
                  <a:schemeClr val="bg1"/>
                </a:solidFill>
              </a:rPr>
              <a:t>Petroleum (Oil)</a:t>
            </a:r>
            <a:endParaRPr lang="en-US" dirty="0">
              <a:solidFill>
                <a:schemeClr val="bg1"/>
              </a:solidFill>
            </a:endParaRPr>
          </a:p>
        </p:txBody>
      </p:sp>
    </p:spTree>
    <p:extLst>
      <p:ext uri="{BB962C8B-B14F-4D97-AF65-F5344CB8AC3E}">
        <p14:creationId xmlns:p14="http://schemas.microsoft.com/office/powerpoint/2010/main" val="3658899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3773" y="0"/>
            <a:ext cx="7658100" cy="769441"/>
          </a:xfrm>
          <a:prstGeom prst="rect">
            <a:avLst/>
          </a:prstGeom>
          <a:noFill/>
        </p:spPr>
        <p:txBody>
          <a:bodyPr wrap="square" rtlCol="0">
            <a:spAutoFit/>
          </a:bodyPr>
          <a:lstStyle/>
          <a:p>
            <a:r>
              <a:rPr lang="en-US" sz="4400" dirty="0" smtClean="0"/>
              <a:t>Proven Oil Reserves</a:t>
            </a:r>
            <a:endParaRPr lang="en-US" sz="4400" dirty="0"/>
          </a:p>
        </p:txBody>
      </p:sp>
      <p:pic>
        <p:nvPicPr>
          <p:cNvPr id="7" name="Content Placeholder 6"/>
          <p:cNvPicPr>
            <a:picLocks noGrp="1" noChangeAspect="1"/>
          </p:cNvPicPr>
          <p:nvPr>
            <p:ph idx="1"/>
          </p:nvPr>
        </p:nvPicPr>
        <p:blipFill rotWithShape="1">
          <a:blip r:embed="rId3">
            <a:extLst>
              <a:ext uri="{28A0092B-C50C-407E-A947-70E740481C1C}">
                <a14:useLocalDpi xmlns:a14="http://schemas.microsoft.com/office/drawing/2010/main" val="0"/>
              </a:ext>
            </a:extLst>
          </a:blip>
          <a:srcRect t="4816"/>
          <a:stretch/>
        </p:blipFill>
        <p:spPr>
          <a:xfrm>
            <a:off x="276679" y="769441"/>
            <a:ext cx="11553577" cy="5905680"/>
          </a:xfrm>
        </p:spPr>
      </p:pic>
    </p:spTree>
    <p:extLst>
      <p:ext uri="{BB962C8B-B14F-4D97-AF65-F5344CB8AC3E}">
        <p14:creationId xmlns:p14="http://schemas.microsoft.com/office/powerpoint/2010/main" val="575488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094" y="-13063"/>
            <a:ext cx="10515600" cy="1325563"/>
          </a:xfrm>
        </p:spPr>
        <p:txBody>
          <a:bodyPr>
            <a:normAutofit/>
          </a:bodyPr>
          <a:lstStyle/>
          <a:p>
            <a:r>
              <a:rPr lang="en-US" dirty="0" smtClean="0">
                <a:latin typeface="+mn-lt"/>
              </a:rPr>
              <a:t>Production of Oil</a:t>
            </a:r>
            <a:endParaRPr lang="en-US" dirty="0">
              <a:latin typeface="+mn-lt"/>
            </a:endParaRP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t="4525"/>
          <a:stretch/>
        </p:blipFill>
        <p:spPr>
          <a:xfrm>
            <a:off x="329899" y="992777"/>
            <a:ext cx="11656505" cy="5603966"/>
          </a:xfrm>
        </p:spPr>
      </p:pic>
    </p:spTree>
    <p:extLst>
      <p:ext uri="{BB962C8B-B14F-4D97-AF65-F5344CB8AC3E}">
        <p14:creationId xmlns:p14="http://schemas.microsoft.com/office/powerpoint/2010/main" val="1318459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3382</TotalTime>
  <Words>697</Words>
  <Application>Microsoft Office PowerPoint</Application>
  <PresentationFormat>Widescreen</PresentationFormat>
  <Paragraphs>98</Paragraphs>
  <Slides>21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When Will Fossil Fuels Run Out?</vt:lpstr>
      <vt:lpstr>Presentation Overview</vt:lpstr>
      <vt:lpstr>What Are Fossil Fuels</vt:lpstr>
      <vt:lpstr>Data Source</vt:lpstr>
      <vt:lpstr>Disclaimer</vt:lpstr>
      <vt:lpstr>Primary Energy Consumption (2017)</vt:lpstr>
      <vt:lpstr>Petroleum (Oil)</vt:lpstr>
      <vt:lpstr>PowerPoint Presentation</vt:lpstr>
      <vt:lpstr>Production of Oil</vt:lpstr>
      <vt:lpstr>Predictions For Oil</vt:lpstr>
      <vt:lpstr>Prediction of When Oil Will Run Out</vt:lpstr>
      <vt:lpstr>Natural Gas Reserves</vt:lpstr>
      <vt:lpstr>Production of Natural Gas</vt:lpstr>
      <vt:lpstr>Predictions For Natural Gas</vt:lpstr>
      <vt:lpstr>Prediction of When Natural Gas will Run Out</vt:lpstr>
      <vt:lpstr>Reserves / Production (2017)</vt:lpstr>
      <vt:lpstr>Renewable Energy</vt:lpstr>
      <vt:lpstr>PowerPoint Presentation</vt:lpstr>
      <vt:lpstr>PowerPoint Presentation</vt:lpstr>
      <vt:lpstr>PowerPoint Presentation</vt:lpstr>
      <vt:lpstr>Conclusion</vt:lpstr>
    </vt:vector>
  </TitlesOfParts>
  <Company>UNC Wilmington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Will Fossil Fuels Run Out?</dc:title>
  <dc:creator>Sharp, Joseph Sterling</dc:creator>
  <cp:lastModifiedBy>Brown, Joseph Daniel</cp:lastModifiedBy>
  <cp:revision>36</cp:revision>
  <dcterms:created xsi:type="dcterms:W3CDTF">2019-04-25T13:48:57Z</dcterms:created>
  <dcterms:modified xsi:type="dcterms:W3CDTF">2019-04-29T15:53:59Z</dcterms:modified>
</cp:coreProperties>
</file>