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Ubuntu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regular.fntdata"/><Relationship Id="rId10" Type="http://schemas.openxmlformats.org/officeDocument/2006/relationships/slide" Target="slides/slide5.xml"/><Relationship Id="rId13" Type="http://schemas.openxmlformats.org/officeDocument/2006/relationships/font" Target="fonts/Ubuntu-italic.fntdata"/><Relationship Id="rId12" Type="http://schemas.openxmlformats.org/officeDocument/2006/relationships/font" Target="fonts/Ubuntu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346b8e96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346b8e96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346b8e96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346b8e96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346b8e9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346b8e9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346b8e96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346b8e96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0050" y="2217150"/>
            <a:ext cx="5409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0">
                <a:solidFill>
                  <a:srgbClr val="76232F"/>
                </a:solidFill>
                <a:latin typeface="Ubuntu"/>
                <a:ea typeface="Ubuntu"/>
                <a:cs typeface="Ubuntu"/>
                <a:sym typeface="Ubuntu"/>
              </a:rPr>
              <a:t>Dolor en Neonatos</a:t>
            </a:r>
            <a:endParaRPr b="1" sz="8000">
              <a:solidFill>
                <a:srgbClr val="76232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822" y="2617847"/>
            <a:ext cx="2813475" cy="21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50" y="234525"/>
            <a:ext cx="1653725" cy="17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382675" y="278375"/>
            <a:ext cx="43719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76232F"/>
                </a:solidFill>
                <a:latin typeface="Ubuntu"/>
                <a:ea typeface="Ubuntu"/>
                <a:cs typeface="Ubuntu"/>
                <a:sym typeface="Ubuntu"/>
              </a:rPr>
              <a:t>Juan Diego Bencardino</a:t>
            </a:r>
            <a:endParaRPr b="1" sz="2800">
              <a:solidFill>
                <a:srgbClr val="76232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76232F"/>
                </a:solidFill>
                <a:latin typeface="Ubuntu"/>
                <a:ea typeface="Ubuntu"/>
                <a:cs typeface="Ubuntu"/>
                <a:sym typeface="Ubuntu"/>
              </a:rPr>
              <a:t>Miguel Alfredo Medellín</a:t>
            </a:r>
            <a:endParaRPr b="1" sz="2800">
              <a:solidFill>
                <a:srgbClr val="76232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6036822" y="2617847"/>
            <a:ext cx="2813475" cy="21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371300" y="1368150"/>
            <a:ext cx="64014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76232F"/>
                </a:solidFill>
                <a:latin typeface="Ubuntu"/>
                <a:ea typeface="Ubuntu"/>
                <a:cs typeface="Ubuntu"/>
                <a:sym typeface="Ubuntu"/>
              </a:rPr>
              <a:t>Determinar cuánto dolor siente un paciente pretérmino neonato ante un procedimiento médico.</a:t>
            </a:r>
            <a:endParaRPr b="1" sz="2400">
              <a:solidFill>
                <a:srgbClr val="76232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1146900"/>
          </a:xfrm>
          <a:prstGeom prst="rect">
            <a:avLst/>
          </a:prstGeom>
          <a:solidFill>
            <a:srgbClr val="762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847250" y="39025"/>
            <a:ext cx="54495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Problema que se intenta resolver</a:t>
            </a:r>
            <a:endParaRPr b="1" sz="28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371300" y="2918125"/>
            <a:ext cx="6401400" cy="19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76232F"/>
                </a:solidFill>
                <a:latin typeface="Ubuntu"/>
                <a:ea typeface="Ubuntu"/>
                <a:cs typeface="Ubuntu"/>
                <a:sym typeface="Ubuntu"/>
              </a:rPr>
              <a:t>La aplicación tiene un enfoque en la investigación, el propósito es la recopilación de datos para un análisis y estudio del dolor en los recién nacidos en Colombia</a:t>
            </a:r>
            <a:r>
              <a:rPr b="1" lang="es" sz="2400">
                <a:solidFill>
                  <a:srgbClr val="76232F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endParaRPr b="1" sz="2400">
              <a:solidFill>
                <a:srgbClr val="76232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0" y="1187575"/>
            <a:ext cx="9144000" cy="40200"/>
          </a:xfrm>
          <a:prstGeom prst="rect">
            <a:avLst/>
          </a:prstGeom>
          <a:solidFill>
            <a:srgbClr val="762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6036822" y="2617847"/>
            <a:ext cx="2813475" cy="21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371300" y="1998950"/>
            <a:ext cx="64014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76232F"/>
                </a:solidFill>
                <a:latin typeface="Ubuntu"/>
                <a:ea typeface="Ubuntu"/>
                <a:cs typeface="Ubuntu"/>
                <a:sym typeface="Ubuntu"/>
              </a:rPr>
              <a:t>Dependiendo del comportamiento del bebé la aplicación determinará cuánto dolor siente de acuerdo a la escala PIPP-R, un instrumento más preciso para estimar el dolor en el neonato.</a:t>
            </a:r>
            <a:endParaRPr b="1" sz="2400">
              <a:solidFill>
                <a:srgbClr val="76232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0" y="0"/>
            <a:ext cx="9144000" cy="1146900"/>
          </a:xfrm>
          <a:prstGeom prst="rect">
            <a:avLst/>
          </a:prstGeom>
          <a:solidFill>
            <a:srgbClr val="762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847250" y="266150"/>
            <a:ext cx="54495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Innovación</a:t>
            </a:r>
            <a:endParaRPr b="1" sz="28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1187575"/>
            <a:ext cx="9144000" cy="40200"/>
          </a:xfrm>
          <a:prstGeom prst="rect">
            <a:avLst/>
          </a:prstGeom>
          <a:solidFill>
            <a:srgbClr val="762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6036822" y="2617847"/>
            <a:ext cx="2813475" cy="21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627" y="3524079"/>
            <a:ext cx="3922353" cy="137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6" y="2030278"/>
            <a:ext cx="4311744" cy="143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350" y="1357375"/>
            <a:ext cx="4133645" cy="141571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0" y="0"/>
            <a:ext cx="9144000" cy="1146900"/>
          </a:xfrm>
          <a:prstGeom prst="rect">
            <a:avLst/>
          </a:prstGeom>
          <a:solidFill>
            <a:srgbClr val="762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847250" y="39025"/>
            <a:ext cx="54495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Aplicaciones</a:t>
            </a:r>
            <a:endParaRPr b="1" sz="28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Similares</a:t>
            </a:r>
            <a:endParaRPr b="1" sz="28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0" y="1187575"/>
            <a:ext cx="9144000" cy="40200"/>
          </a:xfrm>
          <a:prstGeom prst="rect">
            <a:avLst/>
          </a:prstGeom>
          <a:solidFill>
            <a:srgbClr val="762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6036822" y="2617847"/>
            <a:ext cx="2813475" cy="21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0"/>
            <a:ext cx="9144000" cy="1146900"/>
          </a:xfrm>
          <a:prstGeom prst="rect">
            <a:avLst/>
          </a:prstGeom>
          <a:solidFill>
            <a:srgbClr val="762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847250" y="289800"/>
            <a:ext cx="54495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Plataforma &amp; Licenciamiento</a:t>
            </a:r>
            <a:endParaRPr b="1" sz="28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0" y="1187575"/>
            <a:ext cx="9144000" cy="40200"/>
          </a:xfrm>
          <a:prstGeom prst="rect">
            <a:avLst/>
          </a:prstGeom>
          <a:solidFill>
            <a:srgbClr val="762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1371300" y="3292900"/>
            <a:ext cx="64014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76232F"/>
                </a:solidFill>
                <a:latin typeface="Ubuntu"/>
                <a:ea typeface="Ubuntu"/>
                <a:cs typeface="Ubuntu"/>
                <a:sym typeface="Ubuntu"/>
              </a:rPr>
              <a:t>Licencia del grupo de Investigación en neonatos de la Facultad de Enfermería de la Universidad Nacional de Colombia</a:t>
            </a:r>
            <a:r>
              <a:rPr b="1" lang="es" sz="2400">
                <a:solidFill>
                  <a:srgbClr val="76232F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endParaRPr b="1" sz="2400">
              <a:solidFill>
                <a:srgbClr val="76232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76232F"/>
                </a:solidFill>
                <a:latin typeface="Ubuntu"/>
                <a:ea typeface="Ubuntu"/>
                <a:cs typeface="Ubuntu"/>
                <a:sym typeface="Ubuntu"/>
              </a:rPr>
              <a:t>-Sin ánimo de lucro-</a:t>
            </a:r>
            <a:endParaRPr b="1" sz="2400">
              <a:solidFill>
                <a:srgbClr val="76232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1049340" y="1490974"/>
            <a:ext cx="7045312" cy="1676413"/>
            <a:chOff x="884525" y="1504063"/>
            <a:chExt cx="7423150" cy="1676413"/>
          </a:xfrm>
        </p:grpSpPr>
        <p:sp>
          <p:nvSpPr>
            <p:cNvPr id="98" name="Google Shape;98;p17"/>
            <p:cNvSpPr/>
            <p:nvPr/>
          </p:nvSpPr>
          <p:spPr>
            <a:xfrm>
              <a:off x="4115175" y="1504075"/>
              <a:ext cx="4192500" cy="1676400"/>
            </a:xfrm>
            <a:prstGeom prst="rect">
              <a:avLst/>
            </a:prstGeom>
            <a:solidFill>
              <a:srgbClr val="2728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17"/>
            <p:cNvGrpSpPr/>
            <p:nvPr/>
          </p:nvGrpSpPr>
          <p:grpSpPr>
            <a:xfrm>
              <a:off x="884525" y="1504063"/>
              <a:ext cx="7243988" cy="1676400"/>
              <a:chOff x="884525" y="1504063"/>
              <a:chExt cx="7243988" cy="1676400"/>
            </a:xfrm>
          </p:grpSpPr>
          <p:pic>
            <p:nvPicPr>
              <p:cNvPr id="100" name="Google Shape;100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84525" y="1504063"/>
                <a:ext cx="6181725" cy="1676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71503" t="0"/>
              <a:stretch/>
            </p:blipFill>
            <p:spPr>
              <a:xfrm>
                <a:off x="6983400" y="1768825"/>
                <a:ext cx="1145113" cy="11469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" name="Google Shape;102;p17"/>
              <p:cNvSpPr/>
              <p:nvPr/>
            </p:nvSpPr>
            <p:spPr>
              <a:xfrm>
                <a:off x="4846625" y="2617850"/>
                <a:ext cx="1837500" cy="443400"/>
              </a:xfrm>
              <a:prstGeom prst="rect">
                <a:avLst/>
              </a:prstGeom>
              <a:solidFill>
                <a:srgbClr val="2728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