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6327"/>
  </p:normalViewPr>
  <p:slideViewPr>
    <p:cSldViewPr snapToGrid="0">
      <p:cViewPr varScale="1">
        <p:scale>
          <a:sx n="124" d="100"/>
          <a:sy n="124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9E463-9C56-65CD-EED6-02E41C953D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Gravitational wave event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2295C-7CE3-2A94-C8A7-EEFB1E382A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JD Black</a:t>
            </a:r>
          </a:p>
        </p:txBody>
      </p:sp>
    </p:spTree>
    <p:extLst>
      <p:ext uri="{BB962C8B-B14F-4D97-AF65-F5344CB8AC3E}">
        <p14:creationId xmlns:p14="http://schemas.microsoft.com/office/powerpoint/2010/main" val="2877496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F522-4FE2-41F1-5876-6E4385DC2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A6E9D-7BBB-E073-3ECB-0B4DEF58C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909" y="1264684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Goal: Examine Gravitational Wave Event GW190521_074359</a:t>
            </a:r>
          </a:p>
          <a:p>
            <a:r>
              <a:rPr lang="en-US" dirty="0"/>
              <a:t>Create clear and compelling charts to show how the event occurred</a:t>
            </a:r>
          </a:p>
          <a:p>
            <a:r>
              <a:rPr lang="en-US" dirty="0"/>
              <a:t>Create a human listenable sound representation of the event</a:t>
            </a:r>
          </a:p>
        </p:txBody>
      </p:sp>
      <p:pic>
        <p:nvPicPr>
          <p:cNvPr id="1028" name="Picture 4" descr="Card image cap">
            <a:extLst>
              <a:ext uri="{FF2B5EF4-FFF2-40B4-BE49-F238E27FC236}">
                <a16:creationId xmlns:a16="http://schemas.microsoft.com/office/drawing/2014/main" id="{33A47695-3425-2C20-DFE5-8EFE556A0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3388" y="1837840"/>
            <a:ext cx="6853773" cy="3426887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2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0B55-E397-E683-23A8-3AD4C52E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Step 1: Filter out Interference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BFE53-D645-2848-1B9A-373B74C4F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 anchor="t">
            <a:normAutofit/>
          </a:bodyPr>
          <a:lstStyle/>
          <a:p>
            <a:r>
              <a:rPr lang="en-US" dirty="0"/>
              <a:t>By performing a Fourier Transform, we can see there is electrical interference at 60Hz. </a:t>
            </a:r>
          </a:p>
          <a:p>
            <a:r>
              <a:rPr lang="en-US" dirty="0"/>
              <a:t>We can create a filter and insert notches at 60, 120, and 180Hz to eliminate this interference</a:t>
            </a:r>
          </a:p>
        </p:txBody>
      </p:sp>
      <p:pic>
        <p:nvPicPr>
          <p:cNvPr id="2052" name="Picture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ECA75416-EAED-F33D-5B2E-644E1E0D4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52" y="933178"/>
            <a:ext cx="6095593" cy="4829412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4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F577-54DE-7F37-F43A-3562111A4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84" y="1022433"/>
            <a:ext cx="4099947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Before/ After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164FD-7285-0464-0EFF-778CEFB4F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84" y="2149846"/>
            <a:ext cx="4099947" cy="3649133"/>
          </a:xfrm>
        </p:spPr>
        <p:txBody>
          <a:bodyPr anchor="t">
            <a:normAutofit/>
          </a:bodyPr>
          <a:lstStyle/>
          <a:p>
            <a:r>
              <a:rPr lang="en-US" dirty="0"/>
              <a:t>After filtering out interference we can clearly see the event occurring</a:t>
            </a:r>
          </a:p>
          <a:p>
            <a:r>
              <a:rPr lang="en-US" dirty="0"/>
              <a:t>Cropping in further allows us to see it even more clearly</a:t>
            </a:r>
          </a:p>
        </p:txBody>
      </p:sp>
      <p:pic>
        <p:nvPicPr>
          <p:cNvPr id="3076" name="Picture 4" descr="A graph of a waveform&#10;&#10;Description automatically generated with medium confidence">
            <a:extLst>
              <a:ext uri="{FF2B5EF4-FFF2-40B4-BE49-F238E27FC236}">
                <a16:creationId xmlns:a16="http://schemas.microsoft.com/office/drawing/2014/main" id="{CE5102D2-5F36-19B5-2902-9F64ACCFA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5832" y="639098"/>
            <a:ext cx="6155984" cy="3308842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 graph of a wave&#10;&#10;Description automatically generated">
            <a:extLst>
              <a:ext uri="{FF2B5EF4-FFF2-40B4-BE49-F238E27FC236}">
                <a16:creationId xmlns:a16="http://schemas.microsoft.com/office/drawing/2014/main" id="{F7D252EE-CE5C-1CDF-A7D6-7F5BEB61B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8057" y="4256165"/>
            <a:ext cx="6993759" cy="2360392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35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F5CD-E589-72A7-B5BF-EC066F47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with other station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0BCA2-F875-599D-7B45-3BC36B297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65667"/>
            <a:ext cx="10131425" cy="3649133"/>
          </a:xfrm>
        </p:spPr>
        <p:txBody>
          <a:bodyPr/>
          <a:lstStyle/>
          <a:p>
            <a:r>
              <a:rPr lang="en-US" dirty="0"/>
              <a:t>To ensure this is a legitimate gravitational wave event, we need to compare the results of both LIGO stations</a:t>
            </a:r>
          </a:p>
          <a:p>
            <a:r>
              <a:rPr lang="en-US" dirty="0"/>
              <a:t>Plotting each of the time series, we can see the event occurring in both locations with a delay consistent with the “speed” of gravitational waves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93CD479-02F3-51E9-15F3-D25D06E69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531" y="3295266"/>
            <a:ext cx="8921962" cy="299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303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5126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5129" name="Rectangle 5128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31" name="Picture 5130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F43147-050B-D68F-FA49-B9147DAA7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spectrogram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6DB91-1E57-5B6E-5898-30051830D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76" y="4851399"/>
            <a:ext cx="4513792" cy="9144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>
                <a:solidFill>
                  <a:srgbClr val="FFFFFF"/>
                </a:solidFill>
              </a:rPr>
              <a:t>By using built-GWPY library, we can create a spectrogram plot of the event</a:t>
            </a:r>
          </a:p>
        </p:txBody>
      </p:sp>
      <p:sp useBgFill="1">
        <p:nvSpPr>
          <p:cNvPr id="5133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5135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37" name="Group 5136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5138" name="Straight Connector 5137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9" name="Straight Connector 5138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0" name="Straight Connector 5139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1" name="Straight Connector 5140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2" name="Straight Connector 5141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3" name="Straight Connector 5142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4" name="Straight Connector 5143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5" name="Straight Connector 5144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6" name="Straight Connector 5145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7" name="Straight Connector 5146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8" name="Straight Connector 5147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9" name="Straight Connector 5148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0" name="Straight Connector 5149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1" name="Straight Connector 5150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2" name="Straight Connector 5151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3" name="Straight Connector 5152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4" name="Straight Connector 5153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5" name="Straight Connector 5154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6" name="Straight Connector 5155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7" name="Straight Connector 5156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8" name="Straight Connector 5157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9" name="Straight Connector 5158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0" name="Straight Connector 5159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1" name="Straight Connector 5160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2" name="Straight Connector 5161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3" name="Straight Connector 5162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4" name="Straight Connector 5163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5" name="Straight Connector 5164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6" name="Straight Connector 5165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7" name="Straight Connector 5166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8" name="Straight Connector 5167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9" name="Straight Connector 5168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0" name="Straight Connector 5169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1" name="Straight Connector 5170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2" name="Straight Connector 5171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3" name="Straight Connector 5172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4" name="Straight Connector 5173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5" name="Straight Connector 5174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6" name="Straight Connector 5175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7" name="Straight Connector 5176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8" name="Straight Connector 5177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9" name="Straight Connector 5178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0" name="Straight Connector 5179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1" name="Straight Connector 5180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2" name="Straight Connector 5181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3" name="Straight Connector 5182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4" name="Straight Connector 5183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5" name="Straight Connector 5184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6" name="Straight Connector 5185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7" name="Straight Connector 5186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8" name="Straight Connector 5187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9" name="Straight Connector 5188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0" name="Straight Connector 5189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1" name="Straight Connector 5190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2" name="Straight Connector 5191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3" name="Straight Connector 5192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4" name="Straight Connector 5193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5" name="Straight Connector 5194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6" name="Straight Connector 5195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7" name="Straight Connector 5196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8" name="Straight Connector 5197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9" name="Straight Connector 5198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0" name="Straight Connector 5199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1" name="Straight Connector 5200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2" name="Straight Connector 5201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3" name="Straight Connector 5202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4" name="Straight Connector 5203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5" name="Straight Connector 5204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6" name="Straight Connector 5205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7" name="Straight Connector 5206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8" name="Straight Connector 5207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9" name="Straight Connector 5208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0" name="Straight Connector 5209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1" name="Straight Connector 5210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2" name="Straight Connector 5211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3" name="Straight Connector 5212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4" name="Straight Connector 5213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5" name="Straight Connector 5214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8FFC3351-BE81-A1E0-A2F3-6CE09C61D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1395" y="2703275"/>
            <a:ext cx="5934164" cy="277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791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132C1-CEBB-7365-E59E-146D8A23A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Creating sound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6E6BF-4F40-72EF-62B8-4205B0E24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0" i="0">
                <a:effectLst/>
                <a:latin typeface="Söhne"/>
              </a:rPr>
              <a:t>Crop the audio around the event.</a:t>
            </a:r>
          </a:p>
          <a:p>
            <a:pPr>
              <a:buFont typeface="+mj-lt"/>
              <a:buAutoNum type="arabicPeriod"/>
            </a:pPr>
            <a:r>
              <a:rPr lang="en-US" b="0" i="0">
                <a:effectLst/>
                <a:latin typeface="Söhne"/>
              </a:rPr>
              <a:t>Normalize the audio.</a:t>
            </a:r>
          </a:p>
          <a:p>
            <a:pPr>
              <a:buFont typeface="+mj-lt"/>
              <a:buAutoNum type="arabicPeriod"/>
            </a:pPr>
            <a:r>
              <a:rPr lang="en-US" b="0" i="0">
                <a:effectLst/>
                <a:latin typeface="Söhne"/>
              </a:rPr>
              <a:t>Amplify data for human hearing.</a:t>
            </a:r>
          </a:p>
          <a:p>
            <a:pPr>
              <a:buFont typeface="+mj-lt"/>
              <a:buAutoNum type="arabicPeriod"/>
            </a:pPr>
            <a:r>
              <a:rPr lang="en-US" b="0" i="0">
                <a:effectLst/>
                <a:latin typeface="Söhne"/>
              </a:rPr>
              <a:t>Determine sampling rate from data.</a:t>
            </a:r>
          </a:p>
          <a:p>
            <a:pPr>
              <a:buFont typeface="+mj-lt"/>
              <a:buAutoNum type="arabicPeriod"/>
            </a:pPr>
            <a:r>
              <a:rPr lang="en-US" b="0" i="0">
                <a:effectLst/>
                <a:latin typeface="Söhne"/>
              </a:rPr>
              <a:t>Adjust pitch (multiplied frequency by three).</a:t>
            </a:r>
          </a:p>
          <a:p>
            <a:pPr>
              <a:buFont typeface="+mj-lt"/>
              <a:buAutoNum type="arabicPeriod"/>
            </a:pPr>
            <a:r>
              <a:rPr lang="en-US" b="0" i="0">
                <a:effectLst/>
                <a:latin typeface="Söhne"/>
              </a:rPr>
              <a:t>Download the final sound for playback.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1DE7D7CB-77DE-A43C-900A-98DC8B038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52" y="1237285"/>
            <a:ext cx="6095593" cy="4221198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00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C7FB7-E589-CAC8-9DC7-6956E2B9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FBD13-50A1-FE0A-CCD8-9CDB978C7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Clear gravitational wave event signal detected by both LIGO stations.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Achieved audio conversion of gravitational wave events using signal processing.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Alternative method: DAW for pitch correction and amplification.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01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19</TotalTime>
  <Words>242</Words>
  <Application>Microsoft Macintosh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Söhne</vt:lpstr>
      <vt:lpstr>Arial</vt:lpstr>
      <vt:lpstr>Calibri</vt:lpstr>
      <vt:lpstr>Calibri Light</vt:lpstr>
      <vt:lpstr>Celestial</vt:lpstr>
      <vt:lpstr>Gravitational wave event report</vt:lpstr>
      <vt:lpstr>Motivation</vt:lpstr>
      <vt:lpstr>Step 1: Filter out Interference</vt:lpstr>
      <vt:lpstr>Before/ After filtering</vt:lpstr>
      <vt:lpstr>Comparing with other station</vt:lpstr>
      <vt:lpstr>spectrogram</vt:lpstr>
      <vt:lpstr>Creating sound file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Gravitational wave event report</dc:title>
  <dc:creator>Black, J.D.</dc:creator>
  <cp:lastModifiedBy>Black, J.D.</cp:lastModifiedBy>
  <cp:revision>1</cp:revision>
  <dcterms:created xsi:type="dcterms:W3CDTF">2023-10-20T20:22:56Z</dcterms:created>
  <dcterms:modified xsi:type="dcterms:W3CDTF">2023-10-20T20:42:26Z</dcterms:modified>
</cp:coreProperties>
</file>