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9" r:id="rId5"/>
    <p:sldId id="258" r:id="rId6"/>
    <p:sldId id="257" r:id="rId7"/>
    <p:sldId id="264" r:id="rId8"/>
    <p:sldId id="260" r:id="rId9"/>
    <p:sldId id="265" r:id="rId10"/>
    <p:sldId id="266" r:id="rId11"/>
    <p:sldId id="267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A7A4449-FC70-4CD6-98EE-8B4FB5AE25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Comparative Study of GPS and Bluetooth Speed Data on Man O War Boulevard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8158"/>
            <a:ext cx="9144000" cy="696585"/>
          </a:xfrm>
        </p:spPr>
        <p:txBody>
          <a:bodyPr>
            <a:normAutofit/>
          </a:bodyPr>
          <a:lstStyle/>
          <a:p>
            <a:r>
              <a:rPr lang="en-US" sz="4000" dirty="0"/>
              <a:t>Jacob Brashear</a:t>
            </a:r>
          </a:p>
        </p:txBody>
      </p:sp>
    </p:spTree>
    <p:extLst>
      <p:ext uri="{BB962C8B-B14F-4D97-AF65-F5344CB8AC3E}">
        <p14:creationId xmlns:p14="http://schemas.microsoft.com/office/powerpoint/2010/main" val="404763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Richmond Road to Alumni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251710"/>
            <a:ext cx="2114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different PTI and BTI are between HERE and Bluetooth?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25" y="1734671"/>
            <a:ext cx="80531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8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20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Pairplots</a:t>
            </a:r>
            <a:r>
              <a:rPr lang="en-US" dirty="0"/>
              <a:t>: Richmond Road to Alumni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534592"/>
            <a:ext cx="5661650" cy="5017712"/>
          </a:xfrm>
        </p:spPr>
      </p:pic>
      <p:sp>
        <p:nvSpPr>
          <p:cNvPr id="6" name="TextBox 5"/>
          <p:cNvSpPr txBox="1"/>
          <p:nvPr/>
        </p:nvSpPr>
        <p:spPr>
          <a:xfrm>
            <a:off x="1632470" y="1165260"/>
            <a:ext cx="310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HERE: Weekday Non-Holiday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9140" y="1165260"/>
            <a:ext cx="3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Bluetooth: Weekday Non-Holiday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7" y="1534592"/>
            <a:ext cx="5276986" cy="50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Pairplots</a:t>
            </a:r>
            <a:r>
              <a:rPr lang="en-US" dirty="0"/>
              <a:t>: Richmond Road to Alumni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46" y="2951622"/>
            <a:ext cx="5988314" cy="3619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6" y="2900068"/>
            <a:ext cx="5814174" cy="3722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1212" y="2397624"/>
            <a:ext cx="310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HERE: Weekday Non-Holiday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4203" y="2397624"/>
            <a:ext cx="3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Bluetooth: Weekday Non-Holiday</a:t>
            </a:r>
          </a:p>
        </p:txBody>
      </p:sp>
    </p:spTree>
    <p:extLst>
      <p:ext uri="{BB962C8B-B14F-4D97-AF65-F5344CB8AC3E}">
        <p14:creationId xmlns:p14="http://schemas.microsoft.com/office/powerpoint/2010/main" val="32972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GPS data tends to show lower 5</a:t>
            </a:r>
            <a:r>
              <a:rPr lang="en-US" baseline="30000" dirty="0"/>
              <a:t>th</a:t>
            </a:r>
            <a:r>
              <a:rPr lang="en-US" dirty="0"/>
              <a:t> percent speeds than Bluetooth Data.</a:t>
            </a:r>
          </a:p>
          <a:p>
            <a:pPr lvl="1"/>
            <a:r>
              <a:rPr lang="en-US" dirty="0"/>
              <a:t>Also leads to Higher PTI’s</a:t>
            </a:r>
          </a:p>
          <a:p>
            <a:r>
              <a:rPr lang="en-US" dirty="0"/>
              <a:t>Probe GPS Mean speed at times seems lower than Bluetooth speeds.</a:t>
            </a:r>
          </a:p>
          <a:p>
            <a:pPr lvl="1"/>
            <a:r>
              <a:rPr lang="en-US" dirty="0"/>
              <a:t>Alumni-Richmond</a:t>
            </a:r>
          </a:p>
          <a:p>
            <a:pPr lvl="1"/>
            <a:r>
              <a:rPr lang="en-US" dirty="0"/>
              <a:t>Richmond-Alumni</a:t>
            </a:r>
          </a:p>
          <a:p>
            <a:pPr lvl="1"/>
            <a:r>
              <a:rPr lang="en-US" dirty="0"/>
              <a:t>Richmond-</a:t>
            </a:r>
            <a:r>
              <a:rPr lang="en-US" dirty="0" err="1"/>
              <a:t>Todds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more detailed statistical analysis between the datasets</a:t>
            </a:r>
          </a:p>
          <a:p>
            <a:r>
              <a:rPr lang="en-US" dirty="0"/>
              <a:t>Modify code to handle larger datasets</a:t>
            </a:r>
          </a:p>
          <a:p>
            <a:r>
              <a:rPr lang="en-US" dirty="0"/>
              <a:t>Thesis Ideas:</a:t>
            </a:r>
          </a:p>
          <a:p>
            <a:pPr lvl="1"/>
            <a:r>
              <a:rPr lang="en-US" dirty="0"/>
              <a:t>Explore more detailed analysis of congestion at Work Zones using Probe GPS and Bluetooth Data</a:t>
            </a:r>
          </a:p>
          <a:p>
            <a:pPr lvl="1"/>
            <a:r>
              <a:rPr lang="en-US" dirty="0"/>
              <a:t>Consider data fusion between HERE and Bluetooth data for more robust datasets.</a:t>
            </a:r>
          </a:p>
        </p:txBody>
      </p:sp>
    </p:spTree>
    <p:extLst>
      <p:ext uri="{BB962C8B-B14F-4D97-AF65-F5344CB8AC3E}">
        <p14:creationId xmlns:p14="http://schemas.microsoft.com/office/powerpoint/2010/main" val="170908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527050"/>
            <a:ext cx="6350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process to format GPS data to corridor-level speeds comparable to Bluetooth data</a:t>
            </a:r>
          </a:p>
          <a:p>
            <a:pPr lvl="1"/>
            <a:r>
              <a:rPr lang="en-US" dirty="0"/>
              <a:t>Come up with a quicker way to calculate HERE Statistics than what is currently Implemented</a:t>
            </a:r>
          </a:p>
          <a:p>
            <a:r>
              <a:rPr lang="en-US" dirty="0"/>
              <a:t>Perform basic comparisons to see how the data are similar/different</a:t>
            </a:r>
          </a:p>
          <a:p>
            <a:r>
              <a:rPr lang="en-US" dirty="0"/>
              <a:t>Compare the strengths and weaknesses of the data collection methods and relate the findings to the speed data collected along Man O War</a:t>
            </a:r>
          </a:p>
        </p:txBody>
      </p:sp>
    </p:spTree>
    <p:extLst>
      <p:ext uri="{BB962C8B-B14F-4D97-AF65-F5344CB8AC3E}">
        <p14:creationId xmlns:p14="http://schemas.microsoft.com/office/powerpoint/2010/main" val="8909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31" y="297180"/>
            <a:ext cx="4884246" cy="6320790"/>
          </a:xfrm>
        </p:spPr>
      </p:pic>
    </p:spTree>
    <p:extLst>
      <p:ext uri="{BB962C8B-B14F-4D97-AF65-F5344CB8AC3E}">
        <p14:creationId xmlns:p14="http://schemas.microsoft.com/office/powerpoint/2010/main" val="156461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Year: 2015</a:t>
            </a:r>
          </a:p>
          <a:p>
            <a:endParaRPr lang="en-US" dirty="0"/>
          </a:p>
          <a:p>
            <a:r>
              <a:rPr lang="en-US" dirty="0"/>
              <a:t>Bluetooth: Gives 5-minute speed data along segments on Man O War Blvd (</a:t>
            </a:r>
            <a:r>
              <a:rPr lang="en-US" dirty="0" err="1"/>
              <a:t>eg</a:t>
            </a:r>
            <a:r>
              <a:rPr lang="en-US" dirty="0"/>
              <a:t>. Richmond road to Alumni Drive)</a:t>
            </a:r>
          </a:p>
          <a:p>
            <a:endParaRPr lang="en-US" dirty="0"/>
          </a:p>
          <a:p>
            <a:r>
              <a:rPr lang="en-US" dirty="0"/>
              <a:t>GPS: 5-Minute speed data along various links</a:t>
            </a:r>
          </a:p>
        </p:txBody>
      </p:sp>
    </p:spTree>
    <p:extLst>
      <p:ext uri="{BB962C8B-B14F-4D97-AF65-F5344CB8AC3E}">
        <p14:creationId xmlns:p14="http://schemas.microsoft.com/office/powerpoint/2010/main" val="17334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2976" cy="4485528"/>
          </a:xfrm>
        </p:spPr>
        <p:txBody>
          <a:bodyPr/>
          <a:lstStyle/>
          <a:p>
            <a:r>
              <a:rPr lang="en-US" dirty="0"/>
              <a:t>GPS: Uses GPS devices and smartphones to monitor speed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Great spatial coverage</a:t>
            </a:r>
          </a:p>
          <a:p>
            <a:endParaRPr lang="en-US" dirty="0"/>
          </a:p>
          <a:p>
            <a:r>
              <a:rPr lang="en-US" dirty="0"/>
              <a:t>Smith</a:t>
            </a:r>
          </a:p>
          <a:p>
            <a:pPr lvl="1"/>
            <a:r>
              <a:rPr lang="en-US" dirty="0"/>
              <a:t>Tends to record “Idle Speeds”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51" y="2356701"/>
            <a:ext cx="5735447" cy="35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435" cy="4691716"/>
          </a:xfrm>
        </p:spPr>
        <p:txBody>
          <a:bodyPr/>
          <a:lstStyle/>
          <a:p>
            <a:r>
              <a:rPr lang="en-US" dirty="0"/>
              <a:t>Bluetooth – Uses Bluetooth Sensors in phones and other devices to track and monitor traffic</a:t>
            </a:r>
          </a:p>
          <a:p>
            <a:r>
              <a:rPr lang="en-US" dirty="0" err="1"/>
              <a:t>Haghani</a:t>
            </a:r>
            <a:r>
              <a:rPr lang="en-US" dirty="0"/>
              <a:t> et al. Introduced Bluetooth as a new “ground truth” by comparing Bluetooth travel time data to floating cars.</a:t>
            </a:r>
          </a:p>
          <a:p>
            <a:r>
              <a:rPr lang="en-US" dirty="0"/>
              <a:t>Smith</a:t>
            </a:r>
          </a:p>
          <a:p>
            <a:pPr lvl="1"/>
            <a:r>
              <a:rPr lang="en-US" dirty="0"/>
              <a:t>Eliminates idle speed records by forcing vehicles to pass between two points</a:t>
            </a:r>
          </a:p>
          <a:p>
            <a:pPr lvl="1"/>
            <a:r>
              <a:rPr lang="en-US" dirty="0"/>
              <a:t>500’ radius detection can cause issues when frontage roads exist.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752627"/>
            <a:ext cx="5618052" cy="31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Datasets: Python and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Research: “Analysis of Historical Travel Time Data” – Chen et al.</a:t>
            </a:r>
          </a:p>
          <a:p>
            <a:pPr lvl="1"/>
            <a:r>
              <a:rPr lang="en-US" dirty="0"/>
              <a:t>Performance metrics from this paper adapted into python code and calculated by link for HERE data and by segment for Bluetooth data</a:t>
            </a:r>
          </a:p>
          <a:p>
            <a:r>
              <a:rPr lang="en-US" dirty="0"/>
              <a:t>Used GIS to create tables containing HERE links by segment.  </a:t>
            </a:r>
          </a:p>
          <a:p>
            <a:r>
              <a:rPr lang="en-US" dirty="0"/>
              <a:t>Used shapefile to create segment-level HERE stats by joining HERE Link statistics to GIS links.  </a:t>
            </a:r>
          </a:p>
          <a:p>
            <a:pPr lvl="1"/>
            <a:r>
              <a:rPr lang="en-US" dirty="0"/>
              <a:t>Statistics were re-calculated on a weighted average with respect to HERE Link Lengths</a:t>
            </a:r>
          </a:p>
          <a:p>
            <a:r>
              <a:rPr lang="en-US" dirty="0"/>
              <a:t>Used excel to combine HERE Segment and Bluetooth Segment data for comparisons</a:t>
            </a:r>
          </a:p>
          <a:p>
            <a:r>
              <a:rPr lang="en-US" dirty="0"/>
              <a:t>Created </a:t>
            </a:r>
            <a:r>
              <a:rPr lang="en-US" dirty="0" err="1"/>
              <a:t>Pairplots</a:t>
            </a:r>
            <a:r>
              <a:rPr lang="en-US" dirty="0"/>
              <a:t> using Seaborn</a:t>
            </a:r>
          </a:p>
        </p:txBody>
      </p:sp>
    </p:spTree>
    <p:extLst>
      <p:ext uri="{BB962C8B-B14F-4D97-AF65-F5344CB8AC3E}">
        <p14:creationId xmlns:p14="http://schemas.microsoft.com/office/powerpoint/2010/main" val="6727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from Chen et 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Mean Speed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% Coverage</a:t>
            </a:r>
          </a:p>
          <a:p>
            <a:r>
              <a:rPr lang="en-US" dirty="0"/>
              <a:t>85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r>
              <a:rPr lang="en-US" dirty="0"/>
              <a:t>60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Travel Time Index (TTI)</a:t>
            </a:r>
          </a:p>
          <a:p>
            <a:r>
              <a:rPr lang="en-US" dirty="0"/>
              <a:t>Planning Time Index (PTI)</a:t>
            </a:r>
          </a:p>
          <a:p>
            <a:r>
              <a:rPr lang="en-US" dirty="0"/>
              <a:t>Buffer Index (BTI)</a:t>
            </a:r>
          </a:p>
          <a:p>
            <a:r>
              <a:rPr lang="en-US" dirty="0"/>
              <a:t>Pair plots between Mean and Epoch (5-min intervals)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Richmond Road to Alumni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2526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Pct</a:t>
            </a:r>
            <a:r>
              <a:rPr lang="en-US" dirty="0"/>
              <a:t> Intervals for HERE is by link.  </a:t>
            </a:r>
            <a:r>
              <a:rPr lang="en-US" dirty="0" err="1"/>
              <a:t>Pct</a:t>
            </a:r>
            <a:r>
              <a:rPr lang="en-US" dirty="0"/>
              <a:t> Intervals for Bluetooth is by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60</a:t>
            </a:r>
            <a:r>
              <a:rPr lang="en-US" baseline="30000" dirty="0"/>
              <a:t>th</a:t>
            </a:r>
            <a:r>
              <a:rPr lang="en-US" dirty="0"/>
              <a:t> speed is calculated between 6AM and 8PM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032" y="1965960"/>
            <a:ext cx="724909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82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834</TotalTime>
  <Words>516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Basis</vt:lpstr>
      <vt:lpstr>A Comparative Study of GPS and Bluetooth Speed Data on Man O War Boulevard</vt:lpstr>
      <vt:lpstr>What I Proposed</vt:lpstr>
      <vt:lpstr>PowerPoint Presentation</vt:lpstr>
      <vt:lpstr>The Datasets</vt:lpstr>
      <vt:lpstr>What are the Differences?</vt:lpstr>
      <vt:lpstr>What are the Differences?</vt:lpstr>
      <vt:lpstr>Development of Datasets: Python and Excel</vt:lpstr>
      <vt:lpstr>Metrics from Chen et al.</vt:lpstr>
      <vt:lpstr>Richmond Road to Alumni</vt:lpstr>
      <vt:lpstr>Richmond Road to Alumni</vt:lpstr>
      <vt:lpstr>Pairplots: Richmond Road to Alumni</vt:lpstr>
      <vt:lpstr>Pairplots: Richmond Road to Alumni</vt:lpstr>
      <vt:lpstr>Conclusions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Comparative Strengths and Weaknessess of Bluetooth and GPS Speed Data</dc:title>
  <dc:creator>Jacob Brashear</dc:creator>
  <cp:lastModifiedBy>Jacob Brashear</cp:lastModifiedBy>
  <cp:revision>22</cp:revision>
  <dcterms:created xsi:type="dcterms:W3CDTF">2017-03-09T03:18:34Z</dcterms:created>
  <dcterms:modified xsi:type="dcterms:W3CDTF">2017-04-27T04:37:24Z</dcterms:modified>
</cp:coreProperties>
</file>