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43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43D0-1AC2-43FF-8ACC-22E1892BB95A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591F-8DC3-4020-BF6F-B0705CB296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39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0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36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1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8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9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4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3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3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2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8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F9D2-8321-45DF-B63F-15449531F13B}" type="datetimeFigureOut">
              <a:rPr lang="es-PE" smtClean="0"/>
              <a:t>21/05/2012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9DBD-0F2C-4311-968A-EE12FAE3D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259632" y="1916832"/>
            <a:ext cx="68636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800" dirty="0" smtClean="0"/>
          </a:p>
          <a:p>
            <a:endParaRPr lang="es-PE" sz="2800" dirty="0"/>
          </a:p>
          <a:p>
            <a:r>
              <a:rPr lang="es-PE" sz="4800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862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Devolución de valores en las funciones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b="1" dirty="0" smtClean="0">
                <a:solidFill>
                  <a:schemeClr val="tx2"/>
                </a:solidFill>
              </a:rPr>
              <a:t>   &lt;</a:t>
            </a:r>
            <a:r>
              <a:rPr lang="es-PE" b="1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</a:t>
            </a:r>
            <a:r>
              <a:rPr lang="es-PE" b="1" dirty="0" err="1">
                <a:solidFill>
                  <a:schemeClr val="tx2"/>
                </a:solidFill>
              </a:rPr>
              <a:t>function</a:t>
            </a:r>
            <a:r>
              <a:rPr lang="es-PE" b="1" dirty="0">
                <a:solidFill>
                  <a:schemeClr val="tx2"/>
                </a:solidFill>
              </a:rPr>
              <a:t> </a:t>
            </a:r>
            <a:r>
              <a:rPr lang="es-PE" b="1" dirty="0" err="1">
                <a:solidFill>
                  <a:schemeClr val="tx2"/>
                </a:solidFill>
              </a:rPr>
              <a:t>calculo_media</a:t>
            </a:r>
            <a:r>
              <a:rPr lang="es-PE" b="1" dirty="0">
                <a:solidFill>
                  <a:schemeClr val="tx2"/>
                </a:solidFill>
              </a:rPr>
              <a:t> (valor1, valor2) {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    </a:t>
            </a:r>
            <a:r>
              <a:rPr lang="es-PE" b="1" dirty="0" err="1">
                <a:solidFill>
                  <a:schemeClr val="tx2"/>
                </a:solidFill>
              </a:rPr>
              <a:t>var</a:t>
            </a:r>
            <a:r>
              <a:rPr lang="es-PE" b="1" dirty="0">
                <a:solidFill>
                  <a:schemeClr val="tx2"/>
                </a:solidFill>
              </a:rPr>
              <a:t> resultado;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    </a:t>
            </a:r>
            <a:r>
              <a:rPr lang="es-PE" b="1" dirty="0" err="1">
                <a:solidFill>
                  <a:schemeClr val="tx2"/>
                </a:solidFill>
              </a:rPr>
              <a:t>var</a:t>
            </a:r>
            <a:r>
              <a:rPr lang="es-PE" b="1" dirty="0">
                <a:solidFill>
                  <a:schemeClr val="tx2"/>
                </a:solidFill>
              </a:rPr>
              <a:t> resultado = (valor1 + valor2) / 2;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    </a:t>
            </a:r>
            <a:r>
              <a:rPr lang="es-PE" b="1" dirty="0" err="1">
                <a:solidFill>
                  <a:schemeClr val="tx2"/>
                </a:solidFill>
              </a:rPr>
              <a:t>return</a:t>
            </a:r>
            <a:r>
              <a:rPr lang="es-PE" b="1" dirty="0">
                <a:solidFill>
                  <a:schemeClr val="tx2"/>
                </a:solidFill>
              </a:rPr>
              <a:t> resultado;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</a:t>
            </a:r>
            <a:r>
              <a:rPr lang="es-PE" b="1" dirty="0" smtClean="0">
                <a:solidFill>
                  <a:schemeClr val="tx2"/>
                </a:solidFill>
              </a:rPr>
              <a:t>  &lt;/</a:t>
            </a:r>
            <a:r>
              <a:rPr lang="es-PE" b="1" dirty="0">
                <a:solidFill>
                  <a:schemeClr val="tx2"/>
                </a:solidFill>
              </a:rPr>
              <a:t>script</a:t>
            </a:r>
            <a:r>
              <a:rPr lang="es-PE" b="1" dirty="0" smtClean="0">
                <a:solidFill>
                  <a:schemeClr val="tx2"/>
                </a:solidFill>
              </a:rPr>
              <a:t>&gt;</a:t>
            </a:r>
            <a:endParaRPr lang="es-PE" b="1" dirty="0">
              <a:solidFill>
                <a:schemeClr val="tx2"/>
              </a:solidFill>
            </a:endParaRP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&lt;/head</a:t>
            </a:r>
            <a:r>
              <a:rPr lang="es-PE" b="1" dirty="0" smtClean="0">
                <a:solidFill>
                  <a:schemeClr val="tx2"/>
                </a:solidFill>
              </a:rPr>
              <a:t>&gt;</a:t>
            </a:r>
            <a:endParaRPr lang="es-PE" b="1" dirty="0">
              <a:solidFill>
                <a:schemeClr val="tx2"/>
              </a:solidFill>
            </a:endParaRP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&lt;</a:t>
            </a:r>
            <a:r>
              <a:rPr lang="es-PE" b="1" dirty="0" err="1">
                <a:solidFill>
                  <a:schemeClr val="tx2"/>
                </a:solidFill>
              </a:rPr>
              <a:t>body</a:t>
            </a:r>
            <a:r>
              <a:rPr lang="es-PE" b="1" dirty="0" smtClean="0">
                <a:solidFill>
                  <a:schemeClr val="tx2"/>
                </a:solidFill>
              </a:rPr>
              <a:t>&gt;</a:t>
            </a:r>
            <a:endParaRPr lang="es-PE" b="1" dirty="0">
              <a:solidFill>
                <a:schemeClr val="tx2"/>
              </a:solidFill>
            </a:endParaRP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&lt;</a:t>
            </a:r>
            <a:r>
              <a:rPr lang="es-PE" b="1" dirty="0" smtClean="0">
                <a:solidFill>
                  <a:schemeClr val="tx2"/>
                </a:solidFill>
              </a:rPr>
              <a:t>script</a:t>
            </a:r>
            <a:r>
              <a:rPr lang="es-PE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</a:t>
            </a:r>
            <a:r>
              <a:rPr lang="es-PE" b="1" dirty="0" err="1">
                <a:solidFill>
                  <a:schemeClr val="tx2"/>
                </a:solidFill>
              </a:rPr>
              <a:t>var</a:t>
            </a:r>
            <a:r>
              <a:rPr lang="es-PE" b="1" dirty="0">
                <a:solidFill>
                  <a:schemeClr val="tx2"/>
                </a:solidFill>
              </a:rPr>
              <a:t> valor1 = 10;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</a:t>
            </a:r>
            <a:r>
              <a:rPr lang="es-PE" b="1" dirty="0" err="1">
                <a:solidFill>
                  <a:schemeClr val="tx2"/>
                </a:solidFill>
              </a:rPr>
              <a:t>var</a:t>
            </a:r>
            <a:r>
              <a:rPr lang="es-PE" b="1" dirty="0">
                <a:solidFill>
                  <a:schemeClr val="tx2"/>
                </a:solidFill>
              </a:rPr>
              <a:t> valor2 = 30;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</a:t>
            </a:r>
            <a:r>
              <a:rPr lang="es-PE" b="1" dirty="0" err="1">
                <a:solidFill>
                  <a:schemeClr val="tx2"/>
                </a:solidFill>
              </a:rPr>
              <a:t>var</a:t>
            </a:r>
            <a:r>
              <a:rPr lang="es-PE" b="1" dirty="0">
                <a:solidFill>
                  <a:schemeClr val="tx2"/>
                </a:solidFill>
              </a:rPr>
              <a:t> resultado1 = </a:t>
            </a:r>
            <a:r>
              <a:rPr lang="es-PE" b="1" dirty="0" err="1">
                <a:solidFill>
                  <a:schemeClr val="tx2"/>
                </a:solidFill>
              </a:rPr>
              <a:t>calculo_media</a:t>
            </a:r>
            <a:r>
              <a:rPr lang="es-PE" b="1" dirty="0">
                <a:solidFill>
                  <a:schemeClr val="tx2"/>
                </a:solidFill>
              </a:rPr>
              <a:t>(valor1, valor2);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    </a:t>
            </a:r>
            <a:r>
              <a:rPr lang="es-PE" b="1" dirty="0" err="1">
                <a:solidFill>
                  <a:schemeClr val="tx2"/>
                </a:solidFill>
              </a:rPr>
              <a:t>document.write</a:t>
            </a:r>
            <a:r>
              <a:rPr lang="es-PE" b="1" dirty="0">
                <a:solidFill>
                  <a:schemeClr val="tx2"/>
                </a:solidFill>
              </a:rPr>
              <a:t>("El resultado del calculo de la media es " + resultado1);</a:t>
            </a: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    &lt;/script</a:t>
            </a:r>
            <a:r>
              <a:rPr lang="es-PE" b="1" dirty="0" smtClean="0">
                <a:solidFill>
                  <a:schemeClr val="tx2"/>
                </a:solidFill>
              </a:rPr>
              <a:t>&gt;</a:t>
            </a:r>
            <a:endParaRPr lang="es-PE" b="1" dirty="0">
              <a:solidFill>
                <a:schemeClr val="tx2"/>
              </a:solidFill>
            </a:endParaRPr>
          </a:p>
          <a:p>
            <a:pPr lvl="1"/>
            <a:r>
              <a:rPr lang="es-PE" b="1" dirty="0">
                <a:solidFill>
                  <a:schemeClr val="tx2"/>
                </a:solidFill>
              </a:rPr>
              <a:t>    &lt;/</a:t>
            </a:r>
            <a:r>
              <a:rPr lang="es-PE" b="1" dirty="0" err="1">
                <a:solidFill>
                  <a:schemeClr val="tx2"/>
                </a:solidFill>
              </a:rPr>
              <a:t>body</a:t>
            </a:r>
            <a:r>
              <a:rPr lang="es-PE" b="1" dirty="0">
                <a:solidFill>
                  <a:schemeClr val="tx2"/>
                </a:solidFill>
              </a:rPr>
              <a:t>&gt;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Múltiples </a:t>
            </a:r>
            <a:r>
              <a:rPr lang="es-PE" dirty="0" err="1" smtClean="0">
                <a:solidFill>
                  <a:schemeClr val="bg1"/>
                </a:solidFill>
              </a:rPr>
              <a:t>return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1"/>
            <a:r>
              <a:rPr lang="es-PE" sz="1400" dirty="0" smtClean="0"/>
              <a:t>   </a:t>
            </a:r>
            <a:r>
              <a:rPr lang="es-PE" sz="1600" dirty="0" smtClean="0">
                <a:solidFill>
                  <a:schemeClr val="tx2"/>
                </a:solidFill>
              </a:rPr>
              <a:t>&lt;</a:t>
            </a:r>
            <a:r>
              <a:rPr lang="es-PE" sz="1600" dirty="0">
                <a:solidFill>
                  <a:schemeClr val="tx2"/>
                </a:solidFill>
              </a:rPr>
              <a:t>head&gt;</a:t>
            </a:r>
          </a:p>
          <a:p>
            <a:pPr lvl="1"/>
            <a:r>
              <a:rPr lang="es-PE" sz="1600" dirty="0" smtClean="0">
                <a:solidFill>
                  <a:schemeClr val="tx2"/>
                </a:solidFill>
              </a:rPr>
              <a:t>    &lt;</a:t>
            </a:r>
            <a:r>
              <a:rPr lang="es-PE" sz="1600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</a:t>
            </a:r>
            <a:r>
              <a:rPr lang="es-PE" sz="1600" b="1" dirty="0" err="1">
                <a:solidFill>
                  <a:schemeClr val="tx2"/>
                </a:solidFill>
              </a:rPr>
              <a:t>function</a:t>
            </a:r>
            <a:r>
              <a:rPr lang="es-PE" sz="1600" b="1" dirty="0">
                <a:solidFill>
                  <a:schemeClr val="tx2"/>
                </a:solidFill>
              </a:rPr>
              <a:t> </a:t>
            </a:r>
            <a:r>
              <a:rPr lang="es-PE" sz="1600" b="1" dirty="0" err="1">
                <a:solidFill>
                  <a:schemeClr val="tx2"/>
                </a:solidFill>
              </a:rPr>
              <a:t>multipleReturn</a:t>
            </a:r>
            <a:r>
              <a:rPr lang="es-PE" sz="1600" b="1" dirty="0">
                <a:solidFill>
                  <a:schemeClr val="tx2"/>
                </a:solidFill>
              </a:rPr>
              <a:t>(numero){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</a:t>
            </a:r>
            <a:r>
              <a:rPr lang="es-PE" sz="1600" b="1" dirty="0" err="1">
                <a:solidFill>
                  <a:schemeClr val="tx2"/>
                </a:solidFill>
              </a:rPr>
              <a:t>var</a:t>
            </a:r>
            <a:r>
              <a:rPr lang="es-PE" sz="1600" b="1" dirty="0">
                <a:solidFill>
                  <a:schemeClr val="tx2"/>
                </a:solidFill>
              </a:rPr>
              <a:t> resto = numero % 2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  </a:t>
            </a:r>
            <a:r>
              <a:rPr lang="es-PE" sz="1600" b="1" dirty="0" err="1">
                <a:solidFill>
                  <a:schemeClr val="tx2"/>
                </a:solidFill>
              </a:rPr>
              <a:t>if</a:t>
            </a:r>
            <a:r>
              <a:rPr lang="es-PE" sz="1600" b="1" dirty="0">
                <a:solidFill>
                  <a:schemeClr val="tx2"/>
                </a:solidFill>
              </a:rPr>
              <a:t> (resto == 0)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  </a:t>
            </a:r>
            <a:r>
              <a:rPr lang="es-PE" sz="1600" b="1" dirty="0" err="1">
                <a:solidFill>
                  <a:schemeClr val="tx2"/>
                </a:solidFill>
              </a:rPr>
              <a:t>return</a:t>
            </a:r>
            <a:r>
              <a:rPr lang="es-PE" sz="1600" b="1" dirty="0">
                <a:solidFill>
                  <a:schemeClr val="tx2"/>
                </a:solidFill>
              </a:rPr>
              <a:t> 0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  </a:t>
            </a:r>
            <a:r>
              <a:rPr lang="es-PE" sz="1600" b="1" dirty="0" err="1">
                <a:solidFill>
                  <a:schemeClr val="tx2"/>
                </a:solidFill>
              </a:rPr>
              <a:t>else</a:t>
            </a:r>
            <a:endParaRPr lang="es-PE" sz="1600" b="1" dirty="0">
              <a:solidFill>
                <a:schemeClr val="tx2"/>
              </a:solidFill>
            </a:endParaRP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  </a:t>
            </a:r>
            <a:r>
              <a:rPr lang="es-PE" sz="1600" b="1" dirty="0" err="1">
                <a:solidFill>
                  <a:schemeClr val="tx2"/>
                </a:solidFill>
              </a:rPr>
              <a:t>return</a:t>
            </a:r>
            <a:r>
              <a:rPr lang="es-PE" sz="1600" b="1" dirty="0">
                <a:solidFill>
                  <a:schemeClr val="tx2"/>
                </a:solidFill>
              </a:rPr>
              <a:t> numero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</a:t>
            </a:r>
            <a:r>
              <a:rPr lang="es-PE" sz="1600" b="1" dirty="0">
                <a:solidFill>
                  <a:schemeClr val="tx2"/>
                </a:solidFill>
              </a:rPr>
              <a:t>} 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&lt;/head</a:t>
            </a:r>
            <a:r>
              <a:rPr lang="es-PE" sz="1600" dirty="0" smtClean="0">
                <a:solidFill>
                  <a:schemeClr val="tx2"/>
                </a:solidFill>
              </a:rPr>
              <a:t>&gt;</a:t>
            </a:r>
            <a:endParaRPr lang="es-PE" sz="1600" dirty="0">
              <a:solidFill>
                <a:schemeClr val="tx2"/>
              </a:solidFill>
            </a:endParaRP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&lt;</a:t>
            </a:r>
            <a:r>
              <a:rPr lang="es-PE" sz="1600" dirty="0" err="1">
                <a:solidFill>
                  <a:schemeClr val="tx2"/>
                </a:solidFill>
              </a:rPr>
              <a:t>body</a:t>
            </a:r>
            <a:r>
              <a:rPr lang="es-PE" sz="1600" dirty="0" smtClean="0">
                <a:solidFill>
                  <a:schemeClr val="tx2"/>
                </a:solidFill>
              </a:rPr>
              <a:t>&gt;</a:t>
            </a:r>
            <a:endParaRPr lang="es-PE" sz="1600" dirty="0">
              <a:solidFill>
                <a:schemeClr val="tx2"/>
              </a:solidFill>
            </a:endParaRP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  </a:t>
            </a:r>
            <a:r>
              <a:rPr lang="es-PE" sz="1600" b="1" dirty="0" err="1">
                <a:solidFill>
                  <a:schemeClr val="tx2"/>
                </a:solidFill>
              </a:rPr>
              <a:t>var</a:t>
            </a:r>
            <a:r>
              <a:rPr lang="es-PE" sz="1600" b="1" dirty="0">
                <a:solidFill>
                  <a:schemeClr val="tx2"/>
                </a:solidFill>
              </a:rPr>
              <a:t> numero = 20;</a:t>
            </a: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        </a:t>
            </a:r>
            <a:r>
              <a:rPr lang="es-PE" sz="1600" dirty="0" err="1">
                <a:solidFill>
                  <a:schemeClr val="tx2"/>
                </a:solidFill>
              </a:rPr>
              <a:t>document.write</a:t>
            </a:r>
            <a:r>
              <a:rPr lang="es-PE" sz="1600" b="1" dirty="0">
                <a:solidFill>
                  <a:schemeClr val="tx2"/>
                </a:solidFill>
              </a:rPr>
              <a:t>("el resultado de la </a:t>
            </a:r>
            <a:r>
              <a:rPr lang="es-PE" sz="1600" b="1" dirty="0" err="1">
                <a:solidFill>
                  <a:schemeClr val="tx2"/>
                </a:solidFill>
              </a:rPr>
              <a:t>operacion</a:t>
            </a:r>
            <a:r>
              <a:rPr lang="es-PE" sz="1600" b="1" dirty="0">
                <a:solidFill>
                  <a:schemeClr val="tx2"/>
                </a:solidFill>
              </a:rPr>
              <a:t> con modulo es " + </a:t>
            </a:r>
            <a:r>
              <a:rPr lang="es-PE" sz="1600" b="1" dirty="0" err="1">
                <a:solidFill>
                  <a:schemeClr val="tx2"/>
                </a:solidFill>
              </a:rPr>
              <a:t>multipleReturn</a:t>
            </a:r>
            <a:r>
              <a:rPr lang="es-PE" sz="1600" b="1" dirty="0">
                <a:solidFill>
                  <a:schemeClr val="tx2"/>
                </a:solidFill>
              </a:rPr>
              <a:t>(numero));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&lt;/script</a:t>
            </a:r>
            <a:r>
              <a:rPr lang="es-PE" sz="1600" b="1" dirty="0" smtClean="0">
                <a:solidFill>
                  <a:schemeClr val="tx2"/>
                </a:solidFill>
              </a:rPr>
              <a:t>&gt;</a:t>
            </a:r>
            <a:endParaRPr lang="es-PE" sz="1600" dirty="0">
              <a:solidFill>
                <a:schemeClr val="tx2"/>
              </a:solidFill>
            </a:endParaRPr>
          </a:p>
          <a:p>
            <a:pPr lvl="1"/>
            <a:r>
              <a:rPr lang="es-PE" sz="1600" dirty="0">
                <a:solidFill>
                  <a:schemeClr val="tx2"/>
                </a:solidFill>
              </a:rPr>
              <a:t>    &lt;/</a:t>
            </a:r>
            <a:r>
              <a:rPr lang="es-PE" sz="1600" dirty="0" err="1">
                <a:solidFill>
                  <a:schemeClr val="tx2"/>
                </a:solidFill>
              </a:rPr>
              <a:t>body</a:t>
            </a:r>
            <a:r>
              <a:rPr lang="es-PE" sz="1600" dirty="0">
                <a:solidFill>
                  <a:schemeClr val="tx2"/>
                </a:solidFill>
              </a:rPr>
              <a:t>&gt;</a:t>
            </a:r>
            <a:endParaRPr lang="es-PE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Creación de </a:t>
            </a:r>
            <a:r>
              <a:rPr lang="es-PE" dirty="0" err="1">
                <a:solidFill>
                  <a:schemeClr val="bg1"/>
                </a:solidFill>
              </a:rPr>
              <a:t>A</a:t>
            </a:r>
            <a:r>
              <a:rPr lang="es-PE" dirty="0" err="1" smtClean="0">
                <a:solidFill>
                  <a:schemeClr val="bg1"/>
                </a:solidFill>
              </a:rPr>
              <a:t>rrays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pPr>
              <a:spcBef>
                <a:spcPts val="1800"/>
              </a:spcBef>
            </a:pPr>
            <a:r>
              <a:rPr lang="es-PE" sz="2800" dirty="0" smtClean="0"/>
              <a:t>	</a:t>
            </a:r>
            <a:r>
              <a:rPr lang="es-PE" sz="2400" b="1" dirty="0" err="1" smtClean="0">
                <a:solidFill>
                  <a:schemeClr val="tx2"/>
                </a:solidFill>
              </a:rPr>
              <a:t>var</a:t>
            </a:r>
            <a:r>
              <a:rPr lang="es-PE" sz="2400" b="1" dirty="0" smtClean="0">
                <a:solidFill>
                  <a:schemeClr val="tx2"/>
                </a:solidFill>
              </a:rPr>
              <a:t> </a:t>
            </a: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 = new </a:t>
            </a:r>
            <a:r>
              <a:rPr lang="es-PE" sz="2400" b="1" dirty="0" err="1">
                <a:solidFill>
                  <a:schemeClr val="tx2"/>
                </a:solidFill>
              </a:rPr>
              <a:t>Array</a:t>
            </a:r>
            <a:r>
              <a:rPr lang="es-PE" sz="2400" b="1" dirty="0" smtClean="0">
                <a:solidFill>
                  <a:schemeClr val="tx2"/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s-PE" sz="2400" b="1" dirty="0">
                <a:solidFill>
                  <a:schemeClr val="tx2"/>
                </a:solidFill>
              </a:rPr>
              <a:t>	</a:t>
            </a:r>
            <a:r>
              <a:rPr lang="es-PE" sz="2400" b="1" dirty="0" err="1">
                <a:solidFill>
                  <a:schemeClr val="tx2"/>
                </a:solidFill>
              </a:rPr>
              <a:t>var</a:t>
            </a:r>
            <a:r>
              <a:rPr lang="es-PE" sz="2400" b="1" dirty="0">
                <a:solidFill>
                  <a:schemeClr val="tx2"/>
                </a:solidFill>
              </a:rPr>
              <a:t> </a:t>
            </a: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 = new </a:t>
            </a:r>
            <a:r>
              <a:rPr lang="es-PE" sz="2400" b="1" dirty="0" err="1">
                <a:solidFill>
                  <a:schemeClr val="tx2"/>
                </a:solidFill>
              </a:rPr>
              <a:t>Array</a:t>
            </a:r>
            <a:r>
              <a:rPr lang="es-PE" sz="2400" b="1" dirty="0">
                <a:solidFill>
                  <a:schemeClr val="tx2"/>
                </a:solidFill>
              </a:rPr>
              <a:t>(10) </a:t>
            </a:r>
            <a:r>
              <a:rPr lang="es-PE" sz="2400" b="1" dirty="0" smtClean="0">
                <a:solidFill>
                  <a:schemeClr val="tx2"/>
                </a:solidFill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es-PE" sz="2400" b="1" dirty="0">
                <a:solidFill>
                  <a:schemeClr val="tx2"/>
                </a:solidFill>
              </a:rPr>
              <a:t>	</a:t>
            </a: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[0] = 290 </a:t>
            </a:r>
            <a:r>
              <a:rPr lang="es-PE" sz="2400" b="1" dirty="0" smtClean="0">
                <a:solidFill>
                  <a:schemeClr val="tx2"/>
                </a:solidFill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es-PE" sz="2400" b="1" dirty="0" smtClean="0">
                <a:solidFill>
                  <a:schemeClr val="tx2"/>
                </a:solidFill>
              </a:rPr>
              <a:t>	</a:t>
            </a:r>
            <a:r>
              <a:rPr lang="es-PE" sz="2400" b="1" dirty="0" err="1" smtClean="0">
                <a:solidFill>
                  <a:schemeClr val="tx2"/>
                </a:solidFill>
              </a:rPr>
              <a:t>miArray</a:t>
            </a:r>
            <a:r>
              <a:rPr lang="es-PE" sz="2400" b="1" dirty="0" smtClean="0">
                <a:solidFill>
                  <a:schemeClr val="tx2"/>
                </a:solidFill>
              </a:rPr>
              <a:t>[1</a:t>
            </a:r>
            <a:r>
              <a:rPr lang="es-PE" sz="2400" b="1" dirty="0">
                <a:solidFill>
                  <a:schemeClr val="tx2"/>
                </a:solidFill>
              </a:rPr>
              <a:t>] = 97 </a:t>
            </a:r>
            <a:r>
              <a:rPr lang="es-PE" sz="2400" b="1" dirty="0" smtClean="0">
                <a:solidFill>
                  <a:schemeClr val="tx2"/>
                </a:solidFill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es-PE" sz="2400" b="1" dirty="0">
                <a:solidFill>
                  <a:schemeClr val="tx2"/>
                </a:solidFill>
              </a:rPr>
              <a:t>	</a:t>
            </a: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[2] = 127 </a:t>
            </a:r>
            <a:r>
              <a:rPr lang="es-PE" sz="2400" b="1" dirty="0" smtClean="0">
                <a:solidFill>
                  <a:schemeClr val="tx2"/>
                </a:solidFill>
              </a:rPr>
              <a:t>;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Los </a:t>
            </a:r>
            <a:r>
              <a:rPr lang="es-PE" sz="2800" dirty="0" err="1"/>
              <a:t>arrays</a:t>
            </a:r>
            <a:r>
              <a:rPr lang="es-PE" sz="2800" dirty="0"/>
              <a:t> en </a:t>
            </a:r>
            <a:r>
              <a:rPr lang="es-PE" sz="2800" dirty="0" err="1"/>
              <a:t>Javascript</a:t>
            </a:r>
            <a:r>
              <a:rPr lang="es-PE" sz="2800" dirty="0"/>
              <a:t> empiezan siempre en la posición </a:t>
            </a:r>
            <a:r>
              <a:rPr lang="es-PE" sz="2800" dirty="0" smtClean="0"/>
              <a:t>0. </a:t>
            </a:r>
          </a:p>
        </p:txBody>
      </p:sp>
    </p:spTree>
    <p:extLst>
      <p:ext uri="{BB962C8B-B14F-4D97-AF65-F5344CB8AC3E}">
        <p14:creationId xmlns:p14="http://schemas.microsoft.com/office/powerpoint/2010/main" val="6387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800"/>
              </a:spcBef>
            </a:pPr>
            <a:endParaRPr lang="es-PE" sz="2400" dirty="0" smtClean="0"/>
          </a:p>
          <a:p>
            <a:pPr lvl="1">
              <a:spcBef>
                <a:spcPts val="1800"/>
              </a:spcBef>
            </a:pPr>
            <a:r>
              <a:rPr lang="es-PE" sz="2400" dirty="0" err="1" smtClean="0"/>
              <a:t>var</a:t>
            </a:r>
            <a:r>
              <a:rPr lang="es-PE" sz="2400" dirty="0" smtClean="0"/>
              <a:t> </a:t>
            </a:r>
            <a:r>
              <a:rPr lang="es-PE" sz="2400" dirty="0" err="1"/>
              <a:t>miArray</a:t>
            </a:r>
            <a:r>
              <a:rPr lang="es-PE" sz="2400" dirty="0"/>
              <a:t> = new </a:t>
            </a:r>
            <a:r>
              <a:rPr lang="es-PE" sz="2400" dirty="0" err="1"/>
              <a:t>Array</a:t>
            </a:r>
            <a:r>
              <a:rPr lang="es-PE" sz="2400" dirty="0"/>
              <a:t>(3) </a:t>
            </a:r>
            <a:br>
              <a:rPr lang="es-PE" sz="2400" dirty="0"/>
            </a:b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 err="1"/>
              <a:t>miArray</a:t>
            </a:r>
            <a:r>
              <a:rPr lang="es-PE" sz="2400" dirty="0"/>
              <a:t>[0] = 155 </a:t>
            </a:r>
            <a:br>
              <a:rPr lang="es-PE" sz="2400" dirty="0"/>
            </a:br>
            <a:r>
              <a:rPr lang="es-PE" sz="2400" dirty="0" err="1"/>
              <a:t>miArray</a:t>
            </a:r>
            <a:r>
              <a:rPr lang="es-PE" sz="2400" dirty="0"/>
              <a:t>[1] = 4 </a:t>
            </a:r>
            <a:br>
              <a:rPr lang="es-PE" sz="2400" dirty="0"/>
            </a:br>
            <a:r>
              <a:rPr lang="es-PE" sz="2400" dirty="0" err="1"/>
              <a:t>miArray</a:t>
            </a:r>
            <a:r>
              <a:rPr lang="es-PE" sz="2400" dirty="0"/>
              <a:t>[2] = 499 </a:t>
            </a:r>
            <a:br>
              <a:rPr lang="es-PE" sz="2400" dirty="0"/>
            </a:b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 err="1"/>
              <a:t>for</a:t>
            </a:r>
            <a:r>
              <a:rPr lang="es-PE" sz="2400" dirty="0"/>
              <a:t> (i=0;i&lt;3;i++){ </a:t>
            </a:r>
            <a:br>
              <a:rPr lang="es-PE" sz="2400" dirty="0"/>
            </a:br>
            <a:r>
              <a:rPr lang="es-PE" sz="2400" dirty="0"/>
              <a:t>    </a:t>
            </a:r>
            <a:r>
              <a:rPr lang="es-PE" sz="2400" dirty="0" err="1"/>
              <a:t>document.write</a:t>
            </a:r>
            <a:r>
              <a:rPr lang="es-PE" sz="2400" dirty="0"/>
              <a:t>("Posición " + i + " del </a:t>
            </a:r>
            <a:r>
              <a:rPr lang="es-PE" sz="2400" dirty="0" err="1"/>
              <a:t>array</a:t>
            </a:r>
            <a:r>
              <a:rPr lang="es-PE" sz="2400" dirty="0"/>
              <a:t>: " + </a:t>
            </a:r>
            <a:r>
              <a:rPr lang="es-PE" sz="2400" dirty="0" err="1"/>
              <a:t>miArray</a:t>
            </a:r>
            <a:r>
              <a:rPr lang="es-PE" sz="2400" dirty="0"/>
              <a:t>[i]) </a:t>
            </a:r>
            <a:br>
              <a:rPr lang="es-PE" sz="2400" dirty="0"/>
            </a:br>
            <a:r>
              <a:rPr lang="es-PE" sz="2400" dirty="0"/>
              <a:t>    </a:t>
            </a:r>
            <a:r>
              <a:rPr lang="es-PE" sz="2400" dirty="0" err="1"/>
              <a:t>document.write</a:t>
            </a:r>
            <a:r>
              <a:rPr lang="es-PE" sz="2400" dirty="0"/>
              <a:t>("&lt;</a:t>
            </a:r>
            <a:r>
              <a:rPr lang="es-PE" sz="2400" dirty="0" err="1"/>
              <a:t>br</a:t>
            </a:r>
            <a:r>
              <a:rPr lang="es-PE" sz="2400" dirty="0"/>
              <a:t>&gt;") </a:t>
            </a:r>
            <a:br>
              <a:rPr lang="es-PE" sz="2400" dirty="0"/>
            </a:br>
            <a:r>
              <a:rPr lang="es-PE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2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Tipos de datos en los </a:t>
            </a:r>
            <a:r>
              <a:rPr lang="es-PE" dirty="0" err="1" smtClean="0">
                <a:solidFill>
                  <a:schemeClr val="bg1"/>
                </a:solidFill>
              </a:rPr>
              <a:t>arrays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En las casillas de los </a:t>
            </a:r>
            <a:r>
              <a:rPr lang="es-PE" sz="2800" dirty="0" err="1"/>
              <a:t>arrays</a:t>
            </a:r>
            <a:r>
              <a:rPr lang="es-PE" sz="2800" dirty="0"/>
              <a:t> podemos guardar datos de cualquier tipo. </a:t>
            </a:r>
            <a:endParaRPr lang="es-PE" sz="2800" dirty="0" smtClean="0"/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Podemos </a:t>
            </a:r>
            <a:r>
              <a:rPr lang="es-PE" sz="2800" dirty="0"/>
              <a:t>ver un </a:t>
            </a:r>
            <a:r>
              <a:rPr lang="es-PE" sz="2800" dirty="0" err="1"/>
              <a:t>array</a:t>
            </a:r>
            <a:r>
              <a:rPr lang="es-PE" sz="2800" dirty="0"/>
              <a:t> donde introducimos datos de tipo carácter</a:t>
            </a:r>
            <a:r>
              <a:rPr lang="es-PE" sz="2800" dirty="0" smtClean="0"/>
              <a:t>.</a:t>
            </a:r>
          </a:p>
          <a:p>
            <a:pPr lvl="2">
              <a:spcBef>
                <a:spcPts val="1800"/>
              </a:spcBef>
            </a:pPr>
            <a:r>
              <a:rPr lang="es-PE" sz="2800" dirty="0" err="1"/>
              <a:t>miArray</a:t>
            </a:r>
            <a:r>
              <a:rPr lang="es-PE" sz="2800" dirty="0"/>
              <a:t>[0] = "</a:t>
            </a:r>
            <a:r>
              <a:rPr lang="es-PE" sz="2800" dirty="0" smtClean="0"/>
              <a:t>Hola"; 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 err="1"/>
              <a:t>miArray</a:t>
            </a:r>
            <a:r>
              <a:rPr lang="es-PE" sz="2800" dirty="0"/>
              <a:t>[1] = "a" </a:t>
            </a:r>
            <a:r>
              <a:rPr lang="es-PE" sz="2800" dirty="0" smtClean="0"/>
              <a:t>;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 err="1"/>
              <a:t>miArray</a:t>
            </a:r>
            <a:r>
              <a:rPr lang="es-PE" sz="2800" dirty="0"/>
              <a:t>[2] = "</a:t>
            </a:r>
            <a:r>
              <a:rPr lang="es-PE" sz="2800" dirty="0" smtClean="0"/>
              <a:t>todos";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30804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Tipos de datos en los </a:t>
            </a:r>
            <a:r>
              <a:rPr lang="es-PE" dirty="0" err="1" smtClean="0">
                <a:solidFill>
                  <a:schemeClr val="bg1"/>
                </a:solidFill>
              </a:rPr>
              <a:t>arrays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En </a:t>
            </a:r>
            <a:r>
              <a:rPr lang="es-PE" sz="2800" dirty="0" err="1"/>
              <a:t>Javascript</a:t>
            </a:r>
            <a:r>
              <a:rPr lang="es-PE" sz="2800" dirty="0"/>
              <a:t> podemos guardar distintos tipos de datos en las casillas de un mismo </a:t>
            </a:r>
            <a:r>
              <a:rPr lang="es-PE" sz="2800" dirty="0" err="1"/>
              <a:t>array</a:t>
            </a:r>
            <a:r>
              <a:rPr lang="es-PE" sz="2800" dirty="0"/>
              <a:t>. Es decir, podemos introducir números en unas casillas, textos en otras, </a:t>
            </a:r>
            <a:r>
              <a:rPr lang="es-PE" sz="2800" dirty="0" err="1"/>
              <a:t>boleanos</a:t>
            </a:r>
            <a:r>
              <a:rPr lang="es-PE" sz="2800" dirty="0"/>
              <a:t> o cualquier otra cosa que </a:t>
            </a:r>
            <a:r>
              <a:rPr lang="es-PE" sz="2800" dirty="0" smtClean="0"/>
              <a:t>deseemos.</a:t>
            </a:r>
          </a:p>
          <a:p>
            <a:pPr lvl="2">
              <a:spcBef>
                <a:spcPts val="1800"/>
              </a:spcBef>
            </a:pPr>
            <a:r>
              <a:rPr lang="en-US" sz="2400" dirty="0" err="1"/>
              <a:t>miArray</a:t>
            </a:r>
            <a:r>
              <a:rPr lang="en-US" sz="2400" dirty="0"/>
              <a:t>[0] = "</a:t>
            </a:r>
            <a:r>
              <a:rPr lang="en-US" sz="2400" dirty="0" smtClean="0"/>
              <a:t>oracle.com";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miArray</a:t>
            </a:r>
            <a:r>
              <a:rPr lang="en-US" sz="2400" dirty="0"/>
              <a:t>[1] = 1275 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miArray</a:t>
            </a:r>
            <a:r>
              <a:rPr lang="en-US" sz="2400" dirty="0"/>
              <a:t>[1] = 0.78 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miArray</a:t>
            </a:r>
            <a:r>
              <a:rPr lang="en-US" sz="2400" dirty="0"/>
              <a:t>[2] = true </a:t>
            </a:r>
            <a:r>
              <a:rPr lang="en-US" sz="2400" dirty="0" smtClean="0"/>
              <a:t>;</a:t>
            </a: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50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Declaración e inicialización resumida de </a:t>
            </a:r>
            <a:r>
              <a:rPr lang="es-PE" dirty="0" err="1" smtClean="0">
                <a:solidFill>
                  <a:schemeClr val="bg1"/>
                </a:solidFill>
              </a:rPr>
              <a:t>Arrays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En </a:t>
            </a:r>
            <a:r>
              <a:rPr lang="es-PE" sz="2800" dirty="0" err="1"/>
              <a:t>Javascript</a:t>
            </a:r>
            <a:r>
              <a:rPr lang="es-PE" sz="2800" dirty="0"/>
              <a:t> tenemos a nuestra disposición una manera resumida de declarar un </a:t>
            </a:r>
            <a:r>
              <a:rPr lang="es-PE" sz="2800" dirty="0" err="1"/>
              <a:t>array</a:t>
            </a:r>
            <a:r>
              <a:rPr lang="es-PE" sz="2800" dirty="0"/>
              <a:t> y cargar valores en un mismo paso</a:t>
            </a:r>
            <a:r>
              <a:rPr lang="es-PE" sz="28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s-PE" sz="2400" dirty="0" smtClean="0"/>
              <a:t>  </a:t>
            </a:r>
            <a:r>
              <a:rPr lang="es-PE" sz="2400" b="1" dirty="0" err="1" smtClean="0">
                <a:solidFill>
                  <a:schemeClr val="tx2"/>
                </a:solidFill>
              </a:rPr>
              <a:t>var</a:t>
            </a:r>
            <a:r>
              <a:rPr lang="es-PE" sz="2400" b="1" dirty="0" smtClean="0">
                <a:solidFill>
                  <a:schemeClr val="tx2"/>
                </a:solidFill>
              </a:rPr>
              <a:t> </a:t>
            </a:r>
            <a:r>
              <a:rPr lang="es-PE" sz="2400" b="1" dirty="0" err="1">
                <a:solidFill>
                  <a:schemeClr val="tx2"/>
                </a:solidFill>
              </a:rPr>
              <a:t>arrayRapido</a:t>
            </a:r>
            <a:r>
              <a:rPr lang="es-PE" sz="2400" b="1" dirty="0">
                <a:solidFill>
                  <a:schemeClr val="tx2"/>
                </a:solidFill>
              </a:rPr>
              <a:t> = [12,45,"array inicializado en su declaración"]</a:t>
            </a:r>
            <a:r>
              <a:rPr lang="es-PE" sz="2400" b="1" dirty="0"/>
              <a:t> </a:t>
            </a:r>
            <a:endParaRPr lang="es-P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318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Longitud de los </a:t>
            </a:r>
            <a:r>
              <a:rPr lang="es-PE" dirty="0" err="1" smtClean="0">
                <a:solidFill>
                  <a:schemeClr val="bg1"/>
                </a:solidFill>
              </a:rPr>
              <a:t>arrays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Para acceder a una propiedad de un objeto se ha de utilizar el operador punto. Se escribe el nombre del </a:t>
            </a:r>
            <a:r>
              <a:rPr lang="es-PE" sz="2800" dirty="0" err="1"/>
              <a:t>array</a:t>
            </a:r>
            <a:r>
              <a:rPr lang="es-PE" sz="2800" dirty="0"/>
              <a:t> que queremos acceder al número de posiciones que tiene, sin corchetes ni paréntesis, seguido de un punto y la palabra </a:t>
            </a:r>
            <a:r>
              <a:rPr lang="es-PE" sz="2800" dirty="0" err="1"/>
              <a:t>length</a:t>
            </a:r>
            <a:r>
              <a:rPr lang="es-PE" sz="2800" dirty="0"/>
              <a:t>. </a:t>
            </a:r>
            <a:endParaRPr lang="es-PE" sz="2800" dirty="0" smtClean="0"/>
          </a:p>
          <a:p>
            <a:pPr lvl="1">
              <a:spcBef>
                <a:spcPts val="1800"/>
              </a:spcBef>
            </a:pPr>
            <a:r>
              <a:rPr lang="es-PE" sz="2400" b="1" dirty="0" err="1">
                <a:solidFill>
                  <a:schemeClr val="tx2"/>
                </a:solidFill>
              </a:rPr>
              <a:t>var</a:t>
            </a:r>
            <a:r>
              <a:rPr lang="es-PE" sz="2400" b="1" dirty="0">
                <a:solidFill>
                  <a:schemeClr val="tx2"/>
                </a:solidFill>
              </a:rPr>
              <a:t> </a:t>
            </a: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 = new </a:t>
            </a:r>
            <a:r>
              <a:rPr lang="es-PE" sz="2400" b="1" dirty="0" err="1">
                <a:solidFill>
                  <a:schemeClr val="tx2"/>
                </a:solidFill>
              </a:rPr>
              <a:t>Array</a:t>
            </a:r>
            <a:r>
              <a:rPr lang="es-PE" sz="2400" b="1" dirty="0">
                <a:solidFill>
                  <a:schemeClr val="tx2"/>
                </a:solidFill>
              </a:rPr>
              <a:t>() </a:t>
            </a:r>
            <a:br>
              <a:rPr lang="es-PE" sz="2400" b="1" dirty="0">
                <a:solidFill>
                  <a:schemeClr val="tx2"/>
                </a:solidFill>
              </a:rPr>
            </a:br>
            <a:r>
              <a:rPr lang="es-PE" sz="2400" b="1" dirty="0" err="1" smtClean="0">
                <a:solidFill>
                  <a:schemeClr val="tx2"/>
                </a:solidFill>
              </a:rPr>
              <a:t>miArray</a:t>
            </a:r>
            <a:r>
              <a:rPr lang="es-PE" sz="2400" b="1" dirty="0" smtClean="0">
                <a:solidFill>
                  <a:schemeClr val="tx2"/>
                </a:solidFill>
              </a:rPr>
              <a:t>[0</a:t>
            </a:r>
            <a:r>
              <a:rPr lang="es-PE" sz="2400" b="1" dirty="0">
                <a:solidFill>
                  <a:schemeClr val="tx2"/>
                </a:solidFill>
              </a:rPr>
              <a:t>] = 155 </a:t>
            </a:r>
            <a:br>
              <a:rPr lang="es-PE" sz="2400" b="1" dirty="0">
                <a:solidFill>
                  <a:schemeClr val="tx2"/>
                </a:solidFill>
              </a:rPr>
            </a:b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[1] = 499 </a:t>
            </a:r>
            <a:br>
              <a:rPr lang="es-PE" sz="2400" b="1" dirty="0">
                <a:solidFill>
                  <a:schemeClr val="tx2"/>
                </a:solidFill>
              </a:rPr>
            </a:br>
            <a:r>
              <a:rPr lang="es-PE" sz="2400" b="1" dirty="0" err="1">
                <a:solidFill>
                  <a:schemeClr val="tx2"/>
                </a:solidFill>
              </a:rPr>
              <a:t>miArray</a:t>
            </a:r>
            <a:r>
              <a:rPr lang="es-PE" sz="2400" b="1" dirty="0">
                <a:solidFill>
                  <a:schemeClr val="tx2"/>
                </a:solidFill>
              </a:rPr>
              <a:t>[2] = 65 </a:t>
            </a:r>
            <a:br>
              <a:rPr lang="es-PE" sz="2400" b="1" dirty="0">
                <a:solidFill>
                  <a:schemeClr val="tx2"/>
                </a:solidFill>
              </a:rPr>
            </a:br>
            <a:r>
              <a:rPr lang="es-PE" sz="2400" b="1" dirty="0" err="1" smtClean="0">
                <a:solidFill>
                  <a:schemeClr val="tx2"/>
                </a:solidFill>
              </a:rPr>
              <a:t>document.write</a:t>
            </a:r>
            <a:r>
              <a:rPr lang="es-PE" sz="2400" b="1" dirty="0">
                <a:solidFill>
                  <a:schemeClr val="tx2"/>
                </a:solidFill>
              </a:rPr>
              <a:t>("Longitud del </a:t>
            </a:r>
            <a:r>
              <a:rPr lang="es-PE" sz="2400" b="1" dirty="0" err="1">
                <a:solidFill>
                  <a:schemeClr val="tx2"/>
                </a:solidFill>
              </a:rPr>
              <a:t>array</a:t>
            </a:r>
            <a:r>
              <a:rPr lang="es-PE" sz="2400" b="1" dirty="0">
                <a:solidFill>
                  <a:schemeClr val="tx2"/>
                </a:solidFill>
              </a:rPr>
              <a:t>: " + </a:t>
            </a:r>
            <a:r>
              <a:rPr lang="es-PE" sz="2400" b="1" dirty="0" err="1">
                <a:solidFill>
                  <a:schemeClr val="tx2"/>
                </a:solidFill>
              </a:rPr>
              <a:t>miArray.length</a:t>
            </a:r>
            <a:r>
              <a:rPr lang="es-PE" sz="2400" b="1" dirty="0">
                <a:solidFill>
                  <a:schemeClr val="tx2"/>
                </a:solidFill>
              </a:rPr>
              <a:t>) </a:t>
            </a:r>
            <a:br>
              <a:rPr lang="es-PE" sz="2400" b="1" dirty="0">
                <a:solidFill>
                  <a:schemeClr val="tx2"/>
                </a:solidFill>
              </a:rPr>
            </a:br>
            <a:r>
              <a:rPr lang="es-PE" sz="2800" dirty="0"/>
              <a:t/>
            </a:r>
            <a:br>
              <a:rPr lang="es-PE" sz="2800" dirty="0"/>
            </a:br>
            <a:endParaRPr lang="es-P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315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Arrays</a:t>
            </a:r>
            <a:r>
              <a:rPr lang="es-PE" dirty="0" smtClean="0">
                <a:solidFill>
                  <a:schemeClr val="bg1"/>
                </a:solidFill>
              </a:rPr>
              <a:t> multidimensionales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err="1" smtClean="0"/>
              <a:t>Array</a:t>
            </a:r>
            <a:r>
              <a:rPr lang="es-PE" sz="2800" dirty="0" smtClean="0"/>
              <a:t> bidimensional</a:t>
            </a:r>
          </a:p>
          <a:p>
            <a:pPr lvl="1">
              <a:spcBef>
                <a:spcPts val="1800"/>
              </a:spcBef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temperaturas_cuidades</a:t>
            </a:r>
            <a:r>
              <a:rPr lang="en-US" sz="2400" dirty="0"/>
              <a:t> = new Array(new Array (12,10,11), new Array(5,0,2),new Array(10,8,10</a:t>
            </a:r>
            <a:r>
              <a:rPr lang="en-US" sz="2400" dirty="0" smtClean="0"/>
              <a:t>))</a:t>
            </a:r>
            <a:endParaRPr lang="es-PE" sz="2400" b="1" dirty="0"/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 smtClean="0"/>
              <a:t>Array de </a:t>
            </a:r>
            <a:r>
              <a:rPr lang="en-US" sz="2800" dirty="0" err="1" smtClean="0"/>
              <a:t>varias</a:t>
            </a:r>
            <a:r>
              <a:rPr lang="en-US" sz="2800" dirty="0" smtClean="0"/>
              <a:t> </a:t>
            </a:r>
            <a:r>
              <a:rPr lang="en-US" sz="2800" dirty="0" err="1" smtClean="0"/>
              <a:t>dimensiones</a:t>
            </a:r>
            <a:endParaRPr lang="en-US" sz="2800" dirty="0" smtClean="0"/>
          </a:p>
          <a:p>
            <a:pPr lvl="1">
              <a:spcBef>
                <a:spcPts val="1800"/>
              </a:spcBef>
            </a:pPr>
            <a:r>
              <a:rPr lang="es-PE" sz="2400" dirty="0" err="1"/>
              <a:t>var</a:t>
            </a:r>
            <a:r>
              <a:rPr lang="es-PE" sz="2400" dirty="0"/>
              <a:t> </a:t>
            </a:r>
            <a:r>
              <a:rPr lang="es-PE" sz="2400" dirty="0" err="1"/>
              <a:t>arrayMuchasDimensiones</a:t>
            </a:r>
            <a:r>
              <a:rPr lang="es-PE" sz="2400" dirty="0"/>
              <a:t> = [1, ["hola", "que", "tal", ["estas", "estamos", "estoy"], ["bien", "mal"], "acabo"], 2, 5</a:t>
            </a:r>
            <a:r>
              <a:rPr lang="es-PE" sz="2400" dirty="0" smtClean="0"/>
              <a:t>];</a:t>
            </a:r>
          </a:p>
          <a:p>
            <a:pPr lvl="1">
              <a:spcBef>
                <a:spcPts val="1800"/>
              </a:spcBef>
            </a:pPr>
            <a:r>
              <a:rPr lang="es-PE" sz="2400" dirty="0" err="1"/>
              <a:t>alert</a:t>
            </a:r>
            <a:r>
              <a:rPr lang="es-PE" sz="2400" dirty="0"/>
              <a:t> (</a:t>
            </a:r>
            <a:r>
              <a:rPr lang="es-PE" sz="2400" dirty="0" err="1"/>
              <a:t>arrayMuchasDimensiones</a:t>
            </a:r>
            <a:r>
              <a:rPr lang="es-PE" sz="2400" dirty="0"/>
              <a:t>[0])</a:t>
            </a:r>
            <a:br>
              <a:rPr lang="es-PE" sz="2400" dirty="0"/>
            </a:br>
            <a:r>
              <a:rPr lang="es-PE" sz="2400" dirty="0" err="1"/>
              <a:t>alert</a:t>
            </a:r>
            <a:r>
              <a:rPr lang="es-PE" sz="2400" dirty="0"/>
              <a:t> (</a:t>
            </a:r>
            <a:r>
              <a:rPr lang="es-PE" sz="2400" dirty="0" err="1"/>
              <a:t>arrayMuchasDimensiones</a:t>
            </a:r>
            <a:r>
              <a:rPr lang="es-PE" sz="2400" dirty="0"/>
              <a:t>[1][2])</a:t>
            </a:r>
            <a:br>
              <a:rPr lang="es-PE" sz="2400" dirty="0"/>
            </a:br>
            <a:r>
              <a:rPr lang="es-PE" sz="2400" dirty="0" err="1"/>
              <a:t>alert</a:t>
            </a:r>
            <a:r>
              <a:rPr lang="es-PE" sz="2400" dirty="0"/>
              <a:t> (</a:t>
            </a:r>
            <a:r>
              <a:rPr lang="es-PE" sz="2400" dirty="0" err="1"/>
              <a:t>arrayMuchasDimensiones</a:t>
            </a:r>
            <a:r>
              <a:rPr lang="es-PE" sz="2400" dirty="0"/>
              <a:t>[1][3][1])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01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Trabajo con formularios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Para acceder a un formulario desde el objeto </a:t>
            </a:r>
            <a:r>
              <a:rPr lang="es-PE" sz="2800" dirty="0" err="1"/>
              <a:t>document</a:t>
            </a:r>
            <a:r>
              <a:rPr lang="es-PE" sz="2800" dirty="0"/>
              <a:t> podemos hacerlo de dos formas. </a:t>
            </a:r>
            <a:endParaRPr lang="es-PE" sz="28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 smtClean="0"/>
              <a:t>A </a:t>
            </a:r>
            <a:r>
              <a:rPr lang="es-PE" sz="2800" dirty="0"/>
              <a:t>partir de su nombre, asignado con el atributo NAME de HTML. 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/>
              <a:t>Mediante la matriz de formularios del objeto </a:t>
            </a:r>
            <a:r>
              <a:rPr lang="es-PE" sz="2800" dirty="0" err="1"/>
              <a:t>document</a:t>
            </a:r>
            <a:r>
              <a:rPr lang="es-PE" sz="2800" dirty="0"/>
              <a:t>, con el índice del formulario al que queremos acceder. 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Para </a:t>
            </a:r>
            <a:r>
              <a:rPr lang="en-US" sz="2800" dirty="0" err="1" smtClean="0"/>
              <a:t>esté</a:t>
            </a:r>
            <a:r>
              <a:rPr lang="en-US" sz="2800" dirty="0" smtClean="0"/>
              <a:t> </a:t>
            </a:r>
            <a:r>
              <a:rPr lang="en-US" sz="2800" dirty="0" err="1" smtClean="0"/>
              <a:t>formulario</a:t>
            </a:r>
            <a:r>
              <a:rPr lang="en-US" sz="2800" dirty="0" smtClean="0"/>
              <a:t>;</a:t>
            </a:r>
          </a:p>
          <a:p>
            <a:pPr lvl="2">
              <a:spcBef>
                <a:spcPts val="600"/>
              </a:spcBef>
            </a:pPr>
            <a:r>
              <a:rPr lang="en-US" sz="2400" b="1" dirty="0">
                <a:solidFill>
                  <a:schemeClr val="tx2"/>
                </a:solidFill>
              </a:rPr>
              <a:t>&lt;FORM name="f1"&gt; 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&lt;INPUT type=text name=campo1&gt; 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&lt;INPUT type=text name=campo2&gt; 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&lt;/FORM&gt;</a:t>
            </a:r>
            <a:endParaRPr lang="es-PE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Funciones predefinidas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Sintaxis:</a:t>
            </a:r>
          </a:p>
          <a:p>
            <a:pPr lvl="1">
              <a:spcBef>
                <a:spcPts val="1800"/>
              </a:spcBef>
            </a:pPr>
            <a:r>
              <a:rPr lang="es-PE" sz="2800" b="1" dirty="0" err="1" smtClean="0">
                <a:solidFill>
                  <a:schemeClr val="tx2"/>
                </a:solidFill>
              </a:rPr>
              <a:t>function</a:t>
            </a:r>
            <a:r>
              <a:rPr lang="es-PE" sz="2800" b="1" dirty="0" smtClean="0">
                <a:solidFill>
                  <a:schemeClr val="tx2"/>
                </a:solidFill>
              </a:rPr>
              <a:t> </a:t>
            </a:r>
            <a:r>
              <a:rPr lang="es-PE" sz="2800" b="1" dirty="0" err="1">
                <a:solidFill>
                  <a:schemeClr val="tx2"/>
                </a:solidFill>
              </a:rPr>
              <a:t>nombrefuncion</a:t>
            </a:r>
            <a:r>
              <a:rPr lang="es-PE" sz="2800" b="1" dirty="0">
                <a:solidFill>
                  <a:schemeClr val="tx2"/>
                </a:solidFill>
              </a:rPr>
              <a:t> (){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   instrucciones de la función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   ...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} </a:t>
            </a:r>
            <a:endParaRPr lang="es-PE" sz="2800" b="1" dirty="0" smtClean="0">
              <a:solidFill>
                <a:schemeClr val="tx2"/>
              </a:solidFill>
            </a:endParaRP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  <a:endParaRPr lang="es-PE" sz="2800" dirty="0"/>
          </a:p>
          <a:p>
            <a:pPr lvl="1">
              <a:spcBef>
                <a:spcPts val="1800"/>
              </a:spcBef>
            </a:pPr>
            <a:r>
              <a:rPr lang="es-PE" sz="2800" b="1" dirty="0" err="1" smtClean="0">
                <a:solidFill>
                  <a:schemeClr val="tx2"/>
                </a:solidFill>
              </a:rPr>
              <a:t>function</a:t>
            </a:r>
            <a:r>
              <a:rPr lang="es-PE" sz="2800" b="1" dirty="0" smtClean="0">
                <a:solidFill>
                  <a:schemeClr val="tx2"/>
                </a:solidFill>
              </a:rPr>
              <a:t> </a:t>
            </a:r>
            <a:r>
              <a:rPr lang="es-PE" sz="2800" b="1" dirty="0" err="1">
                <a:solidFill>
                  <a:schemeClr val="tx2"/>
                </a:solidFill>
              </a:rPr>
              <a:t>escribirBienvenida</a:t>
            </a:r>
            <a:r>
              <a:rPr lang="es-PE" sz="2800" b="1" dirty="0">
                <a:solidFill>
                  <a:schemeClr val="tx2"/>
                </a:solidFill>
              </a:rPr>
              <a:t>(){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   </a:t>
            </a:r>
            <a:r>
              <a:rPr lang="es-PE" sz="2800" b="1" dirty="0" err="1">
                <a:solidFill>
                  <a:schemeClr val="tx2"/>
                </a:solidFill>
              </a:rPr>
              <a:t>document.write</a:t>
            </a:r>
            <a:r>
              <a:rPr lang="es-PE" sz="2800" b="1" dirty="0">
                <a:solidFill>
                  <a:schemeClr val="tx2"/>
                </a:solidFill>
              </a:rPr>
              <a:t>("&lt;H1&gt;Hola a todos&lt;/H1&gt;")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} </a:t>
            </a:r>
            <a:endParaRPr lang="es-PE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Trabajo con formularios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Podremos acceder con su nombre de esta manera. </a:t>
            </a:r>
            <a:endParaRPr lang="es-PE" sz="2800" dirty="0" smtClean="0"/>
          </a:p>
          <a:p>
            <a:pPr lvl="2">
              <a:spcBef>
                <a:spcPts val="600"/>
              </a:spcBef>
            </a:pPr>
            <a:r>
              <a:rPr lang="es-PE" sz="2800" b="1" dirty="0" smtClean="0">
                <a:solidFill>
                  <a:schemeClr val="tx2"/>
                </a:solidFill>
              </a:rPr>
              <a:t>document.f1;</a:t>
            </a:r>
            <a:endParaRPr lang="es-PE" sz="2800" b="1" dirty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O con su índice, si suponemos que es el primero de la página. </a:t>
            </a:r>
            <a:endParaRPr lang="es-PE" sz="2800" dirty="0" smtClean="0"/>
          </a:p>
          <a:p>
            <a:pPr lvl="1">
              <a:spcBef>
                <a:spcPts val="600"/>
              </a:spcBef>
            </a:pPr>
            <a:r>
              <a:rPr lang="es-PE" sz="2800" dirty="0" smtClean="0"/>
              <a:t>	</a:t>
            </a:r>
            <a:r>
              <a:rPr lang="es-PE" sz="2800" b="1" dirty="0" err="1" smtClean="0">
                <a:solidFill>
                  <a:schemeClr val="tx2"/>
                </a:solidFill>
              </a:rPr>
              <a:t>document.forms</a:t>
            </a:r>
            <a:r>
              <a:rPr lang="es-PE" sz="2800" b="1" dirty="0" smtClean="0">
                <a:solidFill>
                  <a:schemeClr val="tx2"/>
                </a:solidFill>
              </a:rPr>
              <a:t>[0];</a:t>
            </a:r>
          </a:p>
          <a:p>
            <a:pPr lvl="1">
              <a:spcBef>
                <a:spcPts val="6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77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Trabajo con formularios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De similar manera accedemos a los elementos de un formulario, que dependen del objeto </a:t>
            </a:r>
            <a:r>
              <a:rPr lang="es-PE" sz="2800" dirty="0" err="1"/>
              <a:t>form</a:t>
            </a:r>
            <a:r>
              <a:rPr lang="es-PE" sz="2800" dirty="0"/>
              <a:t>. </a:t>
            </a:r>
            <a:endParaRPr lang="es-PE" sz="28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/>
              <a:t>A partir del nombre del objeto asignado con el atributo NAME de HTML. </a:t>
            </a:r>
            <a:endParaRPr lang="es-PE" sz="2800" dirty="0" smtClean="0"/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r>
              <a:rPr lang="es-PE" sz="2800" dirty="0"/>
              <a:t>Mediante la matriz de elementos del objeto </a:t>
            </a:r>
            <a:r>
              <a:rPr lang="es-PE" sz="2800" dirty="0" err="1"/>
              <a:t>form</a:t>
            </a:r>
            <a:r>
              <a:rPr lang="es-PE" sz="2800" dirty="0"/>
              <a:t>, con el índice del elemento al que queremos acceder. 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Podríamos acceder al campo 1 del anterior formulario de dos maneras. </a:t>
            </a:r>
            <a:endParaRPr lang="es-PE" sz="2800" dirty="0" smtClean="0"/>
          </a:p>
          <a:p>
            <a:pPr>
              <a:spcBef>
                <a:spcPts val="600"/>
              </a:spcBef>
            </a:pPr>
            <a:r>
              <a:rPr lang="es-PE" sz="2800" dirty="0" smtClean="0"/>
              <a:t>	</a:t>
            </a:r>
            <a:r>
              <a:rPr lang="es-PE" sz="2800" b="1" dirty="0" smtClean="0">
                <a:solidFill>
                  <a:schemeClr val="tx2"/>
                </a:solidFill>
              </a:rPr>
              <a:t>document.f1.campo1</a:t>
            </a:r>
            <a:r>
              <a:rPr lang="es-PE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7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Trabajo con formularios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 smtClean="0"/>
              <a:t>A </a:t>
            </a:r>
            <a:r>
              <a:rPr lang="es-PE" sz="2800" dirty="0"/>
              <a:t>partir del </a:t>
            </a:r>
            <a:r>
              <a:rPr lang="es-PE" sz="2800" dirty="0" err="1"/>
              <a:t>array</a:t>
            </a:r>
            <a:r>
              <a:rPr lang="es-PE" sz="2800" dirty="0"/>
              <a:t> de elementos</a:t>
            </a:r>
            <a:r>
              <a:rPr lang="es-PE" sz="28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s-PE" sz="2800" dirty="0" smtClean="0"/>
              <a:t>	</a:t>
            </a:r>
            <a:r>
              <a:rPr lang="es-PE" sz="2800" b="1" dirty="0" smtClean="0">
                <a:solidFill>
                  <a:schemeClr val="tx2"/>
                </a:solidFill>
              </a:rPr>
              <a:t>document.f1.elements[0</a:t>
            </a:r>
            <a:r>
              <a:rPr lang="es-PE" sz="2800" b="1" dirty="0">
                <a:solidFill>
                  <a:schemeClr val="tx2"/>
                </a:solidFill>
              </a:rPr>
              <a:t>]</a:t>
            </a:r>
            <a:r>
              <a:rPr lang="es-PE" sz="2800" dirty="0"/>
              <a:t> (utilizamos el índice 0 </a:t>
            </a:r>
            <a:r>
              <a:rPr lang="es-PE" sz="2800" dirty="0" smtClean="0"/>
              <a:t>	porque </a:t>
            </a:r>
            <a:r>
              <a:rPr lang="es-PE" sz="2800" dirty="0"/>
              <a:t>es el primer elemento y en </a:t>
            </a:r>
            <a:r>
              <a:rPr lang="es-PE" sz="2800" dirty="0" err="1"/>
              <a:t>Javascript</a:t>
            </a:r>
            <a:r>
              <a:rPr lang="es-PE" sz="2800" dirty="0"/>
              <a:t> los </a:t>
            </a:r>
            <a:r>
              <a:rPr lang="es-PE" sz="2800" dirty="0" smtClean="0"/>
              <a:t>	</a:t>
            </a:r>
            <a:r>
              <a:rPr lang="es-PE" sz="2800" dirty="0" err="1" smtClean="0"/>
              <a:t>arrays</a:t>
            </a:r>
            <a:r>
              <a:rPr lang="es-PE" sz="2800" dirty="0" smtClean="0"/>
              <a:t> </a:t>
            </a:r>
            <a:r>
              <a:rPr lang="es-PE" sz="2800" dirty="0"/>
              <a:t>empiezan por 0.)  </a:t>
            </a:r>
            <a:endParaRPr lang="es-PE" sz="2800" dirty="0" smtClean="0"/>
          </a:p>
          <a:p>
            <a:pPr marL="45720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Si deseamos acceder al segundo campo del formulario escribiríamos una de estas dos </a:t>
            </a:r>
            <a:r>
              <a:rPr lang="es-PE" sz="2800" dirty="0" smtClean="0"/>
              <a:t>sentencias:</a:t>
            </a:r>
          </a:p>
          <a:p>
            <a:pPr lvl="2">
              <a:spcBef>
                <a:spcPts val="600"/>
              </a:spcBef>
            </a:pPr>
            <a:r>
              <a:rPr lang="es-PE" sz="2800" b="1" dirty="0">
                <a:solidFill>
                  <a:schemeClr val="tx2"/>
                </a:solidFill>
              </a:rPr>
              <a:t>document.f1.campo2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>
                <a:solidFill>
                  <a:schemeClr val="tx2"/>
                </a:solidFill>
              </a:rPr>
              <a:t>document.f1.elements[1] 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Trabajo con formularios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s-PE" sz="2800" dirty="0"/>
              <a:t>T</a:t>
            </a:r>
            <a:r>
              <a:rPr lang="es-PE" sz="2800" dirty="0" smtClean="0"/>
              <a:t>ambién </a:t>
            </a:r>
            <a:r>
              <a:rPr lang="es-PE" sz="2800" dirty="0"/>
              <a:t>podemos acceder a un </a:t>
            </a:r>
            <a:r>
              <a:rPr lang="es-PE" sz="2800" dirty="0" smtClean="0"/>
              <a:t>formulario </a:t>
            </a:r>
            <a:r>
              <a:rPr lang="es-PE" sz="2800" dirty="0"/>
              <a:t>por el </a:t>
            </a:r>
            <a:r>
              <a:rPr lang="es-PE" sz="2800" dirty="0" err="1"/>
              <a:t>array</a:t>
            </a:r>
            <a:r>
              <a:rPr lang="es-PE" sz="2800" dirty="0"/>
              <a:t> de </a:t>
            </a:r>
            <a:r>
              <a:rPr lang="es-PE" sz="2800" dirty="0" err="1"/>
              <a:t>forms</a:t>
            </a:r>
            <a:r>
              <a:rPr lang="es-PE" sz="2800" dirty="0"/>
              <a:t>, indicando el índice del </a:t>
            </a:r>
            <a:r>
              <a:rPr lang="es-PE" sz="2800" dirty="0" smtClean="0"/>
              <a:t>formulario, de </a:t>
            </a:r>
            <a:r>
              <a:rPr lang="es-PE" sz="2800" dirty="0"/>
              <a:t>este </a:t>
            </a:r>
            <a:r>
              <a:rPr lang="es-PE" sz="2800" dirty="0" smtClean="0"/>
              <a:t>modo </a:t>
            </a:r>
            <a:r>
              <a:rPr lang="es-PE" sz="2800" dirty="0"/>
              <a:t>el acceso al campo2 sería el siguiente</a:t>
            </a:r>
            <a:r>
              <a:rPr lang="es-PE" sz="28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es-PE" sz="2800" b="1" dirty="0" err="1">
                <a:solidFill>
                  <a:schemeClr val="tx2"/>
                </a:solidFill>
              </a:rPr>
              <a:t>document.forms</a:t>
            </a:r>
            <a:r>
              <a:rPr lang="es-PE" sz="2800" b="1" dirty="0">
                <a:solidFill>
                  <a:schemeClr val="tx2"/>
                </a:solidFill>
              </a:rPr>
              <a:t>[0].campo2 </a:t>
            </a:r>
            <a:br>
              <a:rPr lang="es-PE" sz="2800" b="1" dirty="0">
                <a:solidFill>
                  <a:schemeClr val="tx2"/>
                </a:solidFill>
              </a:rPr>
            </a:br>
            <a:r>
              <a:rPr lang="es-PE" sz="2800" b="1" dirty="0" err="1">
                <a:solidFill>
                  <a:schemeClr val="tx2"/>
                </a:solidFill>
              </a:rPr>
              <a:t>document.forms</a:t>
            </a:r>
            <a:r>
              <a:rPr lang="es-PE" sz="2800" b="1" dirty="0">
                <a:solidFill>
                  <a:schemeClr val="tx2"/>
                </a:solidFill>
              </a:rPr>
              <a:t>[0].</a:t>
            </a:r>
            <a:r>
              <a:rPr lang="es-PE" sz="2800" b="1" dirty="0" err="1">
                <a:solidFill>
                  <a:schemeClr val="tx2"/>
                </a:solidFill>
              </a:rPr>
              <a:t>elements</a:t>
            </a:r>
            <a:r>
              <a:rPr lang="es-PE" sz="2800" b="1" dirty="0">
                <a:solidFill>
                  <a:schemeClr val="tx2"/>
                </a:solidFill>
              </a:rPr>
              <a:t>[1] 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- Calculadora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PE" sz="1600" b="1" dirty="0" smtClean="0">
                <a:solidFill>
                  <a:schemeClr val="tx2"/>
                </a:solidFill>
              </a:rPr>
              <a:t>&lt;</a:t>
            </a:r>
            <a:r>
              <a:rPr lang="es-PE" sz="1600" b="1" dirty="0">
                <a:solidFill>
                  <a:schemeClr val="tx2"/>
                </a:solidFill>
              </a:rPr>
              <a:t>script&gt;</a:t>
            </a: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</a:t>
            </a:r>
            <a:r>
              <a:rPr lang="es-PE" sz="1600" b="1" dirty="0" err="1">
                <a:solidFill>
                  <a:schemeClr val="tx2"/>
                </a:solidFill>
              </a:rPr>
              <a:t>function</a:t>
            </a:r>
            <a:r>
              <a:rPr lang="es-PE" sz="1600" b="1" dirty="0">
                <a:solidFill>
                  <a:schemeClr val="tx2"/>
                </a:solidFill>
              </a:rPr>
              <a:t> calcula(</a:t>
            </a:r>
            <a:r>
              <a:rPr lang="es-PE" sz="1600" b="1" dirty="0" err="1">
                <a:solidFill>
                  <a:schemeClr val="tx2"/>
                </a:solidFill>
              </a:rPr>
              <a:t>operacion</a:t>
            </a:r>
            <a:r>
              <a:rPr lang="es-PE" sz="1600" b="1" dirty="0">
                <a:solidFill>
                  <a:schemeClr val="tx2"/>
                </a:solidFill>
              </a:rPr>
              <a:t>){</a:t>
            </a: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    </a:t>
            </a:r>
            <a:r>
              <a:rPr lang="es-PE" sz="1600" b="1" dirty="0" err="1">
                <a:solidFill>
                  <a:schemeClr val="tx2"/>
                </a:solidFill>
              </a:rPr>
              <a:t>var</a:t>
            </a:r>
            <a:r>
              <a:rPr lang="es-PE" sz="1600" b="1" dirty="0">
                <a:solidFill>
                  <a:schemeClr val="tx2"/>
                </a:solidFill>
              </a:rPr>
              <a:t> operando1 = document.calc.operando1.value</a:t>
            </a: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    </a:t>
            </a:r>
            <a:r>
              <a:rPr lang="es-PE" sz="1600" b="1" dirty="0" err="1">
                <a:solidFill>
                  <a:schemeClr val="tx2"/>
                </a:solidFill>
              </a:rPr>
              <a:t>var</a:t>
            </a:r>
            <a:r>
              <a:rPr lang="es-PE" sz="1600" b="1" dirty="0">
                <a:solidFill>
                  <a:schemeClr val="tx2"/>
                </a:solidFill>
              </a:rPr>
              <a:t> operando2 = document.calc.operando2.value</a:t>
            </a: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    </a:t>
            </a:r>
            <a:r>
              <a:rPr lang="es-PE" sz="1600" b="1" dirty="0" err="1">
                <a:solidFill>
                  <a:schemeClr val="tx2"/>
                </a:solidFill>
              </a:rPr>
              <a:t>var</a:t>
            </a:r>
            <a:r>
              <a:rPr lang="es-PE" sz="1600" b="1" dirty="0">
                <a:solidFill>
                  <a:schemeClr val="tx2"/>
                </a:solidFill>
              </a:rPr>
              <a:t> </a:t>
            </a:r>
            <a:r>
              <a:rPr lang="es-PE" sz="1600" b="1" dirty="0" err="1">
                <a:solidFill>
                  <a:schemeClr val="tx2"/>
                </a:solidFill>
              </a:rPr>
              <a:t>result</a:t>
            </a:r>
            <a:r>
              <a:rPr lang="es-PE" sz="1600" b="1" dirty="0">
                <a:solidFill>
                  <a:schemeClr val="tx2"/>
                </a:solidFill>
              </a:rPr>
              <a:t> = </a:t>
            </a:r>
            <a:r>
              <a:rPr lang="es-PE" sz="1600" b="1" dirty="0" err="1">
                <a:solidFill>
                  <a:schemeClr val="tx2"/>
                </a:solidFill>
              </a:rPr>
              <a:t>eval</a:t>
            </a:r>
            <a:r>
              <a:rPr lang="es-PE" sz="1600" b="1" dirty="0">
                <a:solidFill>
                  <a:schemeClr val="tx2"/>
                </a:solidFill>
              </a:rPr>
              <a:t>(operando1 + </a:t>
            </a:r>
            <a:r>
              <a:rPr lang="es-PE" sz="1600" b="1" dirty="0" err="1">
                <a:solidFill>
                  <a:schemeClr val="tx2"/>
                </a:solidFill>
              </a:rPr>
              <a:t>operacion</a:t>
            </a:r>
            <a:r>
              <a:rPr lang="es-PE" sz="1600" b="1" dirty="0">
                <a:solidFill>
                  <a:schemeClr val="tx2"/>
                </a:solidFill>
              </a:rPr>
              <a:t> + operando2)</a:t>
            </a: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    </a:t>
            </a:r>
            <a:r>
              <a:rPr lang="es-PE" sz="1600" b="1" dirty="0" err="1">
                <a:solidFill>
                  <a:schemeClr val="tx2"/>
                </a:solidFill>
              </a:rPr>
              <a:t>document.calc.resultado.value</a:t>
            </a:r>
            <a:r>
              <a:rPr lang="es-PE" sz="1600" b="1" dirty="0">
                <a:solidFill>
                  <a:schemeClr val="tx2"/>
                </a:solidFill>
              </a:rPr>
              <a:t> = </a:t>
            </a:r>
            <a:r>
              <a:rPr lang="es-PE" sz="1600" b="1" dirty="0" err="1">
                <a:solidFill>
                  <a:schemeClr val="tx2"/>
                </a:solidFill>
              </a:rPr>
              <a:t>result</a:t>
            </a:r>
            <a:endParaRPr lang="es-PE" sz="1600" b="1" dirty="0">
              <a:solidFill>
                <a:schemeClr val="tx2"/>
              </a:solidFill>
            </a:endParaRPr>
          </a:p>
          <a:p>
            <a:pPr lvl="2"/>
            <a:r>
              <a:rPr lang="es-PE" sz="1600" b="1" dirty="0">
                <a:solidFill>
                  <a:schemeClr val="tx2"/>
                </a:solidFill>
              </a:rPr>
              <a:t>            }</a:t>
            </a:r>
          </a:p>
          <a:p>
            <a:pPr lvl="2"/>
            <a:r>
              <a:rPr lang="es-PE" sz="1600" b="1" dirty="0" smtClean="0">
                <a:solidFill>
                  <a:schemeClr val="tx2"/>
                </a:solidFill>
              </a:rPr>
              <a:t>&lt;/</a:t>
            </a:r>
            <a:r>
              <a:rPr lang="es-PE" sz="1600" b="1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sz="1600" b="1" dirty="0" smtClean="0">
                <a:solidFill>
                  <a:schemeClr val="tx2"/>
                </a:solidFill>
              </a:rPr>
              <a:t>        </a:t>
            </a:r>
            <a:endParaRPr lang="es-PE" sz="1600" b="1" dirty="0">
              <a:solidFill>
                <a:schemeClr val="tx2"/>
              </a:solidFill>
            </a:endParaRP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&lt;</a:t>
            </a:r>
            <a:r>
              <a:rPr lang="es-PE" sz="1600" b="1" dirty="0" err="1">
                <a:solidFill>
                  <a:schemeClr val="tx2"/>
                </a:solidFill>
              </a:rPr>
              <a:t>form</a:t>
            </a:r>
            <a:r>
              <a:rPr lang="es-PE" sz="1600" b="1" dirty="0">
                <a:solidFill>
                  <a:schemeClr val="tx2"/>
                </a:solidFill>
              </a:rPr>
              <a:t> </a:t>
            </a:r>
            <a:r>
              <a:rPr lang="es-PE" sz="1600" b="1" dirty="0" err="1">
                <a:solidFill>
                  <a:schemeClr val="tx2"/>
                </a:solidFill>
              </a:rPr>
              <a:t>name</a:t>
            </a:r>
            <a:r>
              <a:rPr lang="es-PE" sz="1600" b="1" dirty="0">
                <a:solidFill>
                  <a:schemeClr val="tx2"/>
                </a:solidFill>
              </a:rPr>
              <a:t>="</a:t>
            </a:r>
            <a:r>
              <a:rPr lang="es-PE" sz="1600" b="1" dirty="0" err="1">
                <a:solidFill>
                  <a:schemeClr val="tx2"/>
                </a:solidFill>
              </a:rPr>
              <a:t>calc</a:t>
            </a:r>
            <a:r>
              <a:rPr lang="es-PE" sz="1600" b="1" dirty="0">
                <a:solidFill>
                  <a:schemeClr val="tx2"/>
                </a:solidFill>
              </a:rPr>
              <a:t>"&gt;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type="Text" name="operando1" value="0" size="12"&gt;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&lt;</a:t>
            </a:r>
            <a:r>
              <a:rPr lang="es-PE" sz="1600" b="1" dirty="0" err="1">
                <a:solidFill>
                  <a:schemeClr val="tx2"/>
                </a:solidFill>
              </a:rPr>
              <a:t>br</a:t>
            </a:r>
            <a:r>
              <a:rPr lang="es-PE" sz="16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type="Text" name="operando2" value="0" size="12"&gt;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&lt;</a:t>
            </a:r>
            <a:r>
              <a:rPr lang="es-PE" sz="1600" b="1" dirty="0" err="1">
                <a:solidFill>
                  <a:schemeClr val="tx2"/>
                </a:solidFill>
              </a:rPr>
              <a:t>br</a:t>
            </a:r>
            <a:r>
              <a:rPr lang="es-PE" sz="16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type="Button" name="" value=" + " </a:t>
            </a:r>
            <a:r>
              <a:rPr lang="en-US" sz="1600" b="1" dirty="0" err="1">
                <a:solidFill>
                  <a:schemeClr val="tx2"/>
                </a:solidFill>
              </a:rPr>
              <a:t>onclick</a:t>
            </a:r>
            <a:r>
              <a:rPr lang="en-US" sz="1600" b="1" dirty="0">
                <a:solidFill>
                  <a:schemeClr val="tx2"/>
                </a:solidFill>
              </a:rPr>
              <a:t>="</a:t>
            </a:r>
            <a:r>
              <a:rPr lang="en-US" sz="1600" b="1" dirty="0" err="1">
                <a:solidFill>
                  <a:schemeClr val="tx2"/>
                </a:solidFill>
              </a:rPr>
              <a:t>calcula</a:t>
            </a:r>
            <a:r>
              <a:rPr lang="en-US" sz="1600" b="1" dirty="0">
                <a:solidFill>
                  <a:schemeClr val="tx2"/>
                </a:solidFill>
              </a:rPr>
              <a:t>('+')"&gt;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type="Button" name="" value=" - " </a:t>
            </a:r>
            <a:r>
              <a:rPr lang="en-US" sz="1600" b="1" dirty="0" err="1">
                <a:solidFill>
                  <a:schemeClr val="tx2"/>
                </a:solidFill>
              </a:rPr>
              <a:t>onclick</a:t>
            </a:r>
            <a:r>
              <a:rPr lang="en-US" sz="1600" b="1" dirty="0">
                <a:solidFill>
                  <a:schemeClr val="tx2"/>
                </a:solidFill>
              </a:rPr>
              <a:t>="</a:t>
            </a:r>
            <a:r>
              <a:rPr lang="en-US" sz="1600" b="1" dirty="0" err="1">
                <a:solidFill>
                  <a:schemeClr val="tx2"/>
                </a:solidFill>
              </a:rPr>
              <a:t>calcula</a:t>
            </a:r>
            <a:r>
              <a:rPr lang="en-US" sz="1600" b="1" dirty="0">
                <a:solidFill>
                  <a:schemeClr val="tx2"/>
                </a:solidFill>
              </a:rPr>
              <a:t>('-')"&gt;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type="Button" name="" value=" X " </a:t>
            </a:r>
            <a:r>
              <a:rPr lang="en-US" sz="1600" b="1" dirty="0" err="1">
                <a:solidFill>
                  <a:schemeClr val="tx2"/>
                </a:solidFill>
              </a:rPr>
              <a:t>onclick</a:t>
            </a:r>
            <a:r>
              <a:rPr lang="en-US" sz="1600" b="1" dirty="0">
                <a:solidFill>
                  <a:schemeClr val="tx2"/>
                </a:solidFill>
              </a:rPr>
              <a:t>="</a:t>
            </a:r>
            <a:r>
              <a:rPr lang="en-US" sz="1600" b="1" dirty="0" err="1">
                <a:solidFill>
                  <a:schemeClr val="tx2"/>
                </a:solidFill>
              </a:rPr>
              <a:t>calcula</a:t>
            </a:r>
            <a:r>
              <a:rPr lang="en-US" sz="1600" b="1" dirty="0">
                <a:solidFill>
                  <a:schemeClr val="tx2"/>
                </a:solidFill>
              </a:rPr>
              <a:t>('*')"&gt;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type="Button" name="" value=" / " </a:t>
            </a:r>
            <a:r>
              <a:rPr lang="en-US" sz="1600" b="1" dirty="0" err="1">
                <a:solidFill>
                  <a:schemeClr val="tx2"/>
                </a:solidFill>
              </a:rPr>
              <a:t>onclick</a:t>
            </a:r>
            <a:r>
              <a:rPr lang="en-US" sz="1600" b="1" dirty="0">
                <a:solidFill>
                  <a:schemeClr val="tx2"/>
                </a:solidFill>
              </a:rPr>
              <a:t>="</a:t>
            </a:r>
            <a:r>
              <a:rPr lang="en-US" sz="1600" b="1" dirty="0" err="1">
                <a:solidFill>
                  <a:schemeClr val="tx2"/>
                </a:solidFill>
              </a:rPr>
              <a:t>calcula</a:t>
            </a:r>
            <a:r>
              <a:rPr lang="en-US" sz="1600" b="1" dirty="0">
                <a:solidFill>
                  <a:schemeClr val="tx2"/>
                </a:solidFill>
              </a:rPr>
              <a:t>('/')"&gt;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    &lt;</a:t>
            </a:r>
            <a:r>
              <a:rPr lang="es-PE" sz="1600" b="1" dirty="0" err="1">
                <a:solidFill>
                  <a:schemeClr val="tx2"/>
                </a:solidFill>
              </a:rPr>
              <a:t>br</a:t>
            </a:r>
            <a:r>
              <a:rPr lang="es-PE" sz="16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            &lt;input type="Text" name="</a:t>
            </a:r>
            <a:r>
              <a:rPr lang="en-US" sz="1600" b="1" dirty="0" err="1">
                <a:solidFill>
                  <a:schemeClr val="tx2"/>
                </a:solidFill>
              </a:rPr>
              <a:t>resultado</a:t>
            </a:r>
            <a:r>
              <a:rPr lang="en-US" sz="1600" b="1" dirty="0">
                <a:solidFill>
                  <a:schemeClr val="tx2"/>
                </a:solidFill>
              </a:rPr>
              <a:t>" value="0" size="12"&gt;</a:t>
            </a:r>
          </a:p>
          <a:p>
            <a:pPr lvl="1"/>
            <a:r>
              <a:rPr lang="es-PE" sz="1600" b="1" dirty="0">
                <a:solidFill>
                  <a:schemeClr val="tx2"/>
                </a:solidFill>
              </a:rPr>
              <a:t>        &lt;/</a:t>
            </a:r>
            <a:r>
              <a:rPr lang="es-PE" sz="1600" b="1" dirty="0" err="1">
                <a:solidFill>
                  <a:schemeClr val="tx2"/>
                </a:solidFill>
              </a:rPr>
              <a:t>form</a:t>
            </a:r>
            <a:r>
              <a:rPr lang="es-PE" sz="1600" b="1" dirty="0">
                <a:solidFill>
                  <a:schemeClr val="tx2"/>
                </a:solidFill>
              </a:rPr>
              <a:t>&gt; 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483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y métodos del objeto </a:t>
            </a:r>
            <a:r>
              <a:rPr lang="es-PE" dirty="0" err="1" smtClean="0">
                <a:solidFill>
                  <a:schemeClr val="bg1"/>
                </a:solidFill>
              </a:rPr>
              <a:t>form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92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action</a:t>
            </a:r>
            <a:r>
              <a:rPr lang="es-PE" sz="2800" dirty="0"/>
              <a:t> </a:t>
            </a:r>
            <a:r>
              <a:rPr lang="es-PE" sz="2800" dirty="0" smtClean="0"/>
              <a:t>.- Es </a:t>
            </a:r>
            <a:r>
              <a:rPr lang="es-PE" sz="2800" dirty="0"/>
              <a:t>la acción que queremos realizar cuando se </a:t>
            </a:r>
            <a:r>
              <a:rPr lang="es-PE" sz="2800" dirty="0" err="1"/>
              <a:t>submite</a:t>
            </a:r>
            <a:r>
              <a:rPr lang="es-PE" sz="2800" dirty="0"/>
              <a:t> un formulario. Se coloca generalmente una dirección de correo o la URL a la que le mandaremos los datos. Corresponde con el atributo ACTION del formulario.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elements</a:t>
            </a:r>
            <a:r>
              <a:rPr lang="es-PE" sz="2800" b="1" dirty="0"/>
              <a:t> </a:t>
            </a:r>
            <a:r>
              <a:rPr lang="es-PE" sz="2800" b="1" dirty="0" err="1"/>
              <a:t>array</a:t>
            </a:r>
            <a:r>
              <a:rPr lang="es-PE" sz="2800" dirty="0"/>
              <a:t> </a:t>
            </a:r>
            <a:r>
              <a:rPr lang="es-PE" sz="2800" dirty="0" smtClean="0"/>
              <a:t>.- La </a:t>
            </a:r>
            <a:r>
              <a:rPr lang="es-PE" sz="2800" dirty="0"/>
              <a:t>matriz de elementos contiene cada uno de los campos del formulario.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Encoding</a:t>
            </a:r>
            <a:r>
              <a:rPr lang="es-PE" sz="2800" b="1" dirty="0" smtClean="0"/>
              <a:t> .- </a:t>
            </a:r>
            <a:r>
              <a:rPr lang="es-PE" sz="2800" dirty="0" smtClean="0"/>
              <a:t>El </a:t>
            </a:r>
            <a:r>
              <a:rPr lang="es-PE" sz="2800" dirty="0"/>
              <a:t>tipo de codificación del formulario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length</a:t>
            </a:r>
            <a:r>
              <a:rPr lang="es-PE" sz="2800" dirty="0"/>
              <a:t> </a:t>
            </a:r>
            <a:r>
              <a:rPr lang="es-PE" sz="2800" dirty="0" smtClean="0"/>
              <a:t>.- El </a:t>
            </a:r>
            <a:r>
              <a:rPr lang="es-PE" sz="2800" dirty="0"/>
              <a:t>número de campos del formulario.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method</a:t>
            </a:r>
            <a:r>
              <a:rPr lang="es-PE" sz="2800" dirty="0"/>
              <a:t> </a:t>
            </a:r>
            <a:r>
              <a:rPr lang="es-PE" sz="2800" dirty="0" smtClean="0"/>
              <a:t>.- El </a:t>
            </a:r>
            <a:r>
              <a:rPr lang="es-PE" sz="2800" dirty="0"/>
              <a:t>método por el que mandamos la información. Corresponde con el atributo METHOD del formulario. </a:t>
            </a:r>
          </a:p>
          <a:p>
            <a:r>
              <a:rPr lang="es-PE" sz="2800" b="1" dirty="0" err="1"/>
              <a:t>name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El nombre del formulario, que corresponde con el atributo NAME del formulario. </a:t>
            </a:r>
          </a:p>
          <a:p>
            <a:r>
              <a:rPr lang="es-PE" sz="2800" b="1" dirty="0"/>
              <a:t>target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La ventana o </a:t>
            </a:r>
            <a:r>
              <a:rPr lang="es-PE" sz="2800" dirty="0" err="1"/>
              <a:t>frame</a:t>
            </a:r>
            <a:r>
              <a:rPr lang="es-PE" sz="2800" dirty="0"/>
              <a:t> en la que está dirigido el formulario. Cuando se </a:t>
            </a:r>
            <a:r>
              <a:rPr lang="es-PE" sz="2800" dirty="0" err="1"/>
              <a:t>submita</a:t>
            </a:r>
            <a:r>
              <a:rPr lang="es-PE" sz="2800" dirty="0"/>
              <a:t> se actualizará la ventana o </a:t>
            </a:r>
            <a:r>
              <a:rPr lang="es-PE" sz="2800" dirty="0" err="1"/>
              <a:t>frame</a:t>
            </a:r>
            <a:r>
              <a:rPr lang="es-PE" sz="2800" dirty="0"/>
              <a:t> indicado. Corresponde con el atributo target del formulario.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y métodos del objeto </a:t>
            </a:r>
            <a:r>
              <a:rPr lang="es-PE" dirty="0" err="1" smtClean="0">
                <a:solidFill>
                  <a:schemeClr val="bg1"/>
                </a:solidFill>
              </a:rPr>
              <a:t>form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n</a:t>
            </a:r>
            <a:r>
              <a:rPr lang="es-PE" sz="2800" b="1" dirty="0" err="1" smtClean="0"/>
              <a:t>ame</a:t>
            </a:r>
            <a:r>
              <a:rPr lang="es-PE" sz="2800" b="1" dirty="0" smtClean="0"/>
              <a:t> .- </a:t>
            </a:r>
            <a:r>
              <a:rPr lang="es-PE" sz="2800" dirty="0" smtClean="0"/>
              <a:t>El </a:t>
            </a:r>
            <a:r>
              <a:rPr lang="es-PE" sz="2800" dirty="0"/>
              <a:t>nombre del formulario, que corresponde con el atributo NAME del formulario.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/>
              <a:t>target</a:t>
            </a:r>
            <a:r>
              <a:rPr lang="es-PE" sz="2800" dirty="0"/>
              <a:t> </a:t>
            </a:r>
            <a:r>
              <a:rPr lang="es-PE" sz="2800" dirty="0" smtClean="0"/>
              <a:t>.- La </a:t>
            </a:r>
            <a:r>
              <a:rPr lang="es-PE" sz="2800" dirty="0"/>
              <a:t>ventana o </a:t>
            </a:r>
            <a:r>
              <a:rPr lang="es-PE" sz="2800" dirty="0" err="1"/>
              <a:t>frame</a:t>
            </a:r>
            <a:r>
              <a:rPr lang="es-PE" sz="2800" dirty="0"/>
              <a:t> en la que está dirigido el formulario. Cuando se </a:t>
            </a:r>
            <a:r>
              <a:rPr lang="es-PE" sz="2800" dirty="0" err="1"/>
              <a:t>submita</a:t>
            </a:r>
            <a:r>
              <a:rPr lang="es-PE" sz="2800" dirty="0"/>
              <a:t> se actualizará la ventana o </a:t>
            </a:r>
            <a:r>
              <a:rPr lang="es-PE" sz="2800" dirty="0" err="1"/>
              <a:t>frame</a:t>
            </a:r>
            <a:r>
              <a:rPr lang="es-PE" sz="2800" dirty="0"/>
              <a:t> indicado. Corresponde con el atributo target del formulario.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Ejemplos de trabajo con las propiedades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/>
              <a:t>Por ejemplo podríamos cambiar la URL que </a:t>
            </a:r>
            <a:r>
              <a:rPr lang="es-PE" sz="2800" dirty="0" smtClean="0"/>
              <a:t>recibiría   la </a:t>
            </a:r>
            <a:r>
              <a:rPr lang="es-PE" sz="2800" dirty="0"/>
              <a:t>información del formulario con la instrucción</a:t>
            </a:r>
            <a:r>
              <a:rPr lang="es-PE" sz="28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s-PE" sz="2800" dirty="0"/>
              <a:t> </a:t>
            </a:r>
            <a:r>
              <a:rPr lang="es-PE" sz="2800" dirty="0" smtClean="0"/>
              <a:t>      </a:t>
            </a:r>
            <a:r>
              <a:rPr lang="es-PE" sz="2800" b="1" dirty="0" err="1" smtClean="0">
                <a:solidFill>
                  <a:schemeClr val="tx2"/>
                </a:solidFill>
              </a:rPr>
              <a:t>document.miFormulario.action</a:t>
            </a:r>
            <a:r>
              <a:rPr lang="es-PE" sz="2800" b="1" dirty="0" smtClean="0">
                <a:solidFill>
                  <a:schemeClr val="tx2"/>
                </a:solidFill>
              </a:rPr>
              <a:t> </a:t>
            </a:r>
            <a:r>
              <a:rPr lang="es-PE" sz="2800" b="1" dirty="0">
                <a:solidFill>
                  <a:schemeClr val="tx2"/>
                </a:solidFill>
              </a:rPr>
              <a:t>= "</a:t>
            </a:r>
            <a:r>
              <a:rPr lang="es-PE" sz="2800" b="1" dirty="0" smtClean="0">
                <a:solidFill>
                  <a:schemeClr val="tx2"/>
                </a:solidFill>
              </a:rPr>
              <a:t>miPágina.asp"</a:t>
            </a:r>
          </a:p>
          <a:p>
            <a:pPr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Cambiar </a:t>
            </a:r>
            <a:r>
              <a:rPr lang="es-PE" sz="2800" dirty="0"/>
              <a:t>el target para </a:t>
            </a:r>
            <a:r>
              <a:rPr lang="es-PE" sz="2800" dirty="0" err="1"/>
              <a:t>submitir</a:t>
            </a:r>
            <a:r>
              <a:rPr lang="es-PE" sz="2800" dirty="0"/>
              <a:t> un formulario en una posible ventana secundaria llamada </a:t>
            </a:r>
            <a:r>
              <a:rPr lang="es-PE" sz="2800" dirty="0" err="1"/>
              <a:t>mi_ventana</a:t>
            </a:r>
            <a:r>
              <a:rPr lang="es-PE" sz="2800" dirty="0"/>
              <a:t>. </a:t>
            </a:r>
            <a:endParaRPr lang="es-PE" sz="2800" dirty="0" smtClean="0"/>
          </a:p>
          <a:p>
            <a:pPr>
              <a:spcBef>
                <a:spcPts val="1800"/>
              </a:spcBef>
            </a:pPr>
            <a:r>
              <a:rPr lang="es-PE" sz="2800" dirty="0" smtClean="0"/>
              <a:t>       </a:t>
            </a:r>
            <a:r>
              <a:rPr lang="es-PE" sz="2800" b="1" dirty="0" err="1" smtClean="0">
                <a:solidFill>
                  <a:schemeClr val="tx2"/>
                </a:solidFill>
              </a:rPr>
              <a:t>document.miFormulario.target</a:t>
            </a:r>
            <a:r>
              <a:rPr lang="es-PE" sz="2800" b="1" dirty="0" smtClean="0">
                <a:solidFill>
                  <a:schemeClr val="tx2"/>
                </a:solidFill>
              </a:rPr>
              <a:t> </a:t>
            </a:r>
            <a:r>
              <a:rPr lang="es-PE" sz="2800" b="1" dirty="0">
                <a:solidFill>
                  <a:schemeClr val="tx2"/>
                </a:solidFill>
              </a:rPr>
              <a:t>= "</a:t>
            </a:r>
            <a:r>
              <a:rPr lang="es-PE" sz="2800" b="1" dirty="0" err="1">
                <a:solidFill>
                  <a:schemeClr val="tx2"/>
                </a:solidFill>
              </a:rPr>
              <a:t>mi_ventana</a:t>
            </a:r>
            <a:r>
              <a:rPr lang="es-PE" sz="2800" b="1" dirty="0">
                <a:solidFill>
                  <a:schemeClr val="tx2"/>
                </a:solidFill>
              </a:rPr>
              <a:t>"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form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submit</a:t>
            </a:r>
            <a:r>
              <a:rPr lang="es-PE" sz="2800" b="1" dirty="0" smtClean="0"/>
              <a:t>(), </a:t>
            </a:r>
            <a:r>
              <a:rPr lang="es-PE" sz="2800" dirty="0" smtClean="0"/>
              <a:t>Para </a:t>
            </a:r>
            <a:r>
              <a:rPr lang="es-PE" sz="2800" dirty="0"/>
              <a:t>hacer que el formulario se </a:t>
            </a:r>
            <a:r>
              <a:rPr lang="es-PE" sz="2800" dirty="0" err="1"/>
              <a:t>submita</a:t>
            </a:r>
            <a:r>
              <a:rPr lang="es-PE" sz="2800" dirty="0"/>
              <a:t>, aunque no se haya pulsado el botón de </a:t>
            </a:r>
            <a:r>
              <a:rPr lang="es-PE" sz="2800" dirty="0" err="1"/>
              <a:t>submit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reset</a:t>
            </a:r>
            <a:r>
              <a:rPr lang="es-PE" sz="2800" b="1" dirty="0" smtClean="0"/>
              <a:t>(), </a:t>
            </a:r>
            <a:r>
              <a:rPr lang="es-PE" sz="2800" dirty="0" smtClean="0"/>
              <a:t>Para </a:t>
            </a:r>
            <a:r>
              <a:rPr lang="es-PE" sz="2800" dirty="0"/>
              <a:t>reinicializar todos los campos del formulario, como si se hubiese pulsado el botón de </a:t>
            </a:r>
            <a:r>
              <a:rPr lang="es-PE" sz="2800" dirty="0" err="1"/>
              <a:t>reset</a:t>
            </a:r>
            <a:r>
              <a:rPr lang="es-PE" sz="2800" dirty="0"/>
              <a:t>. </a:t>
            </a:r>
            <a:r>
              <a:rPr lang="es-PE" sz="2800" dirty="0" smtClean="0"/>
              <a:t> 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918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Ejemplos de trabajo con los métodos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1628800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000" b="1" dirty="0">
                <a:solidFill>
                  <a:schemeClr val="tx2"/>
                </a:solidFill>
              </a:rPr>
              <a:t>&lt;script </a:t>
            </a:r>
            <a:r>
              <a:rPr lang="es-PE" sz="2000" b="1" dirty="0" err="1">
                <a:solidFill>
                  <a:schemeClr val="tx2"/>
                </a:solidFill>
              </a:rPr>
              <a:t>type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text</a:t>
            </a:r>
            <a:r>
              <a:rPr lang="es-PE" sz="2000" b="1" dirty="0">
                <a:solidFill>
                  <a:schemeClr val="tx2"/>
                </a:solidFill>
              </a:rPr>
              <a:t>/</a:t>
            </a:r>
            <a:r>
              <a:rPr lang="es-PE" sz="2000" b="1" dirty="0" err="1">
                <a:solidFill>
                  <a:schemeClr val="tx2"/>
                </a:solidFill>
              </a:rPr>
              <a:t>javascript</a:t>
            </a:r>
            <a:r>
              <a:rPr lang="es-PE" sz="2000" b="1" dirty="0">
                <a:solidFill>
                  <a:schemeClr val="tx2"/>
                </a:solidFill>
              </a:rPr>
              <a:t>"&gt;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validaFormulario</a:t>
            </a:r>
            <a:r>
              <a:rPr lang="es-PE" sz="2000" b="1" dirty="0">
                <a:solidFill>
                  <a:schemeClr val="tx2"/>
                </a:solidFill>
              </a:rPr>
              <a:t>() 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</a:t>
            </a:r>
            <a:r>
              <a:rPr lang="es-PE" sz="2000" b="1" dirty="0" err="1">
                <a:solidFill>
                  <a:schemeClr val="tx2"/>
                </a:solidFill>
              </a:rPr>
              <a:t>if</a:t>
            </a:r>
            <a:r>
              <a:rPr lang="es-PE" sz="2000" b="1" dirty="0">
                <a:solidFill>
                  <a:schemeClr val="tx2"/>
                </a:solidFill>
              </a:rPr>
              <a:t> (document.miFormulario.campo1.value == "")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 </a:t>
            </a:r>
            <a:r>
              <a:rPr lang="es-PE" sz="2000" b="1" dirty="0" err="1">
                <a:solidFill>
                  <a:schemeClr val="tx2"/>
                </a:solidFill>
              </a:rPr>
              <a:t>alert</a:t>
            </a:r>
            <a:r>
              <a:rPr lang="es-PE" sz="2000" b="1" dirty="0">
                <a:solidFill>
                  <a:schemeClr val="tx2"/>
                </a:solidFill>
              </a:rPr>
              <a:t>("Debe rellenar el campo1 del formulario");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</a:t>
            </a:r>
            <a:r>
              <a:rPr lang="es-PE" sz="2000" b="1" dirty="0" err="1">
                <a:solidFill>
                  <a:schemeClr val="tx2"/>
                </a:solidFill>
              </a:rPr>
              <a:t>else</a:t>
            </a:r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 </a:t>
            </a:r>
            <a:r>
              <a:rPr lang="es-PE" sz="2000" b="1" dirty="0" err="1">
                <a:solidFill>
                  <a:schemeClr val="tx2"/>
                </a:solidFill>
              </a:rPr>
              <a:t>document.miFormulario.submit</a:t>
            </a:r>
            <a:r>
              <a:rPr lang="es-PE" sz="2000" b="1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}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&lt;/</a:t>
            </a:r>
            <a:r>
              <a:rPr lang="es-PE" sz="2000" b="1" dirty="0">
                <a:solidFill>
                  <a:schemeClr val="tx2"/>
                </a:solidFill>
              </a:rPr>
              <a:t>script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&lt;form name="</a:t>
            </a:r>
            <a:r>
              <a:rPr lang="en-US" sz="2000" b="1" dirty="0" err="1" smtClean="0">
                <a:solidFill>
                  <a:schemeClr val="tx2"/>
                </a:solidFill>
              </a:rPr>
              <a:t>miFormulario</a:t>
            </a:r>
            <a:r>
              <a:rPr lang="en-US" sz="2000" b="1" dirty="0" smtClean="0">
                <a:solidFill>
                  <a:schemeClr val="tx2"/>
                </a:solidFill>
              </a:rPr>
              <a:t>“ action</a:t>
            </a:r>
            <a:r>
              <a:rPr lang="en-US" sz="2000" b="1" dirty="0">
                <a:solidFill>
                  <a:schemeClr val="tx2"/>
                </a:solidFill>
              </a:rPr>
              <a:t>="mailto:joseluis1.renteria@gmail.com" </a:t>
            </a:r>
            <a:r>
              <a:rPr lang="en-US" sz="2000" b="1" dirty="0" smtClean="0">
                <a:solidFill>
                  <a:schemeClr val="tx2"/>
                </a:solidFill>
              </a:rPr>
              <a:t>  </a:t>
            </a:r>
            <a:r>
              <a:rPr lang="en-US" sz="2000" b="1" dirty="0" err="1" smtClean="0">
                <a:solidFill>
                  <a:schemeClr val="tx2"/>
                </a:solidFill>
              </a:rPr>
              <a:t>enctype</a:t>
            </a:r>
            <a:r>
              <a:rPr lang="en-US" sz="2000" b="1" dirty="0">
                <a:solidFill>
                  <a:schemeClr val="tx2"/>
                </a:solidFill>
              </a:rPr>
              <a:t>="text/plain"&gt;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       </a:t>
            </a:r>
            <a:r>
              <a:rPr lang="en-US" sz="2000" b="1" dirty="0" smtClean="0">
                <a:solidFill>
                  <a:schemeClr val="tx2"/>
                </a:solidFill>
              </a:rPr>
              <a:t>&lt;</a:t>
            </a:r>
            <a:r>
              <a:rPr lang="en-US" sz="2000" b="1" dirty="0">
                <a:solidFill>
                  <a:schemeClr val="tx2"/>
                </a:solidFill>
              </a:rPr>
              <a:t>input type="Text" name="campo1" value="" size="12" /&gt;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</a:t>
            </a:r>
            <a:r>
              <a:rPr lang="es-PE" sz="2000" b="1" dirty="0" smtClean="0">
                <a:solidFill>
                  <a:schemeClr val="tx2"/>
                </a:solidFill>
              </a:rPr>
              <a:t>&lt;</a:t>
            </a:r>
            <a:r>
              <a:rPr lang="es-PE" sz="2000" b="1" dirty="0">
                <a:solidFill>
                  <a:schemeClr val="tx2"/>
                </a:solidFill>
              </a:rPr>
              <a:t>input </a:t>
            </a:r>
            <a:r>
              <a:rPr lang="es-PE" sz="2000" b="1" dirty="0" err="1">
                <a:solidFill>
                  <a:schemeClr val="tx2"/>
                </a:solidFill>
              </a:rPr>
              <a:t>type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button</a:t>
            </a:r>
            <a:r>
              <a:rPr lang="es-PE" sz="2000" b="1" dirty="0">
                <a:solidFill>
                  <a:schemeClr val="tx2"/>
                </a:solidFill>
              </a:rPr>
              <a:t>" </a:t>
            </a:r>
            <a:r>
              <a:rPr lang="es-PE" sz="2000" b="1" dirty="0" err="1">
                <a:solidFill>
                  <a:schemeClr val="tx2"/>
                </a:solidFill>
              </a:rPr>
              <a:t>value</a:t>
            </a:r>
            <a:r>
              <a:rPr lang="es-PE" sz="2000" b="1" dirty="0">
                <a:solidFill>
                  <a:schemeClr val="tx2"/>
                </a:solidFill>
              </a:rPr>
              <a:t>="Enviar" </a:t>
            </a:r>
            <a:r>
              <a:rPr lang="es-PE" sz="2000" b="1" dirty="0" err="1">
                <a:solidFill>
                  <a:schemeClr val="tx2"/>
                </a:solidFill>
              </a:rPr>
              <a:t>onclick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validaFormulario</a:t>
            </a:r>
            <a:r>
              <a:rPr lang="es-PE" sz="2000" b="1" dirty="0">
                <a:solidFill>
                  <a:schemeClr val="tx2"/>
                </a:solidFill>
              </a:rPr>
              <a:t>()"&gt;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&lt;/</a:t>
            </a:r>
            <a:r>
              <a:rPr lang="es-PE" sz="2000" b="1" dirty="0" err="1">
                <a:solidFill>
                  <a:schemeClr val="tx2"/>
                </a:solidFill>
              </a:rPr>
              <a:t>form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  <a:endParaRPr lang="es-PE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Funciones predefinidas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Como llamar a la función:</a:t>
            </a:r>
          </a:p>
          <a:p>
            <a:pPr lvl="2"/>
            <a:endParaRPr lang="es-PE" dirty="0" smtClean="0"/>
          </a:p>
          <a:p>
            <a:pPr lvl="2"/>
            <a:r>
              <a:rPr lang="es-PE" sz="2400" b="1" dirty="0" smtClean="0">
                <a:solidFill>
                  <a:schemeClr val="tx2"/>
                </a:solidFill>
              </a:rPr>
              <a:t>&lt;head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  <a:r>
              <a:rPr lang="es-PE" sz="2400" b="1" dirty="0" smtClean="0">
                <a:solidFill>
                  <a:schemeClr val="tx2"/>
                </a:solidFill>
              </a:rPr>
              <a:t>    </a:t>
            </a:r>
            <a:endParaRPr lang="es-PE" sz="2400" b="1" dirty="0">
              <a:solidFill>
                <a:schemeClr val="tx2"/>
              </a:solidFill>
            </a:endParaRP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    &lt;script </a:t>
            </a:r>
            <a:r>
              <a:rPr lang="es-PE" sz="2400" b="1" dirty="0" err="1">
                <a:solidFill>
                  <a:schemeClr val="tx2"/>
                </a:solidFill>
              </a:rPr>
              <a:t>type</a:t>
            </a:r>
            <a:r>
              <a:rPr lang="es-PE" sz="2400" b="1" dirty="0">
                <a:solidFill>
                  <a:schemeClr val="tx2"/>
                </a:solidFill>
              </a:rPr>
              <a:t>=</a:t>
            </a:r>
            <a:r>
              <a:rPr lang="es-PE" sz="2400" b="1" dirty="0" err="1">
                <a:solidFill>
                  <a:schemeClr val="tx2"/>
                </a:solidFill>
              </a:rPr>
              <a:t>text</a:t>
            </a:r>
            <a:r>
              <a:rPr lang="es-PE" sz="2400" b="1" dirty="0">
                <a:solidFill>
                  <a:schemeClr val="tx2"/>
                </a:solidFill>
              </a:rPr>
              <a:t>/</a:t>
            </a:r>
            <a:r>
              <a:rPr lang="es-PE" sz="2400" b="1" dirty="0" err="1">
                <a:solidFill>
                  <a:schemeClr val="tx2"/>
                </a:solidFill>
              </a:rPr>
              <a:t>javascript</a:t>
            </a:r>
            <a:r>
              <a:rPr lang="es-PE" sz="2400" b="1" dirty="0">
                <a:solidFill>
                  <a:schemeClr val="tx2"/>
                </a:solidFill>
              </a:rPr>
              <a:t> </a:t>
            </a:r>
            <a:r>
              <a:rPr lang="es-PE" sz="2400" b="1" dirty="0" err="1">
                <a:solidFill>
                  <a:schemeClr val="tx2"/>
                </a:solidFill>
              </a:rPr>
              <a:t>src</a:t>
            </a:r>
            <a:r>
              <a:rPr lang="es-PE" sz="2400" b="1" dirty="0">
                <a:solidFill>
                  <a:schemeClr val="tx2"/>
                </a:solidFill>
              </a:rPr>
              <a:t>="</a:t>
            </a:r>
            <a:r>
              <a:rPr lang="es-PE" sz="2400" b="1" dirty="0" err="1" smtClean="0">
                <a:solidFill>
                  <a:schemeClr val="tx2"/>
                </a:solidFill>
              </a:rPr>
              <a:t>js</a:t>
            </a:r>
            <a:r>
              <a:rPr lang="es-PE" sz="2400" b="1" dirty="0" smtClean="0">
                <a:solidFill>
                  <a:schemeClr val="tx2"/>
                </a:solidFill>
              </a:rPr>
              <a:t>/js.js“&gt;       </a:t>
            </a:r>
            <a:endParaRPr lang="es-PE" sz="2400" b="1" dirty="0">
              <a:solidFill>
                <a:schemeClr val="tx2"/>
              </a:solidFill>
            </a:endParaRP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    &lt;/script&gt;</a:t>
            </a:r>
          </a:p>
          <a:p>
            <a:pPr lvl="2"/>
            <a:r>
              <a:rPr lang="es-PE" sz="2400" b="1" dirty="0" smtClean="0">
                <a:solidFill>
                  <a:schemeClr val="tx2"/>
                </a:solidFill>
              </a:rPr>
              <a:t>    </a:t>
            </a:r>
            <a:r>
              <a:rPr lang="es-PE" sz="2400" b="1" dirty="0">
                <a:solidFill>
                  <a:schemeClr val="tx2"/>
                </a:solidFill>
              </a:rPr>
              <a:t>&lt;/head&gt;</a:t>
            </a:r>
          </a:p>
          <a:p>
            <a:pPr lvl="2"/>
            <a:endParaRPr lang="es-PE" sz="2400" b="1" dirty="0">
              <a:solidFill>
                <a:schemeClr val="tx2"/>
              </a:solidFill>
            </a:endParaRP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&lt;</a:t>
            </a:r>
            <a:r>
              <a:rPr lang="es-PE" sz="2400" b="1" dirty="0" err="1">
                <a:solidFill>
                  <a:schemeClr val="tx2"/>
                </a:solidFill>
              </a:rPr>
              <a:t>body</a:t>
            </a:r>
            <a:r>
              <a:rPr lang="es-PE" sz="2400" b="1" dirty="0" smtClean="0">
                <a:solidFill>
                  <a:schemeClr val="tx2"/>
                </a:solidFill>
              </a:rPr>
              <a:t>&gt;    </a:t>
            </a:r>
            <a:endParaRPr lang="es-PE" sz="2400" b="1" dirty="0">
              <a:solidFill>
                <a:schemeClr val="tx2"/>
              </a:solidFill>
            </a:endParaRP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    &lt;script&gt;</a:t>
            </a: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        </a:t>
            </a:r>
            <a:r>
              <a:rPr lang="es-PE" sz="2400" b="1" dirty="0" err="1">
                <a:solidFill>
                  <a:schemeClr val="tx2"/>
                </a:solidFill>
              </a:rPr>
              <a:t>escribirBienvenida</a:t>
            </a:r>
            <a:r>
              <a:rPr lang="es-PE" sz="2400" b="1" dirty="0">
                <a:solidFill>
                  <a:schemeClr val="tx2"/>
                </a:solidFill>
              </a:rPr>
              <a:t>();</a:t>
            </a:r>
          </a:p>
          <a:p>
            <a:pPr lvl="2"/>
            <a:r>
              <a:rPr lang="es-PE" sz="2400" b="1" dirty="0">
                <a:solidFill>
                  <a:schemeClr val="tx2"/>
                </a:solidFill>
              </a:rPr>
              <a:t>        &lt;/script</a:t>
            </a:r>
            <a:r>
              <a:rPr lang="es-PE" sz="2400" b="1" dirty="0" smtClean="0">
                <a:solidFill>
                  <a:schemeClr val="tx2"/>
                </a:solidFill>
              </a:rPr>
              <a:t>&gt;</a:t>
            </a:r>
          </a:p>
          <a:p>
            <a:pPr lvl="2"/>
            <a:r>
              <a:rPr lang="en-US" sz="2400" b="1" dirty="0" smtClean="0">
                <a:solidFill>
                  <a:schemeClr val="tx2"/>
                </a:solidFill>
              </a:rPr>
              <a:t>&lt;/body&gt;</a:t>
            </a:r>
            <a:endParaRPr lang="es-PE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del campo </a:t>
            </a:r>
            <a:r>
              <a:rPr lang="es-PE" dirty="0" err="1" smtClean="0">
                <a:solidFill>
                  <a:schemeClr val="bg1"/>
                </a:solidFill>
              </a:rPr>
              <a:t>text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defaultValue</a:t>
            </a:r>
            <a:r>
              <a:rPr lang="es-PE" sz="2800" dirty="0"/>
              <a:t> </a:t>
            </a:r>
            <a:r>
              <a:rPr lang="es-PE" sz="2800" dirty="0" smtClean="0"/>
              <a:t>, Es </a:t>
            </a:r>
            <a:r>
              <a:rPr lang="es-PE" sz="2800" dirty="0"/>
              <a:t>el valor por defecto que tiene un campo. Lo que contiene el atributo VALUE de la etiqueta &lt;INPUT&gt;.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form</a:t>
            </a:r>
            <a:r>
              <a:rPr lang="es-PE" sz="2800" dirty="0"/>
              <a:t> </a:t>
            </a:r>
            <a:r>
              <a:rPr lang="es-PE" sz="2800" dirty="0" smtClean="0"/>
              <a:t>, Hace </a:t>
            </a:r>
            <a:r>
              <a:rPr lang="es-PE" sz="2800" dirty="0"/>
              <a:t>referencia al formulario.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name</a:t>
            </a:r>
            <a:r>
              <a:rPr lang="es-PE" sz="2800" dirty="0"/>
              <a:t> </a:t>
            </a:r>
            <a:r>
              <a:rPr lang="es-PE" sz="2800" dirty="0" smtClean="0"/>
              <a:t>, Contiene </a:t>
            </a:r>
            <a:r>
              <a:rPr lang="es-PE" sz="2800" dirty="0"/>
              <a:t>el nombre de este campo de </a:t>
            </a:r>
            <a:r>
              <a:rPr lang="es-PE" sz="2800" dirty="0" smtClean="0"/>
              <a:t>formulario. </a:t>
            </a:r>
            <a:endParaRPr lang="es-PE" sz="2800" dirty="0"/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type</a:t>
            </a:r>
            <a:r>
              <a:rPr lang="es-PE" sz="2800" dirty="0"/>
              <a:t> </a:t>
            </a:r>
            <a:r>
              <a:rPr lang="es-PE" sz="2800" dirty="0" smtClean="0"/>
              <a:t>, Contiene </a:t>
            </a:r>
            <a:r>
              <a:rPr lang="es-PE" sz="2800" dirty="0"/>
              <a:t>el tipo de campo de formulario que es. </a:t>
            </a:r>
          </a:p>
          <a:p>
            <a:pPr marL="457200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</a:t>
            </a:r>
            <a:r>
              <a:rPr lang="es-PE" sz="2800" dirty="0" smtClean="0"/>
              <a:t>, El </a:t>
            </a:r>
            <a:r>
              <a:rPr lang="es-PE" sz="2800" dirty="0"/>
              <a:t>texto que hay escrito en el campo. </a:t>
            </a:r>
          </a:p>
        </p:txBody>
      </p:sp>
    </p:spTree>
    <p:extLst>
      <p:ext uri="{BB962C8B-B14F-4D97-AF65-F5344CB8AC3E}">
        <p14:creationId xmlns:p14="http://schemas.microsoft.com/office/powerpoint/2010/main" val="16607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000" b="1" dirty="0">
                <a:solidFill>
                  <a:schemeClr val="tx2"/>
                </a:solidFill>
              </a:rPr>
              <a:t> &lt;script </a:t>
            </a:r>
            <a:r>
              <a:rPr lang="es-PE" sz="2000" b="1" dirty="0" err="1">
                <a:solidFill>
                  <a:schemeClr val="tx2"/>
                </a:solidFill>
              </a:rPr>
              <a:t>type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text</a:t>
            </a:r>
            <a:r>
              <a:rPr lang="es-PE" sz="2000" b="1" dirty="0">
                <a:solidFill>
                  <a:schemeClr val="tx2"/>
                </a:solidFill>
              </a:rPr>
              <a:t>/</a:t>
            </a:r>
            <a:r>
              <a:rPr lang="es-PE" sz="2000" b="1" dirty="0" err="1">
                <a:solidFill>
                  <a:schemeClr val="tx2"/>
                </a:solidFill>
              </a:rPr>
              <a:t>javascript</a:t>
            </a:r>
            <a:r>
              <a:rPr lang="es-PE" sz="2000" b="1" dirty="0">
                <a:solidFill>
                  <a:schemeClr val="tx2"/>
                </a:solidFill>
              </a:rPr>
              <a:t>"&gt;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cambiaValor</a:t>
            </a:r>
            <a:r>
              <a:rPr lang="es-PE" sz="2000" b="1" dirty="0">
                <a:solidFill>
                  <a:schemeClr val="tx2"/>
                </a:solidFill>
              </a:rPr>
              <a:t>() 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document.miFormulario.campo1.defaultValue = "Hola!!";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}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 &lt;/</a:t>
            </a:r>
            <a:r>
              <a:rPr lang="es-PE" sz="2000" b="1" dirty="0">
                <a:solidFill>
                  <a:schemeClr val="tx2"/>
                </a:solidFill>
              </a:rPr>
              <a:t>script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endParaRPr lang="es-PE" sz="2000" b="1" dirty="0" smtClean="0">
              <a:solidFill>
                <a:schemeClr val="tx2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2"/>
                </a:solidFill>
              </a:rPr>
              <a:t> &lt;</a:t>
            </a:r>
            <a:r>
              <a:rPr lang="en-US" sz="2000" b="1" dirty="0">
                <a:solidFill>
                  <a:schemeClr val="tx2"/>
                </a:solidFill>
              </a:rPr>
              <a:t>form name="</a:t>
            </a:r>
            <a:r>
              <a:rPr lang="en-US" sz="2000" b="1" dirty="0" err="1">
                <a:solidFill>
                  <a:schemeClr val="tx2"/>
                </a:solidFill>
              </a:rPr>
              <a:t>miFormulario</a:t>
            </a:r>
            <a:r>
              <a:rPr lang="en-US" sz="2000" b="1" dirty="0">
                <a:solidFill>
                  <a:schemeClr val="tx2"/>
                </a:solidFill>
              </a:rPr>
              <a:t>" </a:t>
            </a:r>
            <a:r>
              <a:rPr lang="en-US" sz="2000" b="1" dirty="0" smtClean="0">
                <a:solidFill>
                  <a:schemeClr val="tx2"/>
                </a:solidFill>
              </a:rPr>
              <a:t> action</a:t>
            </a:r>
            <a:r>
              <a:rPr lang="en-US" sz="2000" b="1" dirty="0">
                <a:solidFill>
                  <a:schemeClr val="tx2"/>
                </a:solidFill>
              </a:rPr>
              <a:t>="mailto:joseluis1.renteria@gmail.com" </a:t>
            </a:r>
            <a:r>
              <a:rPr lang="en-US" sz="2000" b="1" dirty="0" err="1">
                <a:solidFill>
                  <a:schemeClr val="tx2"/>
                </a:solidFill>
              </a:rPr>
              <a:t>enctype</a:t>
            </a:r>
            <a:r>
              <a:rPr lang="en-US" sz="2000" b="1" dirty="0">
                <a:solidFill>
                  <a:schemeClr val="tx2"/>
                </a:solidFill>
              </a:rPr>
              <a:t>="text/plain"&gt;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            &lt;input type="Text" name="campo1" value="" size="12" /&gt;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&lt;input </a:t>
            </a:r>
            <a:r>
              <a:rPr lang="es-PE" sz="2000" b="1" dirty="0" err="1">
                <a:solidFill>
                  <a:schemeClr val="tx2"/>
                </a:solidFill>
              </a:rPr>
              <a:t>type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Reset</a:t>
            </a:r>
            <a:r>
              <a:rPr lang="es-PE" sz="2000" b="1" dirty="0">
                <a:solidFill>
                  <a:schemeClr val="tx2"/>
                </a:solidFill>
              </a:rPr>
              <a:t>"&gt;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&lt;</a:t>
            </a:r>
            <a:r>
              <a:rPr lang="es-PE" sz="2000" b="1" dirty="0" err="1">
                <a:solidFill>
                  <a:schemeClr val="tx2"/>
                </a:solidFill>
              </a:rPr>
              <a:t>br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&lt;</a:t>
            </a:r>
            <a:r>
              <a:rPr lang="es-PE" sz="2000" b="1" dirty="0" err="1">
                <a:solidFill>
                  <a:schemeClr val="tx2"/>
                </a:solidFill>
              </a:rPr>
              <a:t>br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&lt;input </a:t>
            </a:r>
            <a:r>
              <a:rPr lang="es-PE" sz="2000" b="1" dirty="0" err="1">
                <a:solidFill>
                  <a:schemeClr val="tx2"/>
                </a:solidFill>
              </a:rPr>
              <a:t>type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button</a:t>
            </a:r>
            <a:r>
              <a:rPr lang="es-PE" sz="2000" b="1" dirty="0">
                <a:solidFill>
                  <a:schemeClr val="tx2"/>
                </a:solidFill>
              </a:rPr>
              <a:t>" </a:t>
            </a:r>
            <a:r>
              <a:rPr lang="es-PE" sz="2000" b="1" dirty="0" err="1">
                <a:solidFill>
                  <a:schemeClr val="tx2"/>
                </a:solidFill>
              </a:rPr>
              <a:t>value</a:t>
            </a:r>
            <a:r>
              <a:rPr lang="es-PE" sz="2000" b="1" dirty="0">
                <a:solidFill>
                  <a:schemeClr val="tx2"/>
                </a:solidFill>
              </a:rPr>
              <a:t>="Cambia valor por defecto" </a:t>
            </a:r>
            <a:r>
              <a:rPr lang="es-PE" sz="2000" b="1" dirty="0" err="1">
                <a:solidFill>
                  <a:schemeClr val="tx2"/>
                </a:solidFill>
              </a:rPr>
              <a:t>onclick</a:t>
            </a:r>
            <a:r>
              <a:rPr lang="es-PE" sz="2000" b="1" dirty="0">
                <a:solidFill>
                  <a:schemeClr val="tx2"/>
                </a:solidFill>
              </a:rPr>
              <a:t>="</a:t>
            </a:r>
            <a:r>
              <a:rPr lang="es-PE" sz="2000" b="1" dirty="0" err="1">
                <a:solidFill>
                  <a:schemeClr val="tx2"/>
                </a:solidFill>
              </a:rPr>
              <a:t>cambiaValor</a:t>
            </a:r>
            <a:r>
              <a:rPr lang="es-PE" sz="2000" b="1" dirty="0">
                <a:solidFill>
                  <a:schemeClr val="tx2"/>
                </a:solidFill>
              </a:rPr>
              <a:t>()"&gt;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 </a:t>
            </a:r>
            <a:r>
              <a:rPr lang="es-PE" sz="2000" b="1" dirty="0">
                <a:solidFill>
                  <a:schemeClr val="tx2"/>
                </a:solidFill>
              </a:rPr>
              <a:t>&lt;/</a:t>
            </a:r>
            <a:r>
              <a:rPr lang="es-PE" sz="2000" b="1" dirty="0" err="1">
                <a:solidFill>
                  <a:schemeClr val="tx2"/>
                </a:solidFill>
              </a:rPr>
              <a:t>form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  <a:endParaRPr lang="es-PE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Text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blur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r>
              <a:rPr lang="es-PE" sz="2800" dirty="0" smtClean="0"/>
              <a:t>, Retira </a:t>
            </a:r>
            <a:r>
              <a:rPr lang="es-PE" sz="2800" dirty="0"/>
              <a:t>el foco de la aplicación del campo de texto.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focus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r>
              <a:rPr lang="es-PE" sz="2800" dirty="0" smtClean="0"/>
              <a:t>, Pone </a:t>
            </a:r>
            <a:r>
              <a:rPr lang="es-PE" sz="2800" dirty="0"/>
              <a:t>el foco de la aplicación en el campo de texto.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select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r>
              <a:rPr lang="es-PE" sz="2800" dirty="0" smtClean="0"/>
              <a:t>, Selecciona </a:t>
            </a:r>
            <a:r>
              <a:rPr lang="es-PE" sz="2800" dirty="0"/>
              <a:t>el texto del campo. </a:t>
            </a: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s-PE" sz="2800" dirty="0"/>
          </a:p>
          <a:p>
            <a:pPr lvl="1"/>
            <a:r>
              <a:rPr lang="es-PE" sz="2800" b="1" dirty="0" err="1">
                <a:solidFill>
                  <a:schemeClr val="tx2"/>
                </a:solidFill>
              </a:rPr>
              <a:t>function</a:t>
            </a:r>
            <a:r>
              <a:rPr lang="es-PE" sz="2800" b="1" dirty="0">
                <a:solidFill>
                  <a:schemeClr val="tx2"/>
                </a:solidFill>
              </a:rPr>
              <a:t> </a:t>
            </a:r>
            <a:r>
              <a:rPr lang="es-PE" sz="2800" b="1" dirty="0" err="1">
                <a:solidFill>
                  <a:schemeClr val="tx2"/>
                </a:solidFill>
              </a:rPr>
              <a:t>seleccionaFoco</a:t>
            </a:r>
            <a:r>
              <a:rPr lang="es-PE" sz="2800" b="1" dirty="0">
                <a:solidFill>
                  <a:schemeClr val="tx2"/>
                </a:solidFill>
              </a:rPr>
              <a:t>(){ </a:t>
            </a:r>
            <a:r>
              <a:rPr lang="es-PE" sz="2800" b="1" dirty="0" smtClean="0">
                <a:solidFill>
                  <a:schemeClr val="tx2"/>
                </a:solidFill>
              </a:rPr>
              <a:t>   	document.miFormulario.campo1.focus</a:t>
            </a:r>
            <a:r>
              <a:rPr lang="es-PE" sz="2800" b="1" dirty="0">
                <a:solidFill>
                  <a:schemeClr val="tx2"/>
                </a:solidFill>
              </a:rPr>
              <a:t>() </a:t>
            </a:r>
            <a:r>
              <a:rPr lang="es-PE" sz="2800" b="1" dirty="0" smtClean="0">
                <a:solidFill>
                  <a:schemeClr val="tx2"/>
                </a:solidFill>
              </a:rPr>
              <a:t>	document.miFormulario.campo1.select()</a:t>
            </a:r>
          </a:p>
          <a:p>
            <a:pPr lvl="1"/>
            <a:r>
              <a:rPr lang="es-PE" sz="2800" b="1" dirty="0" smtClean="0">
                <a:solidFill>
                  <a:schemeClr val="tx2"/>
                </a:solidFill>
              </a:rPr>
              <a:t> </a:t>
            </a:r>
            <a:r>
              <a:rPr lang="es-PE" sz="2800" b="1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4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 un </a:t>
            </a:r>
            <a:r>
              <a:rPr lang="es-PE" dirty="0" err="1" smtClean="0">
                <a:solidFill>
                  <a:schemeClr val="bg1"/>
                </a:solidFill>
              </a:rPr>
              <a:t>checkbox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b="1" dirty="0" err="1"/>
              <a:t>checked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Informa sobre el estado del </a:t>
            </a:r>
            <a:r>
              <a:rPr lang="es-PE" sz="2800" dirty="0" err="1"/>
              <a:t>checkbox</a:t>
            </a:r>
            <a:r>
              <a:rPr lang="es-PE" sz="2800" dirty="0"/>
              <a:t>. Puede ser true o false. 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b="1" dirty="0" err="1"/>
              <a:t>defaultChecked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Si está chequeada por defecto o no. 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El valor actual del </a:t>
            </a:r>
            <a:r>
              <a:rPr lang="es-PE" sz="2800" dirty="0" err="1"/>
              <a:t>checkbox</a:t>
            </a:r>
            <a:r>
              <a:rPr lang="es-PE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Metodos</a:t>
            </a:r>
            <a:r>
              <a:rPr lang="es-PE" dirty="0" smtClean="0">
                <a:solidFill>
                  <a:schemeClr val="bg1"/>
                </a:solidFill>
              </a:rPr>
              <a:t> del </a:t>
            </a:r>
            <a:r>
              <a:rPr lang="es-PE" dirty="0" err="1" smtClean="0">
                <a:solidFill>
                  <a:schemeClr val="bg1"/>
                </a:solidFill>
              </a:rPr>
              <a:t>checkbox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click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Es como si hiciésemos un </a:t>
            </a:r>
            <a:r>
              <a:rPr lang="es-PE" sz="2800" dirty="0" err="1"/>
              <a:t>click</a:t>
            </a:r>
            <a:r>
              <a:rPr lang="es-PE" sz="2800" dirty="0"/>
              <a:t> sobre el </a:t>
            </a:r>
            <a:r>
              <a:rPr lang="es-PE" sz="2800" dirty="0" err="1"/>
              <a:t>checkbox</a:t>
            </a:r>
            <a:r>
              <a:rPr lang="es-PE" sz="2800" dirty="0"/>
              <a:t>, es decir, cambia el estado del </a:t>
            </a:r>
            <a:r>
              <a:rPr lang="es-PE" sz="2800" dirty="0" err="1"/>
              <a:t>checkbox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blur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Retira el foco de la aplicación del </a:t>
            </a:r>
            <a:r>
              <a:rPr lang="es-PE" sz="2800" dirty="0" err="1"/>
              <a:t>checkbox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focus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Coloca el foco de la aplicación en el </a:t>
            </a:r>
            <a:r>
              <a:rPr lang="es-PE" sz="2800" dirty="0" err="1"/>
              <a:t>checkbox</a:t>
            </a:r>
            <a:r>
              <a:rPr lang="es-PE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26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&lt;script&gt; </a:t>
            </a:r>
            <a:br>
              <a:rPr lang="es-PE" dirty="0"/>
            </a:b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alertaChecked</a:t>
            </a:r>
            <a:r>
              <a:rPr lang="es-PE" dirty="0"/>
              <a:t>(){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alert</a:t>
            </a:r>
            <a:r>
              <a:rPr lang="es-PE" dirty="0"/>
              <a:t>(</a:t>
            </a:r>
            <a:r>
              <a:rPr lang="es-PE" dirty="0" err="1"/>
              <a:t>document.miFormulario.miCheck.checked</a:t>
            </a:r>
            <a:r>
              <a:rPr lang="es-PE" dirty="0"/>
              <a:t>) </a:t>
            </a:r>
            <a:br>
              <a:rPr lang="es-PE" dirty="0"/>
            </a:br>
            <a:r>
              <a:rPr lang="es-PE" dirty="0"/>
              <a:t>} </a:t>
            </a:r>
            <a:br>
              <a:rPr lang="es-PE" dirty="0"/>
            </a:b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alertaValue</a:t>
            </a:r>
            <a:r>
              <a:rPr lang="es-PE" dirty="0"/>
              <a:t>(){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alert</a:t>
            </a:r>
            <a:r>
              <a:rPr lang="es-PE" dirty="0"/>
              <a:t>(</a:t>
            </a:r>
            <a:r>
              <a:rPr lang="es-PE" dirty="0" err="1"/>
              <a:t>document.miFormulario.miCheck.value</a:t>
            </a:r>
            <a:r>
              <a:rPr lang="es-PE" dirty="0"/>
              <a:t>) </a:t>
            </a:r>
            <a:br>
              <a:rPr lang="es-PE" dirty="0"/>
            </a:br>
            <a:r>
              <a:rPr lang="es-PE" dirty="0"/>
              <a:t>} </a:t>
            </a:r>
            <a:br>
              <a:rPr lang="es-PE" dirty="0"/>
            </a:b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metodoClick</a:t>
            </a:r>
            <a:r>
              <a:rPr lang="es-PE" dirty="0"/>
              <a:t>(){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document.miFormulario.miCheck.click</a:t>
            </a:r>
            <a:r>
              <a:rPr lang="es-PE" dirty="0"/>
              <a:t>() </a:t>
            </a:r>
            <a:br>
              <a:rPr lang="es-PE" dirty="0"/>
            </a:br>
            <a:r>
              <a:rPr lang="es-PE" dirty="0"/>
              <a:t>} </a:t>
            </a:r>
            <a:br>
              <a:rPr lang="es-PE" dirty="0"/>
            </a:br>
            <a:r>
              <a:rPr lang="es-PE" dirty="0"/>
              <a:t>&lt;/script&gt; </a:t>
            </a:r>
            <a:br>
              <a:rPr lang="es-PE" dirty="0"/>
            </a:b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&lt;</a:t>
            </a:r>
            <a:r>
              <a:rPr lang="es-PE" dirty="0" err="1"/>
              <a:t>form</a:t>
            </a:r>
            <a:r>
              <a:rPr lang="es-PE" dirty="0"/>
              <a:t> </a:t>
            </a:r>
            <a:r>
              <a:rPr lang="es-PE" dirty="0" err="1"/>
              <a:t>name</a:t>
            </a:r>
            <a:r>
              <a:rPr lang="es-PE" dirty="0"/>
              <a:t>="</a:t>
            </a:r>
            <a:r>
              <a:rPr lang="es-PE" dirty="0" err="1"/>
              <a:t>miFormulario</a:t>
            </a:r>
            <a:r>
              <a:rPr lang="es-PE" dirty="0"/>
              <a:t>" </a:t>
            </a:r>
            <a:r>
              <a:rPr lang="es-PE" dirty="0" err="1"/>
              <a:t>action</a:t>
            </a:r>
            <a:r>
              <a:rPr lang="es-PE" dirty="0"/>
              <a:t>="mailto:promocion@guiarte.com" </a:t>
            </a:r>
            <a:r>
              <a:rPr lang="es-PE" dirty="0" err="1"/>
              <a:t>enctype</a:t>
            </a:r>
            <a:r>
              <a:rPr lang="es-PE" dirty="0"/>
              <a:t>="</a:t>
            </a:r>
            <a:r>
              <a:rPr lang="es-PE" dirty="0" err="1"/>
              <a:t>text</a:t>
            </a:r>
            <a:r>
              <a:rPr lang="es-PE" dirty="0"/>
              <a:t>/</a:t>
            </a:r>
            <a:r>
              <a:rPr lang="es-PE" dirty="0" err="1"/>
              <a:t>plain</a:t>
            </a:r>
            <a:r>
              <a:rPr lang="es-PE" dirty="0"/>
              <a:t>"&gt; </a:t>
            </a:r>
            <a:br>
              <a:rPr lang="es-PE" dirty="0"/>
            </a:br>
            <a:r>
              <a:rPr lang="es-PE" dirty="0"/>
              <a:t>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checkbox</a:t>
            </a:r>
            <a:r>
              <a:rPr lang="es-PE" dirty="0"/>
              <a:t>" </a:t>
            </a:r>
            <a:r>
              <a:rPr lang="es-PE" dirty="0" err="1"/>
              <a:t>name</a:t>
            </a:r>
            <a:r>
              <a:rPr lang="es-PE" dirty="0"/>
              <a:t>="</a:t>
            </a:r>
            <a:r>
              <a:rPr lang="es-PE" dirty="0" err="1"/>
              <a:t>miCheck</a:t>
            </a:r>
            <a:r>
              <a:rPr lang="es-PE" dirty="0"/>
              <a:t>"&gt; </a:t>
            </a:r>
            <a:br>
              <a:rPr lang="es-PE" dirty="0"/>
            </a:br>
            <a:r>
              <a:rPr lang="es-PE" dirty="0"/>
              <a:t>&lt;</a:t>
            </a:r>
            <a:r>
              <a:rPr lang="es-PE" dirty="0" err="1"/>
              <a:t>br</a:t>
            </a:r>
            <a:r>
              <a:rPr lang="es-PE" dirty="0"/>
              <a:t>&gt; </a:t>
            </a:r>
            <a:br>
              <a:rPr lang="es-PE" dirty="0"/>
            </a:br>
            <a:r>
              <a:rPr lang="es-PE" dirty="0"/>
              <a:t>&lt;</a:t>
            </a:r>
            <a:r>
              <a:rPr lang="es-PE" dirty="0" err="1"/>
              <a:t>br</a:t>
            </a:r>
            <a:r>
              <a:rPr lang="es-PE" dirty="0"/>
              <a:t>&gt; </a:t>
            </a:r>
            <a:br>
              <a:rPr lang="es-PE" dirty="0"/>
            </a:br>
            <a:r>
              <a:rPr lang="es-PE" dirty="0"/>
              <a:t>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button</a:t>
            </a:r>
            <a:r>
              <a:rPr lang="es-PE" dirty="0"/>
              <a:t>" </a:t>
            </a:r>
            <a:r>
              <a:rPr lang="es-PE" dirty="0" err="1"/>
              <a:t>value</a:t>
            </a:r>
            <a:r>
              <a:rPr lang="es-PE" dirty="0"/>
              <a:t>="informa de su propiedad </a:t>
            </a:r>
            <a:r>
              <a:rPr lang="es-PE" dirty="0" err="1"/>
              <a:t>checked</a:t>
            </a:r>
            <a:r>
              <a:rPr lang="es-PE" dirty="0"/>
              <a:t>" </a:t>
            </a:r>
            <a:r>
              <a:rPr lang="es-PE" dirty="0" err="1"/>
              <a:t>onclick</a:t>
            </a:r>
            <a:r>
              <a:rPr lang="es-PE" dirty="0"/>
              <a:t>="</a:t>
            </a:r>
            <a:r>
              <a:rPr lang="es-PE" dirty="0" err="1"/>
              <a:t>alertaChecked</a:t>
            </a:r>
            <a:r>
              <a:rPr lang="es-PE" dirty="0"/>
              <a:t>()"&gt; </a:t>
            </a:r>
            <a:br>
              <a:rPr lang="es-PE" dirty="0"/>
            </a:br>
            <a:r>
              <a:rPr lang="es-PE" dirty="0"/>
              <a:t>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button</a:t>
            </a:r>
            <a:r>
              <a:rPr lang="es-PE" dirty="0"/>
              <a:t>" </a:t>
            </a:r>
            <a:r>
              <a:rPr lang="es-PE" dirty="0" err="1"/>
              <a:t>value</a:t>
            </a:r>
            <a:r>
              <a:rPr lang="es-PE" dirty="0"/>
              <a:t>="informa de su propiedad </a:t>
            </a:r>
            <a:r>
              <a:rPr lang="es-PE" dirty="0" err="1"/>
              <a:t>value</a:t>
            </a:r>
            <a:r>
              <a:rPr lang="es-PE" dirty="0"/>
              <a:t>" </a:t>
            </a:r>
            <a:r>
              <a:rPr lang="es-PE" dirty="0" err="1"/>
              <a:t>onclick</a:t>
            </a:r>
            <a:r>
              <a:rPr lang="es-PE" dirty="0"/>
              <a:t>="</a:t>
            </a:r>
            <a:r>
              <a:rPr lang="es-PE" dirty="0" err="1"/>
              <a:t>alertaValue</a:t>
            </a:r>
            <a:r>
              <a:rPr lang="es-PE" dirty="0"/>
              <a:t>()"&gt; </a:t>
            </a:r>
            <a:br>
              <a:rPr lang="es-PE" dirty="0"/>
            </a:br>
            <a:r>
              <a:rPr lang="es-PE" dirty="0"/>
              <a:t>&lt;</a:t>
            </a:r>
            <a:r>
              <a:rPr lang="es-PE" dirty="0" err="1"/>
              <a:t>br</a:t>
            </a:r>
            <a:r>
              <a:rPr lang="es-PE" dirty="0"/>
              <a:t>&gt; </a:t>
            </a:r>
            <a:br>
              <a:rPr lang="es-PE" dirty="0"/>
            </a:br>
            <a:r>
              <a:rPr lang="es-PE" dirty="0"/>
              <a:t>&lt;</a:t>
            </a:r>
            <a:r>
              <a:rPr lang="es-PE" dirty="0" err="1"/>
              <a:t>br</a:t>
            </a:r>
            <a:r>
              <a:rPr lang="es-PE" dirty="0"/>
              <a:t>&gt; </a:t>
            </a:r>
            <a:br>
              <a:rPr lang="es-PE" dirty="0"/>
            </a:br>
            <a:r>
              <a:rPr lang="es-PE" dirty="0"/>
              <a:t>&lt;input </a:t>
            </a:r>
            <a:r>
              <a:rPr lang="es-PE" dirty="0" err="1"/>
              <a:t>type</a:t>
            </a:r>
            <a:r>
              <a:rPr lang="es-PE" dirty="0"/>
              <a:t>="</a:t>
            </a:r>
            <a:r>
              <a:rPr lang="es-PE" dirty="0" err="1"/>
              <a:t>button</a:t>
            </a:r>
            <a:r>
              <a:rPr lang="es-PE" dirty="0"/>
              <a:t>" </a:t>
            </a:r>
            <a:r>
              <a:rPr lang="es-PE" dirty="0" err="1"/>
              <a:t>value</a:t>
            </a:r>
            <a:r>
              <a:rPr lang="es-PE" dirty="0"/>
              <a:t>="Simula un </a:t>
            </a:r>
            <a:r>
              <a:rPr lang="es-PE" dirty="0" err="1"/>
              <a:t>click</a:t>
            </a:r>
            <a:r>
              <a:rPr lang="es-PE" dirty="0"/>
              <a:t>" </a:t>
            </a:r>
            <a:r>
              <a:rPr lang="es-PE" dirty="0" err="1"/>
              <a:t>onclick</a:t>
            </a:r>
            <a:r>
              <a:rPr lang="es-PE" dirty="0"/>
              <a:t>="</a:t>
            </a:r>
            <a:r>
              <a:rPr lang="es-PE" dirty="0" err="1"/>
              <a:t>metodoClick</a:t>
            </a:r>
            <a:r>
              <a:rPr lang="es-PE" dirty="0"/>
              <a:t>()"&gt; </a:t>
            </a:r>
            <a:br>
              <a:rPr lang="es-PE" dirty="0"/>
            </a:br>
            <a:r>
              <a:rPr lang="es-PE" dirty="0"/>
              <a:t>&lt;/</a:t>
            </a:r>
            <a:r>
              <a:rPr lang="es-PE" dirty="0" err="1"/>
              <a:t>form</a:t>
            </a:r>
            <a:r>
              <a:rPr lang="es-P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67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del objeto radio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checked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Indica si está </a:t>
            </a:r>
            <a:r>
              <a:rPr lang="es-PE" sz="2800" dirty="0" err="1"/>
              <a:t>chekeado</a:t>
            </a:r>
            <a:r>
              <a:rPr lang="es-PE" sz="2800" dirty="0"/>
              <a:t> o no un botón de radio.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defaultChecked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Su estado por defecto.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El valor del campo de radio, asignado por la propiedad </a:t>
            </a:r>
            <a:r>
              <a:rPr lang="es-PE" sz="2800" dirty="0" err="1"/>
              <a:t>value</a:t>
            </a:r>
            <a:r>
              <a:rPr lang="es-PE" sz="2800" dirty="0"/>
              <a:t> del radio.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Length</a:t>
            </a:r>
            <a:r>
              <a:rPr lang="es-PE" sz="2800" dirty="0"/>
              <a:t> (como propiedad del </a:t>
            </a:r>
            <a:r>
              <a:rPr lang="es-PE" sz="2800" dirty="0" err="1"/>
              <a:t>array</a:t>
            </a:r>
            <a:r>
              <a:rPr lang="es-PE" sz="2800" dirty="0"/>
              <a:t> de radios) </a:t>
            </a:r>
            <a:br>
              <a:rPr lang="es-PE" sz="2800" dirty="0"/>
            </a:br>
            <a:r>
              <a:rPr lang="es-PE" sz="2800" dirty="0"/>
              <a:t>El número de botones de radio que forman parte en el grupo. Accesible en el vector de radios. </a:t>
            </a:r>
          </a:p>
        </p:txBody>
      </p:sp>
    </p:spTree>
    <p:extLst>
      <p:ext uri="{BB962C8B-B14F-4D97-AF65-F5344CB8AC3E}">
        <p14:creationId xmlns:p14="http://schemas.microsoft.com/office/powerpoint/2010/main" val="1444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/>
              <a:t>&lt;script&gt; </a:t>
            </a:r>
            <a:br>
              <a:rPr lang="es-PE" dirty="0"/>
            </a:b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cambiaColor</a:t>
            </a:r>
            <a:r>
              <a:rPr lang="es-PE" dirty="0"/>
              <a:t>(){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var</a:t>
            </a:r>
            <a:r>
              <a:rPr lang="es-PE" dirty="0"/>
              <a:t> i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for</a:t>
            </a:r>
            <a:r>
              <a:rPr lang="es-PE" dirty="0"/>
              <a:t> (i=0;i&lt;</a:t>
            </a:r>
            <a:r>
              <a:rPr lang="es-PE" dirty="0" err="1"/>
              <a:t>document.fcolores.colorin.length;i</a:t>
            </a:r>
            <a:r>
              <a:rPr lang="es-PE" dirty="0"/>
              <a:t>++){ </a:t>
            </a:r>
            <a:br>
              <a:rPr lang="es-PE" dirty="0"/>
            </a:br>
            <a:r>
              <a:rPr lang="es-PE" dirty="0"/>
              <a:t>       </a:t>
            </a:r>
            <a:r>
              <a:rPr lang="es-PE" dirty="0" err="1"/>
              <a:t>if</a:t>
            </a:r>
            <a:r>
              <a:rPr lang="es-PE" dirty="0"/>
              <a:t> (</a:t>
            </a:r>
            <a:r>
              <a:rPr lang="es-PE" dirty="0" err="1"/>
              <a:t>document.fcolores.colorin</a:t>
            </a:r>
            <a:r>
              <a:rPr lang="es-PE" dirty="0"/>
              <a:t>[i].</a:t>
            </a:r>
            <a:r>
              <a:rPr lang="es-PE" dirty="0" err="1"/>
              <a:t>checked</a:t>
            </a:r>
            <a:r>
              <a:rPr lang="es-PE" dirty="0"/>
              <a:t>) </a:t>
            </a:r>
            <a:br>
              <a:rPr lang="es-PE" dirty="0"/>
            </a:br>
            <a:r>
              <a:rPr lang="es-PE" dirty="0"/>
              <a:t>          break; </a:t>
            </a:r>
            <a:br>
              <a:rPr lang="es-PE" dirty="0"/>
            </a:br>
            <a:r>
              <a:rPr lang="es-PE" dirty="0"/>
              <a:t>    } </a:t>
            </a:r>
            <a:br>
              <a:rPr lang="es-PE" dirty="0"/>
            </a:br>
            <a:r>
              <a:rPr lang="es-PE" dirty="0"/>
              <a:t>    </a:t>
            </a:r>
            <a:r>
              <a:rPr lang="es-PE" dirty="0" err="1"/>
              <a:t>document.bgColor</a:t>
            </a:r>
            <a:r>
              <a:rPr lang="es-PE" dirty="0"/>
              <a:t> = </a:t>
            </a:r>
            <a:r>
              <a:rPr lang="es-PE" dirty="0" err="1"/>
              <a:t>document.fcolores.colorin</a:t>
            </a:r>
            <a:r>
              <a:rPr lang="es-PE" dirty="0"/>
              <a:t>[i].</a:t>
            </a:r>
            <a:r>
              <a:rPr lang="es-PE" dirty="0" err="1"/>
              <a:t>value</a:t>
            </a:r>
            <a:r>
              <a:rPr lang="es-PE" dirty="0"/>
              <a:t> </a:t>
            </a:r>
            <a:br>
              <a:rPr lang="es-PE" dirty="0"/>
            </a:br>
            <a:r>
              <a:rPr lang="es-PE" dirty="0"/>
              <a:t>} </a:t>
            </a:r>
            <a:br>
              <a:rPr lang="es-PE" dirty="0"/>
            </a:br>
            <a:r>
              <a:rPr lang="es-PE" dirty="0"/>
              <a:t>&lt;/script&gt;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1200" dirty="0"/>
              <a:t>&lt;</a:t>
            </a:r>
            <a:r>
              <a:rPr lang="es-PE" sz="1200" dirty="0" err="1"/>
              <a:t>form</a:t>
            </a:r>
            <a:r>
              <a:rPr lang="es-PE" sz="1200" dirty="0"/>
              <a:t> </a:t>
            </a:r>
            <a:r>
              <a:rPr lang="es-PE" sz="1200" dirty="0" err="1"/>
              <a:t>name</a:t>
            </a:r>
            <a:r>
              <a:rPr lang="es-PE" sz="1200" dirty="0"/>
              <a:t>=</a:t>
            </a:r>
            <a:r>
              <a:rPr lang="es-PE" sz="1200" dirty="0" err="1"/>
              <a:t>fcolores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</a:t>
            </a:r>
            <a:r>
              <a:rPr lang="es-PE" sz="1200" dirty="0" err="1"/>
              <a:t>ffffff</a:t>
            </a:r>
            <a:r>
              <a:rPr lang="es-PE" sz="1200" dirty="0"/>
              <a:t>" </a:t>
            </a:r>
            <a:r>
              <a:rPr lang="es-PE" sz="1200" dirty="0" err="1"/>
              <a:t>checked</a:t>
            </a:r>
            <a:r>
              <a:rPr lang="es-PE" sz="1200" dirty="0"/>
              <a:t>&gt; Blanco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="ff0000"&gt; Rojo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="00ff00"&gt; Verde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="0000ff"&gt; Azul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="ffff00"&gt; Amarillo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="00ff00"&gt; Turquesa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="ff00ff"&gt; Morado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="Radio" </a:t>
            </a:r>
            <a:r>
              <a:rPr lang="es-PE" sz="1200" dirty="0" err="1"/>
              <a:t>name</a:t>
            </a:r>
            <a:r>
              <a:rPr lang="es-PE" sz="1200" dirty="0"/>
              <a:t>="</a:t>
            </a:r>
            <a:r>
              <a:rPr lang="es-PE" sz="1200" dirty="0" err="1"/>
              <a:t>colorin</a:t>
            </a:r>
            <a:r>
              <a:rPr lang="es-PE" sz="1200" dirty="0"/>
              <a:t>" </a:t>
            </a:r>
            <a:r>
              <a:rPr lang="es-PE" sz="1200" dirty="0" err="1"/>
              <a:t>value</a:t>
            </a:r>
            <a:r>
              <a:rPr lang="es-PE" sz="1200" dirty="0"/>
              <a:t>="000000"&gt; Negro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</a:t>
            </a:r>
            <a:r>
              <a:rPr lang="es-PE" sz="1200" dirty="0" err="1"/>
              <a:t>br</a:t>
            </a:r>
            <a:r>
              <a:rPr lang="es-PE" sz="1200" dirty="0"/>
              <a:t>&gt; </a:t>
            </a:r>
            <a:br>
              <a:rPr lang="es-PE" sz="1200" dirty="0"/>
            </a:br>
            <a:r>
              <a:rPr lang="es-PE" sz="1200" dirty="0"/>
              <a:t>&lt;input </a:t>
            </a:r>
            <a:r>
              <a:rPr lang="es-PE" sz="1200" dirty="0" err="1"/>
              <a:t>type</a:t>
            </a:r>
            <a:r>
              <a:rPr lang="es-PE" sz="1200" dirty="0"/>
              <a:t>="</a:t>
            </a:r>
            <a:r>
              <a:rPr lang="es-PE" sz="1200" dirty="0" err="1"/>
              <a:t>Button</a:t>
            </a:r>
            <a:r>
              <a:rPr lang="es-PE" sz="1200" dirty="0"/>
              <a:t>" </a:t>
            </a:r>
            <a:r>
              <a:rPr lang="es-PE" sz="1200" dirty="0" err="1"/>
              <a:t>name</a:t>
            </a:r>
            <a:r>
              <a:rPr lang="es-PE" sz="1200" dirty="0"/>
              <a:t>="" </a:t>
            </a:r>
            <a:r>
              <a:rPr lang="es-PE" sz="1200" dirty="0" err="1"/>
              <a:t>value</a:t>
            </a:r>
            <a:r>
              <a:rPr lang="es-PE" sz="1200" dirty="0"/>
              <a:t>="Cambia Color" </a:t>
            </a:r>
            <a:r>
              <a:rPr lang="es-PE" sz="1200" dirty="0" err="1"/>
              <a:t>onclick</a:t>
            </a:r>
            <a:r>
              <a:rPr lang="es-PE" sz="1200" dirty="0"/>
              <a:t>="</a:t>
            </a:r>
            <a:r>
              <a:rPr lang="es-PE" sz="1200" dirty="0" err="1"/>
              <a:t>cambiaColor</a:t>
            </a:r>
            <a:r>
              <a:rPr lang="es-PE" sz="1200" dirty="0"/>
              <a:t>()"&gt; </a:t>
            </a:r>
            <a:br>
              <a:rPr lang="es-PE" sz="1200" dirty="0"/>
            </a:br>
            <a:r>
              <a:rPr lang="es-PE" sz="1200" dirty="0"/>
              <a:t>&lt;/</a:t>
            </a:r>
            <a:r>
              <a:rPr lang="es-PE" sz="1200" dirty="0" err="1"/>
              <a:t>form</a:t>
            </a:r>
            <a:r>
              <a:rPr lang="es-PE" sz="12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7435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del objeto </a:t>
            </a:r>
            <a:r>
              <a:rPr lang="es-PE" dirty="0" err="1" smtClean="0">
                <a:solidFill>
                  <a:schemeClr val="bg1"/>
                </a:solidFill>
              </a:rPr>
              <a:t>select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length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Guarda la cantidad de opciones del campo </a:t>
            </a:r>
            <a:r>
              <a:rPr lang="es-PE" sz="2800" dirty="0" err="1"/>
              <a:t>select</a:t>
            </a:r>
            <a:r>
              <a:rPr lang="es-PE" sz="2800" dirty="0"/>
              <a:t>. Cantidad de etiquetas &lt;OPTION&gt;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Option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Hace referencia a cada una de sus opciones. Son por si mismas objetos.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options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Un </a:t>
            </a:r>
            <a:r>
              <a:rPr lang="es-PE" sz="2800" dirty="0" err="1"/>
              <a:t>array</a:t>
            </a:r>
            <a:r>
              <a:rPr lang="es-PE" sz="2800" dirty="0"/>
              <a:t> con cada una de las opciones del </a:t>
            </a:r>
            <a:r>
              <a:rPr lang="es-PE" sz="2800" dirty="0" err="1"/>
              <a:t>select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selectedIndex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Es el índice de la opción que se encuentra seleccionada. </a:t>
            </a:r>
          </a:p>
        </p:txBody>
      </p:sp>
    </p:spTree>
    <p:extLst>
      <p:ext uri="{BB962C8B-B14F-4D97-AF65-F5344CB8AC3E}">
        <p14:creationId xmlns:p14="http://schemas.microsoft.com/office/powerpoint/2010/main" val="1431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chemeClr val="bg1"/>
                </a:solidFill>
              </a:rPr>
              <a:t>Metodos</a:t>
            </a:r>
            <a:r>
              <a:rPr lang="es-PE" dirty="0" smtClean="0">
                <a:solidFill>
                  <a:schemeClr val="bg1"/>
                </a:solidFill>
              </a:rPr>
              <a:t> del objeto </a:t>
            </a:r>
            <a:r>
              <a:rPr lang="es-PE" dirty="0" err="1" smtClean="0">
                <a:solidFill>
                  <a:schemeClr val="bg1"/>
                </a:solidFill>
              </a:rPr>
              <a:t>select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blur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Para retirar el foco de la aplicación de ese elemento de formulario.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focus</a:t>
            </a:r>
            <a:r>
              <a:rPr lang="es-PE" sz="2800" b="1" dirty="0"/>
              <a:t>() 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Para poner el foco de la aplicación. </a:t>
            </a:r>
          </a:p>
        </p:txBody>
      </p:sp>
    </p:spTree>
    <p:extLst>
      <p:ext uri="{BB962C8B-B14F-4D97-AF65-F5344CB8AC3E}">
        <p14:creationId xmlns:p14="http://schemas.microsoft.com/office/powerpoint/2010/main" val="651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Donde colocamos las funciones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Colocar la función en el mismo bloque: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&gt;funciones2&lt;/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       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&lt;/head&gt;</a:t>
            </a:r>
          </a:p>
          <a:p>
            <a:pPr lvl="1"/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nombre = "JOSE";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apellido = "</a:t>
            </a:r>
            <a:r>
              <a:rPr lang="es-PE" sz="2000" b="1" dirty="0" smtClean="0">
                <a:solidFill>
                  <a:schemeClr val="tx2"/>
                </a:solidFill>
              </a:rPr>
              <a:t>RENTERIA”;</a:t>
            </a:r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document.write</a:t>
            </a:r>
            <a:r>
              <a:rPr lang="es-PE" sz="2000" b="1" dirty="0">
                <a:solidFill>
                  <a:schemeClr val="tx2"/>
                </a:solidFill>
              </a:rPr>
              <a:t>("Mi nombre es " + nombre + " " + apellido);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  <a:endParaRPr lang="es-PE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 </a:t>
            </a:r>
            <a:r>
              <a:rPr lang="es-PE" dirty="0" err="1" smtClean="0">
                <a:solidFill>
                  <a:schemeClr val="bg1"/>
                </a:solidFill>
              </a:rPr>
              <a:t>option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 smtClean="0"/>
              <a:t>defaultSelected</a:t>
            </a:r>
            <a:r>
              <a:rPr lang="es-PE" sz="2800" dirty="0" smtClean="0"/>
              <a:t> , Indica </a:t>
            </a:r>
            <a:r>
              <a:rPr lang="es-PE" sz="2800" dirty="0"/>
              <a:t>con un true o un false si esa opción es la opción por defecto. La opción por defecto se consigue con HTML colocando el atributo </a:t>
            </a:r>
            <a:r>
              <a:rPr lang="es-PE" sz="2800" dirty="0" err="1"/>
              <a:t>selected</a:t>
            </a:r>
            <a:r>
              <a:rPr lang="es-PE" sz="2800" dirty="0"/>
              <a:t> a un </a:t>
            </a:r>
            <a:r>
              <a:rPr lang="es-PE" sz="2800" dirty="0" err="1"/>
              <a:t>option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index</a:t>
            </a:r>
            <a:r>
              <a:rPr lang="es-PE" sz="2800" dirty="0"/>
              <a:t> </a:t>
            </a:r>
            <a:r>
              <a:rPr lang="es-PE" sz="2800" dirty="0" smtClean="0"/>
              <a:t>,El </a:t>
            </a:r>
            <a:r>
              <a:rPr lang="es-PE" sz="2800" dirty="0"/>
              <a:t>índice de esa opción dentro del </a:t>
            </a:r>
            <a:r>
              <a:rPr lang="es-PE" sz="2800" dirty="0" err="1"/>
              <a:t>select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selected</a:t>
            </a:r>
            <a:r>
              <a:rPr lang="es-PE" sz="2800" dirty="0"/>
              <a:t> </a:t>
            </a:r>
            <a:r>
              <a:rPr lang="es-PE" sz="2800" dirty="0" smtClean="0"/>
              <a:t>,Indica </a:t>
            </a:r>
            <a:r>
              <a:rPr lang="es-PE" sz="2800" dirty="0"/>
              <a:t>si esa opción se encuentra seleccionada o no.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text</a:t>
            </a:r>
            <a:r>
              <a:rPr lang="es-PE" sz="2800" dirty="0"/>
              <a:t> </a:t>
            </a:r>
            <a:r>
              <a:rPr lang="es-PE" sz="2800" dirty="0" smtClean="0"/>
              <a:t>,Es </a:t>
            </a:r>
            <a:r>
              <a:rPr lang="es-PE" sz="2800" dirty="0"/>
              <a:t>el texto de la opción. Lo que puede ver el usuario en el </a:t>
            </a:r>
            <a:r>
              <a:rPr lang="es-PE" sz="2800" dirty="0" err="1"/>
              <a:t>select</a:t>
            </a:r>
            <a:r>
              <a:rPr lang="es-PE" sz="2800" dirty="0"/>
              <a:t>, que se escribe después de la etiqueta &lt;OPTION&gt;.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</a:t>
            </a:r>
            <a:r>
              <a:rPr lang="es-PE" sz="2800" dirty="0" smtClean="0"/>
              <a:t>,Indica </a:t>
            </a:r>
            <a:r>
              <a:rPr lang="es-PE" sz="2800" dirty="0"/>
              <a:t>el valor de la opción, que se introduce con el atributo VALUE de la etiqueta &lt;OPTION&gt;. </a:t>
            </a:r>
          </a:p>
        </p:txBody>
      </p:sp>
    </p:spTree>
    <p:extLst>
      <p:ext uri="{BB962C8B-B14F-4D97-AF65-F5344CB8AC3E}">
        <p14:creationId xmlns:p14="http://schemas.microsoft.com/office/powerpoint/2010/main" val="9878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/>
              <a:t>&lt;script</a:t>
            </a:r>
            <a:r>
              <a:rPr lang="es-PE" dirty="0" smtClean="0"/>
              <a:t>&gt;</a:t>
            </a:r>
          </a:p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dimePropiedades</a:t>
            </a:r>
            <a:r>
              <a:rPr lang="es-PE" dirty="0" smtClean="0"/>
              <a:t>()</a:t>
            </a:r>
          </a:p>
          <a:p>
            <a:pPr marL="0" indent="0">
              <a:buNone/>
            </a:pPr>
            <a:r>
              <a:rPr lang="es-PE" dirty="0" smtClean="0"/>
              <a:t>{</a:t>
            </a:r>
          </a:p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 err="1"/>
              <a:t>var</a:t>
            </a:r>
            <a:r>
              <a:rPr lang="es-PE" dirty="0"/>
              <a:t> texto </a:t>
            </a:r>
            <a:r>
              <a:rPr lang="es-PE" dirty="0" err="1"/>
              <a:t>texto</a:t>
            </a:r>
            <a:r>
              <a:rPr lang="es-PE" dirty="0"/>
              <a:t> = "El numero de opciones del </a:t>
            </a:r>
            <a:r>
              <a:rPr lang="es-PE" dirty="0" err="1"/>
              <a:t>select</a:t>
            </a:r>
            <a:r>
              <a:rPr lang="es-PE" dirty="0"/>
              <a:t>: " + </a:t>
            </a:r>
            <a:r>
              <a:rPr lang="es-PE" dirty="0" err="1"/>
              <a:t>document.formul.miSelect.length</a:t>
            </a:r>
            <a:r>
              <a:rPr lang="es-PE" dirty="0"/>
              <a:t>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indice</a:t>
            </a:r>
            <a:r>
              <a:rPr lang="es-PE" dirty="0"/>
              <a:t> = </a:t>
            </a:r>
            <a:r>
              <a:rPr lang="es-PE" dirty="0" err="1"/>
              <a:t>document.formul.miSelect.selectedIndex</a:t>
            </a:r>
            <a:r>
              <a:rPr lang="es-PE" dirty="0"/>
              <a:t> texto += "\</a:t>
            </a:r>
            <a:r>
              <a:rPr lang="es-PE" dirty="0" err="1"/>
              <a:t>nIndice</a:t>
            </a:r>
            <a:r>
              <a:rPr lang="es-PE" dirty="0"/>
              <a:t> de la </a:t>
            </a:r>
            <a:r>
              <a:rPr lang="es-PE" dirty="0" err="1"/>
              <a:t>opcion</a:t>
            </a:r>
            <a:r>
              <a:rPr lang="es-PE" dirty="0"/>
              <a:t> escogida: " + </a:t>
            </a:r>
            <a:r>
              <a:rPr lang="es-PE" dirty="0" err="1"/>
              <a:t>indice</a:t>
            </a:r>
            <a:r>
              <a:rPr lang="es-PE" dirty="0"/>
              <a:t> </a:t>
            </a:r>
            <a:r>
              <a:rPr lang="es-PE" dirty="0" err="1"/>
              <a:t>var</a:t>
            </a:r>
            <a:r>
              <a:rPr lang="es-PE" dirty="0"/>
              <a:t> valor = </a:t>
            </a:r>
            <a:r>
              <a:rPr lang="es-PE" dirty="0" err="1"/>
              <a:t>document.formul.miSelect.options</a:t>
            </a:r>
            <a:r>
              <a:rPr lang="es-PE" dirty="0"/>
              <a:t>[</a:t>
            </a:r>
            <a:r>
              <a:rPr lang="es-PE" dirty="0" err="1"/>
              <a:t>indice</a:t>
            </a:r>
            <a:r>
              <a:rPr lang="es-PE" dirty="0"/>
              <a:t>].</a:t>
            </a:r>
            <a:r>
              <a:rPr lang="es-PE" dirty="0" err="1"/>
              <a:t>value</a:t>
            </a:r>
            <a:r>
              <a:rPr lang="es-PE" dirty="0"/>
              <a:t> texto += "\</a:t>
            </a:r>
            <a:r>
              <a:rPr lang="es-PE" dirty="0" err="1"/>
              <a:t>nValor</a:t>
            </a:r>
            <a:r>
              <a:rPr lang="es-PE" dirty="0"/>
              <a:t> de la </a:t>
            </a:r>
            <a:r>
              <a:rPr lang="es-PE" dirty="0" err="1"/>
              <a:t>opcion</a:t>
            </a:r>
            <a:r>
              <a:rPr lang="es-PE" dirty="0"/>
              <a:t> escogida: " + valor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textoEscogido</a:t>
            </a:r>
            <a:r>
              <a:rPr lang="es-PE" dirty="0"/>
              <a:t> = </a:t>
            </a:r>
            <a:r>
              <a:rPr lang="es-PE" dirty="0" err="1"/>
              <a:t>document.formul.miSelect.options</a:t>
            </a:r>
            <a:r>
              <a:rPr lang="es-PE" dirty="0"/>
              <a:t>[</a:t>
            </a:r>
            <a:r>
              <a:rPr lang="es-PE" dirty="0" err="1"/>
              <a:t>indice</a:t>
            </a:r>
            <a:r>
              <a:rPr lang="es-PE" dirty="0"/>
              <a:t>].</a:t>
            </a:r>
            <a:r>
              <a:rPr lang="es-PE" dirty="0" err="1"/>
              <a:t>text</a:t>
            </a:r>
            <a:r>
              <a:rPr lang="es-PE" dirty="0"/>
              <a:t> texto += "\</a:t>
            </a:r>
            <a:r>
              <a:rPr lang="es-PE" dirty="0" err="1"/>
              <a:t>nTexto</a:t>
            </a:r>
            <a:r>
              <a:rPr lang="es-PE" dirty="0"/>
              <a:t> de la </a:t>
            </a:r>
            <a:r>
              <a:rPr lang="es-PE" dirty="0" err="1"/>
              <a:t>opcion</a:t>
            </a:r>
            <a:r>
              <a:rPr lang="es-PE" dirty="0"/>
              <a:t> escogida: " + </a:t>
            </a:r>
            <a:r>
              <a:rPr lang="es-PE" dirty="0" err="1"/>
              <a:t>textoEscogido</a:t>
            </a:r>
            <a:r>
              <a:rPr lang="es-PE" dirty="0"/>
              <a:t> </a:t>
            </a:r>
            <a:r>
              <a:rPr lang="es-PE" dirty="0" err="1"/>
              <a:t>alert</a:t>
            </a:r>
            <a:r>
              <a:rPr lang="es-PE" dirty="0"/>
              <a:t>(texto</a:t>
            </a:r>
            <a:r>
              <a:rPr lang="es-PE" dirty="0" smtClean="0"/>
              <a:t>)</a:t>
            </a:r>
          </a:p>
          <a:p>
            <a:pPr marL="0" indent="0">
              <a:buNone/>
            </a:pPr>
            <a:r>
              <a:rPr lang="es-PE" dirty="0" smtClean="0"/>
              <a:t> }</a:t>
            </a:r>
          </a:p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dirty="0"/>
              <a:t>&lt;/script&gt;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2000" dirty="0"/>
              <a:t>&lt;</a:t>
            </a:r>
            <a:r>
              <a:rPr lang="es-PE" sz="2000" dirty="0" err="1"/>
              <a:t>form</a:t>
            </a:r>
            <a:r>
              <a:rPr lang="es-PE" sz="2000" dirty="0"/>
              <a:t> </a:t>
            </a:r>
            <a:r>
              <a:rPr lang="es-PE" sz="2000" dirty="0" err="1"/>
              <a:t>name</a:t>
            </a:r>
            <a:r>
              <a:rPr lang="es-PE" sz="2000" dirty="0"/>
              <a:t>="</a:t>
            </a:r>
            <a:r>
              <a:rPr lang="es-PE" sz="2000" dirty="0" err="1"/>
              <a:t>formul</a:t>
            </a:r>
            <a:r>
              <a:rPr lang="es-PE" sz="2000" dirty="0"/>
              <a:t>"&gt; </a:t>
            </a:r>
            <a:r>
              <a:rPr lang="es-PE" sz="2000" dirty="0" err="1"/>
              <a:t>Valoraci&amp;oacute;n</a:t>
            </a:r>
            <a:r>
              <a:rPr lang="es-PE" sz="2000" dirty="0"/>
              <a:t> sobre este web: &lt;</a:t>
            </a:r>
            <a:r>
              <a:rPr lang="es-PE" sz="2000" dirty="0" err="1"/>
              <a:t>select</a:t>
            </a:r>
            <a:r>
              <a:rPr lang="es-PE" sz="2000" dirty="0"/>
              <a:t> </a:t>
            </a:r>
            <a:r>
              <a:rPr lang="es-PE" sz="2000" dirty="0" err="1"/>
              <a:t>name</a:t>
            </a:r>
            <a:r>
              <a:rPr lang="es-PE" sz="2000" dirty="0"/>
              <a:t>="</a:t>
            </a:r>
            <a:r>
              <a:rPr lang="es-PE" sz="2000" dirty="0" err="1"/>
              <a:t>miSelect</a:t>
            </a:r>
            <a:r>
              <a:rPr lang="es-PE" sz="2000" dirty="0"/>
              <a:t>"&gt; &lt;</a:t>
            </a:r>
            <a:r>
              <a:rPr lang="es-PE" sz="2000" dirty="0" err="1"/>
              <a:t>option</a:t>
            </a:r>
            <a:r>
              <a:rPr lang="es-PE" sz="2000" dirty="0"/>
              <a:t> </a:t>
            </a:r>
            <a:r>
              <a:rPr lang="es-PE" sz="2000" dirty="0" err="1"/>
              <a:t>value</a:t>
            </a:r>
            <a:r>
              <a:rPr lang="es-PE" sz="2000" dirty="0"/>
              <a:t>="10"&gt;Muy bien &lt;</a:t>
            </a:r>
            <a:r>
              <a:rPr lang="es-PE" sz="2000" dirty="0" err="1"/>
              <a:t>option</a:t>
            </a:r>
            <a:r>
              <a:rPr lang="es-PE" sz="2000" dirty="0"/>
              <a:t> </a:t>
            </a:r>
            <a:r>
              <a:rPr lang="es-PE" sz="2000" dirty="0" err="1"/>
              <a:t>value</a:t>
            </a:r>
            <a:r>
              <a:rPr lang="es-PE" sz="2000" dirty="0"/>
              <a:t>="5" </a:t>
            </a:r>
            <a:r>
              <a:rPr lang="es-PE" sz="2000" dirty="0" err="1"/>
              <a:t>selected</a:t>
            </a:r>
            <a:r>
              <a:rPr lang="es-PE" sz="2000" dirty="0"/>
              <a:t>&gt;Regular &lt;</a:t>
            </a:r>
            <a:r>
              <a:rPr lang="es-PE" sz="2000" dirty="0" err="1"/>
              <a:t>option</a:t>
            </a:r>
            <a:r>
              <a:rPr lang="es-PE" sz="2000" dirty="0"/>
              <a:t> </a:t>
            </a:r>
            <a:r>
              <a:rPr lang="es-PE" sz="2000" dirty="0" err="1"/>
              <a:t>value</a:t>
            </a:r>
            <a:r>
              <a:rPr lang="es-PE" sz="2000" dirty="0"/>
              <a:t>="0"&gt;Muy mal &lt;/</a:t>
            </a:r>
            <a:r>
              <a:rPr lang="es-PE" sz="2000" dirty="0" err="1"/>
              <a:t>select</a:t>
            </a:r>
            <a:r>
              <a:rPr lang="es-PE" sz="2000" dirty="0"/>
              <a:t>&gt; &lt;</a:t>
            </a:r>
            <a:r>
              <a:rPr lang="es-PE" sz="2000" dirty="0" err="1"/>
              <a:t>br</a:t>
            </a:r>
            <a:r>
              <a:rPr lang="es-PE" sz="2000" dirty="0"/>
              <a:t>&gt; &lt;</a:t>
            </a:r>
            <a:r>
              <a:rPr lang="es-PE" sz="2000" dirty="0" err="1"/>
              <a:t>br</a:t>
            </a:r>
            <a:r>
              <a:rPr lang="es-PE" sz="2000" dirty="0"/>
              <a:t>&gt; &lt;input </a:t>
            </a:r>
            <a:r>
              <a:rPr lang="es-PE" sz="2000" dirty="0" err="1"/>
              <a:t>type</a:t>
            </a:r>
            <a:r>
              <a:rPr lang="es-PE" sz="2000" dirty="0"/>
              <a:t>=</a:t>
            </a:r>
            <a:r>
              <a:rPr lang="es-PE" sz="2000" dirty="0" err="1"/>
              <a:t>button</a:t>
            </a:r>
            <a:r>
              <a:rPr lang="es-PE" sz="2000" dirty="0"/>
              <a:t> </a:t>
            </a:r>
            <a:r>
              <a:rPr lang="es-PE" sz="2000" dirty="0" err="1"/>
              <a:t>value</a:t>
            </a:r>
            <a:r>
              <a:rPr lang="es-PE" sz="2000" dirty="0"/>
              <a:t>="Dime propiedades" </a:t>
            </a:r>
            <a:r>
              <a:rPr lang="es-PE" sz="2000" dirty="0" err="1"/>
              <a:t>onclick</a:t>
            </a:r>
            <a:r>
              <a:rPr lang="es-PE" sz="2000" dirty="0"/>
              <a:t>="</a:t>
            </a:r>
            <a:r>
              <a:rPr lang="es-PE" sz="2000" dirty="0" err="1"/>
              <a:t>dimePropiedades</a:t>
            </a:r>
            <a:r>
              <a:rPr lang="es-PE" sz="2000" dirty="0"/>
              <a:t>()"&gt; &lt;/</a:t>
            </a:r>
            <a:r>
              <a:rPr lang="es-PE" sz="2000" dirty="0" err="1"/>
              <a:t>form</a:t>
            </a:r>
            <a:r>
              <a:rPr lang="es-PE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42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Propiedades de </a:t>
            </a:r>
            <a:r>
              <a:rPr lang="es-PE" dirty="0" err="1" smtClean="0">
                <a:solidFill>
                  <a:schemeClr val="bg1"/>
                </a:solidFill>
              </a:rPr>
              <a:t>textarea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defaultValue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Que contiene el valor por defecto del </a:t>
            </a:r>
            <a:r>
              <a:rPr lang="es-PE" sz="2800" dirty="0" err="1"/>
              <a:t>textarea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value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Que contiene el texto que hay escrito en el </a:t>
            </a:r>
            <a:r>
              <a:rPr lang="es-PE" sz="2800" dirty="0" err="1"/>
              <a:t>textarea</a:t>
            </a:r>
            <a:r>
              <a:rPr lang="es-PE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Métodos de </a:t>
            </a:r>
            <a:r>
              <a:rPr lang="es-PE" dirty="0" err="1" smtClean="0">
                <a:solidFill>
                  <a:schemeClr val="bg1"/>
                </a:solidFill>
              </a:rPr>
              <a:t>textarea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blur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Para quitar el foco de la aplicación del </a:t>
            </a:r>
            <a:r>
              <a:rPr lang="es-PE" sz="2800" dirty="0" err="1"/>
              <a:t>textarea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focus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Para poner el foco de la aplicación en el </a:t>
            </a:r>
            <a:r>
              <a:rPr lang="es-PE" sz="2800" dirty="0" err="1"/>
              <a:t>textarea</a:t>
            </a:r>
            <a:r>
              <a:rPr lang="es-PE" sz="2800" dirty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PE" sz="2800" b="1" dirty="0" err="1"/>
              <a:t>select</a:t>
            </a:r>
            <a:r>
              <a:rPr lang="es-PE" sz="2800" b="1" dirty="0"/>
              <a:t>()</a:t>
            </a:r>
            <a:r>
              <a:rPr lang="es-PE" sz="2800" dirty="0"/>
              <a:t> </a:t>
            </a:r>
            <a:br>
              <a:rPr lang="es-PE" sz="2800" dirty="0"/>
            </a:br>
            <a:r>
              <a:rPr lang="es-PE" sz="2800" dirty="0"/>
              <a:t>Selecciona el texto del </a:t>
            </a:r>
            <a:r>
              <a:rPr lang="es-PE" sz="2800" dirty="0" err="1"/>
              <a:t>textarea</a:t>
            </a:r>
            <a:r>
              <a:rPr lang="es-PE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34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Ejemplo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&lt;script&gt; </a:t>
            </a:r>
            <a:r>
              <a:rPr lang="es-PE" dirty="0" err="1"/>
              <a:t>function</a:t>
            </a:r>
            <a:r>
              <a:rPr lang="es-PE" dirty="0"/>
              <a:t> cuenta(){ </a:t>
            </a:r>
            <a:r>
              <a:rPr lang="es-PE" dirty="0" err="1"/>
              <a:t>numCaracteres</a:t>
            </a:r>
            <a:r>
              <a:rPr lang="es-PE" dirty="0"/>
              <a:t> = </a:t>
            </a:r>
            <a:r>
              <a:rPr lang="es-PE" dirty="0" err="1"/>
              <a:t>document.formul.textito.value.length</a:t>
            </a:r>
            <a:r>
              <a:rPr lang="es-PE" dirty="0"/>
              <a:t> </a:t>
            </a:r>
            <a:r>
              <a:rPr lang="es-PE" dirty="0" err="1"/>
              <a:t>document.formul.numCaracteres.value</a:t>
            </a:r>
            <a:r>
              <a:rPr lang="es-PE" dirty="0"/>
              <a:t> = </a:t>
            </a:r>
            <a:r>
              <a:rPr lang="es-PE" dirty="0" err="1"/>
              <a:t>numCaracteres</a:t>
            </a:r>
            <a:r>
              <a:rPr lang="es-PE" dirty="0"/>
              <a:t> } &lt;/script&gt;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2000" dirty="0"/>
              <a:t>&lt;</a:t>
            </a:r>
            <a:r>
              <a:rPr lang="es-PE" sz="2000" dirty="0" err="1"/>
              <a:t>form</a:t>
            </a:r>
            <a:r>
              <a:rPr lang="es-PE" sz="2000" dirty="0"/>
              <a:t> </a:t>
            </a:r>
            <a:r>
              <a:rPr lang="es-PE" sz="2000" dirty="0" err="1"/>
              <a:t>name</a:t>
            </a:r>
            <a:r>
              <a:rPr lang="es-PE" sz="2000" dirty="0"/>
              <a:t>="</a:t>
            </a:r>
            <a:r>
              <a:rPr lang="es-PE" sz="2000" dirty="0" err="1"/>
              <a:t>formul</a:t>
            </a:r>
            <a:r>
              <a:rPr lang="es-PE" sz="2000" dirty="0"/>
              <a:t>"&gt; &lt;</a:t>
            </a:r>
            <a:r>
              <a:rPr lang="es-PE" sz="2000" dirty="0" err="1"/>
              <a:t>textarea</a:t>
            </a:r>
            <a:r>
              <a:rPr lang="es-PE" sz="2000" dirty="0"/>
              <a:t> </a:t>
            </a:r>
            <a:r>
              <a:rPr lang="es-PE" sz="2000" dirty="0" err="1"/>
              <a:t>name</a:t>
            </a:r>
            <a:r>
              <a:rPr lang="es-PE" sz="2000" dirty="0"/>
              <a:t>=textito </a:t>
            </a:r>
            <a:r>
              <a:rPr lang="es-PE" sz="2000" dirty="0" err="1"/>
              <a:t>cols</a:t>
            </a:r>
            <a:r>
              <a:rPr lang="es-PE" sz="2000" dirty="0"/>
              <a:t>=40 </a:t>
            </a:r>
            <a:r>
              <a:rPr lang="es-PE" sz="2000" dirty="0" err="1"/>
              <a:t>rows</a:t>
            </a:r>
            <a:r>
              <a:rPr lang="es-PE" sz="2000" dirty="0"/>
              <a:t>=3&gt; Este es el texto por defecto &lt;/</a:t>
            </a:r>
            <a:r>
              <a:rPr lang="es-PE" sz="2000" dirty="0" err="1"/>
              <a:t>textarea</a:t>
            </a:r>
            <a:r>
              <a:rPr lang="es-PE" sz="2000" dirty="0"/>
              <a:t>&gt; &lt;</a:t>
            </a:r>
            <a:r>
              <a:rPr lang="es-PE" sz="2000" dirty="0" err="1"/>
              <a:t>br</a:t>
            </a:r>
            <a:r>
              <a:rPr lang="es-PE" sz="2000" dirty="0"/>
              <a:t>&gt; &lt;</a:t>
            </a:r>
            <a:r>
              <a:rPr lang="es-PE" sz="2000" dirty="0" err="1"/>
              <a:t>br</a:t>
            </a:r>
            <a:r>
              <a:rPr lang="es-PE" sz="2000" dirty="0"/>
              <a:t>&gt; Número de caracteres &lt;input </a:t>
            </a:r>
            <a:r>
              <a:rPr lang="es-PE" sz="2000" dirty="0" err="1"/>
              <a:t>type</a:t>
            </a:r>
            <a:r>
              <a:rPr lang="es-PE" sz="2000" dirty="0"/>
              <a:t>="Text" </a:t>
            </a:r>
            <a:r>
              <a:rPr lang="es-PE" sz="2000" dirty="0" err="1"/>
              <a:t>name</a:t>
            </a:r>
            <a:r>
              <a:rPr lang="es-PE" sz="2000" dirty="0"/>
              <a:t>="</a:t>
            </a:r>
            <a:r>
              <a:rPr lang="es-PE" sz="2000" dirty="0" err="1"/>
              <a:t>numCaracteres</a:t>
            </a:r>
            <a:r>
              <a:rPr lang="es-PE" sz="2000" dirty="0"/>
              <a:t>" </a:t>
            </a:r>
            <a:r>
              <a:rPr lang="es-PE" sz="2000" dirty="0" err="1"/>
              <a:t>size</a:t>
            </a:r>
            <a:r>
              <a:rPr lang="es-PE" sz="2000" dirty="0"/>
              <a:t>="4"&gt; &lt;</a:t>
            </a:r>
            <a:r>
              <a:rPr lang="es-PE" sz="2000" dirty="0" err="1"/>
              <a:t>br</a:t>
            </a:r>
            <a:r>
              <a:rPr lang="es-PE" sz="2000" dirty="0"/>
              <a:t>&gt; &lt;</a:t>
            </a:r>
            <a:r>
              <a:rPr lang="es-PE" sz="2000" dirty="0" err="1"/>
              <a:t>br</a:t>
            </a:r>
            <a:r>
              <a:rPr lang="es-PE" sz="2000" dirty="0"/>
              <a:t>&gt; &lt;input </a:t>
            </a:r>
            <a:r>
              <a:rPr lang="es-PE" sz="2000" dirty="0" err="1"/>
              <a:t>type</a:t>
            </a:r>
            <a:r>
              <a:rPr lang="es-PE" sz="2000" dirty="0"/>
              <a:t>=</a:t>
            </a:r>
            <a:r>
              <a:rPr lang="es-PE" sz="2000" dirty="0" err="1"/>
              <a:t>button</a:t>
            </a:r>
            <a:r>
              <a:rPr lang="es-PE" sz="2000" dirty="0"/>
              <a:t> </a:t>
            </a:r>
            <a:r>
              <a:rPr lang="es-PE" sz="2000" dirty="0" err="1"/>
              <a:t>value</a:t>
            </a:r>
            <a:r>
              <a:rPr lang="es-PE" sz="2000" dirty="0"/>
              <a:t>="Cuenta caracteres" </a:t>
            </a:r>
            <a:r>
              <a:rPr lang="es-PE" sz="2000" dirty="0" err="1"/>
              <a:t>onclick</a:t>
            </a:r>
            <a:r>
              <a:rPr lang="es-PE" sz="2000" dirty="0"/>
              <a:t>="cuenta()"&gt; &lt;/</a:t>
            </a:r>
            <a:r>
              <a:rPr lang="es-PE" sz="2000" dirty="0" err="1"/>
              <a:t>form</a:t>
            </a:r>
            <a:r>
              <a:rPr lang="es-PE" sz="20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368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Donde colocamos las funciones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Colocar la función en otro bloque de script: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&gt;funciones3&lt;/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nombre = "JOSE";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apellido = "RENTERIA"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document.write</a:t>
            </a:r>
            <a:r>
              <a:rPr lang="es-PE" sz="2000" b="1" dirty="0">
                <a:solidFill>
                  <a:schemeClr val="tx2"/>
                </a:solidFill>
              </a:rPr>
              <a:t>("Mi nombre es " + nombre + " " + apellido);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&lt;/head&gt;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     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  <a:endParaRPr lang="es-PE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Donde colocamos las funciones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Da error o no muestra nada: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&gt;funciones4&lt;/</a:t>
            </a:r>
            <a:r>
              <a:rPr lang="es-PE" sz="2000" b="1" dirty="0" err="1">
                <a:solidFill>
                  <a:schemeClr val="tx2"/>
                </a:solidFill>
              </a:rPr>
              <a:t>title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&lt;/head&gt;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(){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nombre = "JOSE";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apellido = "RENTERIA"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</a:t>
            </a:r>
            <a:r>
              <a:rPr lang="es-PE" sz="2000" b="1" dirty="0" err="1">
                <a:solidFill>
                  <a:schemeClr val="tx2"/>
                </a:solidFill>
              </a:rPr>
              <a:t>document.write</a:t>
            </a:r>
            <a:r>
              <a:rPr lang="es-PE" sz="2000" b="1" dirty="0">
                <a:solidFill>
                  <a:schemeClr val="tx2"/>
                </a:solidFill>
              </a:rPr>
              <a:t>("Mi nombre es " + nombre + " " + apellido); 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&lt;/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>
                <a:solidFill>
                  <a:schemeClr val="tx2"/>
                </a:solidFill>
              </a:rPr>
              <a:t>&gt;</a:t>
            </a:r>
            <a:endParaRPr lang="es-PE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Parámetros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Se usan para mandar valores a las funciones.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&lt;</a:t>
            </a:r>
            <a:r>
              <a:rPr lang="es-PE" sz="2000" b="1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</a:t>
            </a:r>
            <a:r>
              <a:rPr lang="es-PE" sz="2000" b="1" dirty="0" err="1">
                <a:solidFill>
                  <a:schemeClr val="tx2"/>
                </a:solidFill>
              </a:rPr>
              <a:t>function</a:t>
            </a:r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(nombre) {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    </a:t>
            </a:r>
            <a:r>
              <a:rPr lang="es-PE" sz="2000" b="1" dirty="0" err="1">
                <a:solidFill>
                  <a:schemeClr val="tx2"/>
                </a:solidFill>
              </a:rPr>
              <a:t>document.write</a:t>
            </a:r>
            <a:r>
              <a:rPr lang="es-PE" sz="2000" b="1" dirty="0">
                <a:solidFill>
                  <a:schemeClr val="tx2"/>
                </a:solidFill>
              </a:rPr>
              <a:t>("Mi nombre es " + nombre);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&lt;/</a:t>
            </a:r>
            <a:r>
              <a:rPr lang="es-PE" sz="2000" b="1" dirty="0">
                <a:solidFill>
                  <a:schemeClr val="tx2"/>
                </a:solidFill>
              </a:rPr>
              <a:t>head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&lt;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   &lt;</a:t>
            </a:r>
            <a:r>
              <a:rPr lang="es-PE" sz="2000" b="1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</a:t>
            </a:r>
            <a:r>
              <a:rPr lang="es-PE" sz="2000" b="1" dirty="0" smtClean="0">
                <a:solidFill>
                  <a:schemeClr val="tx2"/>
                </a:solidFill>
              </a:rPr>
              <a:t>     </a:t>
            </a:r>
            <a:r>
              <a:rPr lang="es-PE" sz="2000" b="1" dirty="0" err="1">
                <a:solidFill>
                  <a:schemeClr val="tx2"/>
                </a:solidFill>
              </a:rPr>
              <a:t>var</a:t>
            </a:r>
            <a:r>
              <a:rPr lang="es-PE" sz="2000" b="1" dirty="0">
                <a:solidFill>
                  <a:schemeClr val="tx2"/>
                </a:solidFill>
              </a:rPr>
              <a:t> nombre = "JOSE LUIS";</a:t>
            </a: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  </a:t>
            </a:r>
            <a:r>
              <a:rPr lang="es-PE" sz="2000" b="1" dirty="0" smtClean="0">
                <a:solidFill>
                  <a:schemeClr val="tx2"/>
                </a:solidFill>
              </a:rPr>
              <a:t>     </a:t>
            </a:r>
            <a:r>
              <a:rPr lang="es-PE" sz="2000" b="1" dirty="0" err="1">
                <a:solidFill>
                  <a:schemeClr val="tx2"/>
                </a:solidFill>
              </a:rPr>
              <a:t>miFuncion</a:t>
            </a:r>
            <a:r>
              <a:rPr lang="es-PE" sz="2000" b="1" dirty="0">
                <a:solidFill>
                  <a:schemeClr val="tx2"/>
                </a:solidFill>
              </a:rPr>
              <a:t>(nombre);</a:t>
            </a:r>
          </a:p>
          <a:p>
            <a:pPr lvl="1"/>
            <a:r>
              <a:rPr lang="es-PE" sz="2000" b="1" dirty="0" smtClean="0">
                <a:solidFill>
                  <a:schemeClr val="tx2"/>
                </a:solidFill>
              </a:rPr>
              <a:t>   </a:t>
            </a:r>
            <a:r>
              <a:rPr lang="es-PE" sz="2000" b="1" dirty="0">
                <a:solidFill>
                  <a:schemeClr val="tx2"/>
                </a:solidFill>
              </a:rPr>
              <a:t>&lt;/script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  <a:endParaRPr lang="es-PE" sz="2000" b="1" dirty="0">
              <a:solidFill>
                <a:schemeClr val="tx2"/>
              </a:solidFill>
            </a:endParaRPr>
          </a:p>
          <a:p>
            <a:pPr lvl="1"/>
            <a:r>
              <a:rPr lang="es-PE" sz="2000" b="1" dirty="0">
                <a:solidFill>
                  <a:schemeClr val="tx2"/>
                </a:solidFill>
              </a:rPr>
              <a:t> </a:t>
            </a:r>
            <a:r>
              <a:rPr lang="es-PE" sz="2000" b="1" dirty="0" smtClean="0">
                <a:solidFill>
                  <a:schemeClr val="tx2"/>
                </a:solidFill>
              </a:rPr>
              <a:t>&lt;/</a:t>
            </a:r>
            <a:r>
              <a:rPr lang="es-PE" sz="2000" b="1" dirty="0" err="1">
                <a:solidFill>
                  <a:schemeClr val="tx2"/>
                </a:solidFill>
              </a:rPr>
              <a:t>body</a:t>
            </a:r>
            <a:r>
              <a:rPr lang="es-PE" sz="2000" b="1" dirty="0" smtClean="0">
                <a:solidFill>
                  <a:schemeClr val="tx2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5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Múltiples parámetros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&lt;head&gt;</a:t>
            </a:r>
          </a:p>
          <a:p>
            <a:pPr lvl="1"/>
            <a:r>
              <a:rPr lang="es-PE" sz="1900" b="1" dirty="0" smtClean="0">
                <a:solidFill>
                  <a:schemeClr val="tx2"/>
                </a:solidFill>
              </a:rPr>
              <a:t>&lt;</a:t>
            </a:r>
            <a:r>
              <a:rPr lang="es-PE" sz="1900" b="1" dirty="0">
                <a:solidFill>
                  <a:schemeClr val="tx2"/>
                </a:solidFill>
              </a:rPr>
              <a:t>script&gt;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</a:t>
            </a:r>
            <a:r>
              <a:rPr lang="es-PE" sz="1900" b="1" dirty="0" err="1">
                <a:solidFill>
                  <a:schemeClr val="tx2"/>
                </a:solidFill>
              </a:rPr>
              <a:t>function</a:t>
            </a:r>
            <a:r>
              <a:rPr lang="es-PE" sz="1900" b="1" dirty="0">
                <a:solidFill>
                  <a:schemeClr val="tx2"/>
                </a:solidFill>
              </a:rPr>
              <a:t> </a:t>
            </a:r>
            <a:r>
              <a:rPr lang="es-PE" sz="1900" b="1" dirty="0" err="1">
                <a:solidFill>
                  <a:schemeClr val="tx2"/>
                </a:solidFill>
              </a:rPr>
              <a:t>miFuncion</a:t>
            </a:r>
            <a:r>
              <a:rPr lang="es-PE" sz="1900" b="1" dirty="0">
                <a:solidFill>
                  <a:schemeClr val="tx2"/>
                </a:solidFill>
              </a:rPr>
              <a:t>(</a:t>
            </a:r>
            <a:r>
              <a:rPr lang="es-PE" sz="1900" b="1" dirty="0" err="1">
                <a:solidFill>
                  <a:schemeClr val="tx2"/>
                </a:solidFill>
              </a:rPr>
              <a:t>nombre,color</a:t>
            </a:r>
            <a:r>
              <a:rPr lang="es-PE" sz="1900" b="1" dirty="0">
                <a:solidFill>
                  <a:schemeClr val="tx2"/>
                </a:solidFill>
              </a:rPr>
              <a:t>) {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    </a:t>
            </a:r>
            <a:r>
              <a:rPr lang="es-PE" sz="1900" b="1" dirty="0" err="1">
                <a:solidFill>
                  <a:schemeClr val="tx2"/>
                </a:solidFill>
              </a:rPr>
              <a:t>document.write</a:t>
            </a:r>
            <a:r>
              <a:rPr lang="es-PE" sz="1900" b="1" dirty="0">
                <a:solidFill>
                  <a:schemeClr val="tx2"/>
                </a:solidFill>
              </a:rPr>
              <a:t>("&lt;</a:t>
            </a:r>
            <a:r>
              <a:rPr lang="es-PE" sz="1900" b="1" dirty="0" err="1">
                <a:solidFill>
                  <a:schemeClr val="tx2"/>
                </a:solidFill>
              </a:rPr>
              <a:t>font</a:t>
            </a:r>
            <a:r>
              <a:rPr lang="es-PE" sz="1900" b="1" dirty="0">
                <a:solidFill>
                  <a:schemeClr val="tx2"/>
                </a:solidFill>
              </a:rPr>
              <a:t> color='" + color + "'&gt;");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    </a:t>
            </a:r>
            <a:r>
              <a:rPr lang="es-PE" sz="1900" b="1" dirty="0" err="1">
                <a:solidFill>
                  <a:schemeClr val="tx2"/>
                </a:solidFill>
              </a:rPr>
              <a:t>document.write</a:t>
            </a:r>
            <a:r>
              <a:rPr lang="es-PE" sz="1900" b="1" dirty="0">
                <a:solidFill>
                  <a:schemeClr val="tx2"/>
                </a:solidFill>
              </a:rPr>
              <a:t>("&lt;h1&gt;Hola mi nombre es " + nombre + "&lt;/h1&gt;");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    </a:t>
            </a:r>
            <a:r>
              <a:rPr lang="es-PE" sz="1900" b="1" dirty="0" err="1">
                <a:solidFill>
                  <a:schemeClr val="tx2"/>
                </a:solidFill>
              </a:rPr>
              <a:t>document.write</a:t>
            </a:r>
            <a:r>
              <a:rPr lang="es-PE" sz="1900" b="1" dirty="0">
                <a:solidFill>
                  <a:schemeClr val="tx2"/>
                </a:solidFill>
              </a:rPr>
              <a:t>("&lt;/</a:t>
            </a:r>
            <a:r>
              <a:rPr lang="es-PE" sz="1900" b="1" dirty="0" err="1">
                <a:solidFill>
                  <a:schemeClr val="tx2"/>
                </a:solidFill>
              </a:rPr>
              <a:t>font</a:t>
            </a:r>
            <a:r>
              <a:rPr lang="es-PE" sz="1900" b="1" dirty="0">
                <a:solidFill>
                  <a:schemeClr val="tx2"/>
                </a:solidFill>
              </a:rPr>
              <a:t>&gt;");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}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&lt;/script&gt;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&lt;/head</a:t>
            </a:r>
            <a:r>
              <a:rPr lang="es-PE" sz="1900" b="1" dirty="0" smtClean="0">
                <a:solidFill>
                  <a:schemeClr val="tx2"/>
                </a:solidFill>
              </a:rPr>
              <a:t>&gt;</a:t>
            </a:r>
            <a:endParaRPr lang="es-PE" sz="1900" b="1" dirty="0">
              <a:solidFill>
                <a:schemeClr val="tx2"/>
              </a:solidFill>
            </a:endParaRP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&lt;</a:t>
            </a:r>
            <a:r>
              <a:rPr lang="es-PE" sz="1900" b="1" dirty="0" err="1">
                <a:solidFill>
                  <a:schemeClr val="tx2"/>
                </a:solidFill>
              </a:rPr>
              <a:t>body</a:t>
            </a:r>
            <a:r>
              <a:rPr lang="es-PE" sz="1900" b="1" dirty="0" smtClean="0">
                <a:solidFill>
                  <a:schemeClr val="tx2"/>
                </a:solidFill>
              </a:rPr>
              <a:t>&gt;</a:t>
            </a:r>
            <a:endParaRPr lang="es-PE" sz="1900" b="1" dirty="0">
              <a:solidFill>
                <a:schemeClr val="tx2"/>
              </a:solidFill>
            </a:endParaRP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&lt;script&gt;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</a:t>
            </a:r>
            <a:r>
              <a:rPr lang="es-PE" sz="1900" b="1" dirty="0" err="1">
                <a:solidFill>
                  <a:schemeClr val="tx2"/>
                </a:solidFill>
              </a:rPr>
              <a:t>var</a:t>
            </a:r>
            <a:r>
              <a:rPr lang="es-PE" sz="1900" b="1" dirty="0">
                <a:solidFill>
                  <a:schemeClr val="tx2"/>
                </a:solidFill>
              </a:rPr>
              <a:t> nombre = "JOSE LUIS";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</a:t>
            </a:r>
            <a:r>
              <a:rPr lang="es-PE" sz="1900" b="1" dirty="0" err="1">
                <a:solidFill>
                  <a:schemeClr val="tx2"/>
                </a:solidFill>
              </a:rPr>
              <a:t>var</a:t>
            </a:r>
            <a:r>
              <a:rPr lang="es-PE" sz="1900" b="1" dirty="0">
                <a:solidFill>
                  <a:schemeClr val="tx2"/>
                </a:solidFill>
              </a:rPr>
              <a:t> color  = "red";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    </a:t>
            </a:r>
            <a:r>
              <a:rPr lang="es-PE" sz="1900" b="1" dirty="0" err="1">
                <a:solidFill>
                  <a:schemeClr val="tx2"/>
                </a:solidFill>
              </a:rPr>
              <a:t>miFuncion</a:t>
            </a:r>
            <a:r>
              <a:rPr lang="es-PE" sz="1900" b="1" dirty="0">
                <a:solidFill>
                  <a:schemeClr val="tx2"/>
                </a:solidFill>
              </a:rPr>
              <a:t>(</a:t>
            </a:r>
            <a:r>
              <a:rPr lang="es-PE" sz="1900" b="1" dirty="0" err="1">
                <a:solidFill>
                  <a:schemeClr val="tx2"/>
                </a:solidFill>
              </a:rPr>
              <a:t>nombre,color</a:t>
            </a:r>
            <a:r>
              <a:rPr lang="es-PE" sz="1900" b="1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    &lt;/</a:t>
            </a:r>
            <a:r>
              <a:rPr lang="es-PE" sz="1900" b="1" dirty="0" smtClean="0">
                <a:solidFill>
                  <a:schemeClr val="tx2"/>
                </a:solidFill>
              </a:rPr>
              <a:t>script</a:t>
            </a:r>
            <a:r>
              <a:rPr lang="es-PE" sz="1900" b="1" dirty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es-PE" sz="1900" b="1" dirty="0">
                <a:solidFill>
                  <a:schemeClr val="tx2"/>
                </a:solidFill>
              </a:rPr>
              <a:t>    &lt;/</a:t>
            </a:r>
            <a:r>
              <a:rPr lang="es-PE" sz="1900" b="1" dirty="0" err="1">
                <a:solidFill>
                  <a:schemeClr val="tx2"/>
                </a:solidFill>
              </a:rPr>
              <a:t>body</a:t>
            </a:r>
            <a:r>
              <a:rPr lang="es-PE" sz="1900" b="1" dirty="0">
                <a:solidFill>
                  <a:schemeClr val="tx2"/>
                </a:solidFill>
              </a:rPr>
              <a:t>&gt;</a:t>
            </a:r>
            <a:endParaRPr lang="es-PE" sz="19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Parámetros se pasan por valor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628800"/>
            <a:ext cx="8136904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 smtClean="0"/>
              <a:t>Los </a:t>
            </a:r>
            <a:r>
              <a:rPr lang="en-US" sz="2800" dirty="0" err="1" smtClean="0"/>
              <a:t>parámetros</a:t>
            </a:r>
            <a:r>
              <a:rPr lang="en-US" sz="2800" dirty="0" smtClean="0"/>
              <a:t> no </a:t>
            </a:r>
            <a:r>
              <a:rPr lang="en-US" sz="2800" dirty="0" err="1" smtClean="0"/>
              <a:t>modifican</a:t>
            </a:r>
            <a:r>
              <a:rPr lang="en-US" sz="2800" dirty="0" smtClean="0"/>
              <a:t> el valor original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variables, en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solo se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pasar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variables </a:t>
            </a:r>
            <a:r>
              <a:rPr lang="en-US" sz="2800" dirty="0" err="1" smtClean="0"/>
              <a:t>por</a:t>
            </a:r>
            <a:r>
              <a:rPr lang="en-US" sz="2800" dirty="0" smtClean="0"/>
              <a:t> valor. </a:t>
            </a:r>
            <a:endParaRPr lang="es-PE" sz="2800" dirty="0" smtClean="0"/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s-PE" sz="2800" dirty="0" smtClean="0"/>
              <a:t>Ejemplo: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&lt;head&gt;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</a:t>
            </a:r>
            <a:r>
              <a:rPr lang="es-PE" sz="1700" b="1" dirty="0" smtClean="0">
                <a:solidFill>
                  <a:schemeClr val="tx2"/>
                </a:solidFill>
              </a:rPr>
              <a:t>       &lt;</a:t>
            </a:r>
            <a:r>
              <a:rPr lang="es-PE" sz="1700" b="1" dirty="0">
                <a:solidFill>
                  <a:schemeClr val="tx2"/>
                </a:solidFill>
              </a:rPr>
              <a:t>script&gt;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</a:t>
            </a:r>
            <a:r>
              <a:rPr lang="es-PE" sz="1700" b="1" dirty="0" err="1">
                <a:solidFill>
                  <a:schemeClr val="tx2"/>
                </a:solidFill>
              </a:rPr>
              <a:t>function</a:t>
            </a:r>
            <a:r>
              <a:rPr lang="es-PE" sz="1700" b="1" dirty="0">
                <a:solidFill>
                  <a:schemeClr val="tx2"/>
                </a:solidFill>
              </a:rPr>
              <a:t> </a:t>
            </a:r>
            <a:r>
              <a:rPr lang="es-PE" sz="1700" b="1" dirty="0" err="1">
                <a:solidFill>
                  <a:schemeClr val="tx2"/>
                </a:solidFill>
              </a:rPr>
              <a:t>pasoPorValor</a:t>
            </a:r>
            <a:r>
              <a:rPr lang="es-PE" sz="1700" b="1" dirty="0">
                <a:solidFill>
                  <a:schemeClr val="tx2"/>
                </a:solidFill>
              </a:rPr>
              <a:t>(</a:t>
            </a:r>
            <a:r>
              <a:rPr lang="es-PE" sz="1700" b="1" dirty="0" err="1">
                <a:solidFill>
                  <a:schemeClr val="tx2"/>
                </a:solidFill>
              </a:rPr>
              <a:t>miParametro</a:t>
            </a:r>
            <a:r>
              <a:rPr lang="es-PE" sz="1700" b="1" dirty="0">
                <a:solidFill>
                  <a:schemeClr val="tx2"/>
                </a:solidFill>
              </a:rPr>
              <a:t>) {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    </a:t>
            </a:r>
            <a:r>
              <a:rPr lang="es-PE" sz="1700" b="1" dirty="0" err="1">
                <a:solidFill>
                  <a:schemeClr val="tx2"/>
                </a:solidFill>
              </a:rPr>
              <a:t>miParametro</a:t>
            </a:r>
            <a:r>
              <a:rPr lang="es-PE" sz="1700" b="1" dirty="0">
                <a:solidFill>
                  <a:schemeClr val="tx2"/>
                </a:solidFill>
              </a:rPr>
              <a:t> = 32;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    </a:t>
            </a:r>
            <a:r>
              <a:rPr lang="es-PE" sz="1700" b="1" dirty="0" err="1">
                <a:solidFill>
                  <a:schemeClr val="tx2"/>
                </a:solidFill>
              </a:rPr>
              <a:t>document.write</a:t>
            </a:r>
            <a:r>
              <a:rPr lang="es-PE" sz="1700" b="1" dirty="0">
                <a:solidFill>
                  <a:schemeClr val="tx2"/>
                </a:solidFill>
              </a:rPr>
              <a:t>("he cambiado el valor a 32 ");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    </a:t>
            </a:r>
            <a:r>
              <a:rPr lang="es-PE" sz="1700" b="1" dirty="0" err="1">
                <a:solidFill>
                  <a:schemeClr val="tx2"/>
                </a:solidFill>
              </a:rPr>
              <a:t>document.write</a:t>
            </a:r>
            <a:r>
              <a:rPr lang="es-PE" sz="1700" b="1" dirty="0">
                <a:solidFill>
                  <a:schemeClr val="tx2"/>
                </a:solidFill>
              </a:rPr>
              <a:t>("&lt;/</a:t>
            </a:r>
            <a:r>
              <a:rPr lang="es-PE" sz="1700" b="1" dirty="0" err="1">
                <a:solidFill>
                  <a:schemeClr val="tx2"/>
                </a:solidFill>
              </a:rPr>
              <a:t>br</a:t>
            </a:r>
            <a:r>
              <a:rPr lang="es-PE" sz="1700" b="1" dirty="0">
                <a:solidFill>
                  <a:schemeClr val="tx2"/>
                </a:solidFill>
              </a:rPr>
              <a:t>&gt;");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}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</a:t>
            </a:r>
            <a:r>
              <a:rPr lang="es-PE" sz="1700" b="1" dirty="0" err="1">
                <a:solidFill>
                  <a:schemeClr val="tx2"/>
                </a:solidFill>
              </a:rPr>
              <a:t>var</a:t>
            </a:r>
            <a:r>
              <a:rPr lang="es-PE" sz="1700" b="1" dirty="0">
                <a:solidFill>
                  <a:schemeClr val="tx2"/>
                </a:solidFill>
              </a:rPr>
              <a:t> </a:t>
            </a:r>
            <a:r>
              <a:rPr lang="es-PE" sz="1700" b="1" dirty="0" err="1">
                <a:solidFill>
                  <a:schemeClr val="tx2"/>
                </a:solidFill>
              </a:rPr>
              <a:t>miVariable</a:t>
            </a:r>
            <a:r>
              <a:rPr lang="es-PE" sz="1700" b="1" dirty="0">
                <a:solidFill>
                  <a:schemeClr val="tx2"/>
                </a:solidFill>
              </a:rPr>
              <a:t> = 5;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</a:t>
            </a:r>
            <a:r>
              <a:rPr lang="es-PE" sz="1700" b="1" dirty="0" err="1">
                <a:solidFill>
                  <a:schemeClr val="tx2"/>
                </a:solidFill>
              </a:rPr>
              <a:t>pasoPorValor</a:t>
            </a:r>
            <a:r>
              <a:rPr lang="es-PE" sz="1700" b="1" dirty="0">
                <a:solidFill>
                  <a:schemeClr val="tx2"/>
                </a:solidFill>
              </a:rPr>
              <a:t>(</a:t>
            </a:r>
            <a:r>
              <a:rPr lang="es-PE" sz="1700" b="1" dirty="0" err="1">
                <a:solidFill>
                  <a:schemeClr val="tx2"/>
                </a:solidFill>
              </a:rPr>
              <a:t>miVariable</a:t>
            </a:r>
            <a:r>
              <a:rPr lang="es-PE" sz="1700" b="1" dirty="0">
                <a:solidFill>
                  <a:schemeClr val="tx2"/>
                </a:solidFill>
              </a:rPr>
              <a:t>);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    </a:t>
            </a:r>
            <a:r>
              <a:rPr lang="es-PE" sz="1700" b="1" dirty="0" err="1">
                <a:solidFill>
                  <a:schemeClr val="tx2"/>
                </a:solidFill>
              </a:rPr>
              <a:t>document.write</a:t>
            </a:r>
            <a:r>
              <a:rPr lang="es-PE" sz="1700" b="1" dirty="0">
                <a:solidFill>
                  <a:schemeClr val="tx2"/>
                </a:solidFill>
              </a:rPr>
              <a:t>("el valor de la variable es " + </a:t>
            </a:r>
            <a:r>
              <a:rPr lang="es-PE" sz="1700" b="1" dirty="0" err="1">
                <a:solidFill>
                  <a:schemeClr val="tx2"/>
                </a:solidFill>
              </a:rPr>
              <a:t>miVariable</a:t>
            </a:r>
            <a:r>
              <a:rPr lang="es-PE" sz="1700" b="1" dirty="0">
                <a:solidFill>
                  <a:schemeClr val="tx2"/>
                </a:solidFill>
              </a:rPr>
              <a:t>);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    &lt;/</a:t>
            </a:r>
            <a:r>
              <a:rPr lang="es-PE" sz="1700" b="1" dirty="0" smtClean="0">
                <a:solidFill>
                  <a:schemeClr val="tx2"/>
                </a:solidFill>
              </a:rPr>
              <a:t>script</a:t>
            </a:r>
            <a:r>
              <a:rPr lang="es-PE" sz="1700" b="1" dirty="0">
                <a:solidFill>
                  <a:schemeClr val="tx2"/>
                </a:solidFill>
              </a:rPr>
              <a:t>&gt;</a:t>
            </a:r>
          </a:p>
          <a:p>
            <a:pPr lvl="2"/>
            <a:r>
              <a:rPr lang="es-PE" sz="1700" b="1" dirty="0">
                <a:solidFill>
                  <a:schemeClr val="tx2"/>
                </a:solidFill>
              </a:rPr>
              <a:t>    &lt;/head</a:t>
            </a:r>
            <a:r>
              <a:rPr lang="es-PE" sz="1700" b="1" dirty="0" smtClean="0">
                <a:solidFill>
                  <a:schemeClr val="tx2"/>
                </a:solidFill>
              </a:rPr>
              <a:t>&gt;</a:t>
            </a:r>
            <a:endParaRPr lang="es-PE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2343</Words>
  <Application>Microsoft Office PowerPoint</Application>
  <PresentationFormat>Presentación en pantalla (4:3)</PresentationFormat>
  <Paragraphs>346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Presentación de PowerPoint</vt:lpstr>
      <vt:lpstr>Funciones predefinidas</vt:lpstr>
      <vt:lpstr>Funciones predefinidas</vt:lpstr>
      <vt:lpstr>Donde colocamos las funciones </vt:lpstr>
      <vt:lpstr>Donde colocamos las funciones </vt:lpstr>
      <vt:lpstr>Donde colocamos las funciones </vt:lpstr>
      <vt:lpstr>Parámetros </vt:lpstr>
      <vt:lpstr>Múltiples parámetros </vt:lpstr>
      <vt:lpstr>Parámetros se pasan por valor </vt:lpstr>
      <vt:lpstr>Devolución de valores en las funciones </vt:lpstr>
      <vt:lpstr>Múltiples return </vt:lpstr>
      <vt:lpstr>Creación de Arrays </vt:lpstr>
      <vt:lpstr>Ejemplo </vt:lpstr>
      <vt:lpstr>Tipos de datos en los arrays </vt:lpstr>
      <vt:lpstr>Tipos de datos en los arrays </vt:lpstr>
      <vt:lpstr>Declaración e inicialización resumida de Arrays </vt:lpstr>
      <vt:lpstr>Longitud de los arrays </vt:lpstr>
      <vt:lpstr>Arrays multidimensionales </vt:lpstr>
      <vt:lpstr>Trabajo con formularios </vt:lpstr>
      <vt:lpstr>Trabajo con formularios </vt:lpstr>
      <vt:lpstr>Trabajo con formularios </vt:lpstr>
      <vt:lpstr>Trabajo con formularios </vt:lpstr>
      <vt:lpstr>Trabajo con formularios </vt:lpstr>
      <vt:lpstr>Ejemplo - Calculadora </vt:lpstr>
      <vt:lpstr>Propiedades y métodos del objeto form </vt:lpstr>
      <vt:lpstr>Propiedades y métodos del objeto form </vt:lpstr>
      <vt:lpstr>Ejemplos de trabajo con las propiedades </vt:lpstr>
      <vt:lpstr>Métodos del objeto form </vt:lpstr>
      <vt:lpstr>Ejemplos de trabajo con los métodos</vt:lpstr>
      <vt:lpstr>Propiedades del campo text</vt:lpstr>
      <vt:lpstr>Ejemplo </vt:lpstr>
      <vt:lpstr>Métodos del objeto Text</vt:lpstr>
      <vt:lpstr>Propiedades de un checkbox</vt:lpstr>
      <vt:lpstr>Metodos del checkbox</vt:lpstr>
      <vt:lpstr>Ejemplo </vt:lpstr>
      <vt:lpstr>Propiedades del objeto radio</vt:lpstr>
      <vt:lpstr>Ejemplo </vt:lpstr>
      <vt:lpstr>Propiedades del objeto select</vt:lpstr>
      <vt:lpstr>Metodos del objeto select</vt:lpstr>
      <vt:lpstr>Propiedades de option</vt:lpstr>
      <vt:lpstr>Ejemplo </vt:lpstr>
      <vt:lpstr>Propiedades de textarea</vt:lpstr>
      <vt:lpstr>Métodos de textarea</vt:lpstr>
      <vt:lpstr>Ejemplo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281</cp:revision>
  <dcterms:created xsi:type="dcterms:W3CDTF">2012-04-21T03:42:52Z</dcterms:created>
  <dcterms:modified xsi:type="dcterms:W3CDTF">2012-05-22T04:12:15Z</dcterms:modified>
</cp:coreProperties>
</file>