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43D0-1AC2-43FF-8ACC-22E1892BB95A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591F-8DC3-4020-BF6F-B0705CB29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139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41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42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43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44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D591F-8DC3-4020-BF6F-B0705CB29645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99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0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3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11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6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9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4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3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3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2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88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F9D2-8321-45DF-B63F-15449531F13B}" type="datetimeFigureOut">
              <a:rPr lang="es-PE" smtClean="0"/>
              <a:t>22/04/2012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¿ Que es HTML ?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165303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HTML (</a:t>
            </a:r>
            <a:r>
              <a:rPr lang="es-PE" sz="2800" dirty="0" err="1" smtClean="0"/>
              <a:t>Hyper</a:t>
            </a:r>
            <a:r>
              <a:rPr lang="es-PE" sz="2800" dirty="0" smtClean="0"/>
              <a:t> Text </a:t>
            </a:r>
            <a:r>
              <a:rPr lang="es-PE" sz="2800" dirty="0" err="1" smtClean="0"/>
              <a:t>Markup</a:t>
            </a:r>
            <a:r>
              <a:rPr lang="es-PE" sz="2800" dirty="0" smtClean="0"/>
              <a:t> </a:t>
            </a:r>
            <a:r>
              <a:rPr lang="es-PE" sz="2800" dirty="0" err="1" smtClean="0"/>
              <a:t>Language</a:t>
            </a:r>
            <a:r>
              <a:rPr lang="es-PE" sz="28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HTML es un lenguaje para escribir paginas web.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HTML no es un lenguaje de programación, es un lenguaje de marcas basado en etiquetas.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Para ejecutar el código HTML o ver los resultados de nuestro trabajo es necesario un navegador.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Para construir paginas HTML es recomendable usar el bloc de notas que viene en Windows.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Una pagina web es un archivo donde esta contenido el código HTML en forma de texto.  </a:t>
            </a:r>
          </a:p>
        </p:txBody>
      </p:sp>
    </p:spTree>
    <p:extLst>
      <p:ext uri="{BB962C8B-B14F-4D97-AF65-F5344CB8AC3E}">
        <p14:creationId xmlns:p14="http://schemas.microsoft.com/office/powerpoint/2010/main" val="1862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Formateando el texto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Anidar etiquetas</a:t>
            </a:r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  </a:t>
            </a:r>
            <a:r>
              <a:rPr lang="es-PE" sz="2400" dirty="0"/>
              <a:t>&lt;b&gt;Esto solo esta en negrita &lt;i&gt;y esto en negrita </a:t>
            </a:r>
            <a:r>
              <a:rPr lang="es-PE" sz="2400" dirty="0" smtClean="0"/>
              <a:t>e</a:t>
            </a:r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          itálica</a:t>
            </a:r>
            <a:r>
              <a:rPr lang="es-PE" sz="2400" dirty="0"/>
              <a:t>&lt;/i&gt;&lt;/</a:t>
            </a:r>
            <a:r>
              <a:rPr lang="es-PE" sz="2400" dirty="0" smtClean="0"/>
              <a:t>b&gt;</a:t>
            </a:r>
          </a:p>
        </p:txBody>
      </p:sp>
    </p:spTree>
    <p:extLst>
      <p:ext uri="{BB962C8B-B14F-4D97-AF65-F5344CB8AC3E}">
        <p14:creationId xmlns:p14="http://schemas.microsoft.com/office/powerpoint/2010/main" val="1845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Color, tamaño y tipo de letra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Atributo </a:t>
            </a:r>
            <a:r>
              <a:rPr lang="es-PE" sz="2800" dirty="0" err="1" smtClean="0"/>
              <a:t>face</a:t>
            </a:r>
            <a:endParaRPr lang="es-PE" sz="2800" dirty="0" smtClean="0"/>
          </a:p>
          <a:p>
            <a:pPr>
              <a:spcBef>
                <a:spcPts val="600"/>
              </a:spcBef>
            </a:pPr>
            <a:r>
              <a:rPr lang="es-PE" sz="2400" dirty="0"/>
              <a:t>       &lt;</a:t>
            </a:r>
            <a:r>
              <a:rPr lang="es-PE" sz="2400" dirty="0" err="1"/>
              <a:t>font</a:t>
            </a:r>
            <a:r>
              <a:rPr lang="es-PE" sz="2400" dirty="0"/>
              <a:t> </a:t>
            </a:r>
            <a:r>
              <a:rPr lang="es-PE" sz="2400" dirty="0" err="1"/>
              <a:t>face</a:t>
            </a:r>
            <a:r>
              <a:rPr lang="es-PE" sz="2400" dirty="0"/>
              <a:t>="Comic Sans </a:t>
            </a:r>
            <a:r>
              <a:rPr lang="es-PE" sz="2400" dirty="0" err="1"/>
              <a:t>MS,arial,verdana</a:t>
            </a:r>
            <a:r>
              <a:rPr lang="es-PE" sz="2400" dirty="0"/>
              <a:t>"&gt;Este texto </a:t>
            </a:r>
            <a:r>
              <a:rPr lang="es-PE" sz="2400" dirty="0" smtClean="0"/>
              <a:t>tiene</a:t>
            </a:r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         </a:t>
            </a:r>
            <a:r>
              <a:rPr lang="es-PE" sz="2400" dirty="0"/>
              <a:t>otra tipografía&lt;/</a:t>
            </a:r>
            <a:r>
              <a:rPr lang="es-PE" sz="2400" dirty="0" err="1"/>
              <a:t>font</a:t>
            </a:r>
            <a:r>
              <a:rPr lang="es-PE" sz="2400" dirty="0" smtClean="0"/>
              <a:t>&gt;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Atributo </a:t>
            </a:r>
            <a:r>
              <a:rPr lang="es-PE" sz="2800" dirty="0" err="1" smtClean="0"/>
              <a:t>size</a:t>
            </a:r>
            <a:endParaRPr lang="es-PE" sz="2800" dirty="0" smtClean="0"/>
          </a:p>
          <a:p>
            <a:pPr>
              <a:spcBef>
                <a:spcPts val="600"/>
              </a:spcBef>
            </a:pPr>
            <a:r>
              <a:rPr lang="es-PE" sz="2400" dirty="0" smtClean="0"/>
              <a:t>       &lt;</a:t>
            </a:r>
            <a:r>
              <a:rPr lang="es-PE" sz="2400" dirty="0" err="1"/>
              <a:t>font</a:t>
            </a:r>
            <a:r>
              <a:rPr lang="es-PE" sz="2400" dirty="0"/>
              <a:t> </a:t>
            </a:r>
            <a:r>
              <a:rPr lang="es-PE" sz="2400" dirty="0" err="1"/>
              <a:t>size</a:t>
            </a:r>
            <a:r>
              <a:rPr lang="es-PE" sz="2400" dirty="0"/>
              <a:t>=4&gt;Este texto es mas grande&lt;/</a:t>
            </a:r>
            <a:r>
              <a:rPr lang="es-PE" sz="2400" dirty="0" err="1"/>
              <a:t>font</a:t>
            </a:r>
            <a:r>
              <a:rPr lang="es-PE" sz="2400" dirty="0" smtClean="0"/>
              <a:t>&gt;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Atributo color</a:t>
            </a:r>
          </a:p>
          <a:p>
            <a:pPr>
              <a:spcBef>
                <a:spcPts val="600"/>
              </a:spcBef>
            </a:pPr>
            <a:r>
              <a:rPr lang="es-PE" sz="2800" dirty="0" smtClean="0"/>
              <a:t>    </a:t>
            </a:r>
            <a:r>
              <a:rPr lang="es-PE" sz="2400" dirty="0" smtClean="0"/>
              <a:t>Nombre de Color: </a:t>
            </a:r>
            <a:r>
              <a:rPr lang="es-PE" sz="2400" dirty="0" err="1" smtClean="0"/>
              <a:t>Aqua</a:t>
            </a:r>
            <a:r>
              <a:rPr lang="es-PE" sz="2400" dirty="0" smtClean="0"/>
              <a:t>, Black, Blue, </a:t>
            </a:r>
            <a:r>
              <a:rPr lang="es-PE" sz="2400" dirty="0" err="1" smtClean="0"/>
              <a:t>Fuchsia</a:t>
            </a:r>
            <a:r>
              <a:rPr lang="es-PE" sz="2400" dirty="0" smtClean="0"/>
              <a:t>, Gray, Green,</a:t>
            </a:r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Lime, </a:t>
            </a:r>
            <a:r>
              <a:rPr lang="es-PE" sz="2400" dirty="0" err="1" smtClean="0"/>
              <a:t>Marron</a:t>
            </a:r>
            <a:r>
              <a:rPr lang="es-PE" sz="2400" dirty="0" smtClean="0"/>
              <a:t>, </a:t>
            </a:r>
            <a:r>
              <a:rPr lang="es-PE" sz="2400" dirty="0" err="1" smtClean="0"/>
              <a:t>Navy</a:t>
            </a:r>
            <a:r>
              <a:rPr lang="es-PE" sz="2400" dirty="0" smtClean="0"/>
              <a:t>, Olive, </a:t>
            </a:r>
            <a:r>
              <a:rPr lang="es-PE" sz="2400" dirty="0" err="1" smtClean="0"/>
              <a:t>Purple</a:t>
            </a:r>
            <a:r>
              <a:rPr lang="es-PE" sz="2400" dirty="0" smtClean="0"/>
              <a:t>, Red, </a:t>
            </a:r>
            <a:r>
              <a:rPr lang="es-PE" sz="2400" dirty="0" err="1" smtClean="0"/>
              <a:t>Silver</a:t>
            </a:r>
            <a:r>
              <a:rPr lang="es-PE" sz="2400" dirty="0" smtClean="0"/>
              <a:t>, </a:t>
            </a:r>
            <a:r>
              <a:rPr lang="es-PE" sz="2400" dirty="0" err="1" smtClean="0"/>
              <a:t>Teal</a:t>
            </a:r>
            <a:r>
              <a:rPr lang="es-PE" sz="2400" dirty="0" smtClean="0"/>
              <a:t>, White,</a:t>
            </a:r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</a:t>
            </a:r>
            <a:r>
              <a:rPr lang="es-PE" sz="2400" dirty="0" err="1" smtClean="0"/>
              <a:t>Yellow</a:t>
            </a:r>
            <a:endParaRPr lang="es-PE" sz="2400" dirty="0" smtClean="0"/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  &lt;</a:t>
            </a:r>
            <a:r>
              <a:rPr lang="es-PE" sz="2400" dirty="0" err="1"/>
              <a:t>font</a:t>
            </a:r>
            <a:r>
              <a:rPr lang="es-PE" sz="2400" dirty="0"/>
              <a:t> color="red"&gt;Este texto esta en rojo&lt;/</a:t>
            </a:r>
            <a:r>
              <a:rPr lang="es-PE" sz="2400" dirty="0" err="1"/>
              <a:t>font</a:t>
            </a:r>
            <a:r>
              <a:rPr lang="es-PE" sz="2400" dirty="0"/>
              <a:t>&gt;</a:t>
            </a:r>
            <a:endParaRPr lang="es-PE" sz="2400" dirty="0" smtClean="0"/>
          </a:p>
          <a:p>
            <a:pPr>
              <a:spcBef>
                <a:spcPts val="600"/>
              </a:spcBef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9294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Ejercicio practico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Hacer una pagina que tenga las siguientes características: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Un titular con encabezado de nivel 1, en itálica y color verde oliva.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Un segundo titular con encabezado de nivel 2, también de color verde oliva.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Todo el texto de la página deberá presentarse con una fuente distinta de la fuente </a:t>
            </a:r>
            <a:r>
              <a:rPr lang="es-PE" sz="2400" dirty="0" smtClean="0"/>
              <a:t>por defecto</a:t>
            </a:r>
            <a:r>
              <a:rPr lang="es-PE" sz="2400" dirty="0"/>
              <a:t>. Por ejemplo "Comic Sans MS" y en caso de que ésta no esté en el sistema que </a:t>
            </a:r>
            <a:r>
              <a:rPr lang="es-PE" sz="2400" dirty="0" smtClean="0"/>
              <a:t>se coloque </a:t>
            </a:r>
            <a:r>
              <a:rPr lang="es-PE" sz="2400" dirty="0"/>
              <a:t>la </a:t>
            </a:r>
            <a:r>
              <a:rPr lang="es-PE" sz="2400" dirty="0" smtClean="0"/>
              <a:t>fuente "Arial".</a:t>
            </a:r>
          </a:p>
        </p:txBody>
      </p:sp>
    </p:spTree>
    <p:extLst>
      <p:ext uri="{BB962C8B-B14F-4D97-AF65-F5344CB8AC3E}">
        <p14:creationId xmlns:p14="http://schemas.microsoft.com/office/powerpoint/2010/main" val="34846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en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Las listas son utilizadas para citar, numerar y definir objetos.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Son utilizadas comúnmente para desplazar el comienzo de línea hacia la derecha.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Existen tres tipos de listas: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 smtClean="0"/>
              <a:t>Listas desordenadas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 smtClean="0"/>
              <a:t>Listas ordenadas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 smtClean="0"/>
              <a:t>Listas de definición.</a:t>
            </a:r>
          </a:p>
        </p:txBody>
      </p:sp>
    </p:spTree>
    <p:extLst>
      <p:ext uri="{BB962C8B-B14F-4D97-AF65-F5344CB8AC3E}">
        <p14:creationId xmlns:p14="http://schemas.microsoft.com/office/powerpoint/2010/main" val="1739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desordenadas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it-IT" sz="2800" dirty="0" smtClean="0"/>
          </a:p>
          <a:p>
            <a:pPr>
              <a:spcBef>
                <a:spcPts val="600"/>
              </a:spcBef>
            </a:pPr>
            <a:r>
              <a:rPr lang="it-IT" sz="2800" dirty="0" smtClean="0"/>
              <a:t>	&lt;</a:t>
            </a:r>
            <a:r>
              <a:rPr lang="it-IT" sz="2800" dirty="0"/>
              <a:t>ul type="square"&gt;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li&gt;Elemento 1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li&gt;Elemento 2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li&gt;Elemento 3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 type="circle"&gt;Elemento 4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&lt;/</a:t>
            </a:r>
            <a:r>
              <a:rPr lang="it-IT" sz="2800" dirty="0"/>
              <a:t>ul&gt;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5793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ordenadas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844824"/>
            <a:ext cx="813690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it-IT" sz="2800" dirty="0" smtClean="0"/>
          </a:p>
          <a:p>
            <a:pPr>
              <a:spcBef>
                <a:spcPts val="600"/>
              </a:spcBef>
            </a:pPr>
            <a:r>
              <a:rPr lang="it-IT" sz="2800" dirty="0"/>
              <a:t>	&lt;p&gt;Ordenamos por numeros&lt;/p&gt;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</a:t>
            </a:r>
            <a:r>
              <a:rPr lang="it-IT" sz="2800" dirty="0"/>
              <a:t>ol type="1"&gt;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li&gt;Elemento 1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 Elemento 2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&lt;/</a:t>
            </a:r>
            <a:r>
              <a:rPr lang="it-IT" sz="2800" dirty="0"/>
              <a:t>ol&gt;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0915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ordenadas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844824"/>
            <a:ext cx="813690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it-IT" sz="2800" dirty="0" smtClean="0"/>
          </a:p>
          <a:p>
            <a:pPr>
              <a:spcBef>
                <a:spcPts val="600"/>
              </a:spcBef>
            </a:pPr>
            <a:r>
              <a:rPr lang="it-IT" sz="2800" dirty="0"/>
              <a:t>	&lt;p&gt;Ordenamos por letras&lt;/p&gt;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</a:t>
            </a:r>
            <a:r>
              <a:rPr lang="it-IT" sz="2800" dirty="0"/>
              <a:t>ol type="a"&gt;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li&gt;Elemento a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	&lt;</a:t>
            </a:r>
            <a:r>
              <a:rPr lang="it-IT" sz="2800" dirty="0"/>
              <a:t>li&gt; Elemento b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&lt;/</a:t>
            </a:r>
            <a:r>
              <a:rPr lang="it-IT" sz="2800" dirty="0"/>
              <a:t>ol&gt;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7479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ordenadas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844824"/>
            <a:ext cx="81369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it-IT" sz="2800" dirty="0" smtClean="0"/>
          </a:p>
          <a:p>
            <a:pPr>
              <a:spcBef>
                <a:spcPts val="600"/>
              </a:spcBef>
            </a:pPr>
            <a:r>
              <a:rPr lang="it-IT" sz="2800" dirty="0" smtClean="0"/>
              <a:t>&lt;</a:t>
            </a:r>
            <a:r>
              <a:rPr lang="it-IT" sz="2800" dirty="0"/>
              <a:t>p&gt;Ordenamos por números romanos empezando </a:t>
            </a:r>
            <a:r>
              <a:rPr lang="it-IT" sz="2800" dirty="0" smtClean="0"/>
              <a:t>por</a:t>
            </a:r>
          </a:p>
          <a:p>
            <a:pPr>
              <a:spcBef>
                <a:spcPts val="600"/>
              </a:spcBef>
            </a:pPr>
            <a:r>
              <a:rPr lang="it-IT" sz="2800" dirty="0"/>
              <a:t> </a:t>
            </a:r>
            <a:r>
              <a:rPr lang="it-IT" sz="2800" dirty="0" smtClean="0"/>
              <a:t>         </a:t>
            </a:r>
            <a:r>
              <a:rPr lang="it-IT" sz="2800" dirty="0"/>
              <a:t>el 10&lt;/p&gt;</a:t>
            </a:r>
          </a:p>
          <a:p>
            <a:pPr>
              <a:spcBef>
                <a:spcPts val="600"/>
              </a:spcBef>
            </a:pPr>
            <a:r>
              <a:rPr lang="it-IT" sz="2800" dirty="0"/>
              <a:t>&lt;ol type="i" start="10"&gt;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</a:t>
            </a:r>
            <a:r>
              <a:rPr lang="it-IT" sz="2800" dirty="0"/>
              <a:t>li&gt;Elemento x</a:t>
            </a:r>
          </a:p>
          <a:p>
            <a:pPr>
              <a:spcBef>
                <a:spcPts val="600"/>
              </a:spcBef>
            </a:pPr>
            <a:r>
              <a:rPr lang="it-IT" sz="2800" dirty="0" smtClean="0"/>
              <a:t>	&lt;li&gt;Elemento </a:t>
            </a:r>
            <a:r>
              <a:rPr lang="it-IT" sz="2800" dirty="0"/>
              <a:t>xi</a:t>
            </a:r>
          </a:p>
          <a:p>
            <a:pPr>
              <a:spcBef>
                <a:spcPts val="600"/>
              </a:spcBef>
            </a:pPr>
            <a:r>
              <a:rPr lang="it-IT" sz="2800" dirty="0"/>
              <a:t>&lt;/ol&gt;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10886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de definición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700808"/>
            <a:ext cx="81369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it-IT" sz="2800" dirty="0" smtClean="0"/>
              <a:t>La etiqueta principal es </a:t>
            </a:r>
            <a:r>
              <a:rPr lang="en-US" sz="2800" dirty="0" smtClean="0"/>
              <a:t>&lt;dl&gt; y &lt;/dl&gt; (definition list).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La </a:t>
            </a:r>
            <a:r>
              <a:rPr lang="en-US" sz="2800" dirty="0" err="1" smtClean="0"/>
              <a:t>etiqueta</a:t>
            </a:r>
            <a:r>
              <a:rPr lang="en-US" sz="2800" dirty="0" smtClean="0"/>
              <a:t> del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y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definición</a:t>
            </a:r>
            <a:r>
              <a:rPr lang="en-US" sz="2800" dirty="0" smtClean="0"/>
              <a:t> son &lt;</a:t>
            </a:r>
            <a:r>
              <a:rPr lang="en-US" sz="2800" dirty="0" err="1" smtClean="0"/>
              <a:t>dt</a:t>
            </a:r>
            <a:r>
              <a:rPr lang="en-US" sz="2800" dirty="0" smtClean="0"/>
              <a:t>&gt; (definition term) y &lt;</a:t>
            </a:r>
            <a:r>
              <a:rPr lang="en-US" sz="2800" dirty="0" err="1" smtClean="0"/>
              <a:t>dd</a:t>
            </a:r>
            <a:r>
              <a:rPr lang="en-US" sz="2800" dirty="0" smtClean="0"/>
              <a:t>&gt; (definition definition) </a:t>
            </a:r>
            <a:r>
              <a:rPr lang="en-US" sz="2800" dirty="0" err="1" smtClean="0"/>
              <a:t>respectivamente</a:t>
            </a:r>
            <a:r>
              <a:rPr lang="en-US" sz="2800" dirty="0" smtClean="0"/>
              <a:t>.</a:t>
            </a:r>
          </a:p>
          <a:p>
            <a:r>
              <a:rPr lang="es-PE" sz="2400" dirty="0" smtClean="0"/>
              <a:t>	</a:t>
            </a:r>
            <a:endParaRPr lang="es-PE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de definición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700808"/>
            <a:ext cx="81369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it-IT" sz="2800" dirty="0" smtClean="0"/>
              <a:t>Ejemplo:</a:t>
            </a:r>
          </a:p>
          <a:p>
            <a:pPr>
              <a:spcBef>
                <a:spcPts val="1200"/>
              </a:spcBef>
            </a:pPr>
            <a:r>
              <a:rPr lang="es-PE" sz="2800" dirty="0" smtClean="0"/>
              <a:t>	&lt;</a:t>
            </a:r>
            <a:r>
              <a:rPr lang="es-PE" sz="2800" dirty="0"/>
              <a:t>p&gt;Diccionario de la Real Academia&lt;/p&gt;</a:t>
            </a:r>
          </a:p>
          <a:p>
            <a:pPr>
              <a:spcBef>
                <a:spcPts val="1200"/>
              </a:spcBef>
            </a:pPr>
            <a:r>
              <a:rPr lang="es-PE" sz="2800" dirty="0" smtClean="0"/>
              <a:t>	&lt;</a:t>
            </a:r>
            <a:r>
              <a:rPr lang="es-PE" sz="2800" dirty="0"/>
              <a:t>dl&gt;</a:t>
            </a:r>
          </a:p>
          <a:p>
            <a:pPr>
              <a:spcBef>
                <a:spcPts val="1200"/>
              </a:spcBef>
            </a:pPr>
            <a:r>
              <a:rPr lang="es-PE" sz="2800" dirty="0" smtClean="0"/>
              <a:t>	    &lt;</a:t>
            </a:r>
            <a:r>
              <a:rPr lang="es-PE" sz="2800" dirty="0" err="1"/>
              <a:t>dt</a:t>
            </a:r>
            <a:r>
              <a:rPr lang="es-PE" sz="2800" dirty="0"/>
              <a:t>&gt;</a:t>
            </a:r>
            <a:r>
              <a:rPr lang="es-PE" sz="2800" dirty="0" err="1"/>
              <a:t>Brujula</a:t>
            </a:r>
            <a:endParaRPr lang="es-PE" sz="2800" dirty="0"/>
          </a:p>
          <a:p>
            <a:pPr>
              <a:spcBef>
                <a:spcPts val="1200"/>
              </a:spcBef>
            </a:pPr>
            <a:r>
              <a:rPr lang="es-PE" sz="2800" dirty="0" smtClean="0"/>
              <a:t>	    &lt;</a:t>
            </a:r>
            <a:r>
              <a:rPr lang="es-PE" sz="2800" dirty="0" err="1"/>
              <a:t>dd</a:t>
            </a:r>
            <a:r>
              <a:rPr lang="es-PE" sz="2800" dirty="0"/>
              <a:t>&gt;</a:t>
            </a:r>
            <a:r>
              <a:rPr lang="es-PE" sz="2800" dirty="0" err="1"/>
              <a:t>Senorula</a:t>
            </a:r>
            <a:r>
              <a:rPr lang="es-PE" sz="2800" dirty="0"/>
              <a:t> montada en una </a:t>
            </a:r>
            <a:r>
              <a:rPr lang="es-PE" sz="2800" dirty="0" err="1"/>
              <a:t>escobula</a:t>
            </a:r>
            <a:endParaRPr lang="es-PE" sz="2800" dirty="0"/>
          </a:p>
          <a:p>
            <a:pPr>
              <a:spcBef>
                <a:spcPts val="1200"/>
              </a:spcBef>
            </a:pPr>
            <a:r>
              <a:rPr lang="es-PE" sz="2800" dirty="0" smtClean="0"/>
              <a:t>	    &lt;</a:t>
            </a:r>
            <a:r>
              <a:rPr lang="es-PE" sz="2800" dirty="0" err="1"/>
              <a:t>dt</a:t>
            </a:r>
            <a:r>
              <a:rPr lang="es-PE" sz="2800" dirty="0"/>
              <a:t>&gt;Oreja</a:t>
            </a:r>
          </a:p>
          <a:p>
            <a:pPr>
              <a:spcBef>
                <a:spcPts val="1200"/>
              </a:spcBef>
            </a:pPr>
            <a:r>
              <a:rPr lang="es-PE" sz="2800" dirty="0" smtClean="0"/>
              <a:t>	    &lt;</a:t>
            </a:r>
            <a:r>
              <a:rPr lang="es-PE" sz="2800" dirty="0" err="1"/>
              <a:t>dd</a:t>
            </a:r>
            <a:r>
              <a:rPr lang="es-PE" sz="2800" dirty="0"/>
              <a:t>&gt;Sesenta </a:t>
            </a:r>
            <a:r>
              <a:rPr lang="es-PE" sz="2800" dirty="0" err="1"/>
              <a:t>minutejos</a:t>
            </a:r>
            <a:endParaRPr lang="es-PE" sz="2800" dirty="0"/>
          </a:p>
          <a:p>
            <a:pPr>
              <a:spcBef>
                <a:spcPts val="1200"/>
              </a:spcBef>
            </a:pPr>
            <a:r>
              <a:rPr lang="es-PE" sz="2800" dirty="0" smtClean="0"/>
              <a:t>	&lt;/</a:t>
            </a:r>
            <a:r>
              <a:rPr lang="es-PE" sz="2800" dirty="0"/>
              <a:t>dl</a:t>
            </a:r>
            <a:r>
              <a:rPr lang="es-PE" sz="2800" dirty="0" smtClean="0"/>
              <a:t>&gt;</a:t>
            </a:r>
            <a:endParaRPr lang="es-PE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Sintaxis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HTML es un lenguaje que basa su sintaxis en un elemento de base al que llamamos etiqueta.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/>
              <a:t>Las etiquetas &lt;b&gt; y &lt;/b&gt; definen un texto en </a:t>
            </a:r>
            <a:r>
              <a:rPr lang="es-PE" sz="2800" dirty="0" smtClean="0"/>
              <a:t>negrita.</a:t>
            </a:r>
          </a:p>
          <a:p>
            <a:r>
              <a:rPr lang="es-PE" sz="2800" dirty="0" smtClean="0"/>
              <a:t>	</a:t>
            </a:r>
            <a:r>
              <a:rPr lang="es-PE" sz="2200" dirty="0" smtClean="0"/>
              <a:t>&lt;</a:t>
            </a:r>
            <a:r>
              <a:rPr lang="es-PE" sz="2200" dirty="0"/>
              <a:t>b&gt;Esto esta en negrita&lt;/b&gt;</a:t>
            </a:r>
          </a:p>
          <a:p>
            <a:r>
              <a:rPr lang="es-PE" sz="2200" dirty="0"/>
              <a:t> </a:t>
            </a:r>
            <a:r>
              <a:rPr lang="es-PE" sz="2200" dirty="0" smtClean="0"/>
              <a:t>  El </a:t>
            </a:r>
            <a:r>
              <a:rPr lang="es-PE" sz="2200" dirty="0"/>
              <a:t>resultado Sera:</a:t>
            </a:r>
          </a:p>
          <a:p>
            <a:r>
              <a:rPr lang="es-PE" sz="2200" dirty="0" smtClean="0"/>
              <a:t>	</a:t>
            </a:r>
            <a:r>
              <a:rPr lang="es-PE" sz="2200" b="1" dirty="0" smtClean="0"/>
              <a:t>Esto </a:t>
            </a:r>
            <a:r>
              <a:rPr lang="es-PE" sz="2200" b="1" dirty="0"/>
              <a:t>esta en negrita</a:t>
            </a:r>
            <a:endParaRPr lang="es-PE" sz="22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PE" sz="2800" dirty="0" smtClean="0"/>
              <a:t>Las etiquetas &lt;p&gt; y &lt;/p&gt; definen un párrafo.</a:t>
            </a:r>
          </a:p>
          <a:p>
            <a:r>
              <a:rPr lang="es-PE" sz="2400" dirty="0" smtClean="0"/>
              <a:t>	</a:t>
            </a:r>
            <a:r>
              <a:rPr lang="es-PE" sz="2200" dirty="0" smtClean="0"/>
              <a:t>&lt;p&gt;Hola, estamos en el párrafo 1&lt;/p&gt;</a:t>
            </a:r>
          </a:p>
          <a:p>
            <a:r>
              <a:rPr lang="es-PE" sz="2200" dirty="0" smtClean="0"/>
              <a:t>	&lt;p&gt;Ahora hemos cambiado de párrafo&lt;/p&gt;</a:t>
            </a:r>
          </a:p>
          <a:p>
            <a:r>
              <a:rPr lang="es-PE" sz="2200" dirty="0" smtClean="0"/>
              <a:t>     El resultado sería:</a:t>
            </a:r>
          </a:p>
          <a:p>
            <a:r>
              <a:rPr lang="es-PE" sz="2200" dirty="0" smtClean="0"/>
              <a:t>	Hola, estamos en el párrafo 1</a:t>
            </a:r>
          </a:p>
          <a:p>
            <a:r>
              <a:rPr lang="es-PE" sz="2200" dirty="0" smtClean="0"/>
              <a:t>	Ahora hemos cambiado de párrafo</a:t>
            </a:r>
          </a:p>
        </p:txBody>
      </p:sp>
    </p:spTree>
    <p:extLst>
      <p:ext uri="{BB962C8B-B14F-4D97-AF65-F5344CB8AC3E}">
        <p14:creationId xmlns:p14="http://schemas.microsoft.com/office/powerpoint/2010/main" val="10176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Listas de definición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700808"/>
            <a:ext cx="81369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it-IT" sz="2800" dirty="0" smtClean="0"/>
              <a:t>Ejemplo:</a:t>
            </a:r>
          </a:p>
          <a:p>
            <a:pPr>
              <a:spcBef>
                <a:spcPts val="600"/>
              </a:spcBef>
            </a:pPr>
            <a:r>
              <a:rPr lang="es-PE" sz="2800" dirty="0" smtClean="0"/>
              <a:t>	</a:t>
            </a:r>
            <a:r>
              <a:rPr lang="es-PE" sz="2400" dirty="0"/>
              <a:t>&lt;dl&gt;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	  &lt;</a:t>
            </a:r>
            <a:r>
              <a:rPr lang="es-PE" sz="2400" dirty="0" err="1"/>
              <a:t>dd</a:t>
            </a:r>
            <a:r>
              <a:rPr lang="es-PE" sz="2400" dirty="0"/>
              <a:t>&gt;Primer nivel de desplazamiento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	      &lt;</a:t>
            </a:r>
            <a:r>
              <a:rPr lang="es-PE" sz="2400" dirty="0"/>
              <a:t>dl&gt;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	           &lt;</a:t>
            </a:r>
            <a:r>
              <a:rPr lang="es-PE" sz="2400" dirty="0" err="1"/>
              <a:t>dd</a:t>
            </a:r>
            <a:r>
              <a:rPr lang="es-PE" sz="2400" dirty="0"/>
              <a:t>&gt;Segundo nivel de desplazamiento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                         &lt;</a:t>
            </a:r>
            <a:r>
              <a:rPr lang="es-PE" sz="2400" dirty="0"/>
              <a:t>dl&gt;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                             &lt;</a:t>
            </a:r>
            <a:r>
              <a:rPr lang="es-PE" sz="2400" dirty="0" err="1"/>
              <a:t>dd</a:t>
            </a:r>
            <a:r>
              <a:rPr lang="es-PE" sz="2400" dirty="0"/>
              <a:t>&gt;Tercer nivel de desplazamiento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                         &lt;/</a:t>
            </a:r>
            <a:r>
              <a:rPr lang="es-PE" sz="2400" dirty="0"/>
              <a:t>dl</a:t>
            </a:r>
            <a:r>
              <a:rPr lang="es-PE" sz="2400" dirty="0" smtClean="0"/>
              <a:t>&gt;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              &lt;/dl&gt;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        &lt;/dl&gt;</a:t>
            </a:r>
            <a:endParaRPr lang="es-PE" sz="2400" dirty="0" smtClean="0"/>
          </a:p>
          <a:p>
            <a:pPr>
              <a:spcBef>
                <a:spcPts val="600"/>
              </a:spcBef>
            </a:pPr>
            <a:endParaRPr lang="es-PE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Anidando listas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556792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	</a:t>
            </a:r>
            <a:r>
              <a:rPr lang="es-PE" sz="2200" b="1" dirty="0" smtClean="0"/>
              <a:t>&lt;</a:t>
            </a:r>
            <a:r>
              <a:rPr lang="es-PE" sz="2200" b="1" dirty="0"/>
              <a:t>p&gt;Ciudades del mundo&lt;/p&gt;</a:t>
            </a:r>
          </a:p>
          <a:p>
            <a:r>
              <a:rPr lang="es-PE" sz="2200" b="1" dirty="0" smtClean="0"/>
              <a:t>	&lt;</a:t>
            </a:r>
            <a:r>
              <a:rPr lang="es-PE" sz="2200" b="1" dirty="0" err="1"/>
              <a:t>ul</a:t>
            </a:r>
            <a:r>
              <a:rPr lang="es-PE" sz="2200" b="1" dirty="0"/>
              <a:t>&gt;</a:t>
            </a:r>
          </a:p>
          <a:p>
            <a:r>
              <a:rPr lang="es-PE" sz="2200" b="1" dirty="0" smtClean="0"/>
              <a:t>	     &lt;</a:t>
            </a:r>
            <a:r>
              <a:rPr lang="es-PE" sz="2200" b="1" dirty="0"/>
              <a:t>li&gt;Argentina</a:t>
            </a:r>
          </a:p>
          <a:p>
            <a:r>
              <a:rPr lang="es-PE" sz="2200" b="1" dirty="0" smtClean="0"/>
              <a:t>	     &lt;</a:t>
            </a:r>
            <a:r>
              <a:rPr lang="es-PE" sz="2200" b="1" dirty="0" err="1"/>
              <a:t>ol</a:t>
            </a:r>
            <a:r>
              <a:rPr lang="es-PE" sz="2200" b="1" dirty="0"/>
              <a:t>&gt;</a:t>
            </a:r>
          </a:p>
          <a:p>
            <a:r>
              <a:rPr lang="es-PE" sz="2200" b="1" dirty="0" smtClean="0"/>
              <a:t>                        &lt;</a:t>
            </a:r>
            <a:r>
              <a:rPr lang="es-PE" sz="2200" b="1" dirty="0"/>
              <a:t>li&gt;Buenos Aires</a:t>
            </a:r>
          </a:p>
          <a:p>
            <a:r>
              <a:rPr lang="es-PE" sz="2200" b="1" dirty="0" smtClean="0"/>
              <a:t>                        &lt;</a:t>
            </a:r>
            <a:r>
              <a:rPr lang="es-PE" sz="2200" b="1" dirty="0"/>
              <a:t>li&gt;Bariloche</a:t>
            </a:r>
          </a:p>
          <a:p>
            <a:r>
              <a:rPr lang="es-PE" sz="2200" b="1" dirty="0" smtClean="0"/>
              <a:t>                   &lt;/</a:t>
            </a:r>
            <a:r>
              <a:rPr lang="es-PE" sz="2200" b="1" dirty="0" err="1"/>
              <a:t>ol</a:t>
            </a:r>
            <a:r>
              <a:rPr lang="es-PE" sz="2200" b="1" dirty="0"/>
              <a:t>&gt;</a:t>
            </a:r>
          </a:p>
          <a:p>
            <a:r>
              <a:rPr lang="es-PE" sz="2200" b="1" dirty="0" smtClean="0"/>
              <a:t>                   &lt;</a:t>
            </a:r>
            <a:r>
              <a:rPr lang="es-PE" sz="2200" b="1" dirty="0"/>
              <a:t>li&gt;Uruguay</a:t>
            </a:r>
          </a:p>
          <a:p>
            <a:r>
              <a:rPr lang="es-PE" sz="2200" b="1" dirty="0" smtClean="0"/>
              <a:t>                   &lt;</a:t>
            </a:r>
            <a:r>
              <a:rPr lang="es-PE" sz="2200" b="1" dirty="0" err="1"/>
              <a:t>ol</a:t>
            </a:r>
            <a:r>
              <a:rPr lang="es-PE" sz="2200" b="1" dirty="0"/>
              <a:t>&gt;</a:t>
            </a:r>
          </a:p>
          <a:p>
            <a:r>
              <a:rPr lang="es-PE" sz="2200" b="1" dirty="0" smtClean="0"/>
              <a:t>                       &lt;</a:t>
            </a:r>
            <a:r>
              <a:rPr lang="es-PE" sz="2200" b="1" dirty="0"/>
              <a:t>li&gt;Montevideo</a:t>
            </a:r>
          </a:p>
          <a:p>
            <a:r>
              <a:rPr lang="es-PE" sz="2200" b="1" dirty="0" smtClean="0"/>
              <a:t>                       &lt;</a:t>
            </a:r>
            <a:r>
              <a:rPr lang="es-PE" sz="2200" b="1" dirty="0"/>
              <a:t>li&gt;Punta del Este</a:t>
            </a:r>
          </a:p>
          <a:p>
            <a:r>
              <a:rPr lang="es-PE" sz="2200" b="1" dirty="0" smtClean="0"/>
              <a:t>                   &lt;/</a:t>
            </a:r>
            <a:r>
              <a:rPr lang="es-PE" sz="2200" b="1" dirty="0" err="1"/>
              <a:t>ol</a:t>
            </a:r>
            <a:r>
              <a:rPr lang="es-PE" sz="2200" b="1" dirty="0"/>
              <a:t>&gt;</a:t>
            </a:r>
          </a:p>
          <a:p>
            <a:r>
              <a:rPr lang="es-PE" sz="2200" b="1" dirty="0" smtClean="0"/>
              <a:t>               &lt;/</a:t>
            </a:r>
            <a:r>
              <a:rPr lang="es-PE" sz="2200" b="1" dirty="0" err="1"/>
              <a:t>ul</a:t>
            </a:r>
            <a:r>
              <a:rPr lang="es-PE" sz="2200" b="1" dirty="0"/>
              <a:t>&gt;</a:t>
            </a:r>
            <a:endParaRPr lang="es-PE" sz="22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Imágenes en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556792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Sintaxis</a:t>
            </a:r>
            <a:r>
              <a:rPr lang="en-US" sz="2800" dirty="0" smtClean="0"/>
              <a:t>:</a:t>
            </a:r>
          </a:p>
          <a:p>
            <a:pPr lvl="1"/>
            <a:r>
              <a:rPr lang="es-PE" sz="2800" dirty="0" smtClean="0"/>
              <a:t>	</a:t>
            </a:r>
            <a:r>
              <a:rPr lang="es-PE" sz="2400" dirty="0" smtClean="0"/>
              <a:t>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/>
              <a:t>="camino hacia el archivo</a:t>
            </a:r>
            <a:r>
              <a:rPr lang="es-PE" sz="2400" dirty="0" smtClean="0"/>
              <a:t>"&gt;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Atributo</a:t>
            </a:r>
            <a:r>
              <a:rPr lang="en-US" sz="2800" dirty="0" smtClean="0"/>
              <a:t> Alt</a:t>
            </a:r>
          </a:p>
          <a:p>
            <a:r>
              <a:rPr lang="es-PE" sz="2400" dirty="0" smtClean="0"/>
              <a:t>	Dentro </a:t>
            </a:r>
            <a:r>
              <a:rPr lang="es-PE" sz="2400" dirty="0"/>
              <a:t>de las comillas de este atributo colocaremos una </a:t>
            </a:r>
            <a:r>
              <a:rPr lang="es-PE" sz="2400" dirty="0" smtClean="0"/>
              <a:t>	</a:t>
            </a:r>
            <a:r>
              <a:rPr lang="es-PE" sz="2400" dirty="0" err="1" smtClean="0"/>
              <a:t>brevisima</a:t>
            </a:r>
            <a:r>
              <a:rPr lang="es-PE" sz="2400" dirty="0" smtClean="0"/>
              <a:t> descripción </a:t>
            </a:r>
            <a:r>
              <a:rPr lang="es-PE" sz="2400" dirty="0"/>
              <a:t>de la </a:t>
            </a:r>
            <a:r>
              <a:rPr lang="es-PE" sz="2400" dirty="0" smtClean="0"/>
              <a:t>imagen.</a:t>
            </a:r>
          </a:p>
          <a:p>
            <a:r>
              <a:rPr lang="en-US" sz="2400" dirty="0"/>
              <a:t>	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smtClean="0"/>
              <a:t>bote.gif</a:t>
            </a:r>
            <a:r>
              <a:rPr lang="en-US" sz="2400" dirty="0"/>
              <a:t>" alt</a:t>
            </a:r>
            <a:r>
              <a:rPr lang="en-US" sz="2400" dirty="0" smtClean="0"/>
              <a:t>=“</a:t>
            </a:r>
            <a:r>
              <a:rPr lang="en-US" sz="2400" dirty="0" err="1" smtClean="0"/>
              <a:t>Bote</a:t>
            </a:r>
            <a:r>
              <a:rPr lang="en-US" sz="2400" dirty="0" smtClean="0"/>
              <a:t> Grande" /&gt;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Atributos</a:t>
            </a:r>
            <a:r>
              <a:rPr lang="en-US" sz="2800" dirty="0" smtClean="0"/>
              <a:t> height y width</a:t>
            </a:r>
          </a:p>
          <a:p>
            <a:r>
              <a:rPr lang="es-PE" sz="2400" dirty="0" smtClean="0"/>
              <a:t>	Definen </a:t>
            </a:r>
            <a:r>
              <a:rPr lang="es-PE" sz="2400" dirty="0"/>
              <a:t>la altura y anchura respectivamente de la </a:t>
            </a:r>
            <a:r>
              <a:rPr lang="es-PE" sz="2400" dirty="0" smtClean="0"/>
              <a:t>	imagen </a:t>
            </a:r>
            <a:r>
              <a:rPr lang="es-PE" sz="2400" dirty="0"/>
              <a:t>en </a:t>
            </a:r>
            <a:r>
              <a:rPr lang="es-PE" sz="2400" dirty="0" err="1"/>
              <a:t>pixels</a:t>
            </a:r>
            <a:r>
              <a:rPr lang="es-PE" sz="2400" dirty="0" smtClean="0"/>
              <a:t>.</a:t>
            </a:r>
          </a:p>
          <a:p>
            <a:r>
              <a:rPr lang="es-PE" sz="2400" dirty="0"/>
              <a:t>	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=“carro.jpg</a:t>
            </a:r>
            <a:r>
              <a:rPr lang="es-PE" sz="2400" dirty="0"/>
              <a:t>" </a:t>
            </a:r>
            <a:r>
              <a:rPr lang="es-PE" sz="2400" dirty="0" err="1"/>
              <a:t>alt</a:t>
            </a:r>
            <a:r>
              <a:rPr lang="es-PE" sz="2400" dirty="0" smtClean="0"/>
              <a:t>=“Carro Toyota" </a:t>
            </a:r>
            <a:r>
              <a:rPr lang="es-PE" sz="2400" dirty="0" err="1"/>
              <a:t>width</a:t>
            </a:r>
            <a:r>
              <a:rPr lang="es-PE" sz="2400" dirty="0"/>
              <a:t>="304" </a:t>
            </a:r>
            <a:r>
              <a:rPr lang="es-PE" sz="2400" dirty="0" smtClean="0"/>
              <a:t>	</a:t>
            </a:r>
            <a:r>
              <a:rPr lang="es-PE" sz="2400" dirty="0" err="1" smtClean="0"/>
              <a:t>height</a:t>
            </a:r>
            <a:r>
              <a:rPr lang="es-PE" sz="2400" dirty="0"/>
              <a:t>="228" /&gt; </a:t>
            </a:r>
            <a:r>
              <a:rPr lang="en-US" sz="2400" dirty="0" smtClean="0"/>
              <a:t>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6533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Imágenes en HTML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556792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Atributo</a:t>
            </a:r>
            <a:r>
              <a:rPr lang="en-US" sz="2800" dirty="0" smtClean="0"/>
              <a:t> border</a:t>
            </a:r>
          </a:p>
          <a:p>
            <a:r>
              <a:rPr lang="es-PE" sz="2400" dirty="0" smtClean="0"/>
              <a:t>     Definen </a:t>
            </a:r>
            <a:r>
              <a:rPr lang="es-PE" sz="2400" dirty="0"/>
              <a:t>el tamaño en </a:t>
            </a:r>
            <a:r>
              <a:rPr lang="es-PE" sz="2400" dirty="0" err="1"/>
              <a:t>pixels</a:t>
            </a:r>
            <a:r>
              <a:rPr lang="es-PE" sz="2400" dirty="0"/>
              <a:t> del cuadro que rodea la imagen</a:t>
            </a:r>
            <a:r>
              <a:rPr lang="es-PE" sz="2400" dirty="0" smtClean="0"/>
              <a:t>.</a:t>
            </a:r>
          </a:p>
          <a:p>
            <a:r>
              <a:rPr lang="es-PE" sz="2400" dirty="0" smtClean="0"/>
              <a:t>     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=“sol.jpg</a:t>
            </a:r>
            <a:r>
              <a:rPr lang="es-PE" sz="2400" dirty="0"/>
              <a:t>" </a:t>
            </a:r>
            <a:r>
              <a:rPr lang="es-PE" sz="2400" dirty="0" err="1" smtClean="0"/>
              <a:t>width</a:t>
            </a:r>
            <a:r>
              <a:rPr lang="es-PE" sz="2400" dirty="0"/>
              <a:t>="</a:t>
            </a:r>
            <a:r>
              <a:rPr lang="es-PE" sz="2400" dirty="0" smtClean="0"/>
              <a:t>304“ </a:t>
            </a:r>
            <a:r>
              <a:rPr lang="es-PE" sz="2400" dirty="0" err="1" smtClean="0"/>
              <a:t>height</a:t>
            </a:r>
            <a:r>
              <a:rPr lang="es-PE" sz="2400" dirty="0"/>
              <a:t>="</a:t>
            </a:r>
            <a:r>
              <a:rPr lang="es-PE" sz="2400" dirty="0" smtClean="0"/>
              <a:t>228“ </a:t>
            </a:r>
            <a:r>
              <a:rPr lang="es-PE" sz="2400" dirty="0" err="1" smtClean="0"/>
              <a:t>border</a:t>
            </a:r>
            <a:r>
              <a:rPr lang="es-PE" sz="2400" dirty="0" smtClean="0"/>
              <a:t>=“3” </a:t>
            </a:r>
            <a:r>
              <a:rPr lang="es-PE" sz="2400" dirty="0"/>
              <a:t>/&gt;</a:t>
            </a:r>
            <a:endParaRPr lang="es-PE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Atributos</a:t>
            </a:r>
            <a:r>
              <a:rPr lang="en-US" sz="2800" dirty="0" smtClean="0"/>
              <a:t> </a:t>
            </a:r>
            <a:r>
              <a:rPr lang="en-US" sz="2800" dirty="0" err="1" smtClean="0"/>
              <a:t>vspace</a:t>
            </a:r>
            <a:r>
              <a:rPr lang="en-US" sz="2800" dirty="0" smtClean="0"/>
              <a:t> y </a:t>
            </a:r>
            <a:r>
              <a:rPr lang="en-US" sz="2800" dirty="0" err="1" smtClean="0"/>
              <a:t>hspace</a:t>
            </a:r>
            <a:endParaRPr lang="en-US" sz="2800" dirty="0" smtClean="0"/>
          </a:p>
          <a:p>
            <a:r>
              <a:rPr lang="es-PE" sz="2400" dirty="0"/>
              <a:t> </a:t>
            </a:r>
            <a:r>
              <a:rPr lang="es-PE" sz="2400" dirty="0" smtClean="0"/>
              <a:t>    Sirven </a:t>
            </a:r>
            <a:r>
              <a:rPr lang="es-PE" sz="2400" dirty="0"/>
              <a:t>para indicar el espacio libre, en pixeles, que tiene </a:t>
            </a:r>
            <a:r>
              <a:rPr lang="es-PE" sz="2400" dirty="0" smtClean="0"/>
              <a:t>que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colocarse </a:t>
            </a:r>
            <a:r>
              <a:rPr lang="es-PE" sz="2400" dirty="0"/>
              <a:t>entre la imagen y los </a:t>
            </a:r>
            <a:r>
              <a:rPr lang="es-PE" sz="2400" dirty="0" smtClean="0"/>
              <a:t>otros elementos </a:t>
            </a:r>
            <a:r>
              <a:rPr lang="es-PE" sz="2400" dirty="0"/>
              <a:t>que </a:t>
            </a:r>
            <a:r>
              <a:rPr lang="es-PE" sz="2400" dirty="0" smtClean="0"/>
              <a:t>la 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</a:t>
            </a:r>
            <a:r>
              <a:rPr lang="es-PE" sz="2400" dirty="0"/>
              <a:t>rodean, como texto, otras imágenes, etc</a:t>
            </a:r>
            <a:r>
              <a:rPr lang="es-PE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Atributo</a:t>
            </a:r>
            <a:r>
              <a:rPr lang="en-US" sz="2800" dirty="0" smtClean="0"/>
              <a:t> </a:t>
            </a:r>
            <a:r>
              <a:rPr lang="en-US" sz="2800" dirty="0" err="1" smtClean="0"/>
              <a:t>lowsrc</a:t>
            </a:r>
            <a:endParaRPr lang="en-US" sz="28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s-PE" sz="2400" dirty="0"/>
              <a:t>Con este atributo podemos indicar un archivo de la </a:t>
            </a:r>
            <a:r>
              <a:rPr lang="es-PE" sz="2400" dirty="0" smtClean="0"/>
              <a:t>imagen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</a:t>
            </a:r>
            <a:r>
              <a:rPr lang="es-PE" sz="2400" dirty="0"/>
              <a:t>de baja </a:t>
            </a:r>
            <a:r>
              <a:rPr lang="es-PE" sz="2400" dirty="0" smtClean="0"/>
              <a:t>resolución.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Truco</a:t>
            </a:r>
            <a:r>
              <a:rPr lang="en-US" sz="2800" dirty="0" smtClean="0"/>
              <a:t>: </a:t>
            </a:r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imagenes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enlaces</a:t>
            </a:r>
          </a:p>
          <a:p>
            <a:r>
              <a:rPr lang="en-US" sz="2400" dirty="0" smtClean="0"/>
              <a:t>     &lt;</a:t>
            </a:r>
            <a:r>
              <a:rPr lang="en-US" sz="2400" dirty="0"/>
              <a:t>a </a:t>
            </a:r>
            <a:r>
              <a:rPr lang="en-US" sz="2400" dirty="0" err="1"/>
              <a:t>href</a:t>
            </a:r>
            <a:r>
              <a:rPr lang="en-US" sz="2400" dirty="0"/>
              <a:t>="archivo.html"&gt;&lt;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="imagen.gif"&gt;&lt;/a&gt;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§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972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Ejercicio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556792"/>
            <a:ext cx="81369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/>
              <a:t>Hacer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pagina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contenga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imagen</a:t>
            </a:r>
            <a:r>
              <a:rPr lang="en-US" sz="2800" dirty="0" smtClean="0"/>
              <a:t> </a:t>
            </a:r>
            <a:r>
              <a:rPr lang="en-US" sz="2800" dirty="0" err="1" smtClean="0"/>
              <a:t>repetida</a:t>
            </a:r>
            <a:r>
              <a:rPr lang="en-US" sz="2800" dirty="0" smtClean="0"/>
              <a:t> </a:t>
            </a:r>
            <a:r>
              <a:rPr lang="en-US" sz="2800" dirty="0" err="1" smtClean="0"/>
              <a:t>pero</a:t>
            </a:r>
            <a:r>
              <a:rPr lang="en-US" sz="2800" dirty="0" smtClean="0"/>
              <a:t> con </a:t>
            </a:r>
            <a:r>
              <a:rPr lang="en-US" sz="2800" dirty="0" err="1" smtClean="0"/>
              <a:t>distintos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atributos</a:t>
            </a:r>
            <a:r>
              <a:rPr lang="en-US" sz="2800" dirty="0" smtClean="0"/>
              <a:t>.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Una de las veces que salga debe mostrarse con su tamaño originar y con un borde de 3 pixeles.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En otra ocasión la imagen aparecerá sin borde, con su misma altura y con una anchura superior a la </a:t>
            </a:r>
            <a:r>
              <a:rPr lang="es-PE" sz="2400" dirty="0" smtClean="0"/>
              <a:t>original.</a:t>
            </a:r>
            <a:endParaRPr lang="es-PE" sz="2400" dirty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También mostraremos la imagen sin borde, con su misma anchura y con una altura superior a la </a:t>
            </a:r>
            <a:r>
              <a:rPr lang="es-PE" sz="2400" dirty="0" smtClean="0"/>
              <a:t>original.</a:t>
            </a:r>
            <a:endParaRPr lang="es-PE" sz="2400" dirty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400" dirty="0"/>
              <a:t>Por último, mostraremos la imagen con una altura y anchura mayores que las originales, pero proporcionalmente igual que antes</a:t>
            </a:r>
            <a:r>
              <a:rPr lang="es-PE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40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Solución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700808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=“</a:t>
            </a:r>
            <a:r>
              <a:rPr lang="es-PE" sz="2400" dirty="0" err="1" smtClean="0"/>
              <a:t>Imagenes</a:t>
            </a:r>
            <a:r>
              <a:rPr lang="es-PE" sz="2400" dirty="0" smtClean="0"/>
              <a:t>\mensage.gif</a:t>
            </a:r>
            <a:r>
              <a:rPr lang="es-PE" sz="2400" dirty="0"/>
              <a:t>" </a:t>
            </a:r>
            <a:r>
              <a:rPr lang="es-PE" sz="2400" dirty="0" err="1"/>
              <a:t>width</a:t>
            </a:r>
            <a:r>
              <a:rPr lang="es-PE" sz="2400" dirty="0"/>
              <a:t>="28" </a:t>
            </a:r>
            <a:r>
              <a:rPr lang="es-PE" sz="2400" dirty="0" err="1"/>
              <a:t>height</a:t>
            </a:r>
            <a:r>
              <a:rPr lang="es-PE" sz="2400" dirty="0"/>
              <a:t>="21" </a:t>
            </a:r>
            <a:r>
              <a:rPr lang="es-PE" sz="2400" dirty="0" err="1"/>
              <a:t>alt</a:t>
            </a:r>
            <a:r>
              <a:rPr lang="es-PE" sz="2400" dirty="0"/>
              <a:t>="Tamaño original" </a:t>
            </a:r>
            <a:r>
              <a:rPr lang="es-PE" sz="2400" dirty="0" err="1"/>
              <a:t>border</a:t>
            </a:r>
            <a:r>
              <a:rPr lang="es-PE" sz="2400" dirty="0"/>
              <a:t>="3"&gt; </a:t>
            </a:r>
            <a:br>
              <a:rPr lang="es-PE" sz="2400" dirty="0"/>
            </a:br>
            <a:r>
              <a:rPr lang="es-PE" sz="2400" dirty="0"/>
              <a:t>&lt;</a:t>
            </a:r>
            <a:r>
              <a:rPr lang="es-PE" sz="2400" dirty="0" err="1"/>
              <a:t>br</a:t>
            </a:r>
            <a:r>
              <a:rPr lang="es-PE" sz="2400" dirty="0"/>
              <a:t>&gt; </a:t>
            </a:r>
            <a:br>
              <a:rPr lang="es-PE" sz="2400" dirty="0"/>
            </a:br>
            <a:r>
              <a:rPr lang="es-PE" sz="2400" dirty="0"/>
              <a:t>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="</a:t>
            </a:r>
            <a:r>
              <a:rPr lang="es-PE" sz="2400" dirty="0" err="1" smtClean="0"/>
              <a:t>Imagenes</a:t>
            </a:r>
            <a:r>
              <a:rPr lang="es-PE" sz="2400" dirty="0" smtClean="0"/>
              <a:t>\mensage.gif" </a:t>
            </a:r>
            <a:r>
              <a:rPr lang="es-PE" sz="2400" dirty="0" err="1"/>
              <a:t>width</a:t>
            </a:r>
            <a:r>
              <a:rPr lang="es-PE" sz="2400" dirty="0"/>
              <a:t>="68" </a:t>
            </a:r>
            <a:r>
              <a:rPr lang="es-PE" sz="2400" dirty="0" err="1"/>
              <a:t>height</a:t>
            </a:r>
            <a:r>
              <a:rPr lang="es-PE" sz="2400" dirty="0"/>
              <a:t>="21" </a:t>
            </a:r>
            <a:r>
              <a:rPr lang="es-PE" sz="2400" dirty="0" err="1"/>
              <a:t>alt</a:t>
            </a:r>
            <a:r>
              <a:rPr lang="es-PE" sz="2400" dirty="0"/>
              <a:t>="Achatada" </a:t>
            </a:r>
            <a:r>
              <a:rPr lang="es-PE" sz="2400" dirty="0" err="1"/>
              <a:t>border</a:t>
            </a:r>
            <a:r>
              <a:rPr lang="es-PE" sz="2400" dirty="0"/>
              <a:t>="0"&gt; </a:t>
            </a:r>
            <a:r>
              <a:rPr lang="es-PE" sz="2400" dirty="0" smtClean="0"/>
              <a:t> 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/>
              <a:t>&lt;</a:t>
            </a:r>
            <a:r>
              <a:rPr lang="es-PE" sz="2400" dirty="0" err="1"/>
              <a:t>br</a:t>
            </a:r>
            <a:r>
              <a:rPr lang="es-PE" sz="2400" dirty="0"/>
              <a:t>&gt; </a:t>
            </a:r>
            <a:br>
              <a:rPr lang="es-PE" sz="2400" dirty="0"/>
            </a:br>
            <a:r>
              <a:rPr lang="es-PE" sz="2400" dirty="0"/>
              <a:t>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="</a:t>
            </a:r>
            <a:r>
              <a:rPr lang="es-PE" sz="2400" dirty="0" err="1" smtClean="0"/>
              <a:t>Imagenes</a:t>
            </a:r>
            <a:r>
              <a:rPr lang="es-PE" sz="2400" dirty="0" smtClean="0"/>
              <a:t>\mensage.gif" </a:t>
            </a:r>
            <a:r>
              <a:rPr lang="es-PE" sz="2400" dirty="0" err="1"/>
              <a:t>width</a:t>
            </a:r>
            <a:r>
              <a:rPr lang="es-PE" sz="2400" dirty="0"/>
              <a:t>="28" </a:t>
            </a:r>
            <a:r>
              <a:rPr lang="es-PE" sz="2400" dirty="0" err="1"/>
              <a:t>height</a:t>
            </a:r>
            <a:r>
              <a:rPr lang="es-PE" sz="2400" dirty="0"/>
              <a:t>="51" </a:t>
            </a:r>
            <a:r>
              <a:rPr lang="es-PE" sz="2400" dirty="0" err="1"/>
              <a:t>alt</a:t>
            </a:r>
            <a:r>
              <a:rPr lang="es-PE" sz="2400" dirty="0"/>
              <a:t>="Alargada" </a:t>
            </a:r>
            <a:r>
              <a:rPr lang="es-PE" sz="2400" dirty="0" err="1"/>
              <a:t>border</a:t>
            </a:r>
            <a:r>
              <a:rPr lang="es-PE" sz="2400" dirty="0"/>
              <a:t>="0"&gt; </a:t>
            </a:r>
            <a:r>
              <a:rPr lang="es-PE" sz="2400" dirty="0" smtClean="0"/>
              <a:t> 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/>
              <a:t>&lt;</a:t>
            </a:r>
            <a:r>
              <a:rPr lang="es-PE" sz="2400" dirty="0" err="1"/>
              <a:t>br</a:t>
            </a:r>
            <a:r>
              <a:rPr lang="es-PE" sz="2400" dirty="0"/>
              <a:t>&gt; </a:t>
            </a:r>
            <a:br>
              <a:rPr lang="es-PE" sz="2400" dirty="0"/>
            </a:br>
            <a:r>
              <a:rPr lang="es-PE" sz="2400" dirty="0"/>
              <a:t>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="</a:t>
            </a:r>
            <a:r>
              <a:rPr lang="es-PE" sz="2400" dirty="0" err="1" smtClean="0"/>
              <a:t>Imagenes</a:t>
            </a:r>
            <a:r>
              <a:rPr lang="es-PE" sz="2400" dirty="0" smtClean="0"/>
              <a:t>\mensage.gif" </a:t>
            </a:r>
            <a:r>
              <a:rPr lang="es-PE" sz="2400" dirty="0" err="1"/>
              <a:t>width</a:t>
            </a:r>
            <a:r>
              <a:rPr lang="es-PE" sz="2400" dirty="0"/>
              <a:t>="56" </a:t>
            </a:r>
            <a:r>
              <a:rPr lang="es-PE" sz="2400" dirty="0" err="1"/>
              <a:t>height</a:t>
            </a:r>
            <a:r>
              <a:rPr lang="es-PE" sz="2400" dirty="0"/>
              <a:t>="42" </a:t>
            </a:r>
            <a:r>
              <a:rPr lang="es-PE" sz="2400" dirty="0" err="1"/>
              <a:t>alt</a:t>
            </a:r>
            <a:r>
              <a:rPr lang="es-PE" sz="2400" dirty="0"/>
              <a:t>="Doble grande" </a:t>
            </a:r>
            <a:r>
              <a:rPr lang="es-PE" sz="2400" dirty="0" err="1"/>
              <a:t>border</a:t>
            </a:r>
            <a:r>
              <a:rPr lang="es-PE" sz="2400" dirty="0"/>
              <a:t>="0"&gt; </a:t>
            </a:r>
          </a:p>
        </p:txBody>
      </p:sp>
    </p:spTree>
    <p:extLst>
      <p:ext uri="{BB962C8B-B14F-4D97-AF65-F5344CB8AC3E}">
        <p14:creationId xmlns:p14="http://schemas.microsoft.com/office/powerpoint/2010/main" val="34389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Alineación de imágenes con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412776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Para alinear una imagen horizontalmente podemos hacerlo de la misma forma que el texto, </a:t>
            </a:r>
            <a:r>
              <a:rPr lang="es-PE" sz="2800" dirty="0" smtClean="0"/>
              <a:t>es decir</a:t>
            </a:r>
            <a:r>
              <a:rPr lang="es-PE" sz="2800" dirty="0"/>
              <a:t>, utilizando el atributo </a:t>
            </a:r>
            <a:r>
              <a:rPr lang="es-PE" sz="2800" b="1" dirty="0" err="1"/>
              <a:t>align</a:t>
            </a:r>
            <a:r>
              <a:rPr lang="es-PE" sz="2800" dirty="0"/>
              <a:t> dentro de una etiqueta &lt;p&gt; o &lt;div</a:t>
            </a:r>
            <a:r>
              <a:rPr lang="es-PE" sz="2800" dirty="0" smtClean="0"/>
              <a:t>&gt;.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Este </a:t>
            </a:r>
            <a:r>
              <a:rPr lang="es-PE" sz="2800" dirty="0" smtClean="0"/>
              <a:t>código </a:t>
            </a:r>
            <a:r>
              <a:rPr lang="es-PE" sz="2800" dirty="0"/>
              <a:t>mostrara la imagen en el centro:</a:t>
            </a:r>
            <a:endParaRPr lang="es-PE" sz="2800" dirty="0" smtClean="0"/>
          </a:p>
          <a:p>
            <a:r>
              <a:rPr lang="es-PE" sz="2400" dirty="0" smtClean="0"/>
              <a:t>           &lt;</a:t>
            </a:r>
            <a:r>
              <a:rPr lang="es-PE" sz="2400" dirty="0"/>
              <a:t>div </a:t>
            </a:r>
            <a:r>
              <a:rPr lang="es-PE" sz="2400" dirty="0" err="1"/>
              <a:t>align</a:t>
            </a:r>
            <a:r>
              <a:rPr lang="es-PE" sz="2400" dirty="0"/>
              <a:t>="center"&gt;&lt;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=“mensage.gif</a:t>
            </a:r>
            <a:r>
              <a:rPr lang="es-PE" sz="2400" dirty="0"/>
              <a:t>"&gt;&lt;/div</a:t>
            </a:r>
            <a:r>
              <a:rPr lang="es-PE" sz="2400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Otra utilidad del atributo </a:t>
            </a:r>
            <a:r>
              <a:rPr lang="es-PE" sz="2800" dirty="0" err="1" smtClean="0"/>
              <a:t>align</a:t>
            </a:r>
            <a:r>
              <a:rPr lang="es-PE" sz="2800" dirty="0" smtClean="0"/>
              <a:t>:</a:t>
            </a:r>
          </a:p>
          <a:p>
            <a:r>
              <a:rPr lang="es-PE" sz="2400" dirty="0" smtClean="0"/>
              <a:t>           &lt;</a:t>
            </a:r>
            <a:r>
              <a:rPr lang="es-PE" sz="2400" dirty="0"/>
              <a:t>p&gt;</a:t>
            </a:r>
          </a:p>
          <a:p>
            <a:r>
              <a:rPr lang="es-PE" sz="2400" dirty="0" smtClean="0"/>
              <a:t>	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=“mensaje.gif</a:t>
            </a:r>
            <a:r>
              <a:rPr lang="es-PE" sz="2400" dirty="0"/>
              <a:t>" </a:t>
            </a:r>
            <a:r>
              <a:rPr lang="es-PE" sz="2400" dirty="0" err="1"/>
              <a:t>align</a:t>
            </a:r>
            <a:r>
              <a:rPr lang="es-PE" sz="2400" dirty="0"/>
              <a:t>="</a:t>
            </a:r>
            <a:r>
              <a:rPr lang="es-PE" sz="2400" dirty="0" err="1"/>
              <a:t>right</a:t>
            </a:r>
            <a:r>
              <a:rPr lang="es-PE" sz="2400" dirty="0"/>
              <a:t>"&gt;Texto tan extenso </a:t>
            </a:r>
            <a:r>
              <a:rPr lang="es-PE" sz="2400" dirty="0" smtClean="0"/>
              <a:t>	como </a:t>
            </a:r>
            <a:r>
              <a:rPr lang="es-PE" sz="2400" dirty="0"/>
              <a:t>queramos que </a:t>
            </a:r>
            <a:r>
              <a:rPr lang="es-PE" sz="2400" dirty="0" smtClean="0"/>
              <a:t>cubrirá </a:t>
            </a:r>
            <a:r>
              <a:rPr lang="es-PE" sz="2400" dirty="0"/>
              <a:t>la </a:t>
            </a:r>
            <a:r>
              <a:rPr lang="es-PE" sz="2400" dirty="0" smtClean="0"/>
              <a:t>parte izquierda </a:t>
            </a:r>
            <a:r>
              <a:rPr lang="es-PE" sz="2400" dirty="0"/>
              <a:t>de la </a:t>
            </a:r>
            <a:r>
              <a:rPr lang="es-PE" sz="2400" dirty="0" smtClean="0"/>
              <a:t>	imagen.</a:t>
            </a:r>
            <a:endParaRPr lang="es-PE" sz="2400" dirty="0"/>
          </a:p>
          <a:p>
            <a:r>
              <a:rPr lang="es-PE" sz="2400" dirty="0" smtClean="0"/>
              <a:t>           &lt;/</a:t>
            </a:r>
            <a:r>
              <a:rPr lang="es-PE" sz="2400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1311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Alineación de imágenes con HTML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8922" y="1412776"/>
            <a:ext cx="81369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Otra utilidad del atributo </a:t>
            </a:r>
            <a:r>
              <a:rPr lang="es-PE" sz="2800" dirty="0" err="1" smtClean="0"/>
              <a:t>align</a:t>
            </a:r>
            <a:r>
              <a:rPr lang="es-PE" sz="2800" dirty="0" smtClean="0"/>
              <a:t>:</a:t>
            </a:r>
          </a:p>
          <a:p>
            <a:r>
              <a:rPr lang="es-PE" sz="2400" dirty="0" smtClean="0"/>
              <a:t>           &lt;</a:t>
            </a:r>
            <a:r>
              <a:rPr lang="es-PE" sz="2400" dirty="0"/>
              <a:t>p&gt;</a:t>
            </a:r>
          </a:p>
          <a:p>
            <a:r>
              <a:rPr lang="es-PE" sz="2400" dirty="0" smtClean="0"/>
              <a:t>	&lt;</a:t>
            </a:r>
            <a:r>
              <a:rPr lang="es-PE" sz="2400" dirty="0" err="1"/>
              <a:t>img</a:t>
            </a:r>
            <a:r>
              <a:rPr lang="es-PE" sz="2400" dirty="0"/>
              <a:t> </a:t>
            </a:r>
            <a:r>
              <a:rPr lang="es-PE" sz="2400" dirty="0" err="1"/>
              <a:t>src</a:t>
            </a:r>
            <a:r>
              <a:rPr lang="es-PE" sz="2400" dirty="0" smtClean="0"/>
              <a:t>=“mensaje.gif</a:t>
            </a:r>
            <a:r>
              <a:rPr lang="es-PE" sz="2400" dirty="0"/>
              <a:t>" </a:t>
            </a:r>
            <a:r>
              <a:rPr lang="es-PE" sz="2400" dirty="0" err="1"/>
              <a:t>align</a:t>
            </a:r>
            <a:r>
              <a:rPr lang="es-PE" sz="2400" dirty="0" smtClean="0"/>
              <a:t>=“</a:t>
            </a:r>
            <a:r>
              <a:rPr lang="es-PE" sz="2400" dirty="0" err="1" smtClean="0"/>
              <a:t>left</a:t>
            </a:r>
            <a:r>
              <a:rPr lang="es-PE" sz="2400" dirty="0" smtClean="0"/>
              <a:t>"&gt;</a:t>
            </a:r>
            <a:r>
              <a:rPr lang="es-PE" sz="2400" dirty="0"/>
              <a:t>Texto tan extenso </a:t>
            </a:r>
            <a:r>
              <a:rPr lang="es-PE" sz="2400" dirty="0" smtClean="0"/>
              <a:t>	como </a:t>
            </a:r>
            <a:r>
              <a:rPr lang="es-PE" sz="2400" dirty="0"/>
              <a:t>queramos que </a:t>
            </a:r>
            <a:r>
              <a:rPr lang="es-PE" sz="2400" dirty="0" smtClean="0"/>
              <a:t>cubrirá </a:t>
            </a:r>
            <a:r>
              <a:rPr lang="es-PE" sz="2400" dirty="0"/>
              <a:t>la </a:t>
            </a:r>
            <a:r>
              <a:rPr lang="es-PE" sz="2400" dirty="0" smtClean="0"/>
              <a:t>parte izquierda </a:t>
            </a:r>
            <a:r>
              <a:rPr lang="es-PE" sz="2400" dirty="0"/>
              <a:t>de la </a:t>
            </a:r>
            <a:r>
              <a:rPr lang="es-PE" sz="2400" dirty="0" smtClean="0"/>
              <a:t>	imagen.</a:t>
            </a:r>
            <a:endParaRPr lang="es-PE" sz="2400" dirty="0"/>
          </a:p>
          <a:p>
            <a:r>
              <a:rPr lang="es-PE" sz="2400" dirty="0" smtClean="0"/>
              <a:t>           &lt;/</a:t>
            </a:r>
            <a:r>
              <a:rPr lang="es-PE" sz="2400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7462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Alineación de imágenes con HTML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9205" y="1518133"/>
            <a:ext cx="81369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top</a:t>
            </a:r>
          </a:p>
          <a:p>
            <a:r>
              <a:rPr lang="es-PE" sz="2400" dirty="0" smtClean="0"/>
              <a:t>     Ajusta </a:t>
            </a:r>
            <a:r>
              <a:rPr lang="es-PE" sz="2400" dirty="0"/>
              <a:t>la imagen a la parte mas alta de la </a:t>
            </a:r>
            <a:r>
              <a:rPr lang="es-PE" sz="2400" dirty="0" smtClean="0"/>
              <a:t>línea.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bottom</a:t>
            </a:r>
          </a:p>
          <a:p>
            <a:r>
              <a:rPr lang="es-PE" sz="2400" dirty="0" smtClean="0"/>
              <a:t>     Ajusta la imagen a la parte mas baja del texto.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absbottom</a:t>
            </a:r>
            <a:endParaRPr lang="en-US" sz="2800" dirty="0" smtClean="0"/>
          </a:p>
          <a:p>
            <a:r>
              <a:rPr lang="es-PE" sz="2400" dirty="0" smtClean="0"/>
              <a:t>     Colocara </a:t>
            </a:r>
            <a:r>
              <a:rPr lang="es-PE" sz="2400" dirty="0"/>
              <a:t>el borde inferior de la imagen a nivel del </a:t>
            </a:r>
            <a:r>
              <a:rPr lang="es-PE" sz="2400" dirty="0" smtClean="0"/>
              <a:t>elemento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más </a:t>
            </a:r>
            <a:r>
              <a:rPr lang="es-PE" sz="2400" dirty="0"/>
              <a:t>bajo de la línea</a:t>
            </a:r>
            <a:r>
              <a:rPr lang="es-PE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middle</a:t>
            </a:r>
          </a:p>
          <a:p>
            <a:r>
              <a:rPr lang="es-PE" sz="2400" dirty="0" smtClean="0"/>
              <a:t>     Hace </a:t>
            </a:r>
            <a:r>
              <a:rPr lang="es-PE" sz="2400" dirty="0"/>
              <a:t>coincidir la base de la línea de texto con el </a:t>
            </a:r>
            <a:r>
              <a:rPr lang="es-PE" sz="2400" dirty="0" smtClean="0"/>
              <a:t>medio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</a:t>
            </a:r>
            <a:r>
              <a:rPr lang="es-PE" sz="2400" dirty="0"/>
              <a:t>vertical de la imagen</a:t>
            </a:r>
            <a:r>
              <a:rPr lang="es-PE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absmiddle</a:t>
            </a:r>
            <a:endParaRPr lang="en-US" sz="2800" dirty="0" smtClean="0"/>
          </a:p>
          <a:p>
            <a:r>
              <a:rPr lang="es-PE" sz="2400" dirty="0" smtClean="0"/>
              <a:t>     Ajusta </a:t>
            </a:r>
            <a:r>
              <a:rPr lang="es-PE" sz="2400" dirty="0"/>
              <a:t>la imagen al medio absoluto de la </a:t>
            </a:r>
            <a:r>
              <a:rPr lang="es-PE" sz="2400" dirty="0" smtClean="0"/>
              <a:t>línea</a:t>
            </a:r>
            <a:r>
              <a:rPr lang="es-PE" sz="2400" dirty="0"/>
              <a:t>.</a:t>
            </a:r>
            <a:endParaRPr lang="es-PE" sz="2400" dirty="0" smtClean="0"/>
          </a:p>
          <a:p>
            <a:r>
              <a:rPr lang="es-PE" sz="2400" dirty="0" smtClean="0"/>
              <a:t>          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713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Sintaxis</a:t>
            </a:r>
          </a:p>
          <a:p>
            <a:r>
              <a:rPr lang="es-PE" sz="2400" dirty="0"/>
              <a:t>     &lt;a </a:t>
            </a:r>
            <a:r>
              <a:rPr lang="es-PE" sz="2400" dirty="0" err="1"/>
              <a:t>href</a:t>
            </a:r>
            <a:r>
              <a:rPr lang="es-PE" sz="2400" dirty="0"/>
              <a:t>="</a:t>
            </a:r>
            <a:r>
              <a:rPr lang="es-PE" sz="2400" i="1" dirty="0"/>
              <a:t>destino</a:t>
            </a:r>
            <a:r>
              <a:rPr lang="es-PE" sz="2400" dirty="0"/>
              <a:t>"&gt;</a:t>
            </a:r>
            <a:r>
              <a:rPr lang="es-PE" sz="2400" i="1" dirty="0"/>
              <a:t>contenido</a:t>
            </a:r>
            <a:r>
              <a:rPr lang="es-PE" sz="2400" dirty="0"/>
              <a:t>&lt;/</a:t>
            </a:r>
            <a:r>
              <a:rPr lang="es-PE" sz="2400" dirty="0" smtClean="0"/>
              <a:t>a&gt;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Enlaces </a:t>
            </a:r>
            <a:r>
              <a:rPr lang="en-US" sz="2800" dirty="0" err="1" smtClean="0"/>
              <a:t>internos</a:t>
            </a:r>
            <a:endParaRPr lang="en-US" sz="2800" dirty="0" smtClean="0"/>
          </a:p>
          <a:p>
            <a:r>
              <a:rPr lang="es-PE" sz="2400" dirty="0"/>
              <a:t>     </a:t>
            </a:r>
            <a:r>
              <a:rPr lang="es-PE" sz="2400" dirty="0" smtClean="0"/>
              <a:t>Los </a:t>
            </a:r>
            <a:r>
              <a:rPr lang="es-PE" sz="2400" dirty="0"/>
              <a:t>que se dirigen a otras partes dentro de la misma </a:t>
            </a:r>
            <a:r>
              <a:rPr lang="es-PE" sz="2400" dirty="0" smtClean="0"/>
              <a:t>página.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Enlaces locales</a:t>
            </a:r>
          </a:p>
          <a:p>
            <a:r>
              <a:rPr lang="es-PE" sz="2400" dirty="0"/>
              <a:t>     </a:t>
            </a:r>
            <a:r>
              <a:rPr lang="es-PE" sz="2400" dirty="0" smtClean="0"/>
              <a:t>Los </a:t>
            </a:r>
            <a:r>
              <a:rPr lang="es-PE" sz="2400" dirty="0"/>
              <a:t>que se dirigen a otras páginas del mismo sitio </a:t>
            </a:r>
            <a:r>
              <a:rPr lang="es-PE" sz="2400" dirty="0" smtClean="0"/>
              <a:t>web.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Enlaces </a:t>
            </a:r>
            <a:r>
              <a:rPr lang="en-US" sz="2800" dirty="0" err="1" smtClean="0"/>
              <a:t>remotos</a:t>
            </a:r>
            <a:endParaRPr lang="en-US" sz="2800" dirty="0" smtClean="0"/>
          </a:p>
          <a:p>
            <a:r>
              <a:rPr lang="es-PE" sz="2400" dirty="0"/>
              <a:t>     los dirigidos hacia páginas de otros sitios web</a:t>
            </a:r>
            <a:r>
              <a:rPr lang="es-PE" sz="24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Enlaces con direcciones de </a:t>
            </a:r>
            <a:r>
              <a:rPr lang="es-PE" sz="2800" dirty="0" smtClean="0"/>
              <a:t>correo</a:t>
            </a:r>
          </a:p>
          <a:p>
            <a:r>
              <a:rPr lang="es-PE" sz="2400" dirty="0" smtClean="0"/>
              <a:t>     para </a:t>
            </a:r>
            <a:r>
              <a:rPr lang="es-PE" sz="2400" dirty="0"/>
              <a:t>crear un mensaje de correo dirigido a una dirección. </a:t>
            </a:r>
            <a:endParaRPr lang="es-PE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Enlaces con </a:t>
            </a:r>
            <a:r>
              <a:rPr lang="en-US" sz="2800" dirty="0" err="1" smtClean="0"/>
              <a:t>archivos</a:t>
            </a:r>
            <a:endParaRPr lang="en-US" sz="2800" dirty="0" smtClean="0"/>
          </a:p>
          <a:p>
            <a:r>
              <a:rPr lang="es-PE" sz="2400" dirty="0" smtClean="0"/>
              <a:t>     para </a:t>
            </a:r>
            <a:r>
              <a:rPr lang="es-PE" sz="2400" dirty="0"/>
              <a:t>que los usuarios puedan hacer </a:t>
            </a:r>
            <a:r>
              <a:rPr lang="es-PE" sz="2400" dirty="0" err="1"/>
              <a:t>download</a:t>
            </a:r>
            <a:r>
              <a:rPr lang="es-PE" sz="2400" dirty="0"/>
              <a:t> de ficheros. 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811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Partes de un archivo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628800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Un </a:t>
            </a:r>
            <a:r>
              <a:rPr lang="es-PE" sz="2800" dirty="0"/>
              <a:t>documento HTML ha de estar delimitado por la etiqueta &lt;</a:t>
            </a:r>
            <a:r>
              <a:rPr lang="es-PE" sz="2800" dirty="0" err="1"/>
              <a:t>html</a:t>
            </a:r>
            <a:r>
              <a:rPr lang="es-PE" sz="2800" dirty="0"/>
              <a:t>&gt; </a:t>
            </a:r>
            <a:r>
              <a:rPr lang="es-PE" sz="2800" dirty="0" smtClean="0"/>
              <a:t>y &lt;/</a:t>
            </a:r>
            <a:r>
              <a:rPr lang="es-PE" sz="2800" dirty="0" err="1"/>
              <a:t>html</a:t>
            </a:r>
            <a:r>
              <a:rPr lang="es-PE" sz="2800" dirty="0" smtClean="0"/>
              <a:t>&gt;.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El encabezado, </a:t>
            </a:r>
            <a:r>
              <a:rPr lang="es-PE" sz="2800" dirty="0" smtClean="0"/>
              <a:t>esta delimitado </a:t>
            </a:r>
            <a:r>
              <a:rPr lang="es-PE" sz="2800" dirty="0"/>
              <a:t>por &lt;head&gt; y &lt;/head&gt; donde colocaremos etiquetas de </a:t>
            </a:r>
            <a:r>
              <a:rPr lang="es-PE" sz="2800" dirty="0" smtClean="0"/>
              <a:t>índole Informativo.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El cuerpo, </a:t>
            </a:r>
            <a:r>
              <a:rPr lang="es-PE" sz="2800" dirty="0" smtClean="0"/>
              <a:t>esta delimitado por </a:t>
            </a:r>
            <a:r>
              <a:rPr lang="es-PE" sz="2800" dirty="0"/>
              <a:t>las etiquetas &lt;</a:t>
            </a:r>
            <a:r>
              <a:rPr lang="es-PE" sz="2800" dirty="0" err="1"/>
              <a:t>body</a:t>
            </a:r>
            <a:r>
              <a:rPr lang="es-PE" sz="2800" dirty="0"/>
              <a:t>&gt; y &lt;/</a:t>
            </a:r>
            <a:r>
              <a:rPr lang="es-PE" sz="2800" dirty="0" err="1"/>
              <a:t>body</a:t>
            </a:r>
            <a:r>
              <a:rPr lang="es-PE" sz="2800" dirty="0"/>
              <a:t>&gt;, que </a:t>
            </a:r>
            <a:r>
              <a:rPr lang="es-PE" sz="2800" dirty="0" smtClean="0"/>
              <a:t>será </a:t>
            </a:r>
            <a:r>
              <a:rPr lang="es-PE" sz="2800" dirty="0"/>
              <a:t>donde </a:t>
            </a:r>
            <a:r>
              <a:rPr lang="es-PE" sz="2800" dirty="0" smtClean="0"/>
              <a:t>colocaremos nuestro </a:t>
            </a:r>
            <a:r>
              <a:rPr lang="es-PE" sz="2800" dirty="0"/>
              <a:t>texto e </a:t>
            </a:r>
            <a:r>
              <a:rPr lang="es-PE" sz="2800" dirty="0" err="1"/>
              <a:t>imagenes</a:t>
            </a:r>
            <a:r>
              <a:rPr lang="es-PE" sz="2800" dirty="0"/>
              <a:t> delimitados a su vez por otras etiquetas como las que hemos visto.</a:t>
            </a:r>
            <a:endParaRPr lang="es-PE" sz="2800" dirty="0" smtClean="0"/>
          </a:p>
          <a:p>
            <a:endParaRPr lang="es-PE" sz="2200" dirty="0" smtClean="0"/>
          </a:p>
        </p:txBody>
      </p:sp>
    </p:spTree>
    <p:extLst>
      <p:ext uri="{BB962C8B-B14F-4D97-AF65-F5344CB8AC3E}">
        <p14:creationId xmlns:p14="http://schemas.microsoft.com/office/powerpoint/2010/main" val="21931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internos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err="1" smtClean="0"/>
              <a:t>Sintaxis</a:t>
            </a:r>
            <a:r>
              <a:rPr lang="en-US" sz="2400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es-PE" sz="2400" dirty="0" smtClean="0"/>
              <a:t>     </a:t>
            </a:r>
            <a:r>
              <a:rPr lang="en-US" sz="2400" dirty="0"/>
              <a:t>&lt;p&gt;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     &lt;</a:t>
            </a:r>
            <a:r>
              <a:rPr lang="en-US" sz="2400" dirty="0"/>
              <a:t>a </a:t>
            </a:r>
            <a:r>
              <a:rPr lang="en-US" sz="2400" dirty="0" err="1"/>
              <a:t>href</a:t>
            </a:r>
            <a:r>
              <a:rPr lang="en-US" sz="2400" dirty="0"/>
              <a:t>="#C4"&gt;See also Chapter 4.&lt;/a&gt;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     &lt;/</a:t>
            </a:r>
            <a:r>
              <a:rPr lang="en-US" sz="2400" dirty="0"/>
              <a:t>p&gt;</a:t>
            </a:r>
            <a:r>
              <a:rPr lang="es-PE" sz="2400" dirty="0" smtClean="0"/>
              <a:t>&lt;</a:t>
            </a:r>
            <a:r>
              <a:rPr lang="es-PE" sz="2400" dirty="0"/>
              <a:t>a </a:t>
            </a:r>
            <a:r>
              <a:rPr lang="es-PE" sz="2400" dirty="0" err="1"/>
              <a:t>href</a:t>
            </a:r>
            <a:r>
              <a:rPr lang="es-PE" sz="2400" dirty="0"/>
              <a:t>="#abajo"&gt;Ir abajo&lt;/a</a:t>
            </a:r>
            <a:r>
              <a:rPr lang="es-PE" sz="2400" dirty="0" smtClean="0"/>
              <a:t>&gt;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     &lt;</a:t>
            </a:r>
            <a:r>
              <a:rPr lang="en-US" sz="2400" dirty="0"/>
              <a:t>h2&gt;&lt;a name="C4"&gt;Chapter 4&lt;/a&gt;&lt;/h2&gt;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     &lt;</a:t>
            </a:r>
            <a:r>
              <a:rPr lang="en-US" sz="2400" dirty="0"/>
              <a:t>p&gt;This chapter explains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bla</a:t>
            </a:r>
            <a:r>
              <a:rPr lang="en-US" sz="2400" dirty="0"/>
              <a:t> </a:t>
            </a:r>
            <a:r>
              <a:rPr lang="en-US" sz="2400" dirty="0" err="1"/>
              <a:t>bla</a:t>
            </a:r>
            <a:r>
              <a:rPr lang="en-US" sz="2400" dirty="0"/>
              <a:t>&lt;/p</a:t>
            </a:r>
            <a:r>
              <a:rPr lang="en-US" sz="2400" dirty="0" smtClean="0"/>
              <a:t>&gt;</a:t>
            </a:r>
            <a:endParaRPr lang="es-PE" sz="2400" dirty="0" smtClean="0"/>
          </a:p>
          <a:p>
            <a:pPr>
              <a:spcBef>
                <a:spcPts val="12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El s</a:t>
            </a:r>
            <a:r>
              <a:rPr lang="es-PE" sz="2400" dirty="0" err="1" smtClean="0"/>
              <a:t>ímbolo</a:t>
            </a:r>
            <a:r>
              <a:rPr lang="es-PE" sz="2400" dirty="0" smtClean="0"/>
              <a:t> #; </a:t>
            </a:r>
            <a:r>
              <a:rPr lang="es-PE" sz="2400" dirty="0"/>
              <a:t>es él quien especifica al navegador que </a:t>
            </a:r>
            <a:r>
              <a:rPr lang="es-PE" sz="2400" dirty="0" smtClean="0"/>
              <a:t>el</a:t>
            </a:r>
          </a:p>
          <a:p>
            <a:pPr>
              <a:spcBef>
                <a:spcPts val="12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</a:t>
            </a:r>
            <a:r>
              <a:rPr lang="es-PE" sz="2400" dirty="0"/>
              <a:t>enlace apunta a una sección en particular</a:t>
            </a:r>
            <a:r>
              <a:rPr lang="es-PE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     La </a:t>
            </a:r>
            <a:r>
              <a:rPr lang="en-US" sz="2400" dirty="0" err="1" smtClean="0"/>
              <a:t>etiqueta</a:t>
            </a:r>
            <a:r>
              <a:rPr lang="en-US" sz="2400" dirty="0" smtClean="0"/>
              <a:t> &lt;a&gt; genera un enlace </a:t>
            </a:r>
            <a:r>
              <a:rPr lang="en-US" sz="2400" dirty="0" err="1" smtClean="0"/>
              <a:t>destino</a:t>
            </a:r>
            <a:r>
              <a:rPr lang="en-US" sz="2400" dirty="0" smtClean="0"/>
              <a:t>.</a:t>
            </a:r>
            <a:endParaRPr lang="es-PE" sz="2400" dirty="0" smtClean="0"/>
          </a:p>
          <a:p>
            <a:r>
              <a:rPr lang="es-PE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4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locales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r>
              <a:rPr lang="es-PE" sz="2400" dirty="0" smtClean="0"/>
              <a:t>     &lt;</a:t>
            </a:r>
            <a:r>
              <a:rPr lang="es-PE" sz="2400" dirty="0"/>
              <a:t>a </a:t>
            </a:r>
            <a:r>
              <a:rPr lang="es-PE" sz="2400" dirty="0" err="1"/>
              <a:t>href</a:t>
            </a:r>
            <a:r>
              <a:rPr lang="es-PE" sz="2400" dirty="0"/>
              <a:t>="archivo.html"&gt;contenido&lt;/a</a:t>
            </a:r>
            <a:r>
              <a:rPr lang="es-PE" sz="2400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Mejor </a:t>
            </a:r>
            <a:r>
              <a:rPr lang="es-PE" sz="2800" dirty="0"/>
              <a:t>organización, los sitios suelen estar ordenados por </a:t>
            </a:r>
            <a:r>
              <a:rPr lang="es-PE" sz="2800" dirty="0" smtClean="0"/>
              <a:t>directorios.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Estos directorios suelen contener diferentes secciones de la página, imágenes, </a:t>
            </a:r>
            <a:r>
              <a:rPr lang="es-PE" sz="2800" dirty="0" smtClean="0"/>
              <a:t>sonidos, </a:t>
            </a:r>
            <a:r>
              <a:rPr lang="es-PE" sz="2800" dirty="0" err="1" smtClean="0"/>
              <a:t>pdf</a:t>
            </a:r>
            <a:r>
              <a:rPr lang="es-PE" sz="2800" dirty="0" smtClean="0"/>
              <a:t>, ...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Es por ello que en muchos casos no nos valdrá con especificar el nombre del archivo, sino que tendremos que especificar además el directorio en el que nuestro archivo.html esta </a:t>
            </a:r>
            <a:r>
              <a:rPr lang="es-PE" sz="2800" dirty="0" smtClean="0"/>
              <a:t>alojado.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2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locales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>
              <a:spcBef>
                <a:spcPts val="1200"/>
              </a:spcBef>
            </a:pPr>
            <a:r>
              <a:rPr lang="es-PE" sz="2400" dirty="0" smtClean="0"/>
              <a:t>     Para </a:t>
            </a:r>
            <a:r>
              <a:rPr lang="es-PE" sz="2400" dirty="0"/>
              <a:t>hacer un enlace desde index.html hacia yyy.html:      </a:t>
            </a:r>
            <a:endParaRPr lang="es-PE" sz="2400" dirty="0" smtClean="0"/>
          </a:p>
          <a:p>
            <a:pPr>
              <a:spcBef>
                <a:spcPts val="1200"/>
              </a:spcBef>
            </a:pPr>
            <a:r>
              <a:rPr lang="es-PE" sz="2400" dirty="0" smtClean="0"/>
              <a:t>     &lt;</a:t>
            </a:r>
            <a:r>
              <a:rPr lang="es-PE" sz="2400" dirty="0"/>
              <a:t>a </a:t>
            </a:r>
            <a:r>
              <a:rPr lang="es-PE" sz="2400" dirty="0" err="1"/>
              <a:t>href</a:t>
            </a:r>
            <a:r>
              <a:rPr lang="es-PE" sz="2400" dirty="0"/>
              <a:t>="seccion1/paginas/yyy.html"&gt;contenido&lt;/a</a:t>
            </a:r>
            <a:r>
              <a:rPr lang="es-PE" sz="2400" dirty="0" smtClean="0"/>
              <a:t>&gt;      </a:t>
            </a:r>
            <a:endParaRPr lang="es-PE" sz="2400" dirty="0"/>
          </a:p>
          <a:p>
            <a:pPr>
              <a:spcBef>
                <a:spcPts val="1200"/>
              </a:spcBef>
            </a:pPr>
            <a:r>
              <a:rPr lang="es-PE" sz="2400" dirty="0" smtClean="0"/>
              <a:t>     Para </a:t>
            </a:r>
            <a:r>
              <a:rPr lang="es-PE" sz="2400" dirty="0"/>
              <a:t>hacer un enlace desde xxx.html hacia yyy.html: </a:t>
            </a:r>
            <a:br>
              <a:rPr lang="es-PE" sz="2400" dirty="0"/>
            </a:br>
            <a:r>
              <a:rPr lang="es-PE" sz="2400" dirty="0" smtClean="0"/>
              <a:t>     &lt;</a:t>
            </a:r>
            <a:r>
              <a:rPr lang="es-PE" sz="2400" dirty="0"/>
              <a:t>a </a:t>
            </a:r>
            <a:r>
              <a:rPr lang="es-PE" sz="2400" dirty="0" err="1"/>
              <a:t>href</a:t>
            </a:r>
            <a:r>
              <a:rPr lang="es-PE" sz="2400" dirty="0"/>
              <a:t>="../seccion1/paginas/yyy.html"&gt;contenido&lt;/a&gt; </a:t>
            </a:r>
          </a:p>
          <a:p>
            <a:pPr>
              <a:spcBef>
                <a:spcPts val="1200"/>
              </a:spcBef>
            </a:pPr>
            <a:r>
              <a:rPr lang="es-PE" sz="2400" dirty="0" smtClean="0"/>
              <a:t>     Para </a:t>
            </a:r>
            <a:r>
              <a:rPr lang="es-PE" sz="2400" dirty="0"/>
              <a:t>hacer un enlace desde yyy.html hacia xxx.html: </a:t>
            </a:r>
            <a:br>
              <a:rPr lang="es-PE" sz="2400" dirty="0"/>
            </a:br>
            <a:r>
              <a:rPr lang="es-PE" sz="2400" dirty="0" smtClean="0"/>
              <a:t>     &lt;</a:t>
            </a:r>
            <a:r>
              <a:rPr lang="es-PE" sz="2400" dirty="0"/>
              <a:t>a </a:t>
            </a:r>
            <a:r>
              <a:rPr lang="es-PE" sz="2400" dirty="0" err="1"/>
              <a:t>href</a:t>
            </a:r>
            <a:r>
              <a:rPr lang="es-PE" sz="2400" dirty="0"/>
              <a:t>="../../seccion2/xxx.html"&gt;contenido&lt;/a&gt; </a:t>
            </a:r>
          </a:p>
          <a:p>
            <a:endParaRPr lang="en-US" sz="2400" dirty="0"/>
          </a:p>
        </p:txBody>
      </p:sp>
      <p:pic>
        <p:nvPicPr>
          <p:cNvPr id="1026" name="Picture 2" descr="http://www.desarrolloweb.com/articulos/images/directoriowe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14199"/>
            <a:ext cx="2304256" cy="14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locales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Los enlaces locales pueden a su vez apuntar ya no a la página en general sino más precisamente a una sección </a:t>
            </a:r>
            <a:r>
              <a:rPr lang="es-PE" sz="2800" dirty="0" smtClean="0"/>
              <a:t>concreta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Este tipo de enlaces resultan ser un híbrido de interno y </a:t>
            </a:r>
            <a:r>
              <a:rPr lang="es-PE" sz="2800" dirty="0" smtClean="0"/>
              <a:t>local.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r>
              <a:rPr lang="es-PE" sz="2400" dirty="0" smtClean="0"/>
              <a:t>     &lt;</a:t>
            </a:r>
            <a:r>
              <a:rPr lang="es-PE" sz="2400" dirty="0"/>
              <a:t>a </a:t>
            </a:r>
            <a:r>
              <a:rPr lang="es-PE" sz="2400" dirty="0" err="1"/>
              <a:t>href</a:t>
            </a:r>
            <a:r>
              <a:rPr lang="es-PE" sz="2400" dirty="0"/>
              <a:t>="</a:t>
            </a:r>
            <a:r>
              <a:rPr lang="es-PE" sz="2400" dirty="0" err="1"/>
              <a:t>archivo.html#seccion</a:t>
            </a:r>
            <a:r>
              <a:rPr lang="es-PE" sz="2400" dirty="0"/>
              <a:t>"&gt;contenido&lt;/a</a:t>
            </a:r>
            <a:r>
              <a:rPr lang="es-PE" sz="2400" dirty="0" smtClean="0"/>
              <a:t>&gt;</a:t>
            </a:r>
          </a:p>
          <a:p>
            <a:r>
              <a:rPr lang="es-PE" sz="2800" dirty="0" smtClean="0"/>
              <a:t>    </a:t>
            </a:r>
            <a:r>
              <a:rPr lang="es-PE" sz="2400" dirty="0" smtClean="0"/>
              <a:t>&lt;</a:t>
            </a:r>
            <a:r>
              <a:rPr lang="es-PE" sz="2400" dirty="0"/>
              <a:t>a </a:t>
            </a:r>
            <a:r>
              <a:rPr lang="es-PE" sz="2400" dirty="0" err="1"/>
              <a:t>name</a:t>
            </a:r>
            <a:r>
              <a:rPr lang="es-PE" sz="2400" dirty="0"/>
              <a:t>="</a:t>
            </a:r>
            <a:r>
              <a:rPr lang="es-PE" sz="2400" dirty="0" err="1"/>
              <a:t>seccion</a:t>
            </a:r>
            <a:r>
              <a:rPr lang="es-PE" sz="2400" dirty="0"/>
              <a:t>"&gt;&lt;/a&gt;</a:t>
            </a:r>
            <a:r>
              <a:rPr lang="es-PE" sz="2800" dirty="0"/>
              <a:t>  </a:t>
            </a:r>
            <a:endParaRPr lang="es-PE" sz="2800" dirty="0" smtClean="0"/>
          </a:p>
          <a:p>
            <a:pPr>
              <a:spcBef>
                <a:spcPts val="1200"/>
              </a:spcBef>
            </a:pPr>
            <a:r>
              <a:rPr lang="es-PE" sz="2400" dirty="0" smtClean="0"/>
              <a:t>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3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remotos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r>
              <a:rPr lang="es-PE" sz="2400" dirty="0" smtClean="0"/>
              <a:t>     </a:t>
            </a:r>
            <a:r>
              <a:rPr lang="pt-BR" sz="2400" dirty="0"/>
              <a:t>&lt;a </a:t>
            </a:r>
            <a:r>
              <a:rPr lang="pt-BR" sz="2400" dirty="0" err="1"/>
              <a:t>href</a:t>
            </a:r>
            <a:r>
              <a:rPr lang="pt-BR" sz="2400" dirty="0"/>
              <a:t>="http://</a:t>
            </a:r>
            <a:r>
              <a:rPr lang="pt-BR" sz="2400" dirty="0" smtClean="0"/>
              <a:t>www.oracle.com</a:t>
            </a:r>
            <a:r>
              <a:rPr lang="pt-BR" sz="2400" dirty="0"/>
              <a:t>"&gt;ir a </a:t>
            </a:r>
            <a:r>
              <a:rPr lang="pt-BR" sz="2400" dirty="0" smtClean="0"/>
              <a:t>oracle.com</a:t>
            </a:r>
            <a:r>
              <a:rPr lang="pt-BR" sz="2400" dirty="0"/>
              <a:t>&lt;/a</a:t>
            </a:r>
            <a:r>
              <a:rPr lang="pt-BR" sz="2400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Sólo cabe destacar que todos las direcciones web (</a:t>
            </a:r>
            <a:r>
              <a:rPr lang="es-PE" sz="2800" dirty="0" err="1"/>
              <a:t>URLs</a:t>
            </a:r>
            <a:r>
              <a:rPr lang="es-PE" sz="2800" dirty="0"/>
              <a:t>) empiezan por </a:t>
            </a:r>
            <a:r>
              <a:rPr lang="es-PE" sz="2800" b="1" dirty="0"/>
              <a:t>http://</a:t>
            </a:r>
            <a:r>
              <a:rPr lang="es-PE" sz="2800" dirty="0"/>
              <a:t>. </a:t>
            </a:r>
            <a:endParaRPr lang="es-PE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Esto </a:t>
            </a:r>
            <a:r>
              <a:rPr lang="es-PE" sz="2800" dirty="0"/>
              <a:t>indica que el protocolo por el que se accede es HTTP, el utilizado en la web. </a:t>
            </a:r>
            <a:endParaRPr lang="es-PE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No </a:t>
            </a:r>
            <a:r>
              <a:rPr lang="es-PE" sz="2800" dirty="0"/>
              <a:t>debemos olvidarnos de colocarlas, porque si no los enlaces serán tratados como enlaces locales a nuestro sitio. </a:t>
            </a:r>
            <a:endParaRPr lang="es-PE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También podemos acceder a recursos a través de otros protocolos como el </a:t>
            </a:r>
            <a:r>
              <a:rPr lang="es-PE" sz="2800" dirty="0" smtClean="0"/>
              <a:t>FTP (ftp://).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9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a direcciones de correo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pPr>
              <a:spcBef>
                <a:spcPts val="1200"/>
              </a:spcBef>
            </a:pPr>
            <a:r>
              <a:rPr lang="es-PE" sz="2400" dirty="0" smtClean="0"/>
              <a:t>     </a:t>
            </a:r>
            <a:r>
              <a:rPr lang="pt-BR" sz="2400" dirty="0">
                <a:solidFill>
                  <a:srgbClr val="002060"/>
                </a:solidFill>
              </a:rPr>
              <a:t>&lt;a </a:t>
            </a:r>
            <a:r>
              <a:rPr lang="pt-BR" sz="2400" dirty="0" err="1">
                <a:solidFill>
                  <a:srgbClr val="002060"/>
                </a:solidFill>
              </a:rPr>
              <a:t>href</a:t>
            </a:r>
            <a:r>
              <a:rPr lang="pt-BR" sz="2400" dirty="0">
                <a:solidFill>
                  <a:srgbClr val="002060"/>
                </a:solidFill>
              </a:rPr>
              <a:t>="</a:t>
            </a:r>
            <a:r>
              <a:rPr lang="pt-BR" sz="2400" dirty="0" smtClean="0">
                <a:solidFill>
                  <a:srgbClr val="002060"/>
                </a:solidFill>
              </a:rPr>
              <a:t>mailto:xx@xxx.com"&gt;xx@xxx.com</a:t>
            </a:r>
            <a:r>
              <a:rPr lang="pt-BR" sz="2400" dirty="0">
                <a:solidFill>
                  <a:srgbClr val="002060"/>
                </a:solidFill>
              </a:rPr>
              <a:t>&lt;/</a:t>
            </a:r>
            <a:r>
              <a:rPr lang="pt-BR" sz="2400" dirty="0" smtClean="0">
                <a:solidFill>
                  <a:srgbClr val="002060"/>
                </a:solidFill>
              </a:rPr>
              <a:t>a&gt;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/>
              <a:t>Además de la dirección de correo del destinatario, también podemos colocar en el enlace el asunto del mensaje. </a:t>
            </a:r>
            <a:endParaRPr lang="es-PE" sz="2800" dirty="0" smtClean="0"/>
          </a:p>
          <a:p>
            <a:pPr>
              <a:spcBef>
                <a:spcPts val="1200"/>
              </a:spcBef>
            </a:pPr>
            <a:r>
              <a:rPr lang="es-PE" sz="2400" dirty="0" smtClean="0"/>
              <a:t>     </a:t>
            </a:r>
            <a:r>
              <a:rPr lang="es-PE" sz="2400" dirty="0" smtClean="0">
                <a:solidFill>
                  <a:srgbClr val="002060"/>
                </a:solidFill>
              </a:rPr>
              <a:t>&lt;</a:t>
            </a:r>
            <a:r>
              <a:rPr lang="es-PE" sz="2400" dirty="0">
                <a:solidFill>
                  <a:srgbClr val="002060"/>
                </a:solidFill>
              </a:rPr>
              <a:t>a </a:t>
            </a:r>
            <a:r>
              <a:rPr lang="es-PE" sz="2400" dirty="0" err="1">
                <a:solidFill>
                  <a:srgbClr val="002060"/>
                </a:solidFill>
              </a:rPr>
              <a:t>href</a:t>
            </a:r>
            <a:r>
              <a:rPr lang="es-PE" sz="2400" dirty="0">
                <a:solidFill>
                  <a:srgbClr val="002060"/>
                </a:solidFill>
              </a:rPr>
              <a:t>="</a:t>
            </a:r>
            <a:r>
              <a:rPr lang="es-PE" sz="2400" dirty="0" smtClean="0">
                <a:solidFill>
                  <a:srgbClr val="002060"/>
                </a:solidFill>
              </a:rPr>
              <a:t>mailto:xx@xxx.com?subject=contacto </a:t>
            </a:r>
            <a:r>
              <a:rPr lang="es-PE" sz="2400" dirty="0">
                <a:solidFill>
                  <a:srgbClr val="002060"/>
                </a:solidFill>
              </a:rPr>
              <a:t>a través de </a:t>
            </a:r>
            <a:r>
              <a:rPr lang="es-PE" sz="2400" dirty="0" smtClean="0">
                <a:solidFill>
                  <a:srgbClr val="002060"/>
                </a:solidFill>
              </a:rPr>
              <a:t>la</a:t>
            </a:r>
          </a:p>
          <a:p>
            <a:pPr>
              <a:spcBef>
                <a:spcPts val="1200"/>
              </a:spcBef>
            </a:pPr>
            <a:r>
              <a:rPr lang="es-PE" sz="2400" dirty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    </a:t>
            </a:r>
            <a:r>
              <a:rPr lang="es-PE" sz="2400" dirty="0" err="1" smtClean="0">
                <a:solidFill>
                  <a:srgbClr val="002060"/>
                </a:solidFill>
              </a:rPr>
              <a:t>pagina&amp;cc</a:t>
            </a:r>
            <a:r>
              <a:rPr lang="es-PE" sz="2400" dirty="0" smtClean="0">
                <a:solidFill>
                  <a:srgbClr val="002060"/>
                </a:solidFill>
              </a:rPr>
              <a:t>=yy@xxx.com"&gt;xx@xxx.com</a:t>
            </a:r>
            <a:r>
              <a:rPr lang="es-PE" sz="2400" dirty="0">
                <a:solidFill>
                  <a:srgbClr val="002060"/>
                </a:solidFill>
              </a:rPr>
              <a:t>&lt;/a&gt;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Enlaces con archivos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pPr>
              <a:spcBef>
                <a:spcPts val="1200"/>
              </a:spcBef>
            </a:pPr>
            <a:r>
              <a:rPr lang="es-PE" sz="2400" dirty="0" smtClean="0"/>
              <a:t>     </a:t>
            </a:r>
            <a:r>
              <a:rPr lang="it-IT" sz="2400" dirty="0">
                <a:solidFill>
                  <a:srgbClr val="002060"/>
                </a:solidFill>
              </a:rPr>
              <a:t>&lt;a href="mi_fichero.zip"&gt;Descarga mi_fichero.zip&lt;/a</a:t>
            </a:r>
            <a:r>
              <a:rPr lang="it-IT" sz="2400" dirty="0" smtClean="0">
                <a:solidFill>
                  <a:srgbClr val="002060"/>
                </a:solidFill>
              </a:rPr>
              <a:t>&gt;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400" dirty="0"/>
              <a:t>Este sería un ejemplo de enlace a un documento PDF. </a:t>
            </a:r>
            <a:endParaRPr lang="es-PE" sz="2400" dirty="0" smtClean="0"/>
          </a:p>
          <a:p>
            <a:pPr>
              <a:spcBef>
                <a:spcPts val="1200"/>
              </a:spcBef>
            </a:pPr>
            <a:r>
              <a:rPr lang="es-PE" sz="2400" dirty="0" smtClean="0"/>
              <a:t>     </a:t>
            </a:r>
            <a:r>
              <a:rPr lang="es-PE" sz="2400" dirty="0" smtClean="0">
                <a:solidFill>
                  <a:srgbClr val="002060"/>
                </a:solidFill>
              </a:rPr>
              <a:t>&lt;</a:t>
            </a:r>
            <a:r>
              <a:rPr lang="es-PE" sz="2400" dirty="0">
                <a:solidFill>
                  <a:srgbClr val="002060"/>
                </a:solidFill>
              </a:rPr>
              <a:t>a </a:t>
            </a:r>
            <a:r>
              <a:rPr lang="es-PE" sz="2400" dirty="0" err="1">
                <a:solidFill>
                  <a:srgbClr val="002060"/>
                </a:solidFill>
              </a:rPr>
              <a:t>href</a:t>
            </a:r>
            <a:r>
              <a:rPr lang="es-PE" sz="2400" dirty="0">
                <a:solidFill>
                  <a:srgbClr val="002060"/>
                </a:solidFill>
              </a:rPr>
              <a:t>="mi_documento.pdf"&gt;Descarga el PDF&lt;/a&gt;</a:t>
            </a:r>
            <a:r>
              <a:rPr lang="es-PE" sz="2400" dirty="0"/>
              <a:t> </a:t>
            </a:r>
            <a:endParaRPr lang="pt-B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El </a:t>
            </a:r>
            <a:r>
              <a:rPr lang="es-PE" dirty="0">
                <a:solidFill>
                  <a:schemeClr val="bg2"/>
                </a:solidFill>
              </a:rPr>
              <a:t>atributo </a:t>
            </a:r>
            <a:r>
              <a:rPr lang="es-PE" dirty="0" err="1" smtClean="0">
                <a:solidFill>
                  <a:schemeClr val="bg2"/>
                </a:solidFill>
              </a:rPr>
              <a:t>rel</a:t>
            </a:r>
            <a:r>
              <a:rPr lang="es-PE" dirty="0" smtClean="0">
                <a:solidFill>
                  <a:schemeClr val="bg2"/>
                </a:solidFill>
              </a:rPr>
              <a:t>=</a:t>
            </a:r>
            <a:r>
              <a:rPr lang="es-PE" dirty="0" err="1" smtClean="0">
                <a:solidFill>
                  <a:schemeClr val="bg2"/>
                </a:solidFill>
              </a:rPr>
              <a:t>nofollow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pPr>
              <a:spcBef>
                <a:spcPts val="1800"/>
              </a:spcBef>
            </a:pPr>
            <a:r>
              <a:rPr lang="es-PE" sz="2400" dirty="0"/>
              <a:t>     </a:t>
            </a:r>
            <a:r>
              <a:rPr lang="es-PE" sz="2400" dirty="0">
                <a:solidFill>
                  <a:schemeClr val="tx2"/>
                </a:solidFill>
              </a:rPr>
              <a:t>&lt;a </a:t>
            </a:r>
            <a:r>
              <a:rPr lang="es-PE" sz="2400" dirty="0" err="1">
                <a:solidFill>
                  <a:schemeClr val="tx2"/>
                </a:solidFill>
              </a:rPr>
              <a:t>href</a:t>
            </a:r>
            <a:r>
              <a:rPr lang="es-PE" sz="2400" dirty="0">
                <a:solidFill>
                  <a:schemeClr val="tx2"/>
                </a:solidFill>
              </a:rPr>
              <a:t>="URL_DEL_ENLACE" </a:t>
            </a:r>
            <a:endParaRPr lang="es-PE" sz="2400" dirty="0" smtClean="0">
              <a:solidFill>
                <a:schemeClr val="tx2"/>
              </a:solidFill>
            </a:endParaRPr>
          </a:p>
          <a:p>
            <a:pPr>
              <a:spcBef>
                <a:spcPts val="1800"/>
              </a:spcBef>
            </a:pPr>
            <a:r>
              <a:rPr lang="es-PE" sz="2400" dirty="0">
                <a:solidFill>
                  <a:schemeClr val="tx2"/>
                </a:solidFill>
              </a:rPr>
              <a:t> </a:t>
            </a:r>
            <a:r>
              <a:rPr lang="es-PE" sz="2400" dirty="0" smtClean="0">
                <a:solidFill>
                  <a:schemeClr val="tx2"/>
                </a:solidFill>
              </a:rPr>
              <a:t>                 </a:t>
            </a:r>
            <a:r>
              <a:rPr lang="es-PE" sz="2400" dirty="0" err="1" smtClean="0">
                <a:solidFill>
                  <a:schemeClr val="tx2"/>
                </a:solidFill>
              </a:rPr>
              <a:t>rel</a:t>
            </a:r>
            <a:r>
              <a:rPr lang="es-PE" sz="2400" dirty="0">
                <a:solidFill>
                  <a:schemeClr val="tx2"/>
                </a:solidFill>
              </a:rPr>
              <a:t>="</a:t>
            </a:r>
            <a:r>
              <a:rPr lang="es-PE" sz="2400" dirty="0" err="1">
                <a:solidFill>
                  <a:schemeClr val="tx2"/>
                </a:solidFill>
              </a:rPr>
              <a:t>nofollow</a:t>
            </a:r>
            <a:r>
              <a:rPr lang="es-PE" sz="2400" dirty="0">
                <a:solidFill>
                  <a:schemeClr val="tx2"/>
                </a:solidFill>
              </a:rPr>
              <a:t>"&gt;TEXTO_DEL_ENLACE&lt;/a&gt; </a:t>
            </a:r>
            <a:endParaRPr lang="it-IT" sz="2400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Es para decirle </a:t>
            </a:r>
            <a:r>
              <a:rPr lang="es-PE" sz="2800" dirty="0"/>
              <a:t>a un buscador que no continúe indexando los contenidos de la página a la que lleva un enlace en </a:t>
            </a:r>
            <a:r>
              <a:rPr lang="es-PE" sz="2800" dirty="0" smtClean="0"/>
              <a:t>particular.</a:t>
            </a:r>
            <a:endParaRPr lang="pt-BR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Multimedia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err="1" smtClean="0"/>
              <a:t>Basícamente</a:t>
            </a:r>
            <a:r>
              <a:rPr lang="es-PE" sz="2800" dirty="0" smtClean="0"/>
              <a:t> es poder manejar los diferentes formatos multimedia.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Te permite escuchar, leer texto, fotos, videos, .. etc.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El browser debe soportar todos los formatos multimedia y poder añadir programas extras (</a:t>
            </a:r>
            <a:r>
              <a:rPr lang="es-PE" sz="2800" dirty="0" err="1" smtClean="0"/>
              <a:t>plug</a:t>
            </a:r>
            <a:r>
              <a:rPr lang="es-PE" sz="2800" dirty="0" smtClean="0"/>
              <a:t>-in).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err="1" smtClean="0"/>
              <a:t>Sound</a:t>
            </a:r>
            <a:r>
              <a:rPr lang="es-PE" sz="2800" dirty="0" smtClean="0"/>
              <a:t> </a:t>
            </a:r>
            <a:r>
              <a:rPr lang="es-PE" sz="2800" dirty="0" err="1" smtClean="0"/>
              <a:t>Formats</a:t>
            </a:r>
            <a:r>
              <a:rPr lang="es-PE" sz="2800" dirty="0" smtClean="0"/>
              <a:t> (MDI, RealAudio, Wave, WMA y MP3).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Video </a:t>
            </a:r>
            <a:r>
              <a:rPr lang="es-PE" sz="2800" dirty="0" err="1" smtClean="0"/>
              <a:t>Formats</a:t>
            </a:r>
            <a:r>
              <a:rPr lang="es-PE" sz="2800" dirty="0" smtClean="0"/>
              <a:t> (AVI, WMV, MPEG, QuickTime, </a:t>
            </a:r>
            <a:r>
              <a:rPr lang="es-PE" sz="2800" dirty="0" err="1" smtClean="0"/>
              <a:t>RealVideo</a:t>
            </a:r>
            <a:r>
              <a:rPr lang="es-PE" sz="2800" dirty="0" smtClean="0"/>
              <a:t>, Flash</a:t>
            </a:r>
            <a:r>
              <a:rPr lang="es-PE" sz="2800" dirty="0"/>
              <a:t> </a:t>
            </a:r>
            <a:r>
              <a:rPr lang="es-PE" sz="2800" dirty="0" smtClean="0"/>
              <a:t>y Mpeg-4).</a:t>
            </a:r>
            <a:endParaRPr lang="es-PE" sz="2800" dirty="0" smtClean="0"/>
          </a:p>
        </p:txBody>
      </p:sp>
    </p:spTree>
    <p:extLst>
      <p:ext uri="{BB962C8B-B14F-4D97-AF65-F5344CB8AC3E}">
        <p14:creationId xmlns:p14="http://schemas.microsoft.com/office/powerpoint/2010/main" val="33059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Audio </a:t>
            </a:r>
            <a:r>
              <a:rPr lang="es-PE" dirty="0" err="1" smtClean="0">
                <a:solidFill>
                  <a:schemeClr val="bg2"/>
                </a:solidFill>
              </a:rPr>
              <a:t>Sounds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Forma mas básica de escuchar de añadir audio en tu pagina web.</a:t>
            </a:r>
          </a:p>
          <a:p>
            <a:endParaRPr lang="es-PE" sz="2800" dirty="0" smtClean="0"/>
          </a:p>
          <a:p>
            <a:r>
              <a:rPr lang="en-US" sz="2000" dirty="0" smtClean="0"/>
              <a:t>      </a:t>
            </a:r>
            <a:r>
              <a:rPr lang="en-US" sz="2400" dirty="0" smtClean="0"/>
              <a:t>&lt;</a:t>
            </a:r>
            <a:r>
              <a:rPr lang="en-US" sz="2400" dirty="0"/>
              <a:t>html&gt;</a:t>
            </a:r>
          </a:p>
          <a:p>
            <a:r>
              <a:rPr lang="en-US" sz="2400" dirty="0" smtClean="0"/>
              <a:t>      &lt;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     &lt;</a:t>
            </a:r>
            <a:r>
              <a:rPr lang="en-US" sz="2400" dirty="0"/>
              <a:t>p&gt;&lt;a </a:t>
            </a:r>
            <a:r>
              <a:rPr lang="en-US" sz="2400" dirty="0" err="1"/>
              <a:t>href</a:t>
            </a:r>
            <a:r>
              <a:rPr lang="en-US" sz="2400" dirty="0"/>
              <a:t>="song.mp3"&gt;Play Song&lt;/a&gt;&lt;/p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      &lt;</a:t>
            </a:r>
            <a:r>
              <a:rPr lang="en-US" sz="2400" dirty="0"/>
              <a:t>script type="</a:t>
            </a:r>
            <a:r>
              <a:rPr lang="en-US" sz="2400" dirty="0" smtClean="0"/>
              <a:t>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“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src</a:t>
            </a:r>
            <a:r>
              <a:rPr lang="en-US" sz="2400" dirty="0"/>
              <a:t>="http://mediaplayer.yahoo.com/</a:t>
            </a:r>
            <a:r>
              <a:rPr lang="en-US" sz="2400" dirty="0" err="1"/>
              <a:t>js</a:t>
            </a:r>
            <a:r>
              <a:rPr lang="en-US" sz="2400" dirty="0"/>
              <a:t>"&gt;&lt;/script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 &lt;/</a:t>
            </a:r>
            <a:r>
              <a:rPr lang="en-US" sz="2400" dirty="0"/>
              <a:t>body&gt;</a:t>
            </a:r>
          </a:p>
          <a:p>
            <a:r>
              <a:rPr lang="en-US" sz="2400" dirty="0" smtClean="0"/>
              <a:t>      &lt;/</a:t>
            </a:r>
            <a:r>
              <a:rPr lang="en-US" sz="2400" dirty="0"/>
              <a:t>html&gt;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2887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&lt;</a:t>
            </a:r>
            <a:r>
              <a:rPr lang="es-PE" sz="2400" dirty="0" err="1" smtClean="0"/>
              <a:t>html</a:t>
            </a:r>
            <a:r>
              <a:rPr lang="es-PE" sz="2400" dirty="0" smtClean="0"/>
              <a:t>&gt;</a:t>
            </a:r>
          </a:p>
          <a:p>
            <a:r>
              <a:rPr lang="es-PE" sz="2400" dirty="0" smtClean="0"/>
              <a:t>&lt;head&gt;</a:t>
            </a:r>
          </a:p>
          <a:p>
            <a:r>
              <a:rPr lang="es-PE" sz="2400" dirty="0" smtClean="0"/>
              <a:t>     &lt;</a:t>
            </a:r>
            <a:r>
              <a:rPr lang="es-PE" sz="2400" dirty="0" err="1" smtClean="0"/>
              <a:t>title</a:t>
            </a:r>
            <a:r>
              <a:rPr lang="es-PE" sz="2400" dirty="0" smtClean="0"/>
              <a:t>&gt;Cocina Para Todos&lt;/</a:t>
            </a:r>
            <a:r>
              <a:rPr lang="es-PE" sz="2400" dirty="0" err="1" smtClean="0"/>
              <a:t>title</a:t>
            </a:r>
            <a:r>
              <a:rPr lang="es-PE" sz="2400" dirty="0" smtClean="0"/>
              <a:t>&gt;</a:t>
            </a:r>
          </a:p>
          <a:p>
            <a:r>
              <a:rPr lang="es-PE" sz="2400" dirty="0" smtClean="0"/>
              <a:t>&lt;/head&gt;</a:t>
            </a:r>
          </a:p>
          <a:p>
            <a:r>
              <a:rPr lang="es-PE" sz="2400" dirty="0" smtClean="0"/>
              <a:t>&lt;</a:t>
            </a:r>
            <a:r>
              <a:rPr lang="es-PE" sz="2400" dirty="0" err="1" smtClean="0"/>
              <a:t>body</a:t>
            </a:r>
            <a:r>
              <a:rPr lang="es-PE" sz="2400" dirty="0" smtClean="0"/>
              <a:t>&gt;</a:t>
            </a:r>
          </a:p>
          <a:p>
            <a:r>
              <a:rPr lang="es-PE" sz="2400" dirty="0" smtClean="0"/>
              <a:t>     &lt;p&gt;&lt;b&gt;Bienvenido,&lt;/b&gt;&lt;/p&gt;</a:t>
            </a:r>
          </a:p>
          <a:p>
            <a:r>
              <a:rPr lang="es-PE" sz="2400" dirty="0" smtClean="0"/>
              <a:t>     &lt;p&gt;Estás en la página &lt;b&gt;Comida para Todos&lt;/b&gt;.&lt;/p&gt;</a:t>
            </a:r>
          </a:p>
          <a:p>
            <a:r>
              <a:rPr lang="es-PE" sz="2400" dirty="0" smtClean="0"/>
              <a:t>     &lt;p&gt;Aquí aprenderás recetas fáciles y deliciosas.&lt;/p&gt;</a:t>
            </a:r>
          </a:p>
          <a:p>
            <a:r>
              <a:rPr lang="es-PE" sz="2400" dirty="0" smtClean="0"/>
              <a:t>&lt;/</a:t>
            </a:r>
            <a:r>
              <a:rPr lang="es-PE" sz="2400" dirty="0" err="1" smtClean="0"/>
              <a:t>body</a:t>
            </a:r>
            <a:r>
              <a:rPr lang="es-PE" sz="2400" dirty="0" smtClean="0"/>
              <a:t>&gt;</a:t>
            </a:r>
          </a:p>
          <a:p>
            <a:r>
              <a:rPr lang="es-PE" sz="2400" dirty="0" smtClean="0"/>
              <a:t>&lt;/</a:t>
            </a:r>
            <a:r>
              <a:rPr lang="es-PE" sz="2400" dirty="0" err="1" smtClean="0"/>
              <a:t>html</a:t>
            </a:r>
            <a:r>
              <a:rPr lang="es-PE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79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Audio </a:t>
            </a:r>
            <a:r>
              <a:rPr lang="es-PE" dirty="0" err="1" smtClean="0">
                <a:solidFill>
                  <a:schemeClr val="bg2"/>
                </a:solidFill>
              </a:rPr>
              <a:t>Sounds</a:t>
            </a:r>
            <a:r>
              <a:rPr lang="es-PE" dirty="0" smtClean="0">
                <a:solidFill>
                  <a:schemeClr val="bg2"/>
                </a:solidFill>
              </a:rPr>
              <a:t> (Cont.)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Usando </a:t>
            </a:r>
            <a:r>
              <a:rPr lang="es-PE" sz="2800" dirty="0" err="1" smtClean="0"/>
              <a:t>Plugins</a:t>
            </a:r>
            <a:r>
              <a:rPr lang="es-PE" sz="2800" dirty="0" smtClean="0"/>
              <a:t>.</a:t>
            </a:r>
          </a:p>
          <a:p>
            <a:endParaRPr lang="es-PE" sz="2800" dirty="0" smtClean="0"/>
          </a:p>
          <a:p>
            <a:r>
              <a:rPr lang="en-US" sz="2000" dirty="0"/>
              <a:t>      </a:t>
            </a:r>
            <a:r>
              <a:rPr lang="en-US" sz="2400" dirty="0"/>
              <a:t>&lt;!DOCTYPE HTML&gt;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&lt;</a:t>
            </a:r>
            <a:r>
              <a:rPr lang="en-US" sz="2400" dirty="0"/>
              <a:t>html&gt;</a:t>
            </a:r>
          </a:p>
          <a:p>
            <a:r>
              <a:rPr lang="en-US" sz="2400" dirty="0" smtClean="0"/>
              <a:t>     &lt;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&lt;</a:t>
            </a:r>
            <a:r>
              <a:rPr lang="en-US" sz="2400" dirty="0"/>
              <a:t>audio controls="controls"&gt;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    &lt;</a:t>
            </a:r>
            <a:r>
              <a:rPr lang="en-US" sz="2400" dirty="0"/>
              <a:t>source </a:t>
            </a:r>
            <a:r>
              <a:rPr lang="en-US" sz="2400" dirty="0" err="1"/>
              <a:t>src</a:t>
            </a:r>
            <a:r>
              <a:rPr lang="en-US" sz="2400" dirty="0"/>
              <a:t>="song.mp3" type="audio/mpeg" /&gt;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    &lt;</a:t>
            </a:r>
            <a:r>
              <a:rPr lang="en-US" sz="2400" dirty="0"/>
              <a:t>source </a:t>
            </a:r>
            <a:r>
              <a:rPr lang="en-US" sz="2400" dirty="0" err="1"/>
              <a:t>src</a:t>
            </a:r>
            <a:r>
              <a:rPr lang="en-US" sz="2400" dirty="0"/>
              <a:t>="song.ogg" type="audio/</a:t>
            </a:r>
            <a:r>
              <a:rPr lang="en-US" sz="2400" dirty="0" err="1"/>
              <a:t>ogg</a:t>
            </a:r>
            <a:r>
              <a:rPr lang="en-US" sz="2400" dirty="0"/>
              <a:t>" /&gt;</a:t>
            </a:r>
          </a:p>
          <a:p>
            <a:r>
              <a:rPr lang="en-US" sz="2400" dirty="0" smtClean="0"/>
              <a:t>        &lt;</a:t>
            </a:r>
            <a:r>
              <a:rPr lang="en-US" sz="2400" dirty="0"/>
              <a:t>embed height="50px" width="100px" </a:t>
            </a:r>
            <a:r>
              <a:rPr lang="en-US" sz="2400" dirty="0" err="1"/>
              <a:t>src</a:t>
            </a:r>
            <a:r>
              <a:rPr lang="en-US" sz="2400" dirty="0"/>
              <a:t>="song.mp3" /&gt;</a:t>
            </a:r>
          </a:p>
          <a:p>
            <a:r>
              <a:rPr lang="en-US" sz="2400" dirty="0" smtClean="0"/>
              <a:t>     &lt;/</a:t>
            </a:r>
            <a:r>
              <a:rPr lang="en-US" sz="2400" dirty="0"/>
              <a:t>audio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&lt;/</a:t>
            </a:r>
            <a:r>
              <a:rPr lang="en-US" sz="2400" dirty="0"/>
              <a:t>body&gt;</a:t>
            </a:r>
          </a:p>
          <a:p>
            <a:r>
              <a:rPr lang="en-US" sz="2400" dirty="0" smtClean="0"/>
              <a:t>     &lt;/</a:t>
            </a:r>
            <a:r>
              <a:rPr lang="en-US" sz="2400" dirty="0"/>
              <a:t>html&gt;</a:t>
            </a:r>
          </a:p>
          <a:p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7747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Audio </a:t>
            </a:r>
            <a:r>
              <a:rPr lang="es-PE" dirty="0" err="1" smtClean="0">
                <a:solidFill>
                  <a:schemeClr val="bg2"/>
                </a:solidFill>
              </a:rPr>
              <a:t>Sounds</a:t>
            </a:r>
            <a:r>
              <a:rPr lang="es-PE" dirty="0" smtClean="0">
                <a:solidFill>
                  <a:schemeClr val="bg2"/>
                </a:solidFill>
              </a:rPr>
              <a:t> (Cont.)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1" y="1507911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Usando </a:t>
            </a:r>
            <a:r>
              <a:rPr lang="es-PE" sz="2800" dirty="0" err="1" smtClean="0"/>
              <a:t>Hyperlink</a:t>
            </a:r>
            <a:r>
              <a:rPr lang="es-PE" sz="2800" dirty="0" smtClean="0"/>
              <a:t>.</a:t>
            </a:r>
          </a:p>
          <a:p>
            <a:endParaRPr lang="es-PE" sz="2800" dirty="0" smtClean="0"/>
          </a:p>
          <a:p>
            <a:r>
              <a:rPr lang="en-US" sz="2400" dirty="0"/>
              <a:t>      &lt;html&gt;</a:t>
            </a:r>
          </a:p>
          <a:p>
            <a:r>
              <a:rPr lang="en-US" sz="2400" dirty="0" smtClean="0"/>
              <a:t>      &lt;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 &lt;</a:t>
            </a:r>
            <a:r>
              <a:rPr lang="en-US" sz="2400" dirty="0"/>
              <a:t>h2&gt;Linking To a Song&lt;/h2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 &lt;</a:t>
            </a:r>
            <a:r>
              <a:rPr lang="en-US" sz="2400" dirty="0"/>
              <a:t>p&gt;&lt;a </a:t>
            </a:r>
            <a:r>
              <a:rPr lang="en-US" sz="2400" dirty="0" err="1"/>
              <a:t>href</a:t>
            </a:r>
            <a:r>
              <a:rPr lang="en-US" sz="2400" dirty="0"/>
              <a:t>="song.mp3"&gt;Click here to play the song&lt;/a&gt;&lt;/p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 &lt;/</a:t>
            </a:r>
            <a:r>
              <a:rPr lang="en-US" sz="2400" dirty="0"/>
              <a:t>body&gt;</a:t>
            </a:r>
          </a:p>
          <a:p>
            <a:r>
              <a:rPr lang="en-US" sz="2400" dirty="0" smtClean="0"/>
              <a:t>      &lt;/</a:t>
            </a:r>
            <a:r>
              <a:rPr lang="en-US" sz="2400" dirty="0"/>
              <a:t>html&gt;</a:t>
            </a:r>
          </a:p>
          <a:p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895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</a:t>
            </a:r>
            <a:r>
              <a:rPr lang="es-PE" dirty="0" err="1" smtClean="0">
                <a:solidFill>
                  <a:schemeClr val="bg2"/>
                </a:solidFill>
              </a:rPr>
              <a:t>Objec</a:t>
            </a:r>
            <a:r>
              <a:rPr lang="es-PE" dirty="0" err="1" smtClean="0">
                <a:solidFill>
                  <a:schemeClr val="bg2"/>
                </a:solidFill>
              </a:rPr>
              <a:t>t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0" y="1556792"/>
            <a:ext cx="82560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800" dirty="0" smtClean="0"/>
              <a:t>El </a:t>
            </a:r>
            <a:r>
              <a:rPr lang="es-PE" sz="2800" dirty="0" err="1" smtClean="0"/>
              <a:t>proposito</a:t>
            </a:r>
            <a:r>
              <a:rPr lang="es-PE" sz="2800" dirty="0" smtClean="0"/>
              <a:t> de usar </a:t>
            </a:r>
            <a:r>
              <a:rPr lang="en-US" sz="2800" dirty="0" smtClean="0"/>
              <a:t>&lt;object&gt;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soportar</a:t>
            </a:r>
            <a:r>
              <a:rPr lang="en-US" sz="2800" dirty="0" smtClean="0"/>
              <a:t> </a:t>
            </a:r>
            <a:r>
              <a:rPr lang="en-US" sz="2800" dirty="0" err="1" smtClean="0"/>
              <a:t>ayuda</a:t>
            </a:r>
            <a:r>
              <a:rPr lang="en-US" sz="2800" dirty="0" smtClean="0"/>
              <a:t> de Plug-Ins.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V</a:t>
            </a:r>
            <a:r>
              <a:rPr lang="es-PE" sz="2800" dirty="0" smtClean="0"/>
              <a:t>ideo MP4 usando QuickTime.</a:t>
            </a:r>
          </a:p>
          <a:p>
            <a:r>
              <a:rPr lang="en-US" sz="2200" dirty="0" smtClean="0"/>
              <a:t>      </a:t>
            </a:r>
            <a:r>
              <a:rPr lang="en-US" sz="2200" dirty="0"/>
              <a:t>&lt;html&gt;</a:t>
            </a:r>
          </a:p>
          <a:p>
            <a:r>
              <a:rPr lang="en-US" sz="2200" dirty="0" smtClean="0"/>
              <a:t>      &lt;</a:t>
            </a:r>
            <a:r>
              <a:rPr lang="en-US" sz="2200" dirty="0"/>
              <a:t>body</a:t>
            </a:r>
            <a:r>
              <a:rPr lang="en-US" sz="2200" dirty="0" smtClean="0"/>
              <a:t>&gt;</a:t>
            </a:r>
            <a:endParaRPr lang="en-US" sz="2200" dirty="0"/>
          </a:p>
          <a:p>
            <a:r>
              <a:rPr lang="en-US" sz="2200" dirty="0" smtClean="0"/>
              <a:t>      &lt;</a:t>
            </a:r>
            <a:r>
              <a:rPr lang="en-US" sz="2200" dirty="0"/>
              <a:t>object width="420" height="360"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classid</a:t>
            </a:r>
            <a:r>
              <a:rPr lang="en-US" sz="2200" dirty="0"/>
              <a:t>="clsid:02BF25D5-8C17-4B23-BC80-D3488ABDDC6B"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codebase</a:t>
            </a:r>
            <a:r>
              <a:rPr lang="en-US" sz="2200" dirty="0"/>
              <a:t>="http://www.apple.com/qtactivex/qtplugin.cab"&gt;</a:t>
            </a:r>
          </a:p>
          <a:p>
            <a:r>
              <a:rPr lang="en-US" sz="2200" dirty="0" smtClean="0"/>
              <a:t>      &lt;</a:t>
            </a:r>
            <a:r>
              <a:rPr lang="en-US" sz="2200" dirty="0" err="1"/>
              <a:t>param</a:t>
            </a:r>
            <a:r>
              <a:rPr lang="en-US" sz="2200" dirty="0"/>
              <a:t> name="</a:t>
            </a:r>
            <a:r>
              <a:rPr lang="en-US" sz="2200" dirty="0" err="1"/>
              <a:t>src</a:t>
            </a:r>
            <a:r>
              <a:rPr lang="en-US" sz="2200" dirty="0"/>
              <a:t>" value</a:t>
            </a:r>
            <a:r>
              <a:rPr lang="en-US" sz="2200" dirty="0" smtClean="0"/>
              <a:t>=“video.mp4</a:t>
            </a:r>
            <a:r>
              <a:rPr lang="en-US" sz="2200" dirty="0"/>
              <a:t>" /&gt;</a:t>
            </a:r>
          </a:p>
          <a:p>
            <a:r>
              <a:rPr lang="en-US" sz="2200" dirty="0" smtClean="0"/>
              <a:t>      &lt;</a:t>
            </a:r>
            <a:r>
              <a:rPr lang="en-US" sz="2200" dirty="0" err="1"/>
              <a:t>param</a:t>
            </a:r>
            <a:r>
              <a:rPr lang="en-US" sz="2200" dirty="0"/>
              <a:t> name="controller" value="true" /&gt;</a:t>
            </a:r>
          </a:p>
          <a:p>
            <a:r>
              <a:rPr lang="en-US" sz="2200" dirty="0" smtClean="0"/>
              <a:t>      &lt;/</a:t>
            </a:r>
            <a:r>
              <a:rPr lang="en-US" sz="2200" dirty="0"/>
              <a:t>object</a:t>
            </a:r>
            <a:r>
              <a:rPr lang="en-US" sz="2200" dirty="0" smtClean="0"/>
              <a:t>&gt;</a:t>
            </a:r>
            <a:endParaRPr lang="en-US" sz="2200" dirty="0"/>
          </a:p>
          <a:p>
            <a:r>
              <a:rPr lang="en-US" sz="2200" dirty="0" smtClean="0"/>
              <a:t>      &lt;/</a:t>
            </a:r>
            <a:r>
              <a:rPr lang="en-US" sz="2200" dirty="0"/>
              <a:t>body&gt;</a:t>
            </a:r>
          </a:p>
          <a:p>
            <a:r>
              <a:rPr lang="en-US" sz="2200" dirty="0" smtClean="0"/>
              <a:t>     &lt;/</a:t>
            </a:r>
            <a:r>
              <a:rPr lang="en-US" sz="2200" dirty="0"/>
              <a:t>html&gt;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9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</a:t>
            </a:r>
            <a:r>
              <a:rPr lang="es-PE" dirty="0" err="1" smtClean="0">
                <a:solidFill>
                  <a:schemeClr val="bg2"/>
                </a:solidFill>
              </a:rPr>
              <a:t>Objec</a:t>
            </a:r>
            <a:r>
              <a:rPr lang="es-PE" dirty="0" err="1" smtClean="0">
                <a:solidFill>
                  <a:schemeClr val="bg2"/>
                </a:solidFill>
              </a:rPr>
              <a:t>t</a:t>
            </a:r>
            <a:r>
              <a:rPr lang="es-PE" dirty="0" smtClean="0">
                <a:solidFill>
                  <a:schemeClr val="bg2"/>
                </a:solidFill>
              </a:rPr>
              <a:t> (Cont.) 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92450" y="1556792"/>
            <a:ext cx="8256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V</a:t>
            </a:r>
            <a:r>
              <a:rPr lang="es-PE" sz="2800" dirty="0" smtClean="0"/>
              <a:t>ideo SWF usando </a:t>
            </a:r>
            <a:r>
              <a:rPr lang="es-PE" sz="2800" dirty="0" smtClean="0"/>
              <a:t>Flash</a:t>
            </a:r>
            <a:r>
              <a:rPr lang="es-PE" sz="2800" dirty="0" smtClean="0"/>
              <a:t>.</a:t>
            </a:r>
          </a:p>
          <a:p>
            <a:endParaRPr lang="es-PE" sz="2800" dirty="0" smtClean="0"/>
          </a:p>
          <a:p>
            <a:r>
              <a:rPr lang="en-US" sz="2200" dirty="0"/>
              <a:t>      &lt;html&gt;</a:t>
            </a:r>
          </a:p>
          <a:p>
            <a:r>
              <a:rPr lang="en-US" sz="2200" dirty="0" smtClean="0"/>
              <a:t>      &lt;</a:t>
            </a:r>
            <a:r>
              <a:rPr lang="en-US" sz="2200" dirty="0"/>
              <a:t>body</a:t>
            </a:r>
            <a:r>
              <a:rPr lang="en-US" sz="2200" dirty="0" smtClean="0"/>
              <a:t>&gt;</a:t>
            </a:r>
            <a:endParaRPr lang="en-US" sz="2200" dirty="0"/>
          </a:p>
          <a:p>
            <a:r>
              <a:rPr lang="en-US" sz="2200" dirty="0" smtClean="0"/>
              <a:t>      &lt;</a:t>
            </a:r>
            <a:r>
              <a:rPr lang="en-US" sz="2200" dirty="0"/>
              <a:t>object width="400" height="40"</a:t>
            </a:r>
          </a:p>
          <a:p>
            <a:r>
              <a:rPr lang="en-US" sz="2200" dirty="0" smtClean="0"/>
              <a:t>        </a:t>
            </a:r>
            <a:r>
              <a:rPr lang="en-US" sz="2200" dirty="0" err="1" smtClean="0"/>
              <a:t>classid</a:t>
            </a:r>
            <a:r>
              <a:rPr lang="en-US" sz="2200" dirty="0"/>
              <a:t>="</a:t>
            </a:r>
            <a:r>
              <a:rPr lang="en-US" sz="2200" dirty="0" smtClean="0"/>
              <a:t>clsid:d27cdb6e-ae6d-11cf-96b8-444553540000“</a:t>
            </a:r>
            <a:endParaRPr lang="en-US" sz="2200" dirty="0"/>
          </a:p>
          <a:p>
            <a:r>
              <a:rPr lang="en-US" sz="2200" dirty="0" smtClean="0"/>
              <a:t>        codebase</a:t>
            </a:r>
            <a:r>
              <a:rPr lang="en-US" sz="2200" dirty="0"/>
              <a:t>="http://</a:t>
            </a:r>
            <a:r>
              <a:rPr lang="en-US" sz="2200" dirty="0" smtClean="0"/>
              <a:t>fpdownload.macromedia.com/pub</a:t>
            </a:r>
          </a:p>
          <a:p>
            <a:r>
              <a:rPr lang="en-US" sz="2200" dirty="0" smtClean="0"/>
              <a:t>            /</a:t>
            </a:r>
            <a:r>
              <a:rPr lang="en-US" sz="2200" dirty="0"/>
              <a:t>shockwave/cabs/flash/</a:t>
            </a:r>
            <a:r>
              <a:rPr lang="en-US" sz="2200" dirty="0" err="1"/>
              <a:t>swflash.cab#version</a:t>
            </a:r>
            <a:r>
              <a:rPr lang="en-US" sz="2200" dirty="0"/>
              <a:t>=8,0,0,0"&gt;</a:t>
            </a:r>
          </a:p>
          <a:p>
            <a:r>
              <a:rPr lang="en-US" sz="2200" dirty="0" smtClean="0"/>
              <a:t>      &lt;</a:t>
            </a:r>
            <a:r>
              <a:rPr lang="en-US" sz="2200" dirty="0" err="1"/>
              <a:t>param</a:t>
            </a:r>
            <a:r>
              <a:rPr lang="en-US" sz="2200" dirty="0"/>
              <a:t> name="SRC" value="bookmark.swf"&gt;</a:t>
            </a:r>
          </a:p>
          <a:p>
            <a:r>
              <a:rPr lang="en-US" sz="2200" dirty="0" smtClean="0"/>
              <a:t>      &lt;</a:t>
            </a:r>
            <a:r>
              <a:rPr lang="en-US" sz="2200" dirty="0"/>
              <a:t>embed </a:t>
            </a:r>
            <a:r>
              <a:rPr lang="en-US" sz="2200" dirty="0" err="1"/>
              <a:t>src</a:t>
            </a:r>
            <a:r>
              <a:rPr lang="en-US" sz="2200" dirty="0"/>
              <a:t>="bookmark.swf" width="400" height="40"&gt;&lt;/embed&gt;</a:t>
            </a:r>
          </a:p>
          <a:p>
            <a:r>
              <a:rPr lang="en-US" sz="2200" dirty="0" smtClean="0"/>
              <a:t>      &lt;/</a:t>
            </a:r>
            <a:r>
              <a:rPr lang="en-US" sz="2200" dirty="0"/>
              <a:t>object</a:t>
            </a:r>
            <a:r>
              <a:rPr lang="en-US" sz="2200" dirty="0" smtClean="0"/>
              <a:t>&gt;</a:t>
            </a:r>
            <a:endParaRPr lang="en-US" sz="2200" dirty="0"/>
          </a:p>
          <a:p>
            <a:r>
              <a:rPr lang="en-US" sz="2200" dirty="0" smtClean="0"/>
              <a:t>      &lt;/</a:t>
            </a:r>
            <a:r>
              <a:rPr lang="en-US" sz="2200" dirty="0"/>
              <a:t>body&gt;</a:t>
            </a:r>
          </a:p>
          <a:p>
            <a:r>
              <a:rPr lang="en-US" sz="2200" dirty="0" smtClean="0"/>
              <a:t>      &lt;/</a:t>
            </a:r>
            <a:r>
              <a:rPr lang="en-US" sz="2200" dirty="0"/>
              <a:t>html</a:t>
            </a:r>
            <a:r>
              <a:rPr lang="en-US" sz="2200" dirty="0" smtClean="0"/>
              <a:t>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48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HTTP Video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12288" y="1412737"/>
            <a:ext cx="82560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Se </a:t>
            </a:r>
            <a:r>
              <a:rPr lang="en-US" sz="2800" dirty="0" err="1" smtClean="0"/>
              <a:t>usa</a:t>
            </a:r>
            <a:r>
              <a:rPr lang="en-US" sz="2800" dirty="0" smtClean="0"/>
              <a:t> el tag &lt;video&gt;,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de HTML 5.</a:t>
            </a:r>
          </a:p>
          <a:p>
            <a:r>
              <a:rPr lang="es-PE" sz="2200" dirty="0" smtClean="0"/>
              <a:t>     </a:t>
            </a:r>
            <a:r>
              <a:rPr lang="es-PE" sz="2000" dirty="0" smtClean="0"/>
              <a:t>&lt;</a:t>
            </a:r>
            <a:r>
              <a:rPr lang="es-PE" sz="2000" dirty="0" err="1"/>
              <a:t>html</a:t>
            </a:r>
            <a:r>
              <a:rPr lang="es-PE" sz="2000" dirty="0"/>
              <a:t>&gt;</a:t>
            </a:r>
          </a:p>
          <a:p>
            <a:r>
              <a:rPr lang="es-PE" sz="2000" dirty="0" smtClean="0"/>
              <a:t>     &lt;</a:t>
            </a:r>
            <a:r>
              <a:rPr lang="es-PE" sz="2000" dirty="0" err="1"/>
              <a:t>body</a:t>
            </a:r>
            <a:r>
              <a:rPr lang="es-PE" sz="2000" dirty="0"/>
              <a:t>&gt;</a:t>
            </a:r>
          </a:p>
          <a:p>
            <a:r>
              <a:rPr lang="es-PE" sz="2000" dirty="0" smtClean="0"/>
              <a:t>     &lt;</a:t>
            </a:r>
            <a:r>
              <a:rPr lang="es-PE" sz="2000" dirty="0"/>
              <a:t>video </a:t>
            </a:r>
            <a:r>
              <a:rPr lang="es-PE" sz="2000" dirty="0" err="1"/>
              <a:t>width</a:t>
            </a:r>
            <a:r>
              <a:rPr lang="es-PE" sz="2000" dirty="0"/>
              <a:t>="320" </a:t>
            </a:r>
            <a:r>
              <a:rPr lang="es-PE" sz="2000" dirty="0" err="1"/>
              <a:t>height</a:t>
            </a:r>
            <a:r>
              <a:rPr lang="es-PE" sz="2000" dirty="0"/>
              <a:t>="240" </a:t>
            </a:r>
            <a:r>
              <a:rPr lang="es-PE" sz="2000" dirty="0" err="1"/>
              <a:t>controls</a:t>
            </a:r>
            <a:r>
              <a:rPr lang="es-PE" sz="2000" dirty="0"/>
              <a:t>="</a:t>
            </a:r>
            <a:r>
              <a:rPr lang="es-PE" sz="2000" dirty="0" err="1"/>
              <a:t>controls</a:t>
            </a:r>
            <a:r>
              <a:rPr lang="es-PE" sz="2000" dirty="0"/>
              <a:t>"&gt;</a:t>
            </a:r>
          </a:p>
          <a:p>
            <a:r>
              <a:rPr lang="es-PE" sz="2000" dirty="0"/>
              <a:t>  </a:t>
            </a:r>
            <a:r>
              <a:rPr lang="es-PE" sz="2000" dirty="0" smtClean="0"/>
              <a:t>     &lt;</a:t>
            </a:r>
            <a:r>
              <a:rPr lang="es-PE" sz="2000" dirty="0" err="1"/>
              <a:t>source</a:t>
            </a:r>
            <a:r>
              <a:rPr lang="es-PE" sz="2000" dirty="0"/>
              <a:t> </a:t>
            </a:r>
            <a:r>
              <a:rPr lang="es-PE" sz="2000" dirty="0" err="1"/>
              <a:t>src</a:t>
            </a:r>
            <a:r>
              <a:rPr lang="es-PE" sz="2000" dirty="0" smtClean="0"/>
              <a:t>=“video.ogg</a:t>
            </a:r>
            <a:r>
              <a:rPr lang="es-PE" sz="2000" dirty="0"/>
              <a:t>" </a:t>
            </a:r>
            <a:r>
              <a:rPr lang="es-PE" sz="2000" dirty="0" err="1"/>
              <a:t>type</a:t>
            </a:r>
            <a:r>
              <a:rPr lang="es-PE" sz="2000" dirty="0"/>
              <a:t>="video/</a:t>
            </a:r>
            <a:r>
              <a:rPr lang="es-PE" sz="2000" dirty="0" err="1"/>
              <a:t>ogg</a:t>
            </a:r>
            <a:r>
              <a:rPr lang="es-PE" sz="2000" dirty="0"/>
              <a:t>" /&gt;</a:t>
            </a:r>
          </a:p>
          <a:p>
            <a:r>
              <a:rPr lang="es-PE" sz="2000" dirty="0"/>
              <a:t>  </a:t>
            </a:r>
            <a:r>
              <a:rPr lang="es-PE" sz="2000" dirty="0" smtClean="0"/>
              <a:t>     &lt;</a:t>
            </a:r>
            <a:r>
              <a:rPr lang="es-PE" sz="2000" dirty="0" err="1"/>
              <a:t>source</a:t>
            </a:r>
            <a:r>
              <a:rPr lang="es-PE" sz="2000" dirty="0"/>
              <a:t> </a:t>
            </a:r>
            <a:r>
              <a:rPr lang="es-PE" sz="2000" dirty="0" err="1"/>
              <a:t>src</a:t>
            </a:r>
            <a:r>
              <a:rPr lang="es-PE" sz="2000" dirty="0" smtClean="0"/>
              <a:t>=“video.mp4</a:t>
            </a:r>
            <a:r>
              <a:rPr lang="es-PE" sz="2000" dirty="0"/>
              <a:t>" </a:t>
            </a:r>
            <a:r>
              <a:rPr lang="es-PE" sz="2000" dirty="0" err="1"/>
              <a:t>type</a:t>
            </a:r>
            <a:r>
              <a:rPr lang="es-PE" sz="2000" dirty="0"/>
              <a:t>="video/mp4" /&gt;</a:t>
            </a:r>
          </a:p>
          <a:p>
            <a:r>
              <a:rPr lang="es-PE" sz="2000" dirty="0"/>
              <a:t>  </a:t>
            </a:r>
            <a:r>
              <a:rPr lang="es-PE" sz="2000" dirty="0" smtClean="0"/>
              <a:t>     &lt;</a:t>
            </a:r>
            <a:r>
              <a:rPr lang="es-PE" sz="2000" dirty="0" err="1"/>
              <a:t>source</a:t>
            </a:r>
            <a:r>
              <a:rPr lang="es-PE" sz="2000" dirty="0"/>
              <a:t> </a:t>
            </a:r>
            <a:r>
              <a:rPr lang="es-PE" sz="2000" dirty="0" err="1"/>
              <a:t>src</a:t>
            </a:r>
            <a:r>
              <a:rPr lang="es-PE" sz="2000" dirty="0" smtClean="0"/>
              <a:t>=“</a:t>
            </a:r>
            <a:r>
              <a:rPr lang="es-PE" sz="2000" dirty="0" err="1" smtClean="0"/>
              <a:t>video.webm</a:t>
            </a:r>
            <a:r>
              <a:rPr lang="es-PE" sz="2000" dirty="0"/>
              <a:t>" </a:t>
            </a:r>
            <a:r>
              <a:rPr lang="es-PE" sz="2000" dirty="0" err="1"/>
              <a:t>type</a:t>
            </a:r>
            <a:r>
              <a:rPr lang="es-PE" sz="2000" dirty="0"/>
              <a:t>="video/</a:t>
            </a:r>
            <a:r>
              <a:rPr lang="es-PE" sz="2000" dirty="0" err="1"/>
              <a:t>webm</a:t>
            </a:r>
            <a:r>
              <a:rPr lang="es-PE" sz="2000" dirty="0"/>
              <a:t>" /&gt;</a:t>
            </a:r>
          </a:p>
          <a:p>
            <a:r>
              <a:rPr lang="es-PE" sz="2000" dirty="0" smtClean="0"/>
              <a:t>       &lt;</a:t>
            </a:r>
            <a:r>
              <a:rPr lang="es-PE" sz="2000" dirty="0" err="1"/>
              <a:t>object</a:t>
            </a:r>
            <a:r>
              <a:rPr lang="es-PE" sz="2000" dirty="0"/>
              <a:t> </a:t>
            </a:r>
            <a:r>
              <a:rPr lang="es-PE" sz="2000" dirty="0" err="1"/>
              <a:t>width</a:t>
            </a:r>
            <a:r>
              <a:rPr lang="es-PE" sz="2000" dirty="0"/>
              <a:t>="320" </a:t>
            </a:r>
            <a:r>
              <a:rPr lang="es-PE" sz="2000" dirty="0" err="1"/>
              <a:t>height</a:t>
            </a:r>
            <a:r>
              <a:rPr lang="es-PE" sz="2000" dirty="0"/>
              <a:t>="240" </a:t>
            </a:r>
            <a:r>
              <a:rPr lang="es-PE" sz="2000" dirty="0" err="1"/>
              <a:t>src</a:t>
            </a:r>
            <a:r>
              <a:rPr lang="es-PE" sz="2000" dirty="0" smtClean="0"/>
              <a:t>=“video.mp4</a:t>
            </a:r>
            <a:r>
              <a:rPr lang="es-PE" sz="2000" dirty="0"/>
              <a:t>"&gt;</a:t>
            </a:r>
          </a:p>
          <a:p>
            <a:r>
              <a:rPr lang="es-PE" sz="2000" dirty="0" smtClean="0"/>
              <a:t>         &lt;</a:t>
            </a:r>
            <a:r>
              <a:rPr lang="es-PE" sz="2000" dirty="0" err="1"/>
              <a:t>embed</a:t>
            </a:r>
            <a:r>
              <a:rPr lang="es-PE" sz="2000" dirty="0"/>
              <a:t> </a:t>
            </a:r>
            <a:r>
              <a:rPr lang="es-PE" sz="2000" dirty="0" err="1"/>
              <a:t>width</a:t>
            </a:r>
            <a:r>
              <a:rPr lang="es-PE" sz="2000" dirty="0"/>
              <a:t>="320" </a:t>
            </a:r>
            <a:r>
              <a:rPr lang="es-PE" sz="2000" dirty="0" err="1"/>
              <a:t>height</a:t>
            </a:r>
            <a:r>
              <a:rPr lang="es-PE" sz="2000" dirty="0"/>
              <a:t>="240" </a:t>
            </a:r>
            <a:r>
              <a:rPr lang="es-PE" sz="2000" dirty="0" err="1"/>
              <a:t>src</a:t>
            </a:r>
            <a:r>
              <a:rPr lang="es-PE" sz="2000" dirty="0" smtClean="0"/>
              <a:t>=“video.swf</a:t>
            </a:r>
            <a:r>
              <a:rPr lang="es-PE" sz="2000" dirty="0"/>
              <a:t>"&gt;</a:t>
            </a:r>
          </a:p>
          <a:p>
            <a:r>
              <a:rPr lang="es-PE" sz="2000" dirty="0" smtClean="0"/>
              <a:t>           </a:t>
            </a:r>
            <a:r>
              <a:rPr lang="es-PE" sz="2000" dirty="0" err="1" smtClean="0"/>
              <a:t>Your</a:t>
            </a:r>
            <a:r>
              <a:rPr lang="es-PE" sz="2000" dirty="0" smtClean="0"/>
              <a:t> </a:t>
            </a:r>
            <a:r>
              <a:rPr lang="es-PE" sz="2000" dirty="0"/>
              <a:t>browser </a:t>
            </a:r>
            <a:r>
              <a:rPr lang="es-PE" sz="2000" dirty="0" err="1"/>
              <a:t>does</a:t>
            </a:r>
            <a:r>
              <a:rPr lang="es-PE" sz="2000" dirty="0"/>
              <a:t> </a:t>
            </a:r>
            <a:r>
              <a:rPr lang="es-PE" sz="2000" dirty="0" err="1"/>
              <a:t>not</a:t>
            </a:r>
            <a:r>
              <a:rPr lang="es-PE" sz="2000" dirty="0"/>
              <a:t> </a:t>
            </a:r>
            <a:r>
              <a:rPr lang="es-PE" sz="2000" dirty="0" err="1"/>
              <a:t>support</a:t>
            </a:r>
            <a:r>
              <a:rPr lang="es-PE" sz="2000" dirty="0"/>
              <a:t> video</a:t>
            </a:r>
          </a:p>
          <a:p>
            <a:r>
              <a:rPr lang="es-PE" sz="2000" dirty="0" smtClean="0"/>
              <a:t>         &lt;/</a:t>
            </a:r>
            <a:r>
              <a:rPr lang="es-PE" sz="2000" dirty="0" err="1"/>
              <a:t>embed</a:t>
            </a:r>
            <a:r>
              <a:rPr lang="es-PE" sz="2000" dirty="0"/>
              <a:t>&gt;</a:t>
            </a:r>
          </a:p>
          <a:p>
            <a:r>
              <a:rPr lang="es-PE" sz="2000" dirty="0" smtClean="0"/>
              <a:t>       &lt;/</a:t>
            </a:r>
            <a:r>
              <a:rPr lang="es-PE" sz="2000" dirty="0" err="1"/>
              <a:t>object</a:t>
            </a:r>
            <a:r>
              <a:rPr lang="es-PE" sz="2000" dirty="0"/>
              <a:t>&gt;</a:t>
            </a:r>
          </a:p>
          <a:p>
            <a:r>
              <a:rPr lang="es-PE" sz="2000" dirty="0" smtClean="0"/>
              <a:t>     &lt;/</a:t>
            </a:r>
            <a:r>
              <a:rPr lang="es-PE" sz="2000" dirty="0"/>
              <a:t>video&gt;</a:t>
            </a:r>
          </a:p>
          <a:p>
            <a:r>
              <a:rPr lang="es-PE" sz="2000" dirty="0" smtClean="0"/>
              <a:t>    &lt;/</a:t>
            </a:r>
            <a:r>
              <a:rPr lang="es-PE" sz="2000" dirty="0" err="1"/>
              <a:t>body</a:t>
            </a:r>
            <a:r>
              <a:rPr lang="es-PE" sz="2000" dirty="0"/>
              <a:t>&gt;</a:t>
            </a:r>
          </a:p>
          <a:p>
            <a:r>
              <a:rPr lang="es-PE" sz="2000" dirty="0"/>
              <a:t>&lt;/</a:t>
            </a:r>
            <a:r>
              <a:rPr lang="es-PE" sz="2000" dirty="0" err="1"/>
              <a:t>html</a:t>
            </a:r>
            <a:r>
              <a:rPr lang="es-PE" sz="2000" dirty="0" smtClean="0"/>
              <a:t>&gt;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4056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2"/>
                </a:solidFill>
              </a:rPr>
              <a:t> </a:t>
            </a:r>
            <a:r>
              <a:rPr lang="es-PE" dirty="0" smtClean="0">
                <a:solidFill>
                  <a:schemeClr val="bg2"/>
                </a:solidFill>
              </a:rPr>
              <a:t> </a:t>
            </a:r>
            <a:endParaRPr lang="es-PE" dirty="0">
              <a:solidFill>
                <a:schemeClr val="bg2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" y="6309320"/>
            <a:ext cx="2160240" cy="39486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12288" y="1412737"/>
            <a:ext cx="82560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US" sz="5400" dirty="0" smtClean="0"/>
              <a:t>FIN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45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 de párrafos en HTML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Formatear un texto pasa por tareas tan evidentes como definir los </a:t>
            </a:r>
            <a:r>
              <a:rPr lang="es-PE" sz="2800" dirty="0" smtClean="0"/>
              <a:t>párrafos</a:t>
            </a:r>
            <a:r>
              <a:rPr lang="es-PE" sz="2800" dirty="0"/>
              <a:t>, justificarlos, </a:t>
            </a:r>
            <a:r>
              <a:rPr lang="es-PE" sz="2800" dirty="0" smtClean="0"/>
              <a:t>introducir viñetas</a:t>
            </a:r>
            <a:r>
              <a:rPr lang="es-PE" sz="2800" dirty="0"/>
              <a:t>, numeraciones o bien poner en negrita, </a:t>
            </a:r>
            <a:r>
              <a:rPr lang="es-PE" sz="2800" dirty="0" err="1" smtClean="0"/>
              <a:t>italica</a:t>
            </a:r>
            <a:r>
              <a:rPr lang="es-PE" sz="2800" dirty="0" smtClean="0"/>
              <a:t>, ... Etc.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Introducir </a:t>
            </a:r>
            <a:r>
              <a:rPr lang="es-PE" sz="2800" dirty="0"/>
              <a:t>un texto alineado a la </a:t>
            </a:r>
            <a:r>
              <a:rPr lang="es-PE" sz="2800" dirty="0" smtClean="0"/>
              <a:t>izquierda:</a:t>
            </a:r>
          </a:p>
          <a:p>
            <a:r>
              <a:rPr lang="es-PE" sz="2800" dirty="0" smtClean="0"/>
              <a:t>	</a:t>
            </a:r>
            <a:r>
              <a:rPr lang="es-PE" sz="2400" dirty="0" smtClean="0"/>
              <a:t>&lt;</a:t>
            </a:r>
            <a:r>
              <a:rPr lang="es-PE" sz="2400" dirty="0"/>
              <a:t>p </a:t>
            </a:r>
            <a:r>
              <a:rPr lang="es-PE" sz="2400" dirty="0" err="1"/>
              <a:t>align</a:t>
            </a:r>
            <a:r>
              <a:rPr lang="es-PE" sz="2400" dirty="0"/>
              <a:t>="</a:t>
            </a:r>
            <a:r>
              <a:rPr lang="es-PE" sz="2400" dirty="0" err="1"/>
              <a:t>left</a:t>
            </a:r>
            <a:r>
              <a:rPr lang="es-PE" sz="2400" dirty="0"/>
              <a:t>"&gt;Texto alineado a la izquierda&lt;/p</a:t>
            </a:r>
            <a:r>
              <a:rPr lang="es-PE" sz="2400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Para una justificación al </a:t>
            </a:r>
            <a:r>
              <a:rPr lang="es-PE" sz="2800" dirty="0" smtClean="0"/>
              <a:t>centro:</a:t>
            </a:r>
          </a:p>
          <a:p>
            <a:r>
              <a:rPr lang="es-PE" sz="2400" dirty="0" smtClean="0"/>
              <a:t>	&lt;</a:t>
            </a:r>
            <a:r>
              <a:rPr lang="es-PE" sz="2400" dirty="0"/>
              <a:t>p </a:t>
            </a:r>
            <a:r>
              <a:rPr lang="es-PE" sz="2400" dirty="0" err="1"/>
              <a:t>align</a:t>
            </a:r>
            <a:r>
              <a:rPr lang="es-PE" sz="2400" dirty="0"/>
              <a:t>="center"&gt;Texto alineado al centro&lt;/p</a:t>
            </a:r>
            <a:r>
              <a:rPr lang="es-PE" sz="2400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2800" dirty="0"/>
              <a:t>Para justificar a la derecha</a:t>
            </a:r>
            <a:r>
              <a:rPr lang="es-PE" sz="2800" dirty="0" smtClean="0"/>
              <a:t>:</a:t>
            </a:r>
          </a:p>
          <a:p>
            <a:r>
              <a:rPr lang="es-PE" sz="2400" dirty="0" smtClean="0"/>
              <a:t>	&lt;</a:t>
            </a:r>
            <a:r>
              <a:rPr lang="es-PE" sz="2400" dirty="0"/>
              <a:t>p </a:t>
            </a:r>
            <a:r>
              <a:rPr lang="es-PE" sz="2400" dirty="0" err="1"/>
              <a:t>align</a:t>
            </a:r>
            <a:r>
              <a:rPr lang="es-PE" sz="2400" dirty="0"/>
              <a:t>="</a:t>
            </a:r>
            <a:r>
              <a:rPr lang="es-PE" sz="2400" dirty="0" err="1"/>
              <a:t>right</a:t>
            </a:r>
            <a:r>
              <a:rPr lang="es-PE" sz="2400" dirty="0"/>
              <a:t>"&gt;Texto alineado a la derecha&lt;/p&gt;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7530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 de párrafos en HTML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556792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Para evitar introducir continuamente el atributo</a:t>
            </a:r>
          </a:p>
          <a:p>
            <a:pPr>
              <a:spcBef>
                <a:spcPts val="600"/>
              </a:spcBef>
            </a:pPr>
            <a:r>
              <a:rPr lang="es-PE" sz="2800" dirty="0"/>
              <a:t> </a:t>
            </a:r>
            <a:r>
              <a:rPr lang="es-PE" sz="2800" dirty="0" smtClean="0"/>
              <a:t>     “</a:t>
            </a:r>
            <a:r>
              <a:rPr lang="es-PE" sz="2800" dirty="0" err="1" smtClean="0"/>
              <a:t>align</a:t>
            </a:r>
            <a:r>
              <a:rPr lang="es-PE" sz="2800" dirty="0" smtClean="0"/>
              <a:t>” podemos utilizar la etiqueta </a:t>
            </a:r>
            <a:r>
              <a:rPr lang="en-US" sz="2800" dirty="0" smtClean="0"/>
              <a:t>&lt;div&gt;.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		</a:t>
            </a:r>
            <a:r>
              <a:rPr lang="en-US" sz="2200" dirty="0" smtClean="0"/>
              <a:t>&lt;</a:t>
            </a:r>
            <a:r>
              <a:rPr lang="en-US" sz="2200" dirty="0"/>
              <a:t>p align="left"&gt;Parrafo1&lt;/p&gt;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	&lt;</a:t>
            </a:r>
            <a:r>
              <a:rPr lang="en-US" sz="2200" dirty="0"/>
              <a:t>p align="left"&gt; Parrafo3&lt;/p&gt;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	&lt;</a:t>
            </a:r>
            <a:r>
              <a:rPr lang="en-US" sz="2200" dirty="0"/>
              <a:t>p align="left"&gt; Parrafo2&lt;/p&gt;</a:t>
            </a:r>
          </a:p>
          <a:p>
            <a:pPr>
              <a:spcBef>
                <a:spcPts val="600"/>
              </a:spcBef>
            </a:pPr>
            <a:r>
              <a:rPr lang="es-PE" sz="2200" dirty="0"/>
              <a:t> </a:t>
            </a:r>
            <a:r>
              <a:rPr lang="es-PE" sz="2200" dirty="0" smtClean="0"/>
              <a:t>     es </a:t>
            </a:r>
            <a:r>
              <a:rPr lang="es-PE" sz="2200" dirty="0"/>
              <a:t>equivalente a:</a:t>
            </a:r>
          </a:p>
          <a:p>
            <a:pPr>
              <a:spcBef>
                <a:spcPts val="600"/>
              </a:spcBef>
            </a:pPr>
            <a:r>
              <a:rPr lang="es-PE" sz="2200" dirty="0" smtClean="0"/>
              <a:t>		&lt;</a:t>
            </a:r>
            <a:r>
              <a:rPr lang="es-PE" sz="2200" dirty="0"/>
              <a:t>div </a:t>
            </a:r>
            <a:r>
              <a:rPr lang="es-PE" sz="2200" dirty="0" err="1"/>
              <a:t>align</a:t>
            </a:r>
            <a:r>
              <a:rPr lang="es-PE" sz="2200" dirty="0"/>
              <a:t>="</a:t>
            </a:r>
            <a:r>
              <a:rPr lang="es-PE" sz="2200" dirty="0" err="1"/>
              <a:t>left</a:t>
            </a:r>
            <a:r>
              <a:rPr lang="es-PE" sz="2200" dirty="0"/>
              <a:t>"&gt;</a:t>
            </a:r>
          </a:p>
          <a:p>
            <a:pPr>
              <a:spcBef>
                <a:spcPts val="600"/>
              </a:spcBef>
            </a:pPr>
            <a:r>
              <a:rPr lang="es-PE" sz="2200" dirty="0" smtClean="0"/>
              <a:t>		&lt;</a:t>
            </a:r>
            <a:r>
              <a:rPr lang="es-PE" sz="2200" dirty="0"/>
              <a:t>p&gt;Parrafo1&lt;/p&gt;</a:t>
            </a:r>
          </a:p>
          <a:p>
            <a:pPr>
              <a:spcBef>
                <a:spcPts val="600"/>
              </a:spcBef>
            </a:pPr>
            <a:r>
              <a:rPr lang="es-PE" sz="2200" dirty="0" smtClean="0"/>
              <a:t>		&lt;</a:t>
            </a:r>
            <a:r>
              <a:rPr lang="es-PE" sz="2200" dirty="0"/>
              <a:t>p&gt;Parrafo2&lt;/p&gt;</a:t>
            </a:r>
          </a:p>
          <a:p>
            <a:pPr>
              <a:spcBef>
                <a:spcPts val="600"/>
              </a:spcBef>
            </a:pPr>
            <a:r>
              <a:rPr lang="es-PE" sz="2200" dirty="0" smtClean="0"/>
              <a:t>		&lt;</a:t>
            </a:r>
            <a:r>
              <a:rPr lang="es-PE" sz="2200" dirty="0"/>
              <a:t>p&gt;Parrafo3&lt;/p&gt;</a:t>
            </a:r>
          </a:p>
          <a:p>
            <a:pPr>
              <a:spcBef>
                <a:spcPts val="600"/>
              </a:spcBef>
            </a:pPr>
            <a:r>
              <a:rPr lang="es-PE" sz="2200" dirty="0" smtClean="0"/>
              <a:t>		&lt;/</a:t>
            </a:r>
            <a:r>
              <a:rPr lang="es-PE" sz="2200" dirty="0"/>
              <a:t>div</a:t>
            </a:r>
            <a:r>
              <a:rPr lang="es-PE" sz="22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38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 de párrafos en HTML (Cont.)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/>
              <a:t>Podemos también usar la etiqueta &lt;</a:t>
            </a:r>
            <a:r>
              <a:rPr lang="es-PE" sz="2800" dirty="0" err="1"/>
              <a:t>br</a:t>
            </a:r>
            <a:r>
              <a:rPr lang="es-PE" sz="2800" dirty="0"/>
              <a:t>&gt;, de la cual no existe su cierre correspondiente (&lt;/</a:t>
            </a:r>
            <a:r>
              <a:rPr lang="es-PE" sz="2800" dirty="0" err="1"/>
              <a:t>br</a:t>
            </a:r>
            <a:r>
              <a:rPr lang="es-PE" sz="2800" dirty="0" smtClean="0"/>
              <a:t>&gt;), para </a:t>
            </a:r>
            <a:r>
              <a:rPr lang="es-PE" sz="2800" dirty="0"/>
              <a:t>realizar un simple retorno de carro con lo que no dejamos una línea en blanco sino que </a:t>
            </a:r>
            <a:r>
              <a:rPr lang="es-PE" sz="2800" dirty="0" smtClean="0"/>
              <a:t>solo cambiamos </a:t>
            </a:r>
            <a:r>
              <a:rPr lang="es-PE" sz="2800" dirty="0"/>
              <a:t>de línea</a:t>
            </a:r>
            <a:r>
              <a:rPr lang="es-PE" sz="2800" dirty="0" smtClean="0"/>
              <a:t>.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9105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Ejercicio Práctico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Construir </a:t>
            </a:r>
            <a:r>
              <a:rPr lang="es-PE" sz="2800" dirty="0"/>
              <a:t>una pagina que tenga, por este orden:</a:t>
            </a:r>
          </a:p>
          <a:p>
            <a:pPr>
              <a:spcBef>
                <a:spcPts val="600"/>
              </a:spcBef>
            </a:pPr>
            <a:r>
              <a:rPr lang="es-PE" sz="2800" dirty="0" smtClean="0"/>
              <a:t>	2 Párrafos centrados.</a:t>
            </a:r>
            <a:endParaRPr lang="es-PE" sz="2800" dirty="0"/>
          </a:p>
          <a:p>
            <a:pPr>
              <a:spcBef>
                <a:spcPts val="600"/>
              </a:spcBef>
            </a:pPr>
            <a:r>
              <a:rPr lang="es-PE" sz="2800" dirty="0" smtClean="0"/>
              <a:t>	3 Párrafos </a:t>
            </a:r>
            <a:r>
              <a:rPr lang="es-PE" sz="2800" dirty="0"/>
              <a:t>alineados a la </a:t>
            </a:r>
            <a:r>
              <a:rPr lang="es-PE" sz="2800" dirty="0" smtClean="0"/>
              <a:t>derecha.</a:t>
            </a:r>
            <a:endParaRPr lang="es-PE" sz="2800" dirty="0"/>
          </a:p>
          <a:p>
            <a:pPr>
              <a:spcBef>
                <a:spcPts val="600"/>
              </a:spcBef>
            </a:pPr>
            <a:r>
              <a:rPr lang="it-IT" sz="2800" dirty="0" smtClean="0"/>
              <a:t>	Un </a:t>
            </a:r>
            <a:r>
              <a:rPr lang="it-IT" sz="2800" dirty="0"/>
              <a:t>salto de linea </a:t>
            </a:r>
            <a:r>
              <a:rPr lang="it-IT" sz="2800" dirty="0" smtClean="0"/>
              <a:t>triple.</a:t>
            </a:r>
            <a:endParaRPr lang="it-IT" sz="2800" dirty="0"/>
          </a:p>
          <a:p>
            <a:pPr>
              <a:spcBef>
                <a:spcPts val="600"/>
              </a:spcBef>
            </a:pPr>
            <a:r>
              <a:rPr lang="es-PE" sz="2800" dirty="0" smtClean="0"/>
              <a:t>	1 Párrafo </a:t>
            </a:r>
            <a:r>
              <a:rPr lang="es-PE" sz="2800" dirty="0"/>
              <a:t>alineado a la </a:t>
            </a:r>
            <a:r>
              <a:rPr lang="es-PE" sz="2800" dirty="0" smtClean="0"/>
              <a:t>izquierda.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4655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Formateando el texto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3" y="6217601"/>
            <a:ext cx="2160240" cy="486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6123" y="1628800"/>
            <a:ext cx="813690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Negrita</a:t>
            </a:r>
          </a:p>
          <a:p>
            <a:pPr>
              <a:spcBef>
                <a:spcPts val="600"/>
              </a:spcBef>
            </a:pPr>
            <a:r>
              <a:rPr lang="es-PE" sz="2400" dirty="0"/>
              <a:t> </a:t>
            </a:r>
            <a:r>
              <a:rPr lang="es-PE" sz="2400" dirty="0" smtClean="0"/>
              <a:t>      &lt;</a:t>
            </a:r>
            <a:r>
              <a:rPr lang="es-PE" sz="2400" dirty="0"/>
              <a:t>b&gt;Texto en negrita&lt;/b</a:t>
            </a:r>
            <a:r>
              <a:rPr lang="es-PE" sz="2400" dirty="0" smtClean="0"/>
              <a:t>&gt;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Itálica</a:t>
            </a:r>
          </a:p>
          <a:p>
            <a:pPr>
              <a:spcBef>
                <a:spcPts val="600"/>
              </a:spcBef>
            </a:pPr>
            <a:r>
              <a:rPr lang="es-PE" sz="2400" dirty="0" smtClean="0"/>
              <a:t>       &lt;</a:t>
            </a:r>
            <a:r>
              <a:rPr lang="es-PE" sz="2400" dirty="0"/>
              <a:t>i&gt;Texto en </a:t>
            </a:r>
            <a:r>
              <a:rPr lang="es-PE" sz="2400" dirty="0" smtClean="0"/>
              <a:t>itálica</a:t>
            </a:r>
            <a:r>
              <a:rPr lang="es-PE" sz="2400" dirty="0"/>
              <a:t>&lt;/i</a:t>
            </a:r>
            <a:r>
              <a:rPr lang="es-PE" sz="2400" dirty="0" smtClean="0"/>
              <a:t>&gt;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Subrayado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  &lt;u&gt;</a:t>
            </a:r>
            <a:r>
              <a:rPr lang="en-US" sz="2400" dirty="0" err="1" smtClean="0"/>
              <a:t>Subrayado</a:t>
            </a:r>
            <a:r>
              <a:rPr lang="en-US" sz="2400" dirty="0" smtClean="0"/>
              <a:t>&lt;/u&gt;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err="1" smtClean="0"/>
              <a:t>Subíndices</a:t>
            </a:r>
            <a:r>
              <a:rPr lang="en-US" sz="2800" dirty="0" smtClean="0"/>
              <a:t> y </a:t>
            </a:r>
            <a:r>
              <a:rPr lang="en-US" sz="2800" dirty="0" err="1" smtClean="0"/>
              <a:t>supraíndices</a:t>
            </a:r>
            <a:endParaRPr lang="en-US" sz="2800" dirty="0" smtClean="0"/>
          </a:p>
          <a:p>
            <a:r>
              <a:rPr lang="es-PE" sz="2400" dirty="0" smtClean="0"/>
              <a:t>       &lt;</a:t>
            </a:r>
            <a:r>
              <a:rPr lang="es-PE" sz="2400" dirty="0" err="1"/>
              <a:t>sup</a:t>
            </a:r>
            <a:r>
              <a:rPr lang="es-PE" sz="2400" dirty="0"/>
              <a:t>&gt;13&lt;/</a:t>
            </a:r>
            <a:r>
              <a:rPr lang="es-PE" sz="2400" dirty="0" err="1"/>
              <a:t>sup</a:t>
            </a:r>
            <a:r>
              <a:rPr lang="es-PE" sz="2400" dirty="0"/>
              <a:t>&gt;CC&lt;sub&gt;3&lt;/sub&gt;H&lt;sub&gt;4&lt;/sub&gt;</a:t>
            </a:r>
            <a:r>
              <a:rPr lang="es-PE" sz="2400" dirty="0" err="1"/>
              <a:t>ClNOS</a:t>
            </a:r>
            <a:r>
              <a:rPr lang="es-PE" sz="2400" dirty="0"/>
              <a:t> es </a:t>
            </a:r>
            <a:r>
              <a:rPr lang="es-PE" sz="2400" dirty="0" smtClean="0"/>
              <a:t>un</a:t>
            </a:r>
          </a:p>
          <a:p>
            <a:r>
              <a:rPr lang="es-PE" sz="2400" dirty="0"/>
              <a:t> </a:t>
            </a:r>
            <a:r>
              <a:rPr lang="es-PE" sz="2400" dirty="0" smtClean="0"/>
              <a:t>      heterociclo </a:t>
            </a:r>
            <a:r>
              <a:rPr lang="es-PE" sz="2400" dirty="0" err="1" smtClean="0"/>
              <a:t>alergeno</a:t>
            </a:r>
            <a:r>
              <a:rPr lang="es-PE" sz="2400" dirty="0"/>
              <a:t> </a:t>
            </a:r>
            <a:r>
              <a:rPr lang="es-PE" sz="2400" dirty="0" smtClean="0"/>
              <a:t>enriquecido</a:t>
            </a:r>
          </a:p>
        </p:txBody>
      </p:sp>
    </p:spTree>
    <p:extLst>
      <p:ext uri="{BB962C8B-B14F-4D97-AF65-F5344CB8AC3E}">
        <p14:creationId xmlns:p14="http://schemas.microsoft.com/office/powerpoint/2010/main" val="1013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2400</Words>
  <Application>Microsoft Office PowerPoint</Application>
  <PresentationFormat>Presentación en pantalla (4:3)</PresentationFormat>
  <Paragraphs>401</Paragraphs>
  <Slides>45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Tema de Office</vt:lpstr>
      <vt:lpstr>¿ Que es HTML ?</vt:lpstr>
      <vt:lpstr>Sintaxis HTML</vt:lpstr>
      <vt:lpstr>Partes de un archivo HTML</vt:lpstr>
      <vt:lpstr>Ejemplo</vt:lpstr>
      <vt:lpstr>Formato de párrafos en HTML</vt:lpstr>
      <vt:lpstr>Formato de párrafos en HTML (Cont.)</vt:lpstr>
      <vt:lpstr>Formato de párrafos en HTML (Cont.)</vt:lpstr>
      <vt:lpstr>Ejercicio Práctico</vt:lpstr>
      <vt:lpstr>Formateando el texto</vt:lpstr>
      <vt:lpstr>Formateando el texto (Cont.)</vt:lpstr>
      <vt:lpstr>Color, tamaño y tipo de letra</vt:lpstr>
      <vt:lpstr>Ejercicio practico</vt:lpstr>
      <vt:lpstr>Listas en HTML</vt:lpstr>
      <vt:lpstr>Listas desordenadas</vt:lpstr>
      <vt:lpstr>Listas ordenadas</vt:lpstr>
      <vt:lpstr>Listas ordenadas (Cont.)</vt:lpstr>
      <vt:lpstr>Listas ordenadas (Cont.)</vt:lpstr>
      <vt:lpstr>Listas de definición</vt:lpstr>
      <vt:lpstr>Listas de definición (Cont.)</vt:lpstr>
      <vt:lpstr>Listas de definición (Cont.)</vt:lpstr>
      <vt:lpstr>Anidando listas</vt:lpstr>
      <vt:lpstr>Imágenes en HTML</vt:lpstr>
      <vt:lpstr>Imágenes en HTML (Cont.)</vt:lpstr>
      <vt:lpstr>Ejercicio</vt:lpstr>
      <vt:lpstr>Solución</vt:lpstr>
      <vt:lpstr>Alineación de imágenes con HTML</vt:lpstr>
      <vt:lpstr>Alineación de imágenes con HTML (Cont.)</vt:lpstr>
      <vt:lpstr>Alineación de imágenes con HTML (Cont.)</vt:lpstr>
      <vt:lpstr>Enlaces HTML</vt:lpstr>
      <vt:lpstr>Enlaces internos</vt:lpstr>
      <vt:lpstr>Enlaces locales</vt:lpstr>
      <vt:lpstr>Enlaces locales (Cont.)</vt:lpstr>
      <vt:lpstr>Enlaces locales (Cont.)</vt:lpstr>
      <vt:lpstr>Enlaces remotos</vt:lpstr>
      <vt:lpstr>Enlaces a direcciones de correo</vt:lpstr>
      <vt:lpstr>Enlaces con archivos</vt:lpstr>
      <vt:lpstr>El atributo rel=nofollow</vt:lpstr>
      <vt:lpstr>HTTP Multimedia</vt:lpstr>
      <vt:lpstr>HTTP Audio Sounds</vt:lpstr>
      <vt:lpstr>HTTP Audio Sounds (Cont.)</vt:lpstr>
      <vt:lpstr>HTTP Audio Sounds (Cont.)</vt:lpstr>
      <vt:lpstr>HTTP Object </vt:lpstr>
      <vt:lpstr>HTTP Object (Cont.) </vt:lpstr>
      <vt:lpstr>HTTP Video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79</cp:revision>
  <dcterms:created xsi:type="dcterms:W3CDTF">2012-04-21T03:42:52Z</dcterms:created>
  <dcterms:modified xsi:type="dcterms:W3CDTF">2012-04-22T20:58:28Z</dcterms:modified>
</cp:coreProperties>
</file>