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259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7" r:id="rId35"/>
    <p:sldId id="336" r:id="rId36"/>
    <p:sldId id="338" r:id="rId37"/>
    <p:sldId id="304" r:id="rId3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43D0-1AC2-43FF-8ACC-22E1892BB95A}" type="datetimeFigureOut">
              <a:rPr lang="es-PE" smtClean="0"/>
              <a:t>01/05/2012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D591F-8DC3-4020-BF6F-B0705CB29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139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D591F-8DC3-4020-BF6F-B0705CB29645}" type="slidenum">
              <a:rPr lang="es-PE" smtClean="0"/>
              <a:t>37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99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01/05/2012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908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01/05/2012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036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01/05/2012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311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01/05/2012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865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01/05/2012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293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01/05/2012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43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01/05/2012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330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01/05/2012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21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01/05/2012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83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01/05/2012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29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01/05/2012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887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CF9D2-8321-45DF-B63F-15449531F13B}" type="datetimeFigureOut">
              <a:rPr lang="es-PE" smtClean="0"/>
              <a:t>01/05/2012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900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Tablas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165303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7544" y="1628800"/>
            <a:ext cx="8136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Son una muy buena herramienta para organizar datos en una pagina web.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Permiten estructurar las paginas de nuestro sitio separando la cabecera, el </a:t>
            </a:r>
            <a:r>
              <a:rPr lang="es-PE" sz="2800" dirty="0" err="1" smtClean="0"/>
              <a:t>menu</a:t>
            </a:r>
            <a:r>
              <a:rPr lang="es-PE" sz="2800" dirty="0" smtClean="0"/>
              <a:t> y el contenido.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Permiten generar texto en columnas como los periódicos, prefijar los tamaños ocupados por distintas secciones de la pagina o poner de una manera sencilla un pie de foto a una imagen.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Para facilitar la construcción de tablas podemos usar programas como </a:t>
            </a:r>
            <a:r>
              <a:rPr lang="es-PE" sz="2800" dirty="0" err="1" smtClean="0"/>
              <a:t>Aptana</a:t>
            </a:r>
            <a:r>
              <a:rPr lang="es-PE" sz="2800" dirty="0" smtClean="0"/>
              <a:t>, FrontPage o </a:t>
            </a:r>
            <a:r>
              <a:rPr lang="es-PE" sz="2800" dirty="0" err="1" smtClean="0"/>
              <a:t>Dreamwaver</a:t>
            </a:r>
            <a:r>
              <a:rPr lang="es-PE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Etiquetas para </a:t>
            </a:r>
            <a:r>
              <a:rPr lang="es-PE" dirty="0" err="1" smtClean="0">
                <a:solidFill>
                  <a:schemeClr val="bg1"/>
                </a:solidFill>
              </a:rPr>
              <a:t>frames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 smtClean="0"/>
              <a:t>cols</a:t>
            </a:r>
            <a:r>
              <a:rPr lang="es-PE" sz="2800" b="1" dirty="0"/>
              <a:t>="</a:t>
            </a:r>
            <a:r>
              <a:rPr lang="es-PE" sz="2800" b="1" dirty="0" smtClean="0"/>
              <a:t>200,600</a:t>
            </a:r>
            <a:r>
              <a:rPr lang="es-PE" sz="2800" b="1" dirty="0"/>
              <a:t>"</a:t>
            </a:r>
            <a:r>
              <a:rPr lang="es-PE" sz="2800" dirty="0"/>
              <a:t> </a:t>
            </a:r>
            <a:r>
              <a:rPr lang="es-PE" sz="2800" dirty="0" smtClean="0"/>
              <a:t>, indicar </a:t>
            </a:r>
            <a:r>
              <a:rPr lang="es-PE" sz="2800" dirty="0"/>
              <a:t>que la columna de la izquierda debe tener 200 </a:t>
            </a:r>
            <a:r>
              <a:rPr lang="es-PE" sz="2800" dirty="0" err="1"/>
              <a:t>pixels</a:t>
            </a:r>
            <a:r>
              <a:rPr lang="es-PE" sz="2800" dirty="0"/>
              <a:t> de ancho y la de la derecha 600</a:t>
            </a:r>
            <a:r>
              <a:rPr lang="es-PE" sz="2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cols</a:t>
            </a:r>
            <a:r>
              <a:rPr lang="es-PE" sz="2800" b="1" dirty="0" smtClean="0"/>
              <a:t>="</a:t>
            </a:r>
            <a:r>
              <a:rPr lang="es-PE" sz="2800" b="1" dirty="0"/>
              <a:t>200</a:t>
            </a:r>
            <a:r>
              <a:rPr lang="es-PE" sz="2800" b="1" dirty="0" smtClean="0"/>
              <a:t>,*" </a:t>
            </a:r>
            <a:r>
              <a:rPr lang="es-PE" sz="2800" dirty="0" smtClean="0"/>
              <a:t>, así </a:t>
            </a:r>
            <a:r>
              <a:rPr lang="es-PE" sz="2800" dirty="0"/>
              <a:t>indicamos que la primera columna ha de medir 200 </a:t>
            </a:r>
            <a:r>
              <a:rPr lang="es-PE" sz="2800" dirty="0" err="1"/>
              <a:t>pixels</a:t>
            </a:r>
            <a:r>
              <a:rPr lang="es-PE" sz="2800" dirty="0"/>
              <a:t> y que el resto del espacio </a:t>
            </a:r>
            <a:r>
              <a:rPr lang="es-PE" sz="2800" dirty="0" smtClean="0"/>
              <a:t>disponible.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 smtClean="0"/>
              <a:t>rows</a:t>
            </a:r>
            <a:r>
              <a:rPr lang="es-PE" sz="2800" b="1" dirty="0"/>
              <a:t>="100,*,12</a:t>
            </a:r>
            <a:r>
              <a:rPr lang="es-PE" sz="2800" b="1" dirty="0" smtClean="0"/>
              <a:t>%“</a:t>
            </a:r>
            <a:r>
              <a:rPr lang="es-PE" sz="2800" dirty="0" smtClean="0"/>
              <a:t>, definimos </a:t>
            </a:r>
            <a:r>
              <a:rPr lang="es-PE" sz="2800" dirty="0"/>
              <a:t>tres filas, la primera con 100 </a:t>
            </a:r>
            <a:r>
              <a:rPr lang="es-PE" sz="2800" dirty="0" err="1"/>
              <a:t>pixels</a:t>
            </a:r>
            <a:r>
              <a:rPr lang="es-PE" sz="2800" dirty="0"/>
              <a:t> de ancho, la segunda con el espacio que sobre de </a:t>
            </a:r>
            <a:r>
              <a:rPr lang="es-PE" sz="2800" dirty="0" smtClean="0"/>
              <a:t>las otras </a:t>
            </a:r>
            <a:r>
              <a:rPr lang="es-PE" sz="2800" dirty="0"/>
              <a:t>dos, y la tercera con un 12% del espacio total</a:t>
            </a:r>
            <a:r>
              <a:rPr lang="es-PE" sz="2800" dirty="0" smtClean="0"/>
              <a:t>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3774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Etiquetas para </a:t>
            </a:r>
            <a:r>
              <a:rPr lang="es-PE" dirty="0" err="1" smtClean="0">
                <a:solidFill>
                  <a:schemeClr val="bg1"/>
                </a:solidFill>
              </a:rPr>
              <a:t>frames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s-PE" sz="2800" b="1" dirty="0" err="1" smtClean="0"/>
              <a:t>cols</a:t>
            </a:r>
            <a:r>
              <a:rPr lang="es-PE" sz="2800" b="1" dirty="0"/>
              <a:t>="10%,50%,120</a:t>
            </a:r>
            <a:r>
              <a:rPr lang="es-PE" sz="2800" b="1" dirty="0" smtClean="0"/>
              <a:t>,*“</a:t>
            </a:r>
            <a:r>
              <a:rPr lang="es-PE" sz="2800" dirty="0" smtClean="0"/>
              <a:t>, Estamos </a:t>
            </a:r>
            <a:r>
              <a:rPr lang="es-PE" sz="2800" dirty="0"/>
              <a:t>indicando cuatro columnas. La primera del 10% del espacio de la ventana, la segunda </a:t>
            </a:r>
            <a:r>
              <a:rPr lang="es-PE" sz="2800" dirty="0" smtClean="0"/>
              <a:t>con la </a:t>
            </a:r>
            <a:r>
              <a:rPr lang="es-PE" sz="2800" dirty="0"/>
              <a:t>mitad justa de la ventana, la tercera con un espacio de 120 </a:t>
            </a:r>
            <a:r>
              <a:rPr lang="es-PE" sz="2800" dirty="0" err="1"/>
              <a:t>pixels</a:t>
            </a:r>
            <a:r>
              <a:rPr lang="es-PE" sz="2800" dirty="0"/>
              <a:t> y la ultima con la cantidad </a:t>
            </a:r>
            <a:r>
              <a:rPr lang="es-PE" sz="2800" dirty="0" smtClean="0"/>
              <a:t>de espacio </a:t>
            </a:r>
            <a:r>
              <a:rPr lang="es-PE" sz="2800" dirty="0"/>
              <a:t>que sobre al asignar espacio a las </a:t>
            </a:r>
            <a:r>
              <a:rPr lang="es-PE" sz="2800" dirty="0" err="1" smtClean="0"/>
              <a:t>démas</a:t>
            </a:r>
            <a:r>
              <a:rPr lang="es-PE" sz="2800" dirty="0" smtClean="0"/>
              <a:t> </a:t>
            </a:r>
            <a:r>
              <a:rPr lang="es-PE" sz="2800" dirty="0"/>
              <a:t>particiones.</a:t>
            </a:r>
          </a:p>
        </p:txBody>
      </p:sp>
    </p:spTree>
    <p:extLst>
      <p:ext uri="{BB962C8B-B14F-4D97-AF65-F5344CB8AC3E}">
        <p14:creationId xmlns:p14="http://schemas.microsoft.com/office/powerpoint/2010/main" val="18603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chemeClr val="bg1"/>
                </a:solidFill>
              </a:rPr>
              <a:t>IFrames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Permite crear un </a:t>
            </a:r>
            <a:r>
              <a:rPr lang="es-PE" sz="2800" dirty="0" err="1" smtClean="0"/>
              <a:t>frame</a:t>
            </a:r>
            <a:r>
              <a:rPr lang="es-PE" sz="2800" dirty="0" smtClean="0"/>
              <a:t> interno dentro de un documento HTML.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El </a:t>
            </a:r>
            <a:r>
              <a:rPr lang="es-PE" sz="2800" dirty="0" err="1" smtClean="0"/>
              <a:t>frame</a:t>
            </a:r>
            <a:r>
              <a:rPr lang="es-PE" sz="2800" dirty="0" smtClean="0"/>
              <a:t> interno puede contener un documento HTML (pagina web).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Haciendo </a:t>
            </a:r>
            <a:r>
              <a:rPr lang="es-PE" sz="2800" dirty="0" err="1" smtClean="0"/>
              <a:t>click</a:t>
            </a:r>
            <a:r>
              <a:rPr lang="es-PE" sz="2800" dirty="0" smtClean="0"/>
              <a:t> en cualquier link dentro del IFRAME ocasionara que el documento requerido por el link se cargue por defecto dentro del </a:t>
            </a:r>
            <a:r>
              <a:rPr lang="es-PE" sz="2800" dirty="0" err="1" smtClean="0"/>
              <a:t>frame</a:t>
            </a:r>
            <a:r>
              <a:rPr lang="es-PE" sz="2800" dirty="0" smtClean="0"/>
              <a:t> interno.</a:t>
            </a:r>
          </a:p>
        </p:txBody>
      </p:sp>
    </p:spTree>
    <p:extLst>
      <p:ext uri="{BB962C8B-B14F-4D97-AF65-F5344CB8AC3E}">
        <p14:creationId xmlns:p14="http://schemas.microsoft.com/office/powerpoint/2010/main" val="31860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Atributos de </a:t>
            </a:r>
            <a:r>
              <a:rPr lang="es-PE" dirty="0" err="1" smtClean="0">
                <a:solidFill>
                  <a:schemeClr val="bg1"/>
                </a:solidFill>
              </a:rPr>
              <a:t>iframe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src</a:t>
            </a:r>
            <a:r>
              <a:rPr lang="es-PE" sz="2800" dirty="0"/>
              <a:t>: Para indicar la pagina web que se mostrara en el espacio del </a:t>
            </a:r>
            <a:r>
              <a:rPr lang="es-PE" sz="2800" dirty="0" err="1"/>
              <a:t>frame</a:t>
            </a:r>
            <a:r>
              <a:rPr lang="es-PE" sz="2800" dirty="0"/>
              <a:t> flotante.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width</a:t>
            </a:r>
            <a:r>
              <a:rPr lang="es-PE" sz="2800" dirty="0"/>
              <a:t>: Para definir la anchura del recuadro del </a:t>
            </a:r>
            <a:r>
              <a:rPr lang="es-PE" sz="2800" dirty="0" err="1"/>
              <a:t>iframe</a:t>
            </a:r>
            <a:endParaRPr lang="es-PE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height</a:t>
            </a:r>
            <a:r>
              <a:rPr lang="es-PE" sz="2800" dirty="0"/>
              <a:t>: Para definir la altura del </a:t>
            </a:r>
            <a:r>
              <a:rPr lang="es-PE" sz="2800" dirty="0" err="1"/>
              <a:t>iframe</a:t>
            </a:r>
            <a:endParaRPr lang="es-PE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name</a:t>
            </a:r>
            <a:r>
              <a:rPr lang="es-PE" sz="2800" dirty="0"/>
              <a:t>: Para especificar el nombre del </a:t>
            </a:r>
            <a:r>
              <a:rPr lang="es-PE" sz="2800" dirty="0" err="1"/>
              <a:t>frame</a:t>
            </a:r>
            <a:r>
              <a:rPr lang="es-PE" sz="2800" dirty="0"/>
              <a:t>, que podemos utilizar luego para referirnos a el con </a:t>
            </a:r>
            <a:r>
              <a:rPr lang="es-PE" sz="2800" dirty="0" smtClean="0"/>
              <a:t>el target </a:t>
            </a:r>
            <a:r>
              <a:rPr lang="es-PE" sz="2800" dirty="0"/>
              <a:t>de los links, o mediante </a:t>
            </a:r>
            <a:r>
              <a:rPr lang="es-PE" sz="2800" dirty="0" err="1"/>
              <a:t>javascript</a:t>
            </a:r>
            <a:r>
              <a:rPr lang="es-PE" sz="2800" dirty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/>
              <a:t>id</a:t>
            </a:r>
            <a:r>
              <a:rPr lang="es-PE" sz="2800" dirty="0"/>
              <a:t>: Para indicar el identificador del </a:t>
            </a:r>
            <a:r>
              <a:rPr lang="es-PE" sz="2800" dirty="0" err="1"/>
              <a:t>iframe</a:t>
            </a:r>
            <a:r>
              <a:rPr lang="es-PE" sz="2800" dirty="0"/>
              <a:t>, y poder referirnos a el desde </a:t>
            </a:r>
            <a:r>
              <a:rPr lang="es-PE" sz="2800" dirty="0" err="1"/>
              <a:t>javascript</a:t>
            </a:r>
            <a:r>
              <a:rPr lang="es-PE" sz="2800" dirty="0" smtClean="0"/>
              <a:t>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0304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Atributos de </a:t>
            </a:r>
            <a:r>
              <a:rPr lang="es-PE" dirty="0" err="1" smtClean="0">
                <a:solidFill>
                  <a:schemeClr val="bg1"/>
                </a:solidFill>
              </a:rPr>
              <a:t>iframe</a:t>
            </a:r>
            <a:r>
              <a:rPr lang="es-PE" dirty="0" smtClean="0">
                <a:solidFill>
                  <a:schemeClr val="bg1"/>
                </a:solidFill>
              </a:rPr>
              <a:t>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frameborder</a:t>
            </a:r>
            <a:r>
              <a:rPr lang="es-PE" sz="2800" dirty="0"/>
              <a:t>: para definir si queremos o no que haya un borde en el </a:t>
            </a:r>
            <a:r>
              <a:rPr lang="es-PE" sz="2800" dirty="0" err="1"/>
              <a:t>frame</a:t>
            </a:r>
            <a:r>
              <a:rPr lang="es-PE" sz="2800" dirty="0"/>
              <a:t>. Los valores </a:t>
            </a:r>
            <a:r>
              <a:rPr lang="es-PE" sz="2800" dirty="0" smtClean="0"/>
              <a:t>posibles son </a:t>
            </a:r>
            <a:r>
              <a:rPr lang="es-PE" sz="2800" dirty="0"/>
              <a:t>0 | 1. </a:t>
            </a:r>
            <a:r>
              <a:rPr lang="es-PE" sz="2800" dirty="0" err="1"/>
              <a:t>frameborder</a:t>
            </a:r>
            <a:r>
              <a:rPr lang="es-PE" sz="2800" dirty="0"/>
              <a:t>=0 indicaría que no queremos borde y </a:t>
            </a:r>
            <a:r>
              <a:rPr lang="es-PE" sz="2800" dirty="0" err="1"/>
              <a:t>frameborder</a:t>
            </a:r>
            <a:r>
              <a:rPr lang="es-PE" sz="2800" dirty="0"/>
              <a:t>=1 que sí.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scrolling</a:t>
            </a:r>
            <a:r>
              <a:rPr lang="es-PE" sz="2800" dirty="0"/>
              <a:t>: indica si se quiere que aparezcan barras de desplazamiento para ver los contenidos </a:t>
            </a:r>
            <a:r>
              <a:rPr lang="es-PE" sz="2800" dirty="0" smtClean="0"/>
              <a:t>del </a:t>
            </a:r>
            <a:r>
              <a:rPr lang="es-PE" sz="2800" dirty="0" err="1" smtClean="0"/>
              <a:t>iframe</a:t>
            </a:r>
            <a:r>
              <a:rPr lang="es-PE" sz="2800" dirty="0" smtClean="0"/>
              <a:t> completo.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 smtClean="0"/>
              <a:t>marginwidth</a:t>
            </a:r>
            <a:r>
              <a:rPr lang="es-PE" sz="2800" dirty="0"/>
              <a:t>: Para definir el margen a izquierda y </a:t>
            </a:r>
            <a:r>
              <a:rPr lang="es-PE" sz="2800" dirty="0" smtClean="0"/>
              <a:t>derecha </a:t>
            </a:r>
            <a:r>
              <a:rPr lang="es-PE" sz="2800" dirty="0"/>
              <a:t>que debe tener la página que </a:t>
            </a:r>
            <a:r>
              <a:rPr lang="es-PE" sz="2800" dirty="0" smtClean="0"/>
              <a:t>va dentro </a:t>
            </a:r>
            <a:r>
              <a:rPr lang="es-PE" sz="2800" dirty="0"/>
              <a:t>del </a:t>
            </a:r>
            <a:r>
              <a:rPr lang="es-PE" sz="2800" dirty="0" err="1" smtClean="0"/>
              <a:t>iframe</a:t>
            </a:r>
            <a:r>
              <a:rPr lang="es-PE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4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Atributos de </a:t>
            </a:r>
            <a:r>
              <a:rPr lang="es-PE" dirty="0" err="1" smtClean="0">
                <a:solidFill>
                  <a:schemeClr val="bg1"/>
                </a:solidFill>
              </a:rPr>
              <a:t>iframe</a:t>
            </a:r>
            <a:r>
              <a:rPr lang="es-PE" dirty="0" smtClean="0">
                <a:solidFill>
                  <a:schemeClr val="bg1"/>
                </a:solidFill>
              </a:rPr>
              <a:t>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margin</a:t>
            </a:r>
            <a:r>
              <a:rPr lang="es-PE" sz="2800" dirty="0"/>
              <a:t>: para especificar alineación del </a:t>
            </a:r>
            <a:r>
              <a:rPr lang="es-PE" sz="2800" dirty="0" err="1"/>
              <a:t>frame</a:t>
            </a:r>
            <a:r>
              <a:rPr lang="es-PE" sz="2800" dirty="0"/>
              <a:t>, igual que se especifica para las imágenes.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style</a:t>
            </a:r>
            <a:r>
              <a:rPr lang="es-PE" sz="2800" b="1" dirty="0"/>
              <a:t> y </a:t>
            </a:r>
            <a:r>
              <a:rPr lang="es-PE" sz="2800" b="1" dirty="0" err="1"/>
              <a:t>class</a:t>
            </a:r>
            <a:r>
              <a:rPr lang="es-PE" sz="2800" dirty="0"/>
              <a:t>: los atributos para definir el aspecto del </a:t>
            </a:r>
            <a:r>
              <a:rPr lang="es-PE" sz="2800" dirty="0" err="1"/>
              <a:t>iframe</a:t>
            </a:r>
            <a:r>
              <a:rPr lang="es-PE" sz="2800" dirty="0"/>
              <a:t> por medio de hojas de estilo </a:t>
            </a:r>
            <a:r>
              <a:rPr lang="es-PE" sz="2800" dirty="0" err="1"/>
              <a:t>css</a:t>
            </a:r>
            <a:r>
              <a:rPr lang="es-PE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3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Formularios HTML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Los formularios son definidos por medio de las etiquetas </a:t>
            </a:r>
            <a:r>
              <a:rPr lang="en-US" sz="2800" dirty="0" smtClean="0"/>
              <a:t>&lt;form&gt; y &lt;/form&gt;.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action</a:t>
            </a:r>
            <a:r>
              <a:rPr lang="en-US" sz="2800" dirty="0" smtClean="0"/>
              <a:t>, dos </a:t>
            </a:r>
            <a:r>
              <a:rPr lang="en-US" sz="2800" dirty="0" smtClean="0"/>
              <a:t>posibilidades</a:t>
            </a:r>
            <a:r>
              <a:rPr lang="en-US" sz="2800" dirty="0" smtClean="0"/>
              <a:t> el </a:t>
            </a:r>
            <a:r>
              <a:rPr lang="en-US" sz="2800" dirty="0" err="1" smtClean="0"/>
              <a:t>formulario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enviado</a:t>
            </a:r>
            <a:r>
              <a:rPr lang="en-US" sz="2800" dirty="0" smtClean="0"/>
              <a:t> a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dirección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correo</a:t>
            </a:r>
            <a:r>
              <a:rPr lang="en-US" sz="2800" dirty="0" smtClean="0"/>
              <a:t> o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enviado</a:t>
            </a:r>
            <a:r>
              <a:rPr lang="en-US" sz="2800" dirty="0" smtClean="0"/>
              <a:t> a un </a:t>
            </a:r>
            <a:r>
              <a:rPr lang="en-US" sz="2800" dirty="0" err="1" smtClean="0"/>
              <a:t>programa</a:t>
            </a:r>
            <a:r>
              <a:rPr lang="en-US" sz="2800" dirty="0" smtClean="0"/>
              <a:t> o script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procese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contenido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method</a:t>
            </a:r>
            <a:r>
              <a:rPr lang="en-US" sz="2800" dirty="0" smtClean="0"/>
              <a:t>, se </a:t>
            </a:r>
            <a:r>
              <a:rPr lang="en-US" sz="2800" dirty="0" err="1" smtClean="0"/>
              <a:t>encarga</a:t>
            </a:r>
            <a:r>
              <a:rPr lang="en-US" sz="2800" dirty="0" smtClean="0"/>
              <a:t> de </a:t>
            </a:r>
            <a:r>
              <a:rPr lang="en-US" sz="2800" dirty="0" err="1" smtClean="0"/>
              <a:t>espeficicar</a:t>
            </a:r>
            <a:r>
              <a:rPr lang="en-US" sz="2800" dirty="0" smtClean="0"/>
              <a:t> la forma en </a:t>
            </a:r>
            <a:r>
              <a:rPr lang="en-US" sz="2800" dirty="0" err="1" smtClean="0"/>
              <a:t>que</a:t>
            </a:r>
            <a:r>
              <a:rPr lang="en-US" sz="2800" dirty="0" smtClean="0"/>
              <a:t> el </a:t>
            </a:r>
            <a:r>
              <a:rPr lang="en-US" sz="2800" dirty="0" err="1" smtClean="0"/>
              <a:t>formulario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enviado</a:t>
            </a:r>
            <a:r>
              <a:rPr lang="en-US" sz="2800" dirty="0" smtClean="0"/>
              <a:t>,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efectos</a:t>
            </a:r>
            <a:r>
              <a:rPr lang="en-US" sz="2800" dirty="0" smtClean="0"/>
              <a:t> </a:t>
            </a:r>
            <a:r>
              <a:rPr lang="en-US" sz="2800" dirty="0" err="1" smtClean="0"/>
              <a:t>practicos</a:t>
            </a:r>
            <a:r>
              <a:rPr lang="en-US" sz="2800" dirty="0" smtClean="0"/>
              <a:t> </a:t>
            </a:r>
            <a:r>
              <a:rPr lang="en-US" sz="2800" dirty="0" err="1" smtClean="0"/>
              <a:t>utilizaremos</a:t>
            </a:r>
            <a:r>
              <a:rPr lang="en-US" sz="2800" dirty="0" smtClean="0"/>
              <a:t> el </a:t>
            </a:r>
            <a:r>
              <a:rPr lang="en-US" sz="2800" dirty="0" err="1" smtClean="0"/>
              <a:t>metodo</a:t>
            </a:r>
            <a:r>
              <a:rPr lang="en-US" sz="2800" dirty="0" smtClean="0"/>
              <a:t> post.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err="1" smtClean="0"/>
              <a:t>enctype</a:t>
            </a:r>
            <a:r>
              <a:rPr lang="en-US" sz="2800" dirty="0" smtClean="0"/>
              <a:t>, define </a:t>
            </a:r>
            <a:r>
              <a:rPr lang="en-US" sz="2800" dirty="0" err="1" smtClean="0"/>
              <a:t>como</a:t>
            </a:r>
            <a:r>
              <a:rPr lang="en-US" sz="2800" dirty="0" smtClean="0"/>
              <a:t> </a:t>
            </a:r>
            <a:r>
              <a:rPr lang="en-US" sz="2800" dirty="0" err="1" smtClean="0"/>
              <a:t>encriptar</a:t>
            </a:r>
            <a:r>
              <a:rPr lang="en-US" sz="2800" dirty="0" smtClean="0"/>
              <a:t> los </a:t>
            </a:r>
            <a:r>
              <a:rPr lang="en-US" sz="2800" dirty="0" err="1" smtClean="0"/>
              <a:t>datos</a:t>
            </a:r>
            <a:r>
              <a:rPr lang="en-US" sz="2800" dirty="0" smtClean="0"/>
              <a:t> del </a:t>
            </a:r>
            <a:r>
              <a:rPr lang="en-US" sz="2800" dirty="0" err="1" smtClean="0"/>
              <a:t>formulario</a:t>
            </a:r>
            <a:r>
              <a:rPr lang="en-US" sz="2800" dirty="0" smtClean="0"/>
              <a:t>, no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frecuente</a:t>
            </a:r>
            <a:r>
              <a:rPr lang="en-US" sz="2800" dirty="0" smtClean="0"/>
              <a:t> </a:t>
            </a:r>
            <a:r>
              <a:rPr lang="en-US" sz="2800" dirty="0" err="1" smtClean="0"/>
              <a:t>usarlo</a:t>
            </a:r>
            <a:r>
              <a:rPr lang="en-US" sz="2800" dirty="0" smtClean="0"/>
              <a:t>.</a:t>
            </a:r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28148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Campo texto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name</a:t>
            </a:r>
            <a:r>
              <a:rPr lang="es-PE" sz="2800" dirty="0"/>
              <a:t> - Contiene el nombre que identificará el campo de formulario con su </a:t>
            </a:r>
            <a:r>
              <a:rPr lang="es-PE" sz="2800" dirty="0" smtClean="0"/>
              <a:t>valor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 smtClean="0"/>
              <a:t>value</a:t>
            </a:r>
            <a:r>
              <a:rPr lang="es-PE" sz="2800" dirty="0" smtClean="0"/>
              <a:t> </a:t>
            </a:r>
            <a:r>
              <a:rPr lang="es-PE" sz="2800" dirty="0"/>
              <a:t>- Es el valor por defecto del campo, </a:t>
            </a:r>
            <a:r>
              <a:rPr lang="es-PE" sz="2800" dirty="0" err="1"/>
              <a:t>util</a:t>
            </a:r>
            <a:r>
              <a:rPr lang="es-PE" sz="2800" dirty="0"/>
              <a:t> para indicar un </a:t>
            </a:r>
            <a:r>
              <a:rPr lang="es-PE" sz="2800" dirty="0" smtClean="0"/>
              <a:t>ejemplo.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 smtClean="0"/>
              <a:t>disabled</a:t>
            </a:r>
            <a:r>
              <a:rPr lang="es-PE" sz="2800" dirty="0" smtClean="0"/>
              <a:t> </a:t>
            </a:r>
            <a:r>
              <a:rPr lang="es-PE" sz="2800" dirty="0"/>
              <a:t>- Si indicamos esta propiedad, el campo de texto aparece bloqueado y no se puede escribir en </a:t>
            </a:r>
            <a:r>
              <a:rPr lang="es-PE" sz="2800" dirty="0" smtClean="0"/>
              <a:t>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 smtClean="0"/>
              <a:t>readOnly</a:t>
            </a:r>
            <a:r>
              <a:rPr lang="es-PE" sz="2800" dirty="0" smtClean="0"/>
              <a:t> </a:t>
            </a:r>
            <a:r>
              <a:rPr lang="es-PE" sz="2800" dirty="0"/>
              <a:t>- No bloquea el campo pero no permite que su valor por defecto sea </a:t>
            </a:r>
            <a:r>
              <a:rPr lang="es-PE" sz="2800" dirty="0" smtClean="0"/>
              <a:t>modificado.</a:t>
            </a:r>
          </a:p>
        </p:txBody>
      </p:sp>
    </p:spTree>
    <p:extLst>
      <p:ext uri="{BB962C8B-B14F-4D97-AF65-F5344CB8AC3E}">
        <p14:creationId xmlns:p14="http://schemas.microsoft.com/office/powerpoint/2010/main" val="4720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Campo texto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 smtClean="0"/>
              <a:t>length</a:t>
            </a:r>
            <a:r>
              <a:rPr lang="es-PE" sz="2800" dirty="0" smtClean="0"/>
              <a:t> </a:t>
            </a:r>
            <a:r>
              <a:rPr lang="es-PE" sz="2800" dirty="0"/>
              <a:t>- Indica el número de </a:t>
            </a:r>
            <a:r>
              <a:rPr lang="es-PE" sz="2800" dirty="0" err="1"/>
              <a:t>carácteres</a:t>
            </a:r>
            <a:r>
              <a:rPr lang="es-PE" sz="2800" dirty="0"/>
              <a:t> que se muestran simultáneamente en </a:t>
            </a:r>
            <a:r>
              <a:rPr lang="es-PE" sz="2800" dirty="0" smtClean="0"/>
              <a:t>pantalla.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 smtClean="0"/>
              <a:t>maxlength</a:t>
            </a:r>
            <a:r>
              <a:rPr lang="es-PE" sz="2800" dirty="0" smtClean="0"/>
              <a:t> </a:t>
            </a:r>
            <a:r>
              <a:rPr lang="es-PE" sz="2800" dirty="0"/>
              <a:t>- Limita la cantidad de caracteres del campo.</a:t>
            </a:r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19286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chemeClr val="bg1"/>
                </a:solidFill>
              </a:rPr>
              <a:t>Areas</a:t>
            </a:r>
            <a:r>
              <a:rPr lang="es-PE" dirty="0" smtClean="0">
                <a:solidFill>
                  <a:schemeClr val="bg1"/>
                </a:solidFill>
              </a:rPr>
              <a:t> de texto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dirty="0" smtClean="0"/>
              <a:t>    &lt;</a:t>
            </a:r>
            <a:r>
              <a:rPr lang="pt-BR" sz="2800" dirty="0" err="1"/>
              <a:t>textarea</a:t>
            </a:r>
            <a:r>
              <a:rPr lang="pt-BR" sz="2800" dirty="0"/>
              <a:t> </a:t>
            </a:r>
            <a:r>
              <a:rPr lang="pt-BR" sz="2800" dirty="0" err="1"/>
              <a:t>name</a:t>
            </a:r>
            <a:r>
              <a:rPr lang="pt-BR" sz="2800" dirty="0"/>
              <a:t>="T1"&gt;Texto por </a:t>
            </a:r>
            <a:r>
              <a:rPr lang="pt-BR" sz="2800" dirty="0" err="1"/>
              <a:t>defecto</a:t>
            </a:r>
            <a:r>
              <a:rPr lang="pt-BR" sz="2800" dirty="0"/>
              <a:t>&lt;/</a:t>
            </a:r>
            <a:r>
              <a:rPr lang="pt-BR" sz="2800" dirty="0" err="1"/>
              <a:t>textarea</a:t>
            </a:r>
            <a:r>
              <a:rPr lang="pt-BR" sz="2800" dirty="0"/>
              <a:t>&gt; 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Donde </a:t>
            </a:r>
            <a:r>
              <a:rPr lang="es-PE" sz="2800" b="1" dirty="0"/>
              <a:t>Texto por defecto</a:t>
            </a:r>
            <a:r>
              <a:rPr lang="es-PE" sz="2800" dirty="0"/>
              <a:t> </a:t>
            </a:r>
            <a:r>
              <a:rPr lang="es-PE" sz="2800" dirty="0" err="1"/>
              <a:t>sera</a:t>
            </a:r>
            <a:r>
              <a:rPr lang="es-PE" sz="2800" dirty="0"/>
              <a:t> el valor </a:t>
            </a:r>
            <a:r>
              <a:rPr lang="es-PE" sz="2800" dirty="0" smtClean="0"/>
              <a:t>que </a:t>
            </a:r>
            <a:r>
              <a:rPr lang="es-PE" sz="2800" dirty="0"/>
              <a:t>tomará el campo cuando el usuario cargue el formulario y </a:t>
            </a:r>
            <a:r>
              <a:rPr lang="es-PE" sz="2800" b="1" dirty="0"/>
              <a:t>T1</a:t>
            </a:r>
            <a:r>
              <a:rPr lang="es-PE" sz="2800" dirty="0"/>
              <a:t> el nombre (</a:t>
            </a:r>
            <a:r>
              <a:rPr lang="es-PE" sz="2800" dirty="0" err="1"/>
              <a:t>name</a:t>
            </a:r>
            <a:r>
              <a:rPr lang="es-PE" sz="2800" dirty="0"/>
              <a:t>) que identificará el campo de texto tanto en el servidor como en el </a:t>
            </a:r>
            <a:r>
              <a:rPr lang="es-PE" sz="2800" dirty="0" smtClean="0"/>
              <a:t>cliente.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 err="1"/>
              <a:t>rows</a:t>
            </a:r>
            <a:r>
              <a:rPr lang="es-PE" sz="2800" dirty="0"/>
              <a:t> - Número de </a:t>
            </a:r>
            <a:r>
              <a:rPr lang="es-PE" sz="2800" dirty="0" err="1"/>
              <a:t>lineas</a:t>
            </a:r>
            <a:r>
              <a:rPr lang="es-PE" sz="2800" dirty="0"/>
              <a:t> de texto que se mostraran a simple vista y sin desplazar el cuadro de texto.</a:t>
            </a:r>
            <a:br>
              <a:rPr lang="es-PE" sz="2800" dirty="0"/>
            </a:br>
            <a:r>
              <a:rPr lang="es-PE" sz="2800" b="1" dirty="0" err="1"/>
              <a:t>cols</a:t>
            </a:r>
            <a:r>
              <a:rPr lang="es-PE" sz="2800" dirty="0"/>
              <a:t> - Funciona igual que </a:t>
            </a:r>
            <a:r>
              <a:rPr lang="es-PE" sz="2800" b="1" dirty="0" err="1"/>
              <a:t>rows</a:t>
            </a:r>
            <a:r>
              <a:rPr lang="es-PE" sz="2800" dirty="0"/>
              <a:t> solo que en este caso sobre las columnas y no sobre las filas.</a:t>
            </a:r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27706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Creación de la tabla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7544" y="1628800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Se utiliza la etiqueta </a:t>
            </a:r>
            <a:r>
              <a:rPr lang="en-US" sz="2800" dirty="0" smtClean="0"/>
              <a:t>&lt;</a:t>
            </a:r>
            <a:r>
              <a:rPr lang="es-PE" sz="2800" dirty="0" err="1" smtClean="0"/>
              <a:t>table</a:t>
            </a:r>
            <a:r>
              <a:rPr lang="es-PE" sz="2800" dirty="0" smtClean="0"/>
              <a:t>&gt;.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&lt;</a:t>
            </a:r>
            <a:r>
              <a:rPr lang="es-PE" sz="2800" dirty="0" err="1" smtClean="0"/>
              <a:t>tr</a:t>
            </a:r>
            <a:r>
              <a:rPr lang="es-PE" sz="2800" dirty="0" smtClean="0"/>
              <a:t>&gt; para definir las filas y en el interior de cada fila podremos las columnas con &lt;</a:t>
            </a:r>
            <a:r>
              <a:rPr lang="es-PE" sz="2800" dirty="0" err="1" smtClean="0"/>
              <a:t>td</a:t>
            </a:r>
            <a:r>
              <a:rPr lang="es-PE" sz="2800" dirty="0" smtClean="0"/>
              <a:t>&gt;.</a:t>
            </a:r>
          </a:p>
          <a:p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101762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Casillas de verificación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dirty="0" smtClean="0"/>
              <a:t>   </a:t>
            </a:r>
            <a:r>
              <a:rPr lang="es-PE" sz="2800" dirty="0" smtClean="0"/>
              <a:t>&lt;</a:t>
            </a:r>
            <a:r>
              <a:rPr lang="es-PE" sz="2800" dirty="0"/>
              <a:t>input </a:t>
            </a:r>
            <a:r>
              <a:rPr lang="es-PE" sz="2800" dirty="0" err="1"/>
              <a:t>type</a:t>
            </a:r>
            <a:r>
              <a:rPr lang="es-PE" sz="2800" dirty="0"/>
              <a:t>="</a:t>
            </a:r>
            <a:r>
              <a:rPr lang="es-PE" sz="2800" dirty="0" err="1"/>
              <a:t>checkbox</a:t>
            </a:r>
            <a:r>
              <a:rPr lang="es-PE" sz="2800" dirty="0"/>
              <a:t>" </a:t>
            </a:r>
            <a:r>
              <a:rPr lang="es-PE" sz="2800" dirty="0" err="1"/>
              <a:t>name</a:t>
            </a:r>
            <a:r>
              <a:rPr lang="es-PE" sz="2800" dirty="0"/>
              <a:t>="</a:t>
            </a:r>
            <a:r>
              <a:rPr lang="es-PE" sz="2800" dirty="0" err="1"/>
              <a:t>cond</a:t>
            </a:r>
            <a:r>
              <a:rPr lang="es-PE" sz="2800" dirty="0"/>
              <a:t>" </a:t>
            </a:r>
            <a:r>
              <a:rPr lang="es-PE" sz="2800" dirty="0" err="1"/>
              <a:t>value</a:t>
            </a:r>
            <a:r>
              <a:rPr lang="es-PE" sz="2800" dirty="0"/>
              <a:t>="SI" </a:t>
            </a:r>
            <a:r>
              <a:rPr lang="es-PE" sz="2800" dirty="0" smtClean="0"/>
              <a:t>/&gt;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 smtClean="0"/>
              <a:t>            </a:t>
            </a:r>
            <a:r>
              <a:rPr lang="es-PE" sz="2800" dirty="0" err="1" smtClean="0"/>
              <a:t>Accepto</a:t>
            </a:r>
            <a:r>
              <a:rPr lang="es-PE" sz="2800" dirty="0"/>
              <a:t> los términos de contrato 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 err="1"/>
              <a:t>name</a:t>
            </a:r>
            <a:r>
              <a:rPr lang="es-PE" sz="2800" dirty="0"/>
              <a:t> - Este atributo, común en todos los campos de formulario identifica el objeto con su </a:t>
            </a:r>
            <a:r>
              <a:rPr lang="es-PE" sz="2800" dirty="0" smtClean="0"/>
              <a:t>valor.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 err="1" smtClean="0"/>
              <a:t>value</a:t>
            </a:r>
            <a:r>
              <a:rPr lang="es-PE" sz="2800" dirty="0" smtClean="0"/>
              <a:t> </a:t>
            </a:r>
            <a:r>
              <a:rPr lang="es-PE" sz="2800" dirty="0"/>
              <a:t>- Es el valor que tendrá el campo del formulario cuando el usuario lo haya seleccionado, de lo contrario no </a:t>
            </a:r>
            <a:r>
              <a:rPr lang="es-PE" sz="2800" dirty="0" err="1"/>
              <a:t>tendra</a:t>
            </a:r>
            <a:r>
              <a:rPr lang="es-PE" sz="2800" dirty="0"/>
              <a:t> </a:t>
            </a:r>
            <a:r>
              <a:rPr lang="es-PE" sz="2800" dirty="0" smtClean="0"/>
              <a:t>valor.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 err="1" smtClean="0"/>
              <a:t>checked</a:t>
            </a:r>
            <a:r>
              <a:rPr lang="es-PE" sz="2800" dirty="0" smtClean="0"/>
              <a:t> </a:t>
            </a:r>
            <a:r>
              <a:rPr lang="es-PE" sz="2800" dirty="0"/>
              <a:t>- Cuando se indica esta propiedad el elemento aparece seleccionado por </a:t>
            </a:r>
            <a:r>
              <a:rPr lang="es-PE" sz="2800" dirty="0" smtClean="0"/>
              <a:t>defecto</a:t>
            </a:r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2942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Botones de opción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dirty="0" smtClean="0"/>
              <a:t>    </a:t>
            </a:r>
            <a:r>
              <a:rPr lang="es-PE" sz="2400" dirty="0" smtClean="0"/>
              <a:t>&lt;</a:t>
            </a:r>
            <a:r>
              <a:rPr lang="es-PE" sz="2400" dirty="0"/>
              <a:t>input </a:t>
            </a:r>
            <a:r>
              <a:rPr lang="es-PE" sz="2400" dirty="0" err="1"/>
              <a:t>type</a:t>
            </a:r>
            <a:r>
              <a:rPr lang="es-PE" sz="2400" dirty="0"/>
              <a:t>="radio" </a:t>
            </a:r>
            <a:r>
              <a:rPr lang="es-PE" sz="2400" dirty="0" err="1"/>
              <a:t>name</a:t>
            </a:r>
            <a:r>
              <a:rPr lang="es-PE" sz="2400" dirty="0"/>
              <a:t>="R1" </a:t>
            </a:r>
            <a:r>
              <a:rPr lang="es-PE" sz="2400" dirty="0" err="1"/>
              <a:t>value</a:t>
            </a:r>
            <a:r>
              <a:rPr lang="es-PE" sz="2400" dirty="0"/>
              <a:t>="1"&gt;</a:t>
            </a:r>
            <a:r>
              <a:rPr lang="es-PE" sz="2400" dirty="0" err="1"/>
              <a:t>Opcion</a:t>
            </a:r>
            <a:r>
              <a:rPr lang="es-PE" sz="2400" dirty="0"/>
              <a:t> 1&lt;</a:t>
            </a:r>
            <a:r>
              <a:rPr lang="es-PE" sz="2400" dirty="0" err="1"/>
              <a:t>br</a:t>
            </a:r>
            <a:r>
              <a:rPr lang="es-PE" sz="2400" dirty="0"/>
              <a:t>&gt;</a:t>
            </a:r>
            <a:br>
              <a:rPr lang="es-PE" sz="2400" dirty="0"/>
            </a:br>
            <a:r>
              <a:rPr lang="es-PE" sz="2400" dirty="0" smtClean="0"/>
              <a:t>    &lt;</a:t>
            </a:r>
            <a:r>
              <a:rPr lang="es-PE" sz="2400" dirty="0"/>
              <a:t>input </a:t>
            </a:r>
            <a:r>
              <a:rPr lang="es-PE" sz="2400" dirty="0" err="1"/>
              <a:t>type</a:t>
            </a:r>
            <a:r>
              <a:rPr lang="es-PE" sz="2400" dirty="0"/>
              <a:t>="radio" </a:t>
            </a:r>
            <a:r>
              <a:rPr lang="es-PE" sz="2400" dirty="0" err="1"/>
              <a:t>name</a:t>
            </a:r>
            <a:r>
              <a:rPr lang="es-PE" sz="2400" dirty="0"/>
              <a:t>="R1" </a:t>
            </a:r>
            <a:r>
              <a:rPr lang="es-PE" sz="2400" dirty="0" err="1"/>
              <a:t>value</a:t>
            </a:r>
            <a:r>
              <a:rPr lang="es-PE" sz="2400" dirty="0"/>
              <a:t>="2"&gt;</a:t>
            </a:r>
            <a:r>
              <a:rPr lang="es-PE" sz="2400" dirty="0" err="1"/>
              <a:t>Opcion</a:t>
            </a:r>
            <a:r>
              <a:rPr lang="es-PE" sz="2400" dirty="0"/>
              <a:t> 2&lt;</a:t>
            </a:r>
            <a:r>
              <a:rPr lang="es-PE" sz="2400" dirty="0" err="1"/>
              <a:t>br</a:t>
            </a:r>
            <a:r>
              <a:rPr lang="es-PE" sz="2400" dirty="0"/>
              <a:t>&gt;</a:t>
            </a:r>
            <a:br>
              <a:rPr lang="es-PE" sz="2400" dirty="0"/>
            </a:br>
            <a:r>
              <a:rPr lang="es-PE" sz="2400" dirty="0" smtClean="0"/>
              <a:t>    &lt;</a:t>
            </a:r>
            <a:r>
              <a:rPr lang="es-PE" sz="2400" dirty="0"/>
              <a:t>input </a:t>
            </a:r>
            <a:r>
              <a:rPr lang="es-PE" sz="2400" dirty="0" err="1"/>
              <a:t>type</a:t>
            </a:r>
            <a:r>
              <a:rPr lang="es-PE" sz="2400" dirty="0"/>
              <a:t>="radio" </a:t>
            </a:r>
            <a:r>
              <a:rPr lang="es-PE" sz="2400" dirty="0" err="1"/>
              <a:t>name</a:t>
            </a:r>
            <a:r>
              <a:rPr lang="es-PE" sz="2400" dirty="0"/>
              <a:t>="R1" </a:t>
            </a:r>
            <a:r>
              <a:rPr lang="es-PE" sz="2400" dirty="0" err="1"/>
              <a:t>value</a:t>
            </a:r>
            <a:r>
              <a:rPr lang="es-PE" sz="2400" dirty="0"/>
              <a:t>="3"&gt;</a:t>
            </a:r>
            <a:r>
              <a:rPr lang="es-PE" sz="2400" dirty="0" err="1"/>
              <a:t>Opcion</a:t>
            </a:r>
            <a:r>
              <a:rPr lang="es-PE" sz="2400" dirty="0"/>
              <a:t> 3&lt;</a:t>
            </a:r>
            <a:r>
              <a:rPr lang="es-PE" sz="2400" dirty="0" err="1"/>
              <a:t>br</a:t>
            </a:r>
            <a:r>
              <a:rPr lang="es-PE" sz="2400" dirty="0"/>
              <a:t>&gt;</a:t>
            </a:r>
            <a:br>
              <a:rPr lang="es-PE" sz="2400" dirty="0"/>
            </a:br>
            <a:r>
              <a:rPr lang="es-PE" sz="2400" dirty="0" smtClean="0"/>
              <a:t>    &lt;</a:t>
            </a:r>
            <a:r>
              <a:rPr lang="es-PE" sz="2400" dirty="0"/>
              <a:t>input </a:t>
            </a:r>
            <a:r>
              <a:rPr lang="es-PE" sz="2400" dirty="0" err="1"/>
              <a:t>type</a:t>
            </a:r>
            <a:r>
              <a:rPr lang="es-PE" sz="2400" dirty="0"/>
              <a:t>="radio" </a:t>
            </a:r>
            <a:r>
              <a:rPr lang="es-PE" sz="2400" dirty="0" err="1"/>
              <a:t>name</a:t>
            </a:r>
            <a:r>
              <a:rPr lang="es-PE" sz="2400" dirty="0"/>
              <a:t>="R1" </a:t>
            </a:r>
            <a:r>
              <a:rPr lang="es-PE" sz="2400" dirty="0" err="1"/>
              <a:t>value</a:t>
            </a:r>
            <a:r>
              <a:rPr lang="es-PE" sz="2400" dirty="0"/>
              <a:t>="4"&gt;</a:t>
            </a:r>
            <a:r>
              <a:rPr lang="es-PE" sz="2400" dirty="0" err="1"/>
              <a:t>Opcion</a:t>
            </a:r>
            <a:r>
              <a:rPr lang="es-PE" sz="2400" dirty="0"/>
              <a:t> </a:t>
            </a:r>
            <a:r>
              <a:rPr lang="es-PE" sz="2400" dirty="0" smtClean="0"/>
              <a:t>4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 err="1" smtClean="0"/>
              <a:t>name</a:t>
            </a:r>
            <a:r>
              <a:rPr lang="es-PE" sz="2800" dirty="0"/>
              <a:t>, este atributo permite la </a:t>
            </a:r>
            <a:r>
              <a:rPr lang="es-PE" sz="2800" dirty="0" smtClean="0"/>
              <a:t>identificación </a:t>
            </a:r>
            <a:r>
              <a:rPr lang="es-PE" sz="2800" dirty="0"/>
              <a:t>del campo en el cliente y el servidor, </a:t>
            </a:r>
            <a:r>
              <a:rPr lang="es-PE" sz="2800" dirty="0" smtClean="0"/>
              <a:t>además el </a:t>
            </a:r>
            <a:r>
              <a:rPr lang="es-PE" sz="2800" dirty="0"/>
              <a:t>valor de </a:t>
            </a:r>
            <a:r>
              <a:rPr lang="es-PE" sz="2800" dirty="0" err="1"/>
              <a:t>name</a:t>
            </a:r>
            <a:r>
              <a:rPr lang="es-PE" sz="2800" dirty="0"/>
              <a:t>, será </a:t>
            </a:r>
            <a:r>
              <a:rPr lang="es-PE" sz="2800" dirty="0" smtClean="0"/>
              <a:t>identificado </a:t>
            </a:r>
            <a:r>
              <a:rPr lang="es-PE" sz="2800" dirty="0"/>
              <a:t>por el atributo </a:t>
            </a:r>
            <a:r>
              <a:rPr lang="es-PE" sz="2800" b="1" dirty="0" err="1"/>
              <a:t>value</a:t>
            </a:r>
            <a:r>
              <a:rPr lang="es-PE" sz="2800" dirty="0"/>
              <a:t> de la </a:t>
            </a:r>
            <a:r>
              <a:rPr lang="es-PE" sz="2800" dirty="0" err="1"/>
              <a:t>opcion</a:t>
            </a:r>
            <a:r>
              <a:rPr lang="es-PE" sz="2800" dirty="0"/>
              <a:t> </a:t>
            </a:r>
            <a:r>
              <a:rPr lang="es-PE" sz="2800" dirty="0" smtClean="0"/>
              <a:t>seleccionada.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 err="1" smtClean="0"/>
              <a:t>checked</a:t>
            </a:r>
            <a:r>
              <a:rPr lang="es-PE" sz="2800" dirty="0"/>
              <a:t>, que nos indicará el estado por defecto del elemento, si estará o no seleccionado. </a:t>
            </a:r>
          </a:p>
        </p:txBody>
      </p:sp>
    </p:spTree>
    <p:extLst>
      <p:ext uri="{BB962C8B-B14F-4D97-AF65-F5344CB8AC3E}">
        <p14:creationId xmlns:p14="http://schemas.microsoft.com/office/powerpoint/2010/main" val="35580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Campo </a:t>
            </a:r>
            <a:r>
              <a:rPr lang="es-PE" dirty="0" err="1" smtClean="0">
                <a:solidFill>
                  <a:schemeClr val="bg1"/>
                </a:solidFill>
              </a:rPr>
              <a:t>select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dirty="0" smtClean="0"/>
              <a:t>            </a:t>
            </a:r>
            <a:r>
              <a:rPr lang="en-US" sz="2400" dirty="0" smtClean="0"/>
              <a:t>&lt;</a:t>
            </a:r>
            <a:r>
              <a:rPr lang="en-US" sz="2400" dirty="0"/>
              <a:t>select size="2" name="Select1" multiple&gt;</a:t>
            </a:r>
            <a:br>
              <a:rPr lang="en-US" sz="2400" dirty="0"/>
            </a:br>
            <a:r>
              <a:rPr lang="en-US" sz="2400" dirty="0" smtClean="0"/>
              <a:t>              &lt;</a:t>
            </a:r>
            <a:r>
              <a:rPr lang="en-US" sz="2400" dirty="0"/>
              <a:t>option value="1"&gt;</a:t>
            </a:r>
            <a:r>
              <a:rPr lang="en-US" sz="2400" dirty="0" err="1"/>
              <a:t>Opcion</a:t>
            </a:r>
            <a:r>
              <a:rPr lang="en-US" sz="2400" dirty="0"/>
              <a:t> 1&lt;/option&gt;</a:t>
            </a:r>
            <a:br>
              <a:rPr lang="en-US" sz="2400" dirty="0"/>
            </a:br>
            <a:r>
              <a:rPr lang="en-US" sz="2400" dirty="0" smtClean="0"/>
              <a:t>              &lt;</a:t>
            </a:r>
            <a:r>
              <a:rPr lang="en-US" sz="2400" dirty="0"/>
              <a:t>option value="2"&gt;</a:t>
            </a:r>
            <a:r>
              <a:rPr lang="en-US" sz="2400" dirty="0" err="1"/>
              <a:t>Opcion</a:t>
            </a:r>
            <a:r>
              <a:rPr lang="en-US" sz="2400" dirty="0"/>
              <a:t> 2&lt;/option&gt;</a:t>
            </a:r>
            <a:br>
              <a:rPr lang="en-US" sz="2400" dirty="0"/>
            </a:br>
            <a:r>
              <a:rPr lang="en-US" sz="2400" dirty="0" smtClean="0"/>
              <a:t>              &lt;</a:t>
            </a:r>
            <a:r>
              <a:rPr lang="en-US" sz="2400" dirty="0"/>
              <a:t>option value="3" selected&gt;</a:t>
            </a:r>
            <a:r>
              <a:rPr lang="en-US" sz="2400" dirty="0" err="1"/>
              <a:t>Opcion</a:t>
            </a:r>
            <a:r>
              <a:rPr lang="en-US" sz="2400" dirty="0"/>
              <a:t> 3&lt;/option&gt;</a:t>
            </a:r>
            <a:br>
              <a:rPr lang="en-US" sz="2400" dirty="0"/>
            </a:br>
            <a:r>
              <a:rPr lang="en-US" sz="2400" dirty="0" smtClean="0"/>
              <a:t>              &lt;/</a:t>
            </a:r>
            <a:r>
              <a:rPr lang="en-US" sz="2400" dirty="0"/>
              <a:t>select&gt; 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 err="1"/>
              <a:t>name</a:t>
            </a:r>
            <a:r>
              <a:rPr lang="es-PE" sz="2800" dirty="0"/>
              <a:t> - Este atributo, común en todos los campos de formulario identifica el objeto con su </a:t>
            </a:r>
            <a:r>
              <a:rPr lang="es-PE" sz="2800" dirty="0" smtClean="0"/>
              <a:t>valor.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 err="1" smtClean="0"/>
              <a:t>size</a:t>
            </a:r>
            <a:r>
              <a:rPr lang="es-PE" sz="2800" dirty="0" smtClean="0"/>
              <a:t> </a:t>
            </a:r>
            <a:r>
              <a:rPr lang="es-PE" sz="2800" dirty="0"/>
              <a:t>- Define el número de opciones que se muestran </a:t>
            </a:r>
            <a:r>
              <a:rPr lang="es-PE" sz="2800" dirty="0" err="1"/>
              <a:t>simultaniamente</a:t>
            </a:r>
            <a:r>
              <a:rPr lang="es-PE" sz="2800" dirty="0"/>
              <a:t> en pantalla cuando el elemento no esta desplegado.</a:t>
            </a:r>
            <a:br>
              <a:rPr lang="es-PE" sz="2800" dirty="0"/>
            </a:b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5499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Campo </a:t>
            </a:r>
            <a:r>
              <a:rPr lang="es-PE" dirty="0" err="1" smtClean="0">
                <a:solidFill>
                  <a:schemeClr val="bg1"/>
                </a:solidFill>
              </a:rPr>
              <a:t>select</a:t>
            </a:r>
            <a:r>
              <a:rPr lang="es-PE" dirty="0" smtClean="0">
                <a:solidFill>
                  <a:schemeClr val="bg1"/>
                </a:solidFill>
              </a:rPr>
              <a:t>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 err="1" smtClean="0"/>
              <a:t>multiple</a:t>
            </a:r>
            <a:r>
              <a:rPr lang="es-PE" sz="2800" dirty="0" smtClean="0"/>
              <a:t> </a:t>
            </a:r>
            <a:r>
              <a:rPr lang="es-PE" sz="2800" dirty="0"/>
              <a:t>- Cuando un </a:t>
            </a:r>
            <a:r>
              <a:rPr lang="es-PE" sz="2800" dirty="0" err="1"/>
              <a:t>select</a:t>
            </a:r>
            <a:r>
              <a:rPr lang="es-PE" sz="2800" dirty="0"/>
              <a:t> es </a:t>
            </a:r>
            <a:r>
              <a:rPr lang="es-PE" sz="2800" dirty="0" err="1"/>
              <a:t>multiple</a:t>
            </a:r>
            <a:r>
              <a:rPr lang="es-PE" sz="2800" dirty="0"/>
              <a:t> el visitante puede seleccionar mas de una </a:t>
            </a:r>
            <a:r>
              <a:rPr lang="es-PE" sz="2800" dirty="0" smtClean="0"/>
              <a:t>opción.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 err="1"/>
              <a:t>value</a:t>
            </a:r>
            <a:r>
              <a:rPr lang="es-PE" sz="2800" dirty="0"/>
              <a:t> - Indica el valor que tomará el </a:t>
            </a:r>
            <a:r>
              <a:rPr lang="es-PE" sz="2800" dirty="0" err="1"/>
              <a:t>select</a:t>
            </a:r>
            <a:r>
              <a:rPr lang="es-PE" sz="2800" dirty="0"/>
              <a:t> cuando esta </a:t>
            </a:r>
            <a:r>
              <a:rPr lang="es-PE" sz="2800" dirty="0" smtClean="0"/>
              <a:t>opción </a:t>
            </a:r>
            <a:r>
              <a:rPr lang="es-PE" sz="2800" dirty="0"/>
              <a:t>sea la </a:t>
            </a:r>
            <a:r>
              <a:rPr lang="es-PE" sz="2800" dirty="0" smtClean="0"/>
              <a:t>seleccionada.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 err="1" smtClean="0"/>
              <a:t>selected</a:t>
            </a:r>
            <a:r>
              <a:rPr lang="es-PE" sz="2800" dirty="0" smtClean="0"/>
              <a:t> </a:t>
            </a:r>
            <a:r>
              <a:rPr lang="es-PE" sz="2800" dirty="0"/>
              <a:t>- Cuando un </a:t>
            </a:r>
            <a:r>
              <a:rPr lang="es-PE" sz="2800" dirty="0" err="1"/>
              <a:t>option</a:t>
            </a:r>
            <a:r>
              <a:rPr lang="es-PE" sz="2800" dirty="0"/>
              <a:t> es </a:t>
            </a:r>
            <a:r>
              <a:rPr lang="es-PE" sz="2800" dirty="0" err="1"/>
              <a:t>selected</a:t>
            </a:r>
            <a:r>
              <a:rPr lang="es-PE" sz="2800" dirty="0"/>
              <a:t>, aparece seleccionado por defecto.</a:t>
            </a:r>
          </a:p>
        </p:txBody>
      </p:sp>
    </p:spTree>
    <p:extLst>
      <p:ext uri="{BB962C8B-B14F-4D97-AF65-F5344CB8AC3E}">
        <p14:creationId xmlns:p14="http://schemas.microsoft.com/office/powerpoint/2010/main" val="30999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Campo de archivo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 smtClean="0"/>
              <a:t>type</a:t>
            </a:r>
            <a:r>
              <a:rPr lang="en-US" sz="2800" dirty="0" smtClean="0"/>
              <a:t>, define el </a:t>
            </a:r>
            <a:r>
              <a:rPr lang="en-US" sz="2800" dirty="0" err="1" smtClean="0"/>
              <a:t>tipo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file.</a:t>
            </a:r>
            <a:endParaRPr lang="es-PE" sz="2800" dirty="0" smtClean="0"/>
          </a:p>
          <a:p>
            <a:pPr>
              <a:spcBef>
                <a:spcPts val="1200"/>
              </a:spcBef>
            </a:pPr>
            <a:r>
              <a:rPr lang="es-PE" sz="2800" dirty="0" smtClean="0"/>
              <a:t>	 &lt;</a:t>
            </a:r>
            <a:r>
              <a:rPr lang="es-PE" sz="2800" dirty="0"/>
              <a:t>input </a:t>
            </a:r>
            <a:r>
              <a:rPr lang="es-PE" sz="2800" dirty="0" err="1"/>
              <a:t>type</a:t>
            </a:r>
            <a:r>
              <a:rPr lang="es-PE" sz="2800" dirty="0"/>
              <a:t>="file"&gt; 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 err="1" smtClean="0"/>
              <a:t>name</a:t>
            </a:r>
            <a:r>
              <a:rPr lang="es-PE" sz="2800" dirty="0"/>
              <a:t>, definimos el nombre que identificará el archivo subido al </a:t>
            </a:r>
            <a:r>
              <a:rPr lang="es-PE" sz="2800" dirty="0" smtClean="0"/>
              <a:t>servidor.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	&lt;</a:t>
            </a:r>
            <a:r>
              <a:rPr lang="en-US" sz="2800" dirty="0"/>
              <a:t>input type="file" size="30" name="upload"&gt; 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 smtClean="0"/>
              <a:t>size</a:t>
            </a:r>
            <a:r>
              <a:rPr lang="en-US" sz="2800" dirty="0" smtClean="0"/>
              <a:t>, </a:t>
            </a:r>
            <a:r>
              <a:rPr lang="es-PE" sz="2800" dirty="0"/>
              <a:t>define el número de </a:t>
            </a:r>
            <a:r>
              <a:rPr lang="es-PE" sz="2800" dirty="0" err="1"/>
              <a:t>carácteres</a:t>
            </a:r>
            <a:r>
              <a:rPr lang="es-PE" sz="2800" dirty="0"/>
              <a:t> que caben en el </a:t>
            </a:r>
            <a:r>
              <a:rPr lang="es-PE" sz="2800" dirty="0" smtClean="0"/>
              <a:t>campo.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	&lt;</a:t>
            </a:r>
            <a:r>
              <a:rPr lang="en-US" sz="2800" dirty="0"/>
              <a:t>input type="file" size="30"&gt; 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5456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Campo de archivo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b="1" dirty="0" smtClean="0"/>
              <a:t>style, background y color</a:t>
            </a:r>
            <a:r>
              <a:rPr lang="en-US" sz="2800" dirty="0" smtClean="0"/>
              <a:t>, </a:t>
            </a:r>
            <a:r>
              <a:rPr lang="es-PE" sz="2800" dirty="0" smtClean="0"/>
              <a:t>cambia </a:t>
            </a:r>
            <a:r>
              <a:rPr lang="es-PE" sz="2800" dirty="0"/>
              <a:t>los colores de fondo y de letra de la caja de </a:t>
            </a:r>
            <a:r>
              <a:rPr lang="es-PE" sz="2800" dirty="0" smtClean="0"/>
              <a:t>texto</a:t>
            </a:r>
            <a:r>
              <a:rPr lang="en-US" sz="2800" dirty="0" smtClean="0"/>
              <a:t>.</a:t>
            </a:r>
            <a:endParaRPr lang="es-PE" sz="2800" dirty="0" smtClean="0"/>
          </a:p>
          <a:p>
            <a:pPr>
              <a:spcBef>
                <a:spcPts val="1200"/>
              </a:spcBef>
            </a:pPr>
            <a:r>
              <a:rPr lang="es-PE" sz="2800" dirty="0" smtClean="0"/>
              <a:t>   </a:t>
            </a:r>
            <a:r>
              <a:rPr lang="en-US" sz="2400" dirty="0"/>
              <a:t>&lt;input type="file" style="background:#ff0000; color:#</a:t>
            </a:r>
            <a:r>
              <a:rPr lang="en-US" sz="2400" dirty="0" err="1"/>
              <a:t>ffffff</a:t>
            </a:r>
            <a:r>
              <a:rPr lang="en-US" sz="2400" dirty="0"/>
              <a:t>"&gt;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43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Botones de formularios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/>
              <a:t>Botón </a:t>
            </a:r>
            <a:r>
              <a:rPr lang="es-PE" sz="2800" b="1" dirty="0" smtClean="0"/>
              <a:t>enviar,  </a:t>
            </a:r>
            <a:r>
              <a:rPr lang="es-PE" sz="2800" dirty="0" smtClean="0"/>
              <a:t>es un </a:t>
            </a:r>
            <a:r>
              <a:rPr lang="es-PE" sz="2800" dirty="0"/>
              <a:t>botón del tipo </a:t>
            </a:r>
            <a:r>
              <a:rPr lang="es-PE" sz="2800" b="1" dirty="0" err="1"/>
              <a:t>submit</a:t>
            </a:r>
            <a:r>
              <a:rPr lang="es-PE" sz="2800" dirty="0"/>
              <a:t> que envía el formulario usando el método especificado en la </a:t>
            </a:r>
            <a:r>
              <a:rPr lang="es-PE" sz="2800" dirty="0" smtClean="0"/>
              <a:t>etiqueta </a:t>
            </a:r>
            <a:r>
              <a:rPr lang="es-PE" sz="2800" dirty="0" err="1" smtClean="0"/>
              <a:t>form</a:t>
            </a:r>
            <a:r>
              <a:rPr lang="es-PE" sz="28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s-PE" sz="2800" dirty="0" smtClean="0"/>
              <a:t>	&lt;</a:t>
            </a:r>
            <a:r>
              <a:rPr lang="es-PE" sz="2800" dirty="0"/>
              <a:t>input </a:t>
            </a:r>
            <a:r>
              <a:rPr lang="es-PE" sz="2800" dirty="0" err="1"/>
              <a:t>type</a:t>
            </a:r>
            <a:r>
              <a:rPr lang="es-PE" sz="2800" dirty="0"/>
              <a:t>="</a:t>
            </a:r>
            <a:r>
              <a:rPr lang="es-PE" sz="2800" dirty="0" err="1"/>
              <a:t>submit</a:t>
            </a:r>
            <a:r>
              <a:rPr lang="es-PE" sz="2800" dirty="0"/>
              <a:t>" </a:t>
            </a:r>
            <a:r>
              <a:rPr lang="es-PE" sz="2800" dirty="0" err="1"/>
              <a:t>name</a:t>
            </a:r>
            <a:r>
              <a:rPr lang="es-PE" sz="2800" dirty="0"/>
              <a:t>="nombre" </a:t>
            </a:r>
            <a:r>
              <a:rPr lang="es-PE" sz="2800" dirty="0" smtClean="0"/>
              <a:t>			</a:t>
            </a:r>
            <a:r>
              <a:rPr lang="es-PE" sz="2800" dirty="0" err="1" smtClean="0"/>
              <a:t>value</a:t>
            </a:r>
            <a:r>
              <a:rPr lang="es-PE" sz="2800" dirty="0"/>
              <a:t>="Enviar!"&gt; 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/>
              <a:t>Botón </a:t>
            </a:r>
            <a:r>
              <a:rPr lang="es-PE" sz="2800" b="1" dirty="0" err="1" smtClean="0"/>
              <a:t>reestablecer</a:t>
            </a:r>
            <a:r>
              <a:rPr lang="es-PE" sz="2800" b="1" dirty="0" smtClean="0"/>
              <a:t>,  </a:t>
            </a:r>
            <a:r>
              <a:rPr lang="es-PE" sz="2800" dirty="0" smtClean="0"/>
              <a:t>este </a:t>
            </a:r>
            <a:r>
              <a:rPr lang="es-PE" sz="2800" dirty="0"/>
              <a:t>botón del tipo </a:t>
            </a:r>
            <a:r>
              <a:rPr lang="es-PE" sz="2800" b="1" dirty="0" err="1"/>
              <a:t>reset</a:t>
            </a:r>
            <a:r>
              <a:rPr lang="es-PE" sz="2800" dirty="0"/>
              <a:t> volverá los campos del formulario a su valor </a:t>
            </a:r>
            <a:r>
              <a:rPr lang="es-PE" sz="2800" dirty="0" smtClean="0"/>
              <a:t>inicial.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	&lt;</a:t>
            </a:r>
            <a:r>
              <a:rPr lang="en-US" sz="2800" dirty="0"/>
              <a:t>input type="reset" name="</a:t>
            </a:r>
            <a:r>
              <a:rPr lang="en-US" sz="2800" dirty="0" err="1"/>
              <a:t>nombre</a:t>
            </a:r>
            <a:r>
              <a:rPr lang="en-US" sz="2800" dirty="0"/>
              <a:t>" </a:t>
            </a:r>
            <a:r>
              <a:rPr lang="en-US" sz="2800" dirty="0" smtClean="0"/>
              <a:t>				value</a:t>
            </a:r>
            <a:r>
              <a:rPr lang="en-US" sz="2800" dirty="0"/>
              <a:t>="</a:t>
            </a:r>
            <a:r>
              <a:rPr lang="en-US" sz="2800" dirty="0" err="1"/>
              <a:t>Borrar</a:t>
            </a:r>
            <a:r>
              <a:rPr lang="en-US" sz="2800" dirty="0"/>
              <a:t>!"&gt; 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2836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Botones de formularios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/>
              <a:t>Botón </a:t>
            </a:r>
            <a:r>
              <a:rPr lang="es-PE" sz="2800" b="1" dirty="0" smtClean="0"/>
              <a:t>normal, </a:t>
            </a:r>
            <a:r>
              <a:rPr lang="es-PE" sz="2800" dirty="0" smtClean="0"/>
              <a:t>su </a:t>
            </a:r>
            <a:r>
              <a:rPr lang="es-PE" sz="2800" dirty="0"/>
              <a:t>tipo es </a:t>
            </a:r>
            <a:r>
              <a:rPr lang="es-PE" sz="2800" b="1" dirty="0" err="1"/>
              <a:t>button</a:t>
            </a:r>
            <a:r>
              <a:rPr lang="es-PE" sz="2800" dirty="0"/>
              <a:t> y aunque se llamen 'normal', será el menos usado porque aislado no genera </a:t>
            </a:r>
            <a:r>
              <a:rPr lang="es-PE" sz="2800" dirty="0" err="1"/>
              <a:t>ningúna</a:t>
            </a:r>
            <a:r>
              <a:rPr lang="es-PE" sz="2800" dirty="0"/>
              <a:t> </a:t>
            </a:r>
            <a:r>
              <a:rPr lang="es-PE" sz="2800" dirty="0" smtClean="0"/>
              <a:t>acción.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	&lt;</a:t>
            </a:r>
            <a:r>
              <a:rPr lang="en-US" sz="2800" dirty="0"/>
              <a:t>input type="button" </a:t>
            </a:r>
            <a:r>
              <a:rPr lang="en-US" sz="2800" dirty="0" err="1"/>
              <a:t>onclick</a:t>
            </a:r>
            <a:r>
              <a:rPr lang="en-US" sz="2800" dirty="0"/>
              <a:t>="submit();" </a:t>
            </a:r>
            <a:r>
              <a:rPr lang="en-US" sz="2800" dirty="0" smtClean="0"/>
              <a:t>	name=“</a:t>
            </a:r>
            <a:r>
              <a:rPr lang="en-US" sz="2800" dirty="0" err="1" smtClean="0"/>
              <a:t>Enviar</a:t>
            </a:r>
            <a:r>
              <a:rPr lang="en-US" sz="2800" dirty="0" smtClean="0"/>
              <a:t>" </a:t>
            </a:r>
            <a:r>
              <a:rPr lang="en-US" sz="2800" dirty="0"/>
              <a:t>value="</a:t>
            </a:r>
            <a:r>
              <a:rPr lang="en-US" sz="2800" dirty="0" err="1"/>
              <a:t>Enviar</a:t>
            </a:r>
            <a:r>
              <a:rPr lang="en-US" sz="2800" dirty="0"/>
              <a:t>!"&gt; 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3348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¿ Que es XHTML ?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800"/>
            <a:ext cx="813690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XHTML es un lenguaje similar a HTML, pero con algunas diferencias que lo hacen más robusto y aconsejable para la modelación de páginas web.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XHTML es una vuelta hacia atrás, que intenta recuperar la línea marcada por los </a:t>
            </a:r>
            <a:r>
              <a:rPr lang="es-PE" sz="2800" dirty="0" smtClean="0"/>
              <a:t>estándares.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Trata </a:t>
            </a:r>
            <a:r>
              <a:rPr lang="es-PE" sz="2800" dirty="0"/>
              <a:t>de solucionar diversos casos de uso del HTML, a la vez que lo prepara para adaptarse a las nuevas necesidades y corrientes tecnológicas. </a:t>
            </a:r>
          </a:p>
        </p:txBody>
      </p:sp>
    </p:spTree>
    <p:extLst>
      <p:ext uri="{BB962C8B-B14F-4D97-AF65-F5344CB8AC3E}">
        <p14:creationId xmlns:p14="http://schemas.microsoft.com/office/powerpoint/2010/main" val="33023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Basado en XML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799"/>
            <a:ext cx="813690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err="1" smtClean="0"/>
              <a:t>Basado</a:t>
            </a:r>
            <a:r>
              <a:rPr lang="en-US" sz="2800" dirty="0" smtClean="0"/>
              <a:t> en XML el </a:t>
            </a:r>
            <a:r>
              <a:rPr lang="en-US" sz="2800" dirty="0" err="1" smtClean="0"/>
              <a:t>lenguaje</a:t>
            </a:r>
            <a:r>
              <a:rPr lang="en-US" sz="2800" dirty="0" smtClean="0"/>
              <a:t> de </a:t>
            </a:r>
            <a:r>
              <a:rPr lang="en-US" sz="2800" dirty="0" err="1" smtClean="0"/>
              <a:t>marcas</a:t>
            </a:r>
            <a:r>
              <a:rPr lang="en-US" sz="2800" dirty="0" smtClean="0"/>
              <a:t> mas popular y </a:t>
            </a:r>
            <a:r>
              <a:rPr lang="en-US" sz="2800" dirty="0" err="1" smtClean="0"/>
              <a:t>estandar</a:t>
            </a:r>
            <a:r>
              <a:rPr lang="en-US" sz="2800" dirty="0" smtClean="0"/>
              <a:t> del </a:t>
            </a:r>
            <a:r>
              <a:rPr lang="en-US" sz="2800" dirty="0" err="1" smtClean="0"/>
              <a:t>mercado</a:t>
            </a:r>
            <a:r>
              <a:rPr lang="en-US" sz="2800" dirty="0" smtClean="0"/>
              <a:t>.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Podemos </a:t>
            </a:r>
            <a:r>
              <a:rPr lang="es-PE" sz="2800" dirty="0"/>
              <a:t>decir que XHTML es la versión XML de </a:t>
            </a:r>
            <a:r>
              <a:rPr lang="es-PE" sz="2800" dirty="0" smtClean="0"/>
              <a:t>HTML.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Se puede procesar su contenido por cualquier programa informático (igual que ocurre con el XML</a:t>
            </a:r>
            <a:r>
              <a:rPr lang="es-PE" sz="2800" dirty="0" smtClean="0"/>
              <a:t>)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Los navegadores no tienen por qué volverse locos intentando interpretar lo que el desarrollador ha querido </a:t>
            </a:r>
            <a:r>
              <a:rPr lang="es-PE" sz="2800" dirty="0" smtClean="0"/>
              <a:t>escribir, </a:t>
            </a:r>
            <a:r>
              <a:rPr lang="es-PE" sz="2800" dirty="0"/>
              <a:t>ni solucionar los posibles errores de código cometidos, como ocurría con HTML. </a:t>
            </a:r>
            <a:endParaRPr lang="en-US" sz="2800" dirty="0" smtClean="0"/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4299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Atributos de una tabla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7544" y="1628800"/>
            <a:ext cx="8136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/>
              <a:t>align</a:t>
            </a:r>
            <a:r>
              <a:rPr lang="es-PE" sz="2800" dirty="0"/>
              <a:t> Alinea horizontalmente la tabla con respecto a </a:t>
            </a:r>
            <a:r>
              <a:rPr lang="es-PE" sz="2800" dirty="0" smtClean="0"/>
              <a:t>su entorno</a:t>
            </a:r>
            <a:r>
              <a:rPr lang="es-PE" sz="28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/>
              <a:t>background</a:t>
            </a:r>
            <a:r>
              <a:rPr lang="es-PE" sz="2800" dirty="0"/>
              <a:t> Nos permite colocar un fondo para la tabla a </a:t>
            </a:r>
            <a:r>
              <a:rPr lang="es-PE" sz="2800" dirty="0" smtClean="0"/>
              <a:t>partir de </a:t>
            </a:r>
            <a:r>
              <a:rPr lang="es-PE" sz="2800" dirty="0"/>
              <a:t>un enlace a una imagen.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/>
              <a:t>bgcolor</a:t>
            </a:r>
            <a:r>
              <a:rPr lang="es-PE" sz="2800" dirty="0"/>
              <a:t> Da color de fondo a la tabla.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/>
              <a:t>border</a:t>
            </a:r>
            <a:r>
              <a:rPr lang="es-PE" sz="2800" dirty="0"/>
              <a:t> Define el número de </a:t>
            </a:r>
            <a:r>
              <a:rPr lang="es-PE" sz="2800" dirty="0" err="1"/>
              <a:t>pixels</a:t>
            </a:r>
            <a:r>
              <a:rPr lang="es-PE" sz="2800" dirty="0"/>
              <a:t> del borde principal.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/>
              <a:t>bordercolor</a:t>
            </a:r>
            <a:r>
              <a:rPr lang="es-PE" sz="2800" dirty="0"/>
              <a:t> Define el color del borde.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/>
              <a:t>cellpadding</a:t>
            </a:r>
            <a:r>
              <a:rPr lang="es-PE" sz="2800" dirty="0"/>
              <a:t> Define, en </a:t>
            </a:r>
            <a:r>
              <a:rPr lang="es-PE" sz="2800" dirty="0" err="1"/>
              <a:t>pixels</a:t>
            </a:r>
            <a:r>
              <a:rPr lang="es-PE" sz="2800" dirty="0"/>
              <a:t>, el espacio entre los bordes de </a:t>
            </a:r>
            <a:r>
              <a:rPr lang="es-PE" sz="2800" dirty="0" smtClean="0"/>
              <a:t>la celda </a:t>
            </a:r>
            <a:r>
              <a:rPr lang="es-PE" sz="2800" dirty="0"/>
              <a:t>y el contenido de la misma</a:t>
            </a:r>
            <a:r>
              <a:rPr lang="es-PE" sz="2800" dirty="0" smtClean="0"/>
              <a:t>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4139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HXML como lenguaje semántico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799"/>
            <a:ext cx="813690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Lo ideal es </a:t>
            </a:r>
            <a:r>
              <a:rPr lang="es-PE" sz="2800" dirty="0" smtClean="0"/>
              <a:t>escribir </a:t>
            </a:r>
            <a:r>
              <a:rPr lang="es-PE" sz="2800" dirty="0"/>
              <a:t>el contenido de manera que se exprese qué es cada cosa y no cómo tiene que verse cada cosa. De ese modo, la web sería semántica, porque se especificaría sólo el significado de cada elemento y no cómo se debe de visualizar. </a:t>
            </a:r>
            <a:endParaRPr lang="es-PE" sz="2800" dirty="0" smtClean="0"/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XHTML </a:t>
            </a:r>
            <a:r>
              <a:rPr lang="es-PE" sz="2800" dirty="0" smtClean="0"/>
              <a:t>suprime </a:t>
            </a:r>
            <a:r>
              <a:rPr lang="es-PE" sz="2800" dirty="0"/>
              <a:t>todas </a:t>
            </a:r>
            <a:r>
              <a:rPr lang="es-PE" sz="2800" dirty="0" smtClean="0"/>
              <a:t>aquellas etiquetas </a:t>
            </a:r>
            <a:r>
              <a:rPr lang="es-PE" sz="2800" dirty="0"/>
              <a:t>y atributos que sirven para definir el aspecto y sólo se dejan las etiquetas que sirven para definir el significado de cada elemento de la página. </a:t>
            </a:r>
          </a:p>
        </p:txBody>
      </p:sp>
    </p:spTree>
    <p:extLst>
      <p:ext uri="{BB962C8B-B14F-4D97-AF65-F5344CB8AC3E}">
        <p14:creationId xmlns:p14="http://schemas.microsoft.com/office/powerpoint/2010/main" val="24382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Estructura XHML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799"/>
            <a:ext cx="8136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rgbClr val="002060"/>
                </a:solidFill>
              </a:rPr>
              <a:t>&lt;?</a:t>
            </a:r>
            <a:r>
              <a:rPr lang="es-PE" sz="2000" b="1" dirty="0" err="1">
                <a:solidFill>
                  <a:srgbClr val="002060"/>
                </a:solidFill>
              </a:rPr>
              <a:t>xml</a:t>
            </a:r>
            <a:r>
              <a:rPr lang="es-PE" sz="2000" b="1" dirty="0">
                <a:solidFill>
                  <a:srgbClr val="002060"/>
                </a:solidFill>
              </a:rPr>
              <a:t> </a:t>
            </a:r>
            <a:r>
              <a:rPr lang="es-PE" sz="2000" b="1" dirty="0" err="1">
                <a:solidFill>
                  <a:srgbClr val="002060"/>
                </a:solidFill>
              </a:rPr>
              <a:t>version</a:t>
            </a:r>
            <a:r>
              <a:rPr lang="es-PE" sz="2000" b="1" dirty="0">
                <a:solidFill>
                  <a:srgbClr val="002060"/>
                </a:solidFill>
              </a:rPr>
              <a:t>="1.0" </a:t>
            </a:r>
            <a:r>
              <a:rPr lang="es-PE" sz="2000" b="1" dirty="0" err="1">
                <a:solidFill>
                  <a:srgbClr val="002060"/>
                </a:solidFill>
              </a:rPr>
              <a:t>encoding</a:t>
            </a:r>
            <a:r>
              <a:rPr lang="es-PE" sz="2000" b="1" dirty="0">
                <a:solidFill>
                  <a:srgbClr val="002060"/>
                </a:solidFill>
              </a:rPr>
              <a:t>="UTF-8"?&gt;</a:t>
            </a:r>
          </a:p>
          <a:p>
            <a:r>
              <a:rPr lang="es-PE" sz="2000" b="1" dirty="0">
                <a:solidFill>
                  <a:srgbClr val="002060"/>
                </a:solidFill>
              </a:rPr>
              <a:t>&lt;!DOCTYPE </a:t>
            </a:r>
            <a:r>
              <a:rPr lang="es-PE" sz="2000" b="1" dirty="0" err="1">
                <a:solidFill>
                  <a:srgbClr val="002060"/>
                </a:solidFill>
              </a:rPr>
              <a:t>html</a:t>
            </a:r>
            <a:r>
              <a:rPr lang="es-PE" sz="2000" b="1" dirty="0">
                <a:solidFill>
                  <a:srgbClr val="002060"/>
                </a:solidFill>
              </a:rPr>
              <a:t> PUBLIC "-//W3C//DTD XHTML 1.1//EN"</a:t>
            </a:r>
          </a:p>
          <a:p>
            <a:r>
              <a:rPr lang="es-PE" sz="2000" b="1" dirty="0">
                <a:solidFill>
                  <a:srgbClr val="002060"/>
                </a:solidFill>
              </a:rPr>
              <a:t>"http://www.w3.org/TR/xhtml11/DTD/xhtml11.dtd"&gt;</a:t>
            </a:r>
          </a:p>
          <a:p>
            <a:endParaRPr lang="es-PE" sz="2000" b="1" dirty="0">
              <a:solidFill>
                <a:srgbClr val="002060"/>
              </a:solidFill>
            </a:endParaRPr>
          </a:p>
          <a:p>
            <a:r>
              <a:rPr lang="es-PE" sz="2000" b="1" dirty="0">
                <a:solidFill>
                  <a:srgbClr val="002060"/>
                </a:solidFill>
              </a:rPr>
              <a:t>&lt;</a:t>
            </a:r>
            <a:r>
              <a:rPr lang="es-PE" sz="2000" b="1" dirty="0" err="1">
                <a:solidFill>
                  <a:srgbClr val="002060"/>
                </a:solidFill>
              </a:rPr>
              <a:t>html</a:t>
            </a:r>
            <a:r>
              <a:rPr lang="es-PE" sz="2000" b="1" dirty="0">
                <a:solidFill>
                  <a:srgbClr val="002060"/>
                </a:solidFill>
              </a:rPr>
              <a:t> </a:t>
            </a:r>
            <a:r>
              <a:rPr lang="es-PE" sz="2000" b="1" dirty="0" err="1">
                <a:solidFill>
                  <a:srgbClr val="002060"/>
                </a:solidFill>
              </a:rPr>
              <a:t>xmlns</a:t>
            </a:r>
            <a:r>
              <a:rPr lang="es-PE" sz="2000" b="1" dirty="0">
                <a:solidFill>
                  <a:srgbClr val="002060"/>
                </a:solidFill>
              </a:rPr>
              <a:t>="http://www.w3.org/1999/xhtml" </a:t>
            </a:r>
            <a:r>
              <a:rPr lang="es-PE" sz="2000" b="1" dirty="0" err="1">
                <a:solidFill>
                  <a:srgbClr val="002060"/>
                </a:solidFill>
              </a:rPr>
              <a:t>xml:lang</a:t>
            </a:r>
            <a:r>
              <a:rPr lang="es-PE" sz="2000" b="1" dirty="0">
                <a:solidFill>
                  <a:srgbClr val="002060"/>
                </a:solidFill>
              </a:rPr>
              <a:t>="en"&gt;</a:t>
            </a:r>
          </a:p>
          <a:p>
            <a:r>
              <a:rPr lang="es-PE" sz="2000" b="1" dirty="0">
                <a:solidFill>
                  <a:srgbClr val="002060"/>
                </a:solidFill>
              </a:rPr>
              <a:t>    &lt;head&gt;</a:t>
            </a:r>
          </a:p>
          <a:p>
            <a:r>
              <a:rPr lang="es-PE" sz="2000" b="1" dirty="0">
                <a:solidFill>
                  <a:srgbClr val="002060"/>
                </a:solidFill>
              </a:rPr>
              <a:t>        &lt;</a:t>
            </a:r>
            <a:r>
              <a:rPr lang="es-PE" sz="2000" b="1" dirty="0" err="1">
                <a:solidFill>
                  <a:srgbClr val="002060"/>
                </a:solidFill>
              </a:rPr>
              <a:t>title</a:t>
            </a:r>
            <a:r>
              <a:rPr lang="es-PE" sz="2000" b="1" dirty="0">
                <a:solidFill>
                  <a:srgbClr val="002060"/>
                </a:solidFill>
              </a:rPr>
              <a:t>&gt;ejemplo&lt;/</a:t>
            </a:r>
            <a:r>
              <a:rPr lang="es-PE" sz="2000" b="1" dirty="0" err="1">
                <a:solidFill>
                  <a:srgbClr val="002060"/>
                </a:solidFill>
              </a:rPr>
              <a:t>title</a:t>
            </a:r>
            <a:r>
              <a:rPr lang="es-PE" sz="2000" b="1" dirty="0">
                <a:solidFill>
                  <a:srgbClr val="002060"/>
                </a:solidFill>
              </a:rPr>
              <a:t>&gt;</a:t>
            </a:r>
          </a:p>
          <a:p>
            <a:endParaRPr lang="es-PE" sz="2000" b="1" dirty="0">
              <a:solidFill>
                <a:srgbClr val="002060"/>
              </a:solidFill>
            </a:endParaRPr>
          </a:p>
          <a:p>
            <a:r>
              <a:rPr lang="es-PE" sz="2000" b="1" dirty="0">
                <a:solidFill>
                  <a:srgbClr val="002060"/>
                </a:solidFill>
              </a:rPr>
              <a:t>    &lt;/head&gt;</a:t>
            </a:r>
          </a:p>
          <a:p>
            <a:endParaRPr lang="es-PE" sz="2000" b="1" dirty="0">
              <a:solidFill>
                <a:srgbClr val="002060"/>
              </a:solidFill>
            </a:endParaRPr>
          </a:p>
          <a:p>
            <a:r>
              <a:rPr lang="es-PE" sz="2000" b="1" dirty="0">
                <a:solidFill>
                  <a:srgbClr val="002060"/>
                </a:solidFill>
              </a:rPr>
              <a:t>    &lt;</a:t>
            </a:r>
            <a:r>
              <a:rPr lang="es-PE" sz="2000" b="1" dirty="0" err="1">
                <a:solidFill>
                  <a:srgbClr val="002060"/>
                </a:solidFill>
              </a:rPr>
              <a:t>body</a:t>
            </a:r>
            <a:r>
              <a:rPr lang="es-PE" sz="2000" b="1" dirty="0">
                <a:solidFill>
                  <a:srgbClr val="002060"/>
                </a:solidFill>
              </a:rPr>
              <a:t>&gt;</a:t>
            </a:r>
          </a:p>
          <a:p>
            <a:endParaRPr lang="es-PE" sz="2000" b="1" dirty="0">
              <a:solidFill>
                <a:srgbClr val="002060"/>
              </a:solidFill>
            </a:endParaRPr>
          </a:p>
          <a:p>
            <a:r>
              <a:rPr lang="es-PE" sz="2000" b="1" dirty="0">
                <a:solidFill>
                  <a:srgbClr val="002060"/>
                </a:solidFill>
              </a:rPr>
              <a:t>    &lt;/</a:t>
            </a:r>
            <a:r>
              <a:rPr lang="es-PE" sz="2000" b="1" dirty="0" err="1">
                <a:solidFill>
                  <a:srgbClr val="002060"/>
                </a:solidFill>
              </a:rPr>
              <a:t>body</a:t>
            </a:r>
            <a:r>
              <a:rPr lang="es-PE" sz="2000" b="1" dirty="0">
                <a:solidFill>
                  <a:srgbClr val="002060"/>
                </a:solidFill>
              </a:rPr>
              <a:t>&gt;</a:t>
            </a:r>
          </a:p>
          <a:p>
            <a:r>
              <a:rPr lang="es-PE" sz="2000" b="1" dirty="0">
                <a:solidFill>
                  <a:srgbClr val="002060"/>
                </a:solidFill>
              </a:rPr>
              <a:t>&lt;/</a:t>
            </a:r>
            <a:r>
              <a:rPr lang="es-PE" sz="2000" b="1" dirty="0" err="1">
                <a:solidFill>
                  <a:srgbClr val="002060"/>
                </a:solidFill>
              </a:rPr>
              <a:t>html</a:t>
            </a:r>
            <a:r>
              <a:rPr lang="es-PE" sz="2000" b="1" dirty="0" smtClean="0">
                <a:solidFill>
                  <a:srgbClr val="002060"/>
                </a:solidFill>
              </a:rPr>
              <a:t>&gt;</a:t>
            </a:r>
            <a:endParaRPr lang="es-PE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Diferencias entre HTML y XHTML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799"/>
            <a:ext cx="81369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600" dirty="0"/>
              <a:t>XHTML </a:t>
            </a:r>
            <a:r>
              <a:rPr lang="es-PE" sz="2600" dirty="0" smtClean="0"/>
              <a:t>semántico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600" dirty="0" smtClean="0"/>
              <a:t>Las </a:t>
            </a:r>
            <a:r>
              <a:rPr lang="es-PE" sz="2600" dirty="0"/>
              <a:t>etiquetas deben estar bien anidadas</a:t>
            </a:r>
          </a:p>
          <a:p>
            <a:r>
              <a:rPr lang="pt-BR" sz="2600" dirty="0" smtClean="0"/>
              <a:t>	</a:t>
            </a:r>
            <a:r>
              <a:rPr lang="pt-BR" sz="2600" dirty="0" err="1" smtClean="0"/>
              <a:t>Correcto</a:t>
            </a:r>
            <a:r>
              <a:rPr lang="pt-BR" sz="2600" dirty="0"/>
              <a:t>: </a:t>
            </a:r>
            <a:br>
              <a:rPr lang="pt-BR" sz="2600" dirty="0"/>
            </a:br>
            <a:r>
              <a:rPr lang="pt-BR" sz="2600" dirty="0" smtClean="0"/>
              <a:t>	</a:t>
            </a:r>
            <a:r>
              <a:rPr lang="pt-BR" sz="2600" b="1" dirty="0" smtClean="0">
                <a:solidFill>
                  <a:srgbClr val="002060"/>
                </a:solidFill>
              </a:rPr>
              <a:t>&lt;</a:t>
            </a:r>
            <a:r>
              <a:rPr lang="pt-BR" sz="2600" b="1" dirty="0" err="1">
                <a:solidFill>
                  <a:srgbClr val="002060"/>
                </a:solidFill>
              </a:rPr>
              <a:t>strong</a:t>
            </a:r>
            <a:r>
              <a:rPr lang="pt-BR" sz="2600" b="1" dirty="0">
                <a:solidFill>
                  <a:srgbClr val="002060"/>
                </a:solidFill>
              </a:rPr>
              <a:t>&gt;&lt;em&gt;</a:t>
            </a:r>
            <a:r>
              <a:rPr lang="pt-BR" sz="2600" b="1" dirty="0" err="1">
                <a:solidFill>
                  <a:srgbClr val="002060"/>
                </a:solidFill>
              </a:rPr>
              <a:t>Hola</a:t>
            </a:r>
            <a:r>
              <a:rPr lang="pt-BR" sz="2600" b="1" dirty="0">
                <a:solidFill>
                  <a:srgbClr val="002060"/>
                </a:solidFill>
              </a:rPr>
              <a:t>&lt;/em&gt;&lt;/</a:t>
            </a:r>
            <a:r>
              <a:rPr lang="pt-BR" sz="2600" b="1" dirty="0" err="1">
                <a:solidFill>
                  <a:srgbClr val="002060"/>
                </a:solidFill>
              </a:rPr>
              <a:t>strong</a:t>
            </a:r>
            <a:r>
              <a:rPr lang="pt-BR" sz="2600" b="1" dirty="0">
                <a:solidFill>
                  <a:srgbClr val="002060"/>
                </a:solidFill>
              </a:rPr>
              <a:t>&gt; </a:t>
            </a:r>
          </a:p>
          <a:p>
            <a:r>
              <a:rPr lang="pt-BR" sz="2600" dirty="0" smtClean="0"/>
              <a:t>	</a:t>
            </a:r>
            <a:r>
              <a:rPr lang="pt-BR" sz="2600" dirty="0" err="1" smtClean="0"/>
              <a:t>Incorrecto</a:t>
            </a:r>
            <a:r>
              <a:rPr lang="pt-BR" sz="2600" dirty="0"/>
              <a:t>: </a:t>
            </a:r>
            <a:br>
              <a:rPr lang="pt-BR" sz="2600" dirty="0"/>
            </a:br>
            <a:r>
              <a:rPr lang="pt-BR" sz="2600" dirty="0" smtClean="0"/>
              <a:t>	</a:t>
            </a:r>
            <a:r>
              <a:rPr lang="pt-BR" sz="2600" b="1" dirty="0" smtClean="0">
                <a:solidFill>
                  <a:srgbClr val="002060"/>
                </a:solidFill>
              </a:rPr>
              <a:t>&lt;</a:t>
            </a:r>
            <a:r>
              <a:rPr lang="pt-BR" sz="2600" b="1" dirty="0">
                <a:solidFill>
                  <a:srgbClr val="002060"/>
                </a:solidFill>
              </a:rPr>
              <a:t>em&gt;&lt;</a:t>
            </a:r>
            <a:r>
              <a:rPr lang="pt-BR" sz="2600" b="1" dirty="0" err="1">
                <a:solidFill>
                  <a:srgbClr val="002060"/>
                </a:solidFill>
              </a:rPr>
              <a:t>strong</a:t>
            </a:r>
            <a:r>
              <a:rPr lang="pt-BR" sz="2600" b="1" dirty="0">
                <a:solidFill>
                  <a:srgbClr val="002060"/>
                </a:solidFill>
              </a:rPr>
              <a:t>&gt;</a:t>
            </a:r>
            <a:r>
              <a:rPr lang="pt-BR" sz="2600" b="1" dirty="0" err="1">
                <a:solidFill>
                  <a:srgbClr val="002060"/>
                </a:solidFill>
              </a:rPr>
              <a:t>Hola</a:t>
            </a:r>
            <a:r>
              <a:rPr lang="pt-BR" sz="2600" b="1" dirty="0">
                <a:solidFill>
                  <a:srgbClr val="002060"/>
                </a:solidFill>
              </a:rPr>
              <a:t>&lt;/em&gt;&lt;/</a:t>
            </a:r>
            <a:r>
              <a:rPr lang="pt-BR" sz="2600" b="1" dirty="0" err="1">
                <a:solidFill>
                  <a:srgbClr val="002060"/>
                </a:solidFill>
              </a:rPr>
              <a:t>strong</a:t>
            </a:r>
            <a:r>
              <a:rPr lang="pt-BR" sz="2600" b="1" dirty="0">
                <a:solidFill>
                  <a:srgbClr val="002060"/>
                </a:solidFill>
              </a:rPr>
              <a:t>&gt; 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600" dirty="0" smtClean="0"/>
              <a:t>Todas </a:t>
            </a:r>
            <a:r>
              <a:rPr lang="es-PE" sz="2600" dirty="0"/>
              <a:t>las etiquetas se </a:t>
            </a:r>
            <a:r>
              <a:rPr lang="es-PE" sz="2600" dirty="0" smtClean="0"/>
              <a:t>cierran</a:t>
            </a:r>
          </a:p>
          <a:p>
            <a:r>
              <a:rPr lang="es-PE" sz="2600" dirty="0" smtClean="0"/>
              <a:t>	Correcto</a:t>
            </a:r>
            <a:r>
              <a:rPr lang="es-PE" sz="2600" dirty="0"/>
              <a:t>: </a:t>
            </a:r>
            <a:br>
              <a:rPr lang="es-PE" sz="2600" dirty="0"/>
            </a:br>
            <a:r>
              <a:rPr lang="es-PE" sz="2600" dirty="0" smtClean="0"/>
              <a:t>	</a:t>
            </a:r>
            <a:r>
              <a:rPr lang="es-PE" sz="2600" b="1" dirty="0" smtClean="0">
                <a:solidFill>
                  <a:srgbClr val="002060"/>
                </a:solidFill>
              </a:rPr>
              <a:t>&lt;</a:t>
            </a:r>
            <a:r>
              <a:rPr lang="es-PE" sz="2600" b="1" dirty="0" err="1">
                <a:solidFill>
                  <a:srgbClr val="002060"/>
                </a:solidFill>
              </a:rPr>
              <a:t>img</a:t>
            </a:r>
            <a:r>
              <a:rPr lang="es-PE" sz="2600" b="1" dirty="0">
                <a:solidFill>
                  <a:srgbClr val="002060"/>
                </a:solidFill>
              </a:rPr>
              <a:t>&gt; &lt;/</a:t>
            </a:r>
            <a:r>
              <a:rPr lang="es-PE" sz="2600" b="1" dirty="0" err="1">
                <a:solidFill>
                  <a:srgbClr val="002060"/>
                </a:solidFill>
              </a:rPr>
              <a:t>img</a:t>
            </a:r>
            <a:r>
              <a:rPr lang="es-PE" sz="2600" b="1" dirty="0">
                <a:solidFill>
                  <a:srgbClr val="002060"/>
                </a:solidFill>
              </a:rPr>
              <a:t>&gt; o bien &lt;</a:t>
            </a:r>
            <a:r>
              <a:rPr lang="es-PE" sz="2600" b="1" dirty="0" err="1">
                <a:solidFill>
                  <a:srgbClr val="002060"/>
                </a:solidFill>
              </a:rPr>
              <a:t>img</a:t>
            </a:r>
            <a:r>
              <a:rPr lang="es-PE" sz="2600" b="1" dirty="0">
                <a:solidFill>
                  <a:srgbClr val="002060"/>
                </a:solidFill>
              </a:rPr>
              <a:t>/&gt; o bien &lt;</a:t>
            </a:r>
            <a:r>
              <a:rPr lang="es-PE" sz="2600" b="1" dirty="0" err="1">
                <a:solidFill>
                  <a:srgbClr val="002060"/>
                </a:solidFill>
              </a:rPr>
              <a:t>img</a:t>
            </a:r>
            <a:r>
              <a:rPr lang="es-PE" sz="2600" b="1" dirty="0">
                <a:solidFill>
                  <a:srgbClr val="002060"/>
                </a:solidFill>
              </a:rPr>
              <a:t> /&gt; </a:t>
            </a:r>
          </a:p>
          <a:p>
            <a:r>
              <a:rPr lang="es-PE" sz="2600" dirty="0" smtClean="0"/>
              <a:t>	Incorrecto</a:t>
            </a:r>
            <a:r>
              <a:rPr lang="es-PE" sz="2600" dirty="0"/>
              <a:t>: </a:t>
            </a:r>
            <a:br>
              <a:rPr lang="es-PE" sz="2600" dirty="0"/>
            </a:br>
            <a:r>
              <a:rPr lang="es-PE" sz="2600" dirty="0" smtClean="0"/>
              <a:t>	</a:t>
            </a:r>
            <a:r>
              <a:rPr lang="es-PE" sz="2600" b="1" dirty="0" smtClean="0">
                <a:solidFill>
                  <a:srgbClr val="002060"/>
                </a:solidFill>
              </a:rPr>
              <a:t>&lt;</a:t>
            </a:r>
            <a:r>
              <a:rPr lang="es-PE" sz="2600" b="1" dirty="0" err="1">
                <a:solidFill>
                  <a:srgbClr val="002060"/>
                </a:solidFill>
              </a:rPr>
              <a:t>br</a:t>
            </a:r>
            <a:r>
              <a:rPr lang="es-PE" sz="2600" b="1" dirty="0">
                <a:solidFill>
                  <a:srgbClr val="002060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869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Diferencias entre HTML y XHTML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6123" y="1484784"/>
            <a:ext cx="813690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700" dirty="0"/>
              <a:t>XHTML </a:t>
            </a:r>
            <a:r>
              <a:rPr lang="es-PE" sz="2700" dirty="0" smtClean="0"/>
              <a:t>semántico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700" dirty="0" smtClean="0"/>
              <a:t>Las </a:t>
            </a:r>
            <a:r>
              <a:rPr lang="es-PE" sz="2700" dirty="0"/>
              <a:t>etiquetas deben estar bien anidadas</a:t>
            </a:r>
          </a:p>
          <a:p>
            <a:r>
              <a:rPr lang="pt-BR" sz="2700" dirty="0" smtClean="0"/>
              <a:t>	</a:t>
            </a:r>
            <a:r>
              <a:rPr lang="pt-BR" sz="2700" dirty="0" err="1" smtClean="0"/>
              <a:t>Correcto</a:t>
            </a:r>
            <a:r>
              <a:rPr lang="pt-BR" sz="2700" dirty="0"/>
              <a:t>: </a:t>
            </a:r>
            <a:br>
              <a:rPr lang="pt-BR" sz="2700" dirty="0"/>
            </a:br>
            <a:r>
              <a:rPr lang="pt-BR" sz="2700" dirty="0" smtClean="0"/>
              <a:t>	</a:t>
            </a:r>
            <a:r>
              <a:rPr lang="pt-BR" sz="2700" b="1" dirty="0" smtClean="0">
                <a:solidFill>
                  <a:srgbClr val="002060"/>
                </a:solidFill>
              </a:rPr>
              <a:t>&lt;</a:t>
            </a:r>
            <a:r>
              <a:rPr lang="pt-BR" sz="2700" b="1" dirty="0" err="1">
                <a:solidFill>
                  <a:srgbClr val="002060"/>
                </a:solidFill>
              </a:rPr>
              <a:t>strong</a:t>
            </a:r>
            <a:r>
              <a:rPr lang="pt-BR" sz="2700" b="1" dirty="0">
                <a:solidFill>
                  <a:srgbClr val="002060"/>
                </a:solidFill>
              </a:rPr>
              <a:t>&gt;&lt;em&gt;</a:t>
            </a:r>
            <a:r>
              <a:rPr lang="pt-BR" sz="2700" b="1" dirty="0" err="1">
                <a:solidFill>
                  <a:srgbClr val="002060"/>
                </a:solidFill>
              </a:rPr>
              <a:t>Hola</a:t>
            </a:r>
            <a:r>
              <a:rPr lang="pt-BR" sz="2700" b="1" dirty="0">
                <a:solidFill>
                  <a:srgbClr val="002060"/>
                </a:solidFill>
              </a:rPr>
              <a:t>&lt;/em&gt;&lt;/</a:t>
            </a:r>
            <a:r>
              <a:rPr lang="pt-BR" sz="2700" b="1" dirty="0" err="1">
                <a:solidFill>
                  <a:srgbClr val="002060"/>
                </a:solidFill>
              </a:rPr>
              <a:t>strong</a:t>
            </a:r>
            <a:r>
              <a:rPr lang="pt-BR" sz="2700" b="1" dirty="0">
                <a:solidFill>
                  <a:srgbClr val="002060"/>
                </a:solidFill>
              </a:rPr>
              <a:t>&gt; </a:t>
            </a:r>
          </a:p>
          <a:p>
            <a:r>
              <a:rPr lang="pt-BR" sz="2700" dirty="0" smtClean="0"/>
              <a:t>	</a:t>
            </a:r>
            <a:r>
              <a:rPr lang="pt-BR" sz="2700" dirty="0" err="1" smtClean="0"/>
              <a:t>Incorrecto</a:t>
            </a:r>
            <a:r>
              <a:rPr lang="pt-BR" sz="2700" dirty="0"/>
              <a:t>: </a:t>
            </a:r>
            <a:br>
              <a:rPr lang="pt-BR" sz="2700" dirty="0"/>
            </a:br>
            <a:r>
              <a:rPr lang="pt-BR" sz="2700" dirty="0" smtClean="0"/>
              <a:t>	</a:t>
            </a:r>
            <a:r>
              <a:rPr lang="pt-BR" sz="2700" b="1" dirty="0" smtClean="0">
                <a:solidFill>
                  <a:srgbClr val="002060"/>
                </a:solidFill>
              </a:rPr>
              <a:t>&lt;</a:t>
            </a:r>
            <a:r>
              <a:rPr lang="pt-BR" sz="2700" b="1" dirty="0">
                <a:solidFill>
                  <a:srgbClr val="002060"/>
                </a:solidFill>
              </a:rPr>
              <a:t>em&gt;&lt;</a:t>
            </a:r>
            <a:r>
              <a:rPr lang="pt-BR" sz="2700" b="1" dirty="0" err="1">
                <a:solidFill>
                  <a:srgbClr val="002060"/>
                </a:solidFill>
              </a:rPr>
              <a:t>strong</a:t>
            </a:r>
            <a:r>
              <a:rPr lang="pt-BR" sz="2700" b="1" dirty="0">
                <a:solidFill>
                  <a:srgbClr val="002060"/>
                </a:solidFill>
              </a:rPr>
              <a:t>&gt;</a:t>
            </a:r>
            <a:r>
              <a:rPr lang="pt-BR" sz="2700" b="1" dirty="0" err="1">
                <a:solidFill>
                  <a:srgbClr val="002060"/>
                </a:solidFill>
              </a:rPr>
              <a:t>Hola</a:t>
            </a:r>
            <a:r>
              <a:rPr lang="pt-BR" sz="2700" b="1" dirty="0">
                <a:solidFill>
                  <a:srgbClr val="002060"/>
                </a:solidFill>
              </a:rPr>
              <a:t>&lt;/em&gt;&lt;/</a:t>
            </a:r>
            <a:r>
              <a:rPr lang="pt-BR" sz="2700" b="1" dirty="0" err="1">
                <a:solidFill>
                  <a:srgbClr val="002060"/>
                </a:solidFill>
              </a:rPr>
              <a:t>strong</a:t>
            </a:r>
            <a:r>
              <a:rPr lang="pt-BR" sz="2700" b="1" dirty="0">
                <a:solidFill>
                  <a:srgbClr val="002060"/>
                </a:solidFill>
              </a:rPr>
              <a:t>&gt; 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700" dirty="0" smtClean="0"/>
              <a:t>Todas </a:t>
            </a:r>
            <a:r>
              <a:rPr lang="es-PE" sz="2700" dirty="0"/>
              <a:t>las etiquetas se </a:t>
            </a:r>
            <a:r>
              <a:rPr lang="es-PE" sz="2700" dirty="0" smtClean="0"/>
              <a:t>cierran</a:t>
            </a:r>
          </a:p>
          <a:p>
            <a:r>
              <a:rPr lang="es-PE" sz="2700" dirty="0" smtClean="0"/>
              <a:t>	Correcto</a:t>
            </a:r>
            <a:r>
              <a:rPr lang="es-PE" sz="2700" dirty="0"/>
              <a:t>: </a:t>
            </a:r>
            <a:br>
              <a:rPr lang="es-PE" sz="2700" dirty="0"/>
            </a:br>
            <a:r>
              <a:rPr lang="es-PE" sz="2700" dirty="0" smtClean="0"/>
              <a:t>	</a:t>
            </a:r>
            <a:r>
              <a:rPr lang="es-PE" sz="2700" b="1" dirty="0" smtClean="0">
                <a:solidFill>
                  <a:srgbClr val="002060"/>
                </a:solidFill>
              </a:rPr>
              <a:t>&lt;</a:t>
            </a:r>
            <a:r>
              <a:rPr lang="es-PE" sz="2700" b="1" dirty="0" err="1">
                <a:solidFill>
                  <a:srgbClr val="002060"/>
                </a:solidFill>
              </a:rPr>
              <a:t>img</a:t>
            </a:r>
            <a:r>
              <a:rPr lang="es-PE" sz="2700" b="1" dirty="0">
                <a:solidFill>
                  <a:srgbClr val="002060"/>
                </a:solidFill>
              </a:rPr>
              <a:t>&gt; &lt;/</a:t>
            </a:r>
            <a:r>
              <a:rPr lang="es-PE" sz="2700" b="1" dirty="0" err="1">
                <a:solidFill>
                  <a:srgbClr val="002060"/>
                </a:solidFill>
              </a:rPr>
              <a:t>img</a:t>
            </a:r>
            <a:r>
              <a:rPr lang="es-PE" sz="2700" b="1" dirty="0">
                <a:solidFill>
                  <a:srgbClr val="002060"/>
                </a:solidFill>
              </a:rPr>
              <a:t>&gt; o bien &lt;</a:t>
            </a:r>
            <a:r>
              <a:rPr lang="es-PE" sz="2700" b="1" dirty="0" err="1">
                <a:solidFill>
                  <a:srgbClr val="002060"/>
                </a:solidFill>
              </a:rPr>
              <a:t>img</a:t>
            </a:r>
            <a:r>
              <a:rPr lang="es-PE" sz="2700" b="1" dirty="0">
                <a:solidFill>
                  <a:srgbClr val="002060"/>
                </a:solidFill>
              </a:rPr>
              <a:t>/&gt; o bien &lt;</a:t>
            </a:r>
            <a:r>
              <a:rPr lang="es-PE" sz="2700" b="1" dirty="0" err="1">
                <a:solidFill>
                  <a:srgbClr val="002060"/>
                </a:solidFill>
              </a:rPr>
              <a:t>img</a:t>
            </a:r>
            <a:r>
              <a:rPr lang="es-PE" sz="2700" b="1" dirty="0">
                <a:solidFill>
                  <a:srgbClr val="002060"/>
                </a:solidFill>
              </a:rPr>
              <a:t> /&gt; </a:t>
            </a:r>
          </a:p>
          <a:p>
            <a:r>
              <a:rPr lang="es-PE" sz="2700" dirty="0" smtClean="0"/>
              <a:t>	Incorrecto</a:t>
            </a:r>
            <a:r>
              <a:rPr lang="es-PE" sz="2700" dirty="0"/>
              <a:t>: </a:t>
            </a:r>
            <a:br>
              <a:rPr lang="es-PE" sz="2700" dirty="0"/>
            </a:br>
            <a:r>
              <a:rPr lang="es-PE" sz="2700" dirty="0" smtClean="0"/>
              <a:t>	</a:t>
            </a:r>
            <a:r>
              <a:rPr lang="es-PE" sz="2700" b="1" dirty="0" smtClean="0">
                <a:solidFill>
                  <a:srgbClr val="002060"/>
                </a:solidFill>
              </a:rPr>
              <a:t>&lt;</a:t>
            </a:r>
            <a:r>
              <a:rPr lang="es-PE" sz="2700" b="1" dirty="0" err="1">
                <a:solidFill>
                  <a:srgbClr val="002060"/>
                </a:solidFill>
              </a:rPr>
              <a:t>br</a:t>
            </a:r>
            <a:r>
              <a:rPr lang="es-PE" sz="2700" b="1" dirty="0">
                <a:solidFill>
                  <a:srgbClr val="002060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3704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Diferencias entre HTML y XHTML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799"/>
            <a:ext cx="813690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Todas </a:t>
            </a:r>
            <a:r>
              <a:rPr lang="es-PE" sz="2800" dirty="0"/>
              <a:t>las etiquetas y atributos van en minúscula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No se puede escribir contenido en el BODY sin meterlo en ninguna </a:t>
            </a:r>
            <a:r>
              <a:rPr lang="es-PE" sz="2800" dirty="0" smtClean="0"/>
              <a:t>etiqueta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Correcto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002060"/>
                </a:solidFill>
              </a:rPr>
              <a:t>&lt;</a:t>
            </a:r>
            <a:r>
              <a:rPr lang="en-US" sz="2800" b="1" dirty="0">
                <a:solidFill>
                  <a:srgbClr val="002060"/>
                </a:solidFill>
              </a:rPr>
              <a:t>body&gt;&lt;div&gt;</a:t>
            </a:r>
            <a:r>
              <a:rPr lang="en-US" sz="2800" b="1" dirty="0" err="1">
                <a:solidFill>
                  <a:srgbClr val="002060"/>
                </a:solidFill>
              </a:rPr>
              <a:t>texto</a:t>
            </a:r>
            <a:r>
              <a:rPr lang="en-US" sz="2800" b="1" dirty="0">
                <a:solidFill>
                  <a:srgbClr val="002060"/>
                </a:solidFill>
              </a:rPr>
              <a:t>&lt;/div&gt;&lt;/body&gt;</a:t>
            </a:r>
            <a:r>
              <a:rPr lang="en-US" sz="2800" dirty="0"/>
              <a:t> 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Incorrecto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002060"/>
                </a:solidFill>
              </a:rPr>
              <a:t>&lt;</a:t>
            </a:r>
            <a:r>
              <a:rPr lang="en-US" sz="2800" b="1" dirty="0">
                <a:solidFill>
                  <a:srgbClr val="002060"/>
                </a:solidFill>
              </a:rPr>
              <a:t>body&gt;</a:t>
            </a:r>
            <a:r>
              <a:rPr lang="en-US" sz="2800" b="1" dirty="0" err="1">
                <a:solidFill>
                  <a:srgbClr val="002060"/>
                </a:solidFill>
              </a:rPr>
              <a:t>texto</a:t>
            </a:r>
            <a:r>
              <a:rPr lang="en-US" sz="2800" b="1" dirty="0">
                <a:solidFill>
                  <a:srgbClr val="002060"/>
                </a:solidFill>
              </a:rPr>
              <a:t>&lt;/body&gt; 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Todos </a:t>
            </a:r>
            <a:r>
              <a:rPr lang="es-PE" sz="2800" dirty="0"/>
              <a:t>los valores de los atributos deben ir entre </a:t>
            </a:r>
            <a:r>
              <a:rPr lang="es-PE" sz="2800" dirty="0" smtClean="0"/>
              <a:t>comillas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3704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Diferencias entre HTML y XHTML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6123" y="1446079"/>
            <a:ext cx="813690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700" dirty="0" smtClean="0"/>
              <a:t>Todos </a:t>
            </a:r>
            <a:r>
              <a:rPr lang="es-PE" sz="2700" dirty="0"/>
              <a:t>los atributos deben tener </a:t>
            </a:r>
            <a:r>
              <a:rPr lang="es-PE" sz="2700" dirty="0" smtClean="0"/>
              <a:t>valor</a:t>
            </a:r>
          </a:p>
          <a:p>
            <a:r>
              <a:rPr lang="en-US" sz="2700" dirty="0" smtClean="0"/>
              <a:t>	</a:t>
            </a:r>
            <a:r>
              <a:rPr lang="en-US" sz="2700" dirty="0" err="1" smtClean="0"/>
              <a:t>Correcto</a:t>
            </a:r>
            <a:r>
              <a:rPr lang="en-US" sz="2700" dirty="0"/>
              <a:t>: </a:t>
            </a:r>
            <a:br>
              <a:rPr lang="en-US" sz="2700" dirty="0"/>
            </a:br>
            <a:r>
              <a:rPr lang="en-US" sz="2700" dirty="0" smtClean="0"/>
              <a:t>	</a:t>
            </a:r>
            <a:r>
              <a:rPr lang="en-US" sz="2700" b="1" dirty="0" smtClean="0">
                <a:solidFill>
                  <a:srgbClr val="002060"/>
                </a:solidFill>
              </a:rPr>
              <a:t>&lt;</a:t>
            </a:r>
            <a:r>
              <a:rPr lang="en-US" sz="2700" b="1" dirty="0">
                <a:solidFill>
                  <a:srgbClr val="002060"/>
                </a:solidFill>
              </a:rPr>
              <a:t>option selected="selected"&gt;</a:t>
            </a:r>
            <a:r>
              <a:rPr lang="en-US" sz="2700" b="1" dirty="0" err="1">
                <a:solidFill>
                  <a:srgbClr val="002060"/>
                </a:solidFill>
              </a:rPr>
              <a:t>loquesea</a:t>
            </a:r>
            <a:r>
              <a:rPr lang="en-US" sz="2700" b="1" dirty="0">
                <a:solidFill>
                  <a:srgbClr val="002060"/>
                </a:solidFill>
              </a:rPr>
              <a:t>&lt;/option&gt; </a:t>
            </a:r>
          </a:p>
          <a:p>
            <a:r>
              <a:rPr lang="en-US" sz="2700" dirty="0" smtClean="0"/>
              <a:t>	</a:t>
            </a:r>
            <a:r>
              <a:rPr lang="en-US" sz="2700" dirty="0" err="1" smtClean="0"/>
              <a:t>Incorrecto</a:t>
            </a:r>
            <a:r>
              <a:rPr lang="en-US" sz="2700" dirty="0"/>
              <a:t>: </a:t>
            </a:r>
            <a:br>
              <a:rPr lang="en-US" sz="2700" dirty="0"/>
            </a:br>
            <a:r>
              <a:rPr lang="en-US" sz="2700" dirty="0" smtClean="0"/>
              <a:t>	</a:t>
            </a:r>
            <a:r>
              <a:rPr lang="en-US" sz="2700" b="1" dirty="0" smtClean="0">
                <a:solidFill>
                  <a:srgbClr val="002060"/>
                </a:solidFill>
              </a:rPr>
              <a:t>&lt;</a:t>
            </a:r>
            <a:r>
              <a:rPr lang="en-US" sz="2700" b="1" dirty="0">
                <a:solidFill>
                  <a:srgbClr val="002060"/>
                </a:solidFill>
              </a:rPr>
              <a:t>option selected&gt;</a:t>
            </a:r>
            <a:r>
              <a:rPr lang="en-US" sz="2700" b="1" dirty="0" err="1">
                <a:solidFill>
                  <a:srgbClr val="002060"/>
                </a:solidFill>
              </a:rPr>
              <a:t>loquesea</a:t>
            </a:r>
            <a:r>
              <a:rPr lang="en-US" sz="2700" b="1" dirty="0">
                <a:solidFill>
                  <a:srgbClr val="002060"/>
                </a:solidFill>
              </a:rPr>
              <a:t>&lt;/option&gt;&gt; 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700" dirty="0" smtClean="0"/>
              <a:t>No </a:t>
            </a:r>
            <a:r>
              <a:rPr lang="es-PE" sz="2700" dirty="0"/>
              <a:t>se deben insertar elementos </a:t>
            </a:r>
            <a:r>
              <a:rPr lang="es-PE" sz="2700" dirty="0" err="1"/>
              <a:t>block</a:t>
            </a:r>
            <a:r>
              <a:rPr lang="es-PE" sz="2700" dirty="0"/>
              <a:t> dentro de elementos </a:t>
            </a:r>
            <a:r>
              <a:rPr lang="es-PE" sz="2700" dirty="0" err="1" smtClean="0"/>
              <a:t>inline</a:t>
            </a:r>
            <a:endParaRPr lang="es-PE" sz="2700" dirty="0" smtClean="0"/>
          </a:p>
          <a:p>
            <a:r>
              <a:rPr lang="pt-BR" sz="2700" dirty="0" smtClean="0"/>
              <a:t>	</a:t>
            </a:r>
            <a:r>
              <a:rPr lang="pt-BR" sz="2700" dirty="0" err="1" smtClean="0"/>
              <a:t>Correcto</a:t>
            </a:r>
            <a:r>
              <a:rPr lang="pt-BR" sz="2700" dirty="0"/>
              <a:t>: </a:t>
            </a:r>
            <a:br>
              <a:rPr lang="pt-BR" sz="2700" dirty="0"/>
            </a:br>
            <a:r>
              <a:rPr lang="pt-BR" sz="2700" dirty="0" smtClean="0"/>
              <a:t>	</a:t>
            </a:r>
            <a:r>
              <a:rPr lang="pt-BR" sz="2700" b="1" dirty="0" smtClean="0">
                <a:solidFill>
                  <a:srgbClr val="002060"/>
                </a:solidFill>
              </a:rPr>
              <a:t>&lt;</a:t>
            </a:r>
            <a:r>
              <a:rPr lang="pt-BR" sz="2700" b="1" dirty="0">
                <a:solidFill>
                  <a:srgbClr val="002060"/>
                </a:solidFill>
              </a:rPr>
              <a:t>p&gt;Pepe </a:t>
            </a:r>
            <a:r>
              <a:rPr lang="pt-BR" sz="2700" b="1" dirty="0" err="1">
                <a:solidFill>
                  <a:srgbClr val="002060"/>
                </a:solidFill>
              </a:rPr>
              <a:t>dijo</a:t>
            </a:r>
            <a:r>
              <a:rPr lang="pt-BR" sz="2700" b="1" dirty="0">
                <a:solidFill>
                  <a:srgbClr val="002060"/>
                </a:solidFill>
              </a:rPr>
              <a:t>: &lt;em&gt;</a:t>
            </a:r>
            <a:r>
              <a:rPr lang="pt-BR" sz="2700" b="1" dirty="0" err="1">
                <a:solidFill>
                  <a:srgbClr val="002060"/>
                </a:solidFill>
              </a:rPr>
              <a:t>Hola</a:t>
            </a:r>
            <a:r>
              <a:rPr lang="pt-BR" sz="2700" b="1" dirty="0">
                <a:solidFill>
                  <a:srgbClr val="002060"/>
                </a:solidFill>
              </a:rPr>
              <a:t>&lt;/em&gt;&lt;/p&gt; </a:t>
            </a:r>
          </a:p>
          <a:p>
            <a:r>
              <a:rPr lang="pt-BR" sz="2700" dirty="0" smtClean="0"/>
              <a:t>	</a:t>
            </a:r>
            <a:r>
              <a:rPr lang="pt-BR" sz="2700" dirty="0" err="1" smtClean="0"/>
              <a:t>Incorrecto</a:t>
            </a:r>
            <a:r>
              <a:rPr lang="pt-BR" sz="2700" dirty="0"/>
              <a:t>: </a:t>
            </a:r>
            <a:br>
              <a:rPr lang="pt-BR" sz="2700" dirty="0"/>
            </a:br>
            <a:r>
              <a:rPr lang="pt-BR" sz="2700" dirty="0" smtClean="0"/>
              <a:t>	</a:t>
            </a:r>
            <a:r>
              <a:rPr lang="pt-BR" sz="2700" b="1" dirty="0" smtClean="0">
                <a:solidFill>
                  <a:srgbClr val="002060"/>
                </a:solidFill>
              </a:rPr>
              <a:t>&lt;</a:t>
            </a:r>
            <a:r>
              <a:rPr lang="pt-BR" sz="2700" b="1" dirty="0">
                <a:solidFill>
                  <a:srgbClr val="002060"/>
                </a:solidFill>
              </a:rPr>
              <a:t>em&gt;Pepe </a:t>
            </a:r>
            <a:r>
              <a:rPr lang="pt-BR" sz="2700" b="1" dirty="0" err="1">
                <a:solidFill>
                  <a:srgbClr val="002060"/>
                </a:solidFill>
              </a:rPr>
              <a:t>dijo</a:t>
            </a:r>
            <a:r>
              <a:rPr lang="pt-BR" sz="2700" b="1" dirty="0">
                <a:solidFill>
                  <a:srgbClr val="002060"/>
                </a:solidFill>
              </a:rPr>
              <a:t>: &lt;p&gt;</a:t>
            </a:r>
            <a:r>
              <a:rPr lang="pt-BR" sz="2700" b="1" dirty="0" err="1">
                <a:solidFill>
                  <a:srgbClr val="002060"/>
                </a:solidFill>
              </a:rPr>
              <a:t>Hola</a:t>
            </a:r>
            <a:r>
              <a:rPr lang="pt-BR" sz="2700" b="1" dirty="0">
                <a:solidFill>
                  <a:srgbClr val="002060"/>
                </a:solidFill>
              </a:rPr>
              <a:t>&lt;/p&gt;&lt;/em&gt;&gt;</a:t>
            </a:r>
            <a:r>
              <a:rPr lang="pt-BR" sz="2800" b="1" dirty="0">
                <a:solidFill>
                  <a:srgbClr val="002060"/>
                </a:solidFill>
              </a:rPr>
              <a:t> 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3704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Diferencias entre HTML y XHTML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628799"/>
            <a:ext cx="8136904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Los </a:t>
            </a:r>
            <a:r>
              <a:rPr lang="es-PE" sz="2800" dirty="0"/>
              <a:t>scripts y estilos deben colocarse en bloques </a:t>
            </a:r>
            <a:r>
              <a:rPr lang="es-PE" sz="2800" dirty="0" smtClean="0"/>
              <a:t>CDATA</a:t>
            </a:r>
          </a:p>
          <a:p>
            <a:pPr>
              <a:spcBef>
                <a:spcPts val="600"/>
              </a:spcBef>
            </a:pPr>
            <a:r>
              <a:rPr lang="es-PE" sz="2800" dirty="0" smtClean="0"/>
              <a:t>	</a:t>
            </a:r>
            <a:r>
              <a:rPr lang="es-PE" sz="2800" b="1" dirty="0" smtClean="0">
                <a:solidFill>
                  <a:srgbClr val="002060"/>
                </a:solidFill>
              </a:rPr>
              <a:t>&lt;</a:t>
            </a:r>
            <a:r>
              <a:rPr lang="es-PE" sz="2800" b="1" dirty="0">
                <a:solidFill>
                  <a:srgbClr val="002060"/>
                </a:solidFill>
              </a:rPr>
              <a:t>script </a:t>
            </a:r>
            <a:r>
              <a:rPr lang="es-PE" sz="2800" b="1" dirty="0" err="1">
                <a:solidFill>
                  <a:srgbClr val="002060"/>
                </a:solidFill>
              </a:rPr>
              <a:t>type</a:t>
            </a:r>
            <a:r>
              <a:rPr lang="es-PE" sz="2800" b="1" dirty="0">
                <a:solidFill>
                  <a:srgbClr val="002060"/>
                </a:solidFill>
              </a:rPr>
              <a:t>="</a:t>
            </a:r>
            <a:r>
              <a:rPr lang="es-PE" sz="2800" b="1" dirty="0" err="1">
                <a:solidFill>
                  <a:srgbClr val="002060"/>
                </a:solidFill>
              </a:rPr>
              <a:t>text</a:t>
            </a:r>
            <a:r>
              <a:rPr lang="es-PE" sz="2800" b="1" dirty="0">
                <a:solidFill>
                  <a:srgbClr val="002060"/>
                </a:solidFill>
              </a:rPr>
              <a:t>/</a:t>
            </a:r>
            <a:r>
              <a:rPr lang="es-PE" sz="2800" b="1" dirty="0" err="1">
                <a:solidFill>
                  <a:srgbClr val="002060"/>
                </a:solidFill>
              </a:rPr>
              <a:t>javascript</a:t>
            </a:r>
            <a:r>
              <a:rPr lang="es-PE" sz="2800" b="1" dirty="0">
                <a:solidFill>
                  <a:srgbClr val="002060"/>
                </a:solidFill>
              </a:rPr>
              <a:t>"&gt;</a:t>
            </a:r>
            <a:br>
              <a:rPr lang="es-PE" sz="2800" b="1" dirty="0">
                <a:solidFill>
                  <a:srgbClr val="002060"/>
                </a:solidFill>
              </a:rPr>
            </a:br>
            <a:r>
              <a:rPr lang="es-PE" sz="2800" b="1" dirty="0" smtClean="0">
                <a:solidFill>
                  <a:srgbClr val="002060"/>
                </a:solidFill>
              </a:rPr>
              <a:t>	&lt;![</a:t>
            </a:r>
            <a:r>
              <a:rPr lang="es-PE" sz="2800" b="1" dirty="0">
                <a:solidFill>
                  <a:srgbClr val="002060"/>
                </a:solidFill>
              </a:rPr>
              <a:t>CDATA[</a:t>
            </a:r>
            <a:br>
              <a:rPr lang="es-PE" sz="2800" b="1" dirty="0">
                <a:solidFill>
                  <a:srgbClr val="002060"/>
                </a:solidFill>
              </a:rPr>
            </a:br>
            <a:r>
              <a:rPr lang="es-PE" sz="2800" b="1" dirty="0" smtClean="0">
                <a:solidFill>
                  <a:srgbClr val="002060"/>
                </a:solidFill>
              </a:rPr>
              <a:t>	//</a:t>
            </a:r>
            <a:r>
              <a:rPr lang="es-PE" sz="2800" b="1" dirty="0">
                <a:solidFill>
                  <a:srgbClr val="002060"/>
                </a:solidFill>
              </a:rPr>
              <a:t>contenido del script sin que XML tenga que </a:t>
            </a:r>
            <a:r>
              <a:rPr lang="es-PE" sz="2800" b="1" dirty="0" smtClean="0">
                <a:solidFill>
                  <a:srgbClr val="002060"/>
                </a:solidFill>
              </a:rPr>
              <a:t>	   preocuparse </a:t>
            </a:r>
            <a:r>
              <a:rPr lang="es-PE" sz="2800" b="1" dirty="0">
                <a:solidFill>
                  <a:srgbClr val="002060"/>
                </a:solidFill>
              </a:rPr>
              <a:t>por lo que haya dentro...</a:t>
            </a:r>
            <a:br>
              <a:rPr lang="es-PE" sz="2800" b="1" dirty="0">
                <a:solidFill>
                  <a:srgbClr val="002060"/>
                </a:solidFill>
              </a:rPr>
            </a:br>
            <a:r>
              <a:rPr lang="es-PE" sz="2800" b="1" dirty="0" smtClean="0">
                <a:solidFill>
                  <a:srgbClr val="002060"/>
                </a:solidFill>
              </a:rPr>
              <a:t>	]]&gt;</a:t>
            </a:r>
            <a:r>
              <a:rPr lang="es-PE" sz="2800" b="1" dirty="0">
                <a:solidFill>
                  <a:srgbClr val="002060"/>
                </a:solidFill>
              </a:rPr>
              <a:t/>
            </a:r>
            <a:br>
              <a:rPr lang="es-PE" sz="2800" b="1" dirty="0">
                <a:solidFill>
                  <a:srgbClr val="002060"/>
                </a:solidFill>
              </a:rPr>
            </a:br>
            <a:r>
              <a:rPr lang="es-PE" sz="2800" b="1" dirty="0" smtClean="0">
                <a:solidFill>
                  <a:srgbClr val="002060"/>
                </a:solidFill>
              </a:rPr>
              <a:t>	&lt;/</a:t>
            </a:r>
            <a:r>
              <a:rPr lang="es-PE" sz="2800" b="1" dirty="0">
                <a:solidFill>
                  <a:srgbClr val="002060"/>
                </a:solidFill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13704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  </a:t>
            </a:r>
            <a:endParaRPr lang="es-PE" dirty="0">
              <a:solidFill>
                <a:schemeClr val="bg2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7" y="6309320"/>
            <a:ext cx="2160240" cy="39486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512288" y="1412737"/>
            <a:ext cx="825601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algn="ctr"/>
            <a:r>
              <a:rPr lang="en-US" sz="5400" dirty="0" smtClean="0"/>
              <a:t>FIN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1451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Atributos de una tabla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7544" y="1628800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 smtClean="0"/>
              <a:t>cellspacing</a:t>
            </a:r>
            <a:r>
              <a:rPr lang="es-PE" sz="2800" dirty="0" smtClean="0"/>
              <a:t> </a:t>
            </a:r>
            <a:r>
              <a:rPr lang="es-PE" sz="2800" dirty="0"/>
              <a:t>Define el espacio entre los bordes (en </a:t>
            </a:r>
            <a:r>
              <a:rPr lang="es-PE" sz="2800" dirty="0" err="1"/>
              <a:t>pixels</a:t>
            </a:r>
            <a:r>
              <a:rPr lang="es-PE" sz="2800" dirty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/>
              <a:t>height</a:t>
            </a:r>
            <a:r>
              <a:rPr lang="es-PE" sz="2800" dirty="0"/>
              <a:t> Define la altura de la tabla en </a:t>
            </a:r>
            <a:r>
              <a:rPr lang="es-PE" sz="2800" dirty="0" err="1"/>
              <a:t>pixels</a:t>
            </a:r>
            <a:r>
              <a:rPr lang="es-PE" sz="2800" dirty="0"/>
              <a:t> o porcentaje.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/>
              <a:t>width</a:t>
            </a:r>
            <a:r>
              <a:rPr lang="es-PE" sz="2800" dirty="0"/>
              <a:t> Define la anchura de la tabla en </a:t>
            </a:r>
            <a:r>
              <a:rPr lang="es-PE" sz="2800" dirty="0" err="1"/>
              <a:t>pixels</a:t>
            </a:r>
            <a:r>
              <a:rPr lang="es-PE" sz="2800" dirty="0"/>
              <a:t> o porcentaje.</a:t>
            </a:r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29533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Atributos filas y celdas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7544" y="1628800"/>
            <a:ext cx="8136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/>
              <a:t>align</a:t>
            </a:r>
            <a:r>
              <a:rPr lang="es-PE" sz="2800" dirty="0"/>
              <a:t> Justifica el texto de la celda del mismo modo que </a:t>
            </a:r>
            <a:r>
              <a:rPr lang="es-PE" sz="2800" dirty="0" smtClean="0"/>
              <a:t>si fuese </a:t>
            </a:r>
            <a:r>
              <a:rPr lang="es-PE" sz="2800" dirty="0"/>
              <a:t>el de un párrafo.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/>
              <a:t>valign</a:t>
            </a:r>
            <a:r>
              <a:rPr lang="es-PE" sz="2800" dirty="0"/>
              <a:t> Podemos elegir si queremos que el texto </a:t>
            </a:r>
            <a:r>
              <a:rPr lang="es-PE" sz="2800" dirty="0" smtClean="0"/>
              <a:t>aparezca arriba </a:t>
            </a:r>
            <a:r>
              <a:rPr lang="es-PE" sz="2800" dirty="0"/>
              <a:t>(top), en el centro (</a:t>
            </a:r>
            <a:r>
              <a:rPr lang="es-PE" sz="2800" dirty="0" err="1"/>
              <a:t>middle</a:t>
            </a:r>
            <a:r>
              <a:rPr lang="es-PE" sz="2800" dirty="0"/>
              <a:t>) o abajo (</a:t>
            </a:r>
            <a:r>
              <a:rPr lang="es-PE" sz="2800" dirty="0" err="1" smtClean="0"/>
              <a:t>bottom</a:t>
            </a:r>
            <a:r>
              <a:rPr lang="es-PE" sz="2800" dirty="0" smtClean="0"/>
              <a:t>) de </a:t>
            </a:r>
            <a:r>
              <a:rPr lang="es-PE" sz="2800" dirty="0"/>
              <a:t>la celda.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 smtClean="0"/>
              <a:t>bgcolor</a:t>
            </a:r>
            <a:r>
              <a:rPr lang="es-PE" sz="2800" dirty="0" smtClean="0"/>
              <a:t> </a:t>
            </a:r>
            <a:r>
              <a:rPr lang="es-PE" sz="2800" dirty="0"/>
              <a:t>Da color a la celda o línea elegida.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/>
              <a:t>bordercolor</a:t>
            </a:r>
            <a:r>
              <a:rPr lang="es-PE" sz="2800" b="1" dirty="0"/>
              <a:t> </a:t>
            </a:r>
            <a:r>
              <a:rPr lang="es-PE" sz="2800" dirty="0"/>
              <a:t>Define el color del borde</a:t>
            </a:r>
            <a:r>
              <a:rPr lang="es-PE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45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Atributos filas y celdas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429645"/>
            <a:ext cx="81369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Otros atributos que pueden ser únicamente asignados a una celda y no al conjunto de celdas de una línea son: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 smtClean="0"/>
              <a:t>background</a:t>
            </a:r>
            <a:r>
              <a:rPr lang="es-PE" sz="2800" dirty="0" smtClean="0"/>
              <a:t> Nos permite colocar un fondo para la celda a partir de un enlace a una imagen.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 smtClean="0"/>
              <a:t>height</a:t>
            </a:r>
            <a:r>
              <a:rPr lang="es-PE" sz="2800" dirty="0" smtClean="0"/>
              <a:t> Define la altura de la celda en </a:t>
            </a:r>
            <a:r>
              <a:rPr lang="es-PE" sz="2800" dirty="0" err="1" smtClean="0"/>
              <a:t>pixels</a:t>
            </a:r>
            <a:r>
              <a:rPr lang="es-PE" sz="2800" dirty="0" smtClean="0"/>
              <a:t> o porcentaje.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 smtClean="0"/>
              <a:t>width</a:t>
            </a:r>
            <a:r>
              <a:rPr lang="es-PE" sz="2800" dirty="0" smtClean="0"/>
              <a:t> Define la anchura de la celda en </a:t>
            </a:r>
            <a:r>
              <a:rPr lang="es-PE" sz="2800" dirty="0" err="1" smtClean="0"/>
              <a:t>pixels</a:t>
            </a:r>
            <a:r>
              <a:rPr lang="es-PE" sz="2800" dirty="0" smtClean="0"/>
              <a:t> o porcentaje.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 smtClean="0"/>
              <a:t>colspan</a:t>
            </a:r>
            <a:r>
              <a:rPr lang="es-PE" sz="2800" dirty="0" smtClean="0"/>
              <a:t> Expande una celda horizontalmente.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 smtClean="0"/>
              <a:t>rowspan</a:t>
            </a:r>
            <a:r>
              <a:rPr lang="es-PE" sz="2800" dirty="0" smtClean="0"/>
              <a:t> Expande una celda verticalmente.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6786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chemeClr val="bg1"/>
                </a:solidFill>
              </a:rPr>
              <a:t>Frames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474627"/>
            <a:ext cx="81369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Son una manera de partir la pagina en distintos espacios independientes.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Cada una de estas áreas son independientes y han de ser codificadas con archivos HTML independientes.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Principalmente se utilizan para colocar en una parte de la ventana una barra de navegación.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La principal ventaja es que podemos navegar por los contenidos de nuestra web con la barra de navegación siempre visible, sin recargar cada pagina que vamos visitando.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0901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chemeClr val="bg1"/>
                </a:solidFill>
              </a:rPr>
              <a:t>Frames</a:t>
            </a:r>
            <a:r>
              <a:rPr lang="es-PE" dirty="0" smtClean="0">
                <a:solidFill>
                  <a:schemeClr val="bg1"/>
                </a:solidFill>
              </a:rPr>
              <a:t>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474627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Ejemplos:</a:t>
            </a:r>
          </a:p>
          <a:p>
            <a:pPr marL="285750" indent="-285750">
              <a:buFont typeface="Arial" pitchFamily="34" charset="0"/>
              <a:buChar char="•"/>
            </a:pPr>
            <a:endParaRPr lang="es-PE" sz="2800" dirty="0"/>
          </a:p>
          <a:p>
            <a:endParaRPr lang="es-PE" sz="2800" dirty="0"/>
          </a:p>
        </p:txBody>
      </p:sp>
      <p:pic>
        <p:nvPicPr>
          <p:cNvPr id="1026" name="Picture 2" descr="Diagrama ejemplo de página con Fra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309634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grama ejemplo de página con Fra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8920"/>
            <a:ext cx="331236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4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Etiquetas para </a:t>
            </a:r>
            <a:r>
              <a:rPr lang="es-PE" dirty="0" err="1" smtClean="0">
                <a:solidFill>
                  <a:schemeClr val="bg1"/>
                </a:solidFill>
              </a:rPr>
              <a:t>frames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3283" y="1474627"/>
            <a:ext cx="81369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&lt;FRAMESET&gt; </a:t>
            </a:r>
            <a:r>
              <a:rPr lang="en-US" sz="2800" dirty="0" err="1" smtClean="0"/>
              <a:t>indica</a:t>
            </a:r>
            <a:r>
              <a:rPr lang="en-US" sz="2800" dirty="0" smtClean="0"/>
              <a:t>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particiones</a:t>
            </a:r>
            <a:r>
              <a:rPr lang="en-US" sz="2800" dirty="0" smtClean="0"/>
              <a:t> de la </a:t>
            </a:r>
            <a:r>
              <a:rPr lang="en-US" sz="2800" dirty="0" err="1" smtClean="0"/>
              <a:t>ventana</a:t>
            </a:r>
            <a:r>
              <a:rPr lang="en-US" sz="2800" dirty="0" smtClean="0"/>
              <a:t> del </a:t>
            </a:r>
            <a:r>
              <a:rPr lang="en-US" sz="2800" dirty="0" err="1" smtClean="0"/>
              <a:t>navegador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&lt;FRAME&gt; </a:t>
            </a:r>
            <a:r>
              <a:rPr lang="en-US" sz="2800" dirty="0" err="1" smtClean="0"/>
              <a:t>indica</a:t>
            </a:r>
            <a:r>
              <a:rPr lang="en-US" sz="2800" dirty="0" smtClean="0"/>
              <a:t> </a:t>
            </a:r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uno</a:t>
            </a:r>
            <a:r>
              <a:rPr lang="en-US" sz="2800" dirty="0" smtClean="0"/>
              <a:t> de los </a:t>
            </a:r>
            <a:r>
              <a:rPr lang="en-US" sz="2800" dirty="0" err="1" smtClean="0"/>
              <a:t>cuadros</a:t>
            </a:r>
            <a:r>
              <a:rPr lang="en-US" sz="2800" dirty="0" smtClean="0"/>
              <a:t> </a:t>
            </a:r>
            <a:r>
              <a:rPr lang="en-US" sz="2800" dirty="0" err="1" smtClean="0"/>
              <a:t>donde</a:t>
            </a:r>
            <a:r>
              <a:rPr lang="en-US" sz="2800" dirty="0" smtClean="0"/>
              <a:t> </a:t>
            </a:r>
            <a:r>
              <a:rPr lang="en-US" sz="2800" dirty="0" err="1" smtClean="0"/>
              <a:t>colacaremos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página</a:t>
            </a:r>
            <a:r>
              <a:rPr lang="en-US" sz="2800" dirty="0" smtClean="0"/>
              <a:t> </a:t>
            </a:r>
            <a:r>
              <a:rPr lang="en-US" sz="2800" dirty="0" err="1" smtClean="0"/>
              <a:t>independiente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COLS o ROWS </a:t>
            </a:r>
            <a:r>
              <a:rPr lang="en-US" sz="2800" dirty="0" smtClean="0"/>
              <a:t>solo </a:t>
            </a:r>
            <a:r>
              <a:rPr lang="en-US" sz="2800" dirty="0" err="1" smtClean="0"/>
              <a:t>podemos</a:t>
            </a:r>
            <a:r>
              <a:rPr lang="en-US" sz="2800" dirty="0" smtClean="0"/>
              <a:t> </a:t>
            </a:r>
            <a:r>
              <a:rPr lang="en-US" sz="2800" dirty="0" err="1" smtClean="0"/>
              <a:t>elegir</a:t>
            </a:r>
            <a:r>
              <a:rPr lang="en-US" sz="2800" dirty="0" smtClean="0"/>
              <a:t> </a:t>
            </a:r>
            <a:r>
              <a:rPr lang="en-US" sz="2800" dirty="0" err="1" smtClean="0"/>
              <a:t>uno</a:t>
            </a:r>
            <a:r>
              <a:rPr lang="en-US" sz="2800" dirty="0" smtClean="0"/>
              <a:t> de los dos.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cols</a:t>
            </a:r>
            <a:r>
              <a:rPr lang="es-PE" sz="2800" b="1" dirty="0" smtClean="0"/>
              <a:t>="</a:t>
            </a:r>
            <a:r>
              <a:rPr lang="es-PE" sz="2800" b="1" dirty="0"/>
              <a:t>20%,80</a:t>
            </a:r>
            <a:r>
              <a:rPr lang="es-PE" sz="2800" b="1" dirty="0" smtClean="0"/>
              <a:t>%"</a:t>
            </a:r>
            <a:r>
              <a:rPr lang="es-PE" sz="2800" dirty="0" smtClean="0"/>
              <a:t>, Indica </a:t>
            </a:r>
            <a:r>
              <a:rPr lang="es-PE" sz="2800" dirty="0"/>
              <a:t>que se deben colocar dos columnas, la de la izquierda </a:t>
            </a:r>
            <a:r>
              <a:rPr lang="es-PE" sz="2800" dirty="0" smtClean="0"/>
              <a:t>tendría </a:t>
            </a:r>
            <a:r>
              <a:rPr lang="es-PE" sz="2800" dirty="0"/>
              <a:t>un 20% del espacio total de </a:t>
            </a:r>
            <a:r>
              <a:rPr lang="es-PE" sz="2800" dirty="0" smtClean="0"/>
              <a:t>la ventana </a:t>
            </a:r>
            <a:r>
              <a:rPr lang="es-PE" sz="2800" dirty="0"/>
              <a:t>y la de la derecha un 80</a:t>
            </a:r>
            <a:r>
              <a:rPr lang="es-PE" sz="2800" dirty="0" smtClean="0"/>
              <a:t>%.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b="1" dirty="0" err="1"/>
              <a:t>rows</a:t>
            </a:r>
            <a:r>
              <a:rPr lang="es-PE" sz="2800" b="1" dirty="0"/>
              <a:t>="15%,60%,25</a:t>
            </a:r>
            <a:r>
              <a:rPr lang="es-PE" sz="2800" b="1" dirty="0" smtClean="0"/>
              <a:t>%</a:t>
            </a:r>
            <a:r>
              <a:rPr lang="es-PE" sz="2800" b="1" dirty="0"/>
              <a:t>"</a:t>
            </a:r>
            <a:r>
              <a:rPr lang="es-PE" sz="2800" dirty="0"/>
              <a:t> </a:t>
            </a:r>
            <a:r>
              <a:rPr lang="es-PE" sz="2800" dirty="0" smtClean="0"/>
              <a:t>, así </a:t>
            </a:r>
            <a:r>
              <a:rPr lang="es-PE" sz="2800" dirty="0"/>
              <a:t>indicamos que deseamos tres </a:t>
            </a:r>
            <a:r>
              <a:rPr lang="es-PE" sz="2800" dirty="0" smtClean="0"/>
              <a:t>filas.</a:t>
            </a:r>
          </a:p>
        </p:txBody>
      </p:sp>
    </p:spTree>
    <p:extLst>
      <p:ext uri="{BB962C8B-B14F-4D97-AF65-F5344CB8AC3E}">
        <p14:creationId xmlns:p14="http://schemas.microsoft.com/office/powerpoint/2010/main" val="21076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1756</Words>
  <Application>Microsoft Office PowerPoint</Application>
  <PresentationFormat>Presentación en pantalla (4:3)</PresentationFormat>
  <Paragraphs>192</Paragraphs>
  <Slides>37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Tema de Office</vt:lpstr>
      <vt:lpstr>Tablas</vt:lpstr>
      <vt:lpstr>Creación de la tabla</vt:lpstr>
      <vt:lpstr>Atributos de una tabla</vt:lpstr>
      <vt:lpstr>Atributos de una tabla (Cont.)</vt:lpstr>
      <vt:lpstr>Atributos filas y celdas</vt:lpstr>
      <vt:lpstr>Atributos filas y celdas (Cont.)</vt:lpstr>
      <vt:lpstr>Frames</vt:lpstr>
      <vt:lpstr>Frames (Cont.)</vt:lpstr>
      <vt:lpstr>Etiquetas para frames</vt:lpstr>
      <vt:lpstr>Etiquetas para frames</vt:lpstr>
      <vt:lpstr>Etiquetas para frames</vt:lpstr>
      <vt:lpstr>IFrames</vt:lpstr>
      <vt:lpstr>Atributos de iframe</vt:lpstr>
      <vt:lpstr>Atributos de iframe (Cont.)</vt:lpstr>
      <vt:lpstr>Atributos de iframe (Cont.)</vt:lpstr>
      <vt:lpstr>Formularios HTML</vt:lpstr>
      <vt:lpstr>Campo texto</vt:lpstr>
      <vt:lpstr>Campo texto (Cont.)</vt:lpstr>
      <vt:lpstr>Areas de texto</vt:lpstr>
      <vt:lpstr>Casillas de verificación</vt:lpstr>
      <vt:lpstr>Botones de opción</vt:lpstr>
      <vt:lpstr>Campo select</vt:lpstr>
      <vt:lpstr>Campo select (Cont.)</vt:lpstr>
      <vt:lpstr>Campo de archivo</vt:lpstr>
      <vt:lpstr>Campo de archivo (Cont.)</vt:lpstr>
      <vt:lpstr>Botones de formularios</vt:lpstr>
      <vt:lpstr>Botones de formularios (Cont.)</vt:lpstr>
      <vt:lpstr>¿ Que es XHTML ?</vt:lpstr>
      <vt:lpstr>Basado en XML </vt:lpstr>
      <vt:lpstr>HXML como lenguaje semántico </vt:lpstr>
      <vt:lpstr>Estructura XHML</vt:lpstr>
      <vt:lpstr>Diferencias entre HTML y XHTML</vt:lpstr>
      <vt:lpstr>Diferencias entre HTML y XHTML</vt:lpstr>
      <vt:lpstr>Diferencias entre HTML y XHTML</vt:lpstr>
      <vt:lpstr>Diferencias entre HTML y XHTML</vt:lpstr>
      <vt:lpstr>Diferencias entre HTML y XHTML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</dc:creator>
  <cp:lastModifiedBy>Jose</cp:lastModifiedBy>
  <cp:revision>129</cp:revision>
  <dcterms:created xsi:type="dcterms:W3CDTF">2012-04-21T03:42:52Z</dcterms:created>
  <dcterms:modified xsi:type="dcterms:W3CDTF">2012-05-01T23:28:47Z</dcterms:modified>
</cp:coreProperties>
</file>