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259" r:id="rId3"/>
    <p:sldId id="305" r:id="rId4"/>
    <p:sldId id="306" r:id="rId5"/>
    <p:sldId id="307" r:id="rId6"/>
    <p:sldId id="339" r:id="rId7"/>
    <p:sldId id="340" r:id="rId8"/>
    <p:sldId id="341" r:id="rId9"/>
    <p:sldId id="308" r:id="rId10"/>
    <p:sldId id="309" r:id="rId11"/>
    <p:sldId id="342" r:id="rId12"/>
    <p:sldId id="343" r:id="rId13"/>
    <p:sldId id="344" r:id="rId14"/>
    <p:sldId id="345" r:id="rId15"/>
    <p:sldId id="346" r:id="rId16"/>
    <p:sldId id="347" r:id="rId17"/>
    <p:sldId id="348" r:id="rId18"/>
    <p:sldId id="349" r:id="rId19"/>
    <p:sldId id="351" r:id="rId20"/>
    <p:sldId id="350" r:id="rId21"/>
    <p:sldId id="352" r:id="rId22"/>
    <p:sldId id="353" r:id="rId23"/>
    <p:sldId id="354" r:id="rId24"/>
    <p:sldId id="355" r:id="rId25"/>
    <p:sldId id="356" r:id="rId26"/>
    <p:sldId id="357" r:id="rId27"/>
    <p:sldId id="358" r:id="rId28"/>
    <p:sldId id="359" r:id="rId29"/>
    <p:sldId id="360" r:id="rId30"/>
    <p:sldId id="361" r:id="rId31"/>
    <p:sldId id="364" r:id="rId32"/>
    <p:sldId id="365" r:id="rId33"/>
    <p:sldId id="366" r:id="rId34"/>
    <p:sldId id="367" r:id="rId35"/>
    <p:sldId id="368" r:id="rId36"/>
    <p:sldId id="369" r:id="rId37"/>
    <p:sldId id="370" r:id="rId38"/>
    <p:sldId id="371" r:id="rId39"/>
    <p:sldId id="372" r:id="rId40"/>
    <p:sldId id="373" r:id="rId41"/>
    <p:sldId id="374" r:id="rId4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7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043D0-1AC2-43FF-8ACC-22E1892BB95A}" type="datetimeFigureOut">
              <a:rPr lang="es-PE" smtClean="0"/>
              <a:t>09/05/2012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D591F-8DC3-4020-BF6F-B0705CB29645}" type="slidenum">
              <a:rPr lang="es-PE" smtClean="0"/>
              <a:t>‹Nº›</a:t>
            </a:fld>
            <a:endParaRPr lang="es-PE"/>
          </a:p>
        </p:txBody>
      </p:sp>
    </p:spTree>
    <p:extLst>
      <p:ext uri="{BB962C8B-B14F-4D97-AF65-F5344CB8AC3E}">
        <p14:creationId xmlns:p14="http://schemas.microsoft.com/office/powerpoint/2010/main" val="221139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250908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223036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365311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185865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153293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97743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42233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8121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55831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36702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E8CF9D2-8321-45DF-B63F-15449531F13B}" type="datetimeFigureOut">
              <a:rPr lang="es-PE" smtClean="0"/>
              <a:t>09/05/2012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9D59DBD-0F2C-4311-968A-EE12FAE3D162}" type="slidenum">
              <a:rPr lang="es-PE" smtClean="0"/>
              <a:t>‹Nº›</a:t>
            </a:fld>
            <a:endParaRPr lang="es-PE"/>
          </a:p>
        </p:txBody>
      </p:sp>
    </p:spTree>
    <p:extLst>
      <p:ext uri="{BB962C8B-B14F-4D97-AF65-F5344CB8AC3E}">
        <p14:creationId xmlns:p14="http://schemas.microsoft.com/office/powerpoint/2010/main" val="81887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CF9D2-8321-45DF-B63F-15449531F13B}" type="datetimeFigureOut">
              <a:rPr lang="es-PE" smtClean="0"/>
              <a:t>09/05/2012</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59DBD-0F2C-4311-968A-EE12FAE3D162}" type="slidenum">
              <a:rPr lang="es-PE" smtClean="0"/>
              <a:t>‹Nº›</a:t>
            </a:fld>
            <a:endParaRPr lang="es-PE"/>
          </a:p>
        </p:txBody>
      </p:sp>
    </p:spTree>
    <p:extLst>
      <p:ext uri="{BB962C8B-B14F-4D97-AF65-F5344CB8AC3E}">
        <p14:creationId xmlns:p14="http://schemas.microsoft.com/office/powerpoint/2010/main" val="117900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desarrolloweb.com/articulos/colores-html.htm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www.programacionweb.net/articulos/articulo/?num=272&amp;pag=1"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www.programacionweb.net/articulos/articulo/?num=169"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259632" y="1916832"/>
            <a:ext cx="6863640" cy="2431435"/>
          </a:xfrm>
          <a:prstGeom prst="rect">
            <a:avLst/>
          </a:prstGeom>
          <a:noFill/>
        </p:spPr>
        <p:txBody>
          <a:bodyPr wrap="square" rtlCol="0">
            <a:spAutoFit/>
          </a:bodyPr>
          <a:lstStyle/>
          <a:p>
            <a:endParaRPr lang="es-PE" sz="2800" dirty="0" smtClean="0"/>
          </a:p>
          <a:p>
            <a:endParaRPr lang="es-PE" sz="2800" dirty="0"/>
          </a:p>
          <a:p>
            <a:r>
              <a:rPr lang="es-PE" sz="4800" dirty="0" smtClean="0"/>
              <a:t>CSS – Hojas de estilo en cascada</a:t>
            </a:r>
          </a:p>
        </p:txBody>
      </p:sp>
    </p:spTree>
    <p:extLst>
      <p:ext uri="{BB962C8B-B14F-4D97-AF65-F5344CB8AC3E}">
        <p14:creationId xmlns:p14="http://schemas.microsoft.com/office/powerpoint/2010/main" val="18620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a:t>
            </a:r>
            <a:endParaRPr lang="es-PE" dirty="0">
              <a:solidFill>
                <a:schemeClr val="bg1"/>
              </a:solidFil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23" y="6217601"/>
            <a:ext cx="2160240" cy="486581"/>
          </a:xfrm>
          <a:prstGeom prst="rect">
            <a:avLst/>
          </a:prstGeom>
        </p:spPr>
      </p:pic>
      <p:sp>
        <p:nvSpPr>
          <p:cNvPr id="5" name="4 CuadroTexto"/>
          <p:cNvSpPr txBox="1"/>
          <p:nvPr/>
        </p:nvSpPr>
        <p:spPr>
          <a:xfrm>
            <a:off x="466123" y="1700808"/>
            <a:ext cx="8136904" cy="4401205"/>
          </a:xfrm>
          <a:prstGeom prst="rect">
            <a:avLst/>
          </a:prstGeom>
          <a:noFill/>
        </p:spPr>
        <p:txBody>
          <a:bodyPr wrap="square" rtlCol="0">
            <a:spAutoFit/>
          </a:bodyPr>
          <a:lstStyle/>
          <a:p>
            <a:pPr marL="285750" indent="-285750">
              <a:spcBef>
                <a:spcPts val="1800"/>
              </a:spcBef>
              <a:buFont typeface="Arial" pitchFamily="34" charset="0"/>
              <a:buChar char="•"/>
            </a:pPr>
            <a:r>
              <a:rPr lang="en-US" sz="2800" dirty="0" smtClean="0"/>
              <a:t>Para </a:t>
            </a:r>
            <a:r>
              <a:rPr lang="en-US" sz="2800" dirty="0" err="1" smtClean="0"/>
              <a:t>definir</a:t>
            </a:r>
            <a:r>
              <a:rPr lang="en-US" sz="2800" dirty="0" smtClean="0"/>
              <a:t> un </a:t>
            </a:r>
            <a:r>
              <a:rPr lang="en-US" sz="2800" dirty="0" err="1" smtClean="0"/>
              <a:t>estilo</a:t>
            </a:r>
            <a:r>
              <a:rPr lang="en-US" sz="2800" dirty="0" smtClean="0"/>
              <a:t> se </a:t>
            </a:r>
            <a:r>
              <a:rPr lang="en-US" sz="2800" dirty="0" err="1" smtClean="0"/>
              <a:t>utilizan</a:t>
            </a:r>
            <a:r>
              <a:rPr lang="en-US" sz="2800" dirty="0" smtClean="0"/>
              <a:t> </a:t>
            </a:r>
            <a:r>
              <a:rPr lang="en-US" sz="2800" dirty="0" err="1" smtClean="0"/>
              <a:t>atributos</a:t>
            </a:r>
            <a:r>
              <a:rPr lang="en-US" sz="2800" dirty="0" smtClean="0"/>
              <a:t> </a:t>
            </a:r>
            <a:r>
              <a:rPr lang="en-US" sz="2800" dirty="0" err="1" smtClean="0"/>
              <a:t>como</a:t>
            </a:r>
            <a:r>
              <a:rPr lang="en-US" sz="2800" dirty="0" smtClean="0"/>
              <a:t>:</a:t>
            </a:r>
          </a:p>
          <a:p>
            <a:pPr lvl="1" algn="ctr">
              <a:spcBef>
                <a:spcPts val="1800"/>
              </a:spcBef>
            </a:pPr>
            <a:r>
              <a:rPr lang="en-US" sz="2400" dirty="0" smtClean="0">
                <a:solidFill>
                  <a:srgbClr val="002060"/>
                </a:solidFill>
              </a:rPr>
              <a:t>font-size</a:t>
            </a:r>
            <a:r>
              <a:rPr lang="en-US" sz="2400" dirty="0">
                <a:solidFill>
                  <a:srgbClr val="002060"/>
                </a:solidFill>
              </a:rPr>
              <a:t>: 10pt; text-decoration: underline; color: black</a:t>
            </a:r>
            <a:r>
              <a:rPr lang="en-US" sz="2400" dirty="0" smtClean="0">
                <a:solidFill>
                  <a:srgbClr val="002060"/>
                </a:solidFill>
              </a:rPr>
              <a:t>;</a:t>
            </a:r>
          </a:p>
          <a:p>
            <a:pPr marL="285750" indent="-285750">
              <a:spcBef>
                <a:spcPts val="1800"/>
              </a:spcBef>
              <a:buFont typeface="Arial" pitchFamily="34" charset="0"/>
              <a:buChar char="•"/>
            </a:pPr>
            <a:r>
              <a:rPr lang="en-US" sz="2800" dirty="0" smtClean="0"/>
              <a:t>Para </a:t>
            </a:r>
            <a:r>
              <a:rPr lang="en-US" sz="2800" dirty="0" err="1" smtClean="0"/>
              <a:t>definir</a:t>
            </a:r>
            <a:r>
              <a:rPr lang="en-US" sz="2800" dirty="0" smtClean="0"/>
              <a:t> el </a:t>
            </a:r>
            <a:r>
              <a:rPr lang="en-US" sz="2800" dirty="0" err="1" smtClean="0"/>
              <a:t>estilo</a:t>
            </a:r>
            <a:r>
              <a:rPr lang="en-US" sz="2800" dirty="0" smtClean="0"/>
              <a:t> de </a:t>
            </a:r>
            <a:r>
              <a:rPr lang="en-US" sz="2800" dirty="0" err="1" smtClean="0"/>
              <a:t>una</a:t>
            </a:r>
            <a:r>
              <a:rPr lang="en-US" sz="2800" dirty="0" smtClean="0"/>
              <a:t> </a:t>
            </a:r>
            <a:r>
              <a:rPr lang="en-US" sz="2800" dirty="0" err="1" smtClean="0"/>
              <a:t>etiqueta</a:t>
            </a:r>
            <a:r>
              <a:rPr lang="en-US" sz="2800" dirty="0" smtClean="0"/>
              <a:t> se </a:t>
            </a:r>
            <a:r>
              <a:rPr lang="en-US" sz="2800" dirty="0" err="1" smtClean="0"/>
              <a:t>utilizan</a:t>
            </a:r>
            <a:r>
              <a:rPr lang="en-US" sz="2800" dirty="0" smtClean="0"/>
              <a:t> </a:t>
            </a:r>
            <a:r>
              <a:rPr lang="en-US" sz="2800" dirty="0" err="1" smtClean="0"/>
              <a:t>atributos</a:t>
            </a:r>
            <a:r>
              <a:rPr lang="en-US" sz="2800" dirty="0" smtClean="0"/>
              <a:t> </a:t>
            </a:r>
            <a:r>
              <a:rPr lang="en-US" sz="2800" dirty="0" err="1" smtClean="0"/>
              <a:t>como</a:t>
            </a:r>
            <a:r>
              <a:rPr lang="en-US" sz="2800" dirty="0" smtClean="0"/>
              <a:t>:</a:t>
            </a:r>
            <a:endParaRPr lang="es-PE" sz="2800" dirty="0" smtClean="0"/>
          </a:p>
          <a:p>
            <a:pPr algn="ctr">
              <a:spcBef>
                <a:spcPts val="1800"/>
              </a:spcBef>
            </a:pPr>
            <a:r>
              <a:rPr lang="es-PE" sz="2800" dirty="0" smtClean="0"/>
              <a:t>	</a:t>
            </a:r>
            <a:r>
              <a:rPr lang="es-PE" sz="2400" dirty="0" smtClean="0">
                <a:solidFill>
                  <a:srgbClr val="002060"/>
                </a:solidFill>
              </a:rPr>
              <a:t>H1{</a:t>
            </a:r>
            <a:r>
              <a:rPr lang="es-PE" sz="2400" dirty="0" err="1" smtClean="0">
                <a:solidFill>
                  <a:srgbClr val="002060"/>
                </a:solidFill>
              </a:rPr>
              <a:t>text-align</a:t>
            </a:r>
            <a:r>
              <a:rPr lang="es-PE" sz="2400" dirty="0">
                <a:solidFill>
                  <a:srgbClr val="002060"/>
                </a:solidFill>
              </a:rPr>
              <a:t>: center; </a:t>
            </a:r>
            <a:r>
              <a:rPr lang="es-PE" sz="2400" dirty="0" err="1">
                <a:solidFill>
                  <a:srgbClr val="002060"/>
                </a:solidFill>
              </a:rPr>
              <a:t>color:black</a:t>
            </a:r>
            <a:r>
              <a:rPr lang="es-PE" sz="2400" dirty="0" smtClean="0">
                <a:solidFill>
                  <a:srgbClr val="002060"/>
                </a:solidFill>
              </a:rPr>
              <a:t>}</a:t>
            </a:r>
          </a:p>
          <a:p>
            <a:pPr marL="342900" indent="-342900">
              <a:spcBef>
                <a:spcPts val="1800"/>
              </a:spcBef>
              <a:buFont typeface="Arial" pitchFamily="34" charset="0"/>
              <a:buChar char="•"/>
            </a:pPr>
            <a:r>
              <a:rPr lang="en-US" sz="2800" dirty="0" err="1" smtClean="0"/>
              <a:t>Unidades</a:t>
            </a:r>
            <a:r>
              <a:rPr lang="en-US" sz="2800" dirty="0" smtClean="0"/>
              <a:t> de </a:t>
            </a:r>
            <a:r>
              <a:rPr lang="en-US" sz="2800" dirty="0" err="1" smtClean="0"/>
              <a:t>medidas</a:t>
            </a:r>
            <a:r>
              <a:rPr lang="en-US" sz="2800" dirty="0"/>
              <a:t> </a:t>
            </a:r>
            <a:r>
              <a:rPr lang="en-US" sz="2800" dirty="0" err="1" smtClean="0"/>
              <a:t>puden</a:t>
            </a:r>
            <a:r>
              <a:rPr lang="en-US" sz="2800" dirty="0" smtClean="0"/>
              <a:t> </a:t>
            </a:r>
            <a:r>
              <a:rPr lang="en-US" sz="2800" dirty="0" err="1" smtClean="0"/>
              <a:t>ser</a:t>
            </a:r>
            <a:r>
              <a:rPr lang="en-US" sz="2800" dirty="0" smtClean="0"/>
              <a:t> </a:t>
            </a:r>
            <a:r>
              <a:rPr lang="en-US" sz="2800" dirty="0" err="1" smtClean="0"/>
              <a:t>ralativas</a:t>
            </a:r>
            <a:r>
              <a:rPr lang="en-US" sz="2800" dirty="0" smtClean="0"/>
              <a:t> o </a:t>
            </a:r>
            <a:r>
              <a:rPr lang="en-US" sz="2800" dirty="0" err="1" smtClean="0"/>
              <a:t>absolutas</a:t>
            </a:r>
            <a:r>
              <a:rPr lang="en-US" sz="2800" dirty="0" smtClean="0"/>
              <a:t>.</a:t>
            </a:r>
            <a:endParaRPr lang="es-PE" sz="2800" dirty="0" smtClean="0"/>
          </a:p>
          <a:p>
            <a:pPr marL="285750" indent="-285750">
              <a:buFont typeface="Arial" pitchFamily="34" charset="0"/>
              <a:buChar char="•"/>
            </a:pPr>
            <a:endParaRPr lang="es-PE" sz="2800" dirty="0"/>
          </a:p>
        </p:txBody>
      </p:sp>
    </p:spTree>
    <p:extLst>
      <p:ext uri="{BB962C8B-B14F-4D97-AF65-F5344CB8AC3E}">
        <p14:creationId xmlns:p14="http://schemas.microsoft.com/office/powerpoint/2010/main" val="3090168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 (Cont.)</a:t>
            </a:r>
            <a:endParaRPr lang="es-PE" dirty="0">
              <a:solidFill>
                <a:schemeClr val="bg1"/>
              </a:solidFill>
            </a:endParaRPr>
          </a:p>
        </p:txBody>
      </p:sp>
      <p:sp>
        <p:nvSpPr>
          <p:cNvPr id="5" name="4 CuadroTexto"/>
          <p:cNvSpPr txBox="1"/>
          <p:nvPr/>
        </p:nvSpPr>
        <p:spPr>
          <a:xfrm>
            <a:off x="466123" y="1700808"/>
            <a:ext cx="8136904" cy="954107"/>
          </a:xfrm>
          <a:prstGeom prst="rect">
            <a:avLst/>
          </a:prstGeom>
          <a:noFill/>
        </p:spPr>
        <p:txBody>
          <a:bodyPr wrap="square" rtlCol="0">
            <a:spAutoFit/>
          </a:bodyPr>
          <a:lstStyle/>
          <a:p>
            <a:pPr marL="285750" indent="-285750">
              <a:spcBef>
                <a:spcPts val="1800"/>
              </a:spcBef>
              <a:buFont typeface="Arial" pitchFamily="34" charset="0"/>
              <a:buChar char="•"/>
            </a:pPr>
            <a:r>
              <a:rPr lang="en-US" sz="2800" dirty="0" err="1" smtClean="0"/>
              <a:t>Unidades</a:t>
            </a:r>
            <a:r>
              <a:rPr lang="en-US" sz="2800" dirty="0" smtClean="0"/>
              <a:t> de medias </a:t>
            </a:r>
            <a:r>
              <a:rPr lang="en-US" sz="2800" dirty="0" err="1" smtClean="0"/>
              <a:t>relativas</a:t>
            </a:r>
            <a:r>
              <a:rPr lang="en-US" sz="2800" dirty="0" smtClean="0"/>
              <a:t>. (</a:t>
            </a:r>
            <a:r>
              <a:rPr lang="en-US" sz="2400" dirty="0" err="1" smtClean="0"/>
              <a:t>todos</a:t>
            </a:r>
            <a:r>
              <a:rPr lang="en-US" sz="2400" dirty="0" smtClean="0"/>
              <a:t> los </a:t>
            </a:r>
            <a:r>
              <a:rPr lang="en-US" sz="2400" dirty="0" err="1" smtClean="0"/>
              <a:t>dispositivos</a:t>
            </a:r>
            <a:r>
              <a:rPr lang="en-US" sz="2800" dirty="0" smtClean="0"/>
              <a:t>)</a:t>
            </a:r>
          </a:p>
          <a:p>
            <a:pPr marL="285750" indent="-285750">
              <a:buFont typeface="Arial" pitchFamily="34" charset="0"/>
              <a:buChar char="•"/>
            </a:pPr>
            <a:endParaRPr lang="es-PE" sz="2800" dirty="0"/>
          </a:p>
        </p:txBody>
      </p:sp>
      <p:graphicFrame>
        <p:nvGraphicFramePr>
          <p:cNvPr id="4" name="3 Tabla"/>
          <p:cNvGraphicFramePr>
            <a:graphicFrameLocks noGrp="1"/>
          </p:cNvGraphicFramePr>
          <p:nvPr>
            <p:extLst>
              <p:ext uri="{D42A27DB-BD31-4B8C-83A1-F6EECF244321}">
                <p14:modId xmlns:p14="http://schemas.microsoft.com/office/powerpoint/2010/main" val="1797511549"/>
              </p:ext>
            </p:extLst>
          </p:nvPr>
        </p:nvGraphicFramePr>
        <p:xfrm>
          <a:off x="611560" y="2256751"/>
          <a:ext cx="7704856" cy="4152882"/>
        </p:xfrm>
        <a:graphic>
          <a:graphicData uri="http://schemas.openxmlformats.org/drawingml/2006/table">
            <a:tbl>
              <a:tblPr/>
              <a:tblGrid>
                <a:gridCol w="3420380"/>
                <a:gridCol w="4284476"/>
              </a:tblGrid>
              <a:tr h="1619008">
                <a:tc>
                  <a:txBody>
                    <a:bodyPr/>
                    <a:lstStyle/>
                    <a:p>
                      <a:r>
                        <a:rPr lang="es-PE" sz="1600"/>
                        <a:t>Fuente actual: </a:t>
                      </a:r>
                    </a:p>
                  </a:txBody>
                  <a:tcPr marL="83814" marR="83814" marT="41907" marB="41907">
                    <a:lnL>
                      <a:noFill/>
                    </a:lnL>
                    <a:lnR>
                      <a:noFill/>
                    </a:lnR>
                    <a:lnT>
                      <a:noFill/>
                    </a:lnT>
                    <a:lnB>
                      <a:noFill/>
                    </a:lnB>
                    <a:solidFill>
                      <a:srgbClr val="DDDDDD"/>
                    </a:solidFill>
                  </a:tcPr>
                </a:tc>
                <a:tc>
                  <a:txBody>
                    <a:bodyPr/>
                    <a:lstStyle/>
                    <a:p>
                      <a:r>
                        <a:rPr lang="es-PE" sz="1600" b="1"/>
                        <a:t>em</a:t>
                      </a:r>
                      <a:r>
                        <a:rPr lang="es-PE" sz="1600"/>
                        <a:t> </a:t>
                      </a:r>
                      <a:br>
                        <a:rPr lang="es-PE" sz="1600"/>
                      </a:br>
                      <a:r>
                        <a:rPr lang="es-PE" sz="1600"/>
                        <a:t>la unidad em es relativa a la fuente actual con la que se está trabajando por defecto en el sistema del usuario. Por ejemplo si un visitante tiene configurada la fuente por defecto en 12 puntos, 1em será igual a 12 puntos y 2em será igual a 24 puntos. </a:t>
                      </a:r>
                    </a:p>
                  </a:txBody>
                  <a:tcPr marL="83814" marR="83814" marT="41907" marB="41907" anchor="ctr">
                    <a:lnL>
                      <a:noFill/>
                    </a:lnL>
                    <a:lnR>
                      <a:noFill/>
                    </a:lnR>
                    <a:lnT>
                      <a:noFill/>
                    </a:lnT>
                    <a:lnB>
                      <a:noFill/>
                    </a:lnB>
                    <a:solidFill>
                      <a:srgbClr val="DDDDDD"/>
                    </a:solidFill>
                  </a:tcPr>
                </a:tc>
              </a:tr>
              <a:tr h="1178086">
                <a:tc>
                  <a:txBody>
                    <a:bodyPr/>
                    <a:lstStyle/>
                    <a:p>
                      <a:r>
                        <a:rPr lang="es-PE" sz="1600"/>
                        <a:t>Altura de la letra "x": </a:t>
                      </a:r>
                    </a:p>
                  </a:txBody>
                  <a:tcPr marL="83814" marR="83814" marT="41907" marB="41907">
                    <a:lnL>
                      <a:noFill/>
                    </a:lnL>
                    <a:lnR>
                      <a:noFill/>
                    </a:lnR>
                    <a:lnT>
                      <a:noFill/>
                    </a:lnT>
                    <a:lnB>
                      <a:noFill/>
                    </a:lnB>
                    <a:solidFill>
                      <a:srgbClr val="DDDDDD"/>
                    </a:solidFill>
                  </a:tcPr>
                </a:tc>
                <a:tc>
                  <a:txBody>
                    <a:bodyPr/>
                    <a:lstStyle/>
                    <a:p>
                      <a:r>
                        <a:rPr lang="es-PE" sz="1600" b="1"/>
                        <a:t>ex</a:t>
                      </a:r>
                      <a:r>
                        <a:rPr lang="es-PE" sz="1600"/>
                        <a:t> </a:t>
                      </a:r>
                      <a:br>
                        <a:rPr lang="es-PE" sz="1600"/>
                      </a:br>
                      <a:r>
                        <a:rPr lang="es-PE" sz="1600"/>
                        <a:t>1ex será igual a la altura de la letra x, según la fuente actual del usuario. La altura de la letra x generalmente es la mitad de la de la fuente normal. </a:t>
                      </a:r>
                    </a:p>
                  </a:txBody>
                  <a:tcPr marL="83814" marR="83814" marT="41907" marB="41907" anchor="ctr">
                    <a:lnL>
                      <a:noFill/>
                    </a:lnL>
                    <a:lnR>
                      <a:noFill/>
                    </a:lnR>
                    <a:lnT>
                      <a:noFill/>
                    </a:lnT>
                    <a:lnB>
                      <a:noFill/>
                    </a:lnB>
                    <a:solidFill>
                      <a:srgbClr val="DDDDDD"/>
                    </a:solidFill>
                  </a:tcPr>
                </a:tc>
              </a:tr>
              <a:tr h="957624">
                <a:tc>
                  <a:txBody>
                    <a:bodyPr/>
                    <a:lstStyle/>
                    <a:p>
                      <a:r>
                        <a:rPr lang="es-PE" sz="1600"/>
                        <a:t>Píxeles: </a:t>
                      </a:r>
                    </a:p>
                  </a:txBody>
                  <a:tcPr marL="83814" marR="83814" marT="41907" marB="41907">
                    <a:lnL>
                      <a:noFill/>
                    </a:lnL>
                    <a:lnR>
                      <a:noFill/>
                    </a:lnR>
                    <a:lnT>
                      <a:noFill/>
                    </a:lnT>
                    <a:lnB>
                      <a:noFill/>
                    </a:lnB>
                    <a:solidFill>
                      <a:srgbClr val="DDDDDD"/>
                    </a:solidFill>
                  </a:tcPr>
                </a:tc>
                <a:tc>
                  <a:txBody>
                    <a:bodyPr/>
                    <a:lstStyle/>
                    <a:p>
                      <a:r>
                        <a:rPr lang="es-PE" sz="1600" b="1" dirty="0" err="1"/>
                        <a:t>px</a:t>
                      </a:r>
                      <a:r>
                        <a:rPr lang="es-PE" sz="1600" dirty="0"/>
                        <a:t> </a:t>
                      </a:r>
                      <a:br>
                        <a:rPr lang="es-PE" sz="1600" dirty="0"/>
                      </a:br>
                      <a:r>
                        <a:rPr lang="es-PE" sz="1600" dirty="0"/>
                        <a:t>Un pixel es un punto en la pantalla del dispositivo. Dependiendo de la resolución de la pantalla, un píxel puede ser mayor o menor. </a:t>
                      </a:r>
                    </a:p>
                  </a:txBody>
                  <a:tcPr marL="83814" marR="83814" marT="41907" marB="41907" anchor="ctr">
                    <a:lnL>
                      <a:noFill/>
                    </a:lnL>
                    <a:lnR>
                      <a:noFill/>
                    </a:lnR>
                    <a:lnT>
                      <a:noFill/>
                    </a:lnT>
                    <a:lnB>
                      <a:noFill/>
                    </a:lnB>
                    <a:solidFill>
                      <a:srgbClr val="DDDDDD"/>
                    </a:solidFill>
                  </a:tcPr>
                </a:tc>
              </a:tr>
            </a:tbl>
          </a:graphicData>
        </a:graphic>
      </p:graphicFrame>
    </p:spTree>
    <p:extLst>
      <p:ext uri="{BB962C8B-B14F-4D97-AF65-F5344CB8AC3E}">
        <p14:creationId xmlns:p14="http://schemas.microsoft.com/office/powerpoint/2010/main" val="1640041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 (Cont.)</a:t>
            </a:r>
            <a:endParaRPr lang="es-PE" dirty="0">
              <a:solidFill>
                <a:schemeClr val="bg1"/>
              </a:solidFill>
            </a:endParaRPr>
          </a:p>
        </p:txBody>
      </p:sp>
      <p:sp>
        <p:nvSpPr>
          <p:cNvPr id="5" name="4 CuadroTexto"/>
          <p:cNvSpPr txBox="1"/>
          <p:nvPr/>
        </p:nvSpPr>
        <p:spPr>
          <a:xfrm>
            <a:off x="466123" y="1700808"/>
            <a:ext cx="8136904" cy="1384995"/>
          </a:xfrm>
          <a:prstGeom prst="rect">
            <a:avLst/>
          </a:prstGeom>
          <a:noFill/>
        </p:spPr>
        <p:txBody>
          <a:bodyPr wrap="square" rtlCol="0">
            <a:spAutoFit/>
          </a:bodyPr>
          <a:lstStyle/>
          <a:p>
            <a:pPr marL="285750" indent="-285750">
              <a:spcBef>
                <a:spcPts val="1800"/>
              </a:spcBef>
              <a:buFont typeface="Arial" pitchFamily="34" charset="0"/>
              <a:buChar char="•"/>
            </a:pPr>
            <a:r>
              <a:rPr lang="en-US" sz="2800" dirty="0" err="1" smtClean="0"/>
              <a:t>Unidades</a:t>
            </a:r>
            <a:r>
              <a:rPr lang="en-US" sz="2800" dirty="0" smtClean="0"/>
              <a:t> de medias </a:t>
            </a:r>
            <a:r>
              <a:rPr lang="en-US" sz="2800" dirty="0" err="1" smtClean="0"/>
              <a:t>absolutas</a:t>
            </a:r>
            <a:r>
              <a:rPr lang="en-US" sz="2800" dirty="0" smtClean="0"/>
              <a:t> (</a:t>
            </a:r>
            <a:r>
              <a:rPr lang="en-US" sz="2400" dirty="0" smtClean="0"/>
              <a:t>no </a:t>
            </a:r>
            <a:r>
              <a:rPr lang="en-US" sz="2400" dirty="0" err="1" smtClean="0"/>
              <a:t>es</a:t>
            </a:r>
            <a:r>
              <a:rPr lang="en-US" sz="2400" dirty="0" smtClean="0"/>
              <a:t> </a:t>
            </a:r>
            <a:r>
              <a:rPr lang="en-US" sz="2400" dirty="0" err="1" smtClean="0"/>
              <a:t>igual</a:t>
            </a:r>
            <a:r>
              <a:rPr lang="en-US" sz="2400" dirty="0" smtClean="0"/>
              <a:t> en </a:t>
            </a:r>
            <a:r>
              <a:rPr lang="en-US" sz="2400" dirty="0" err="1" smtClean="0"/>
              <a:t>todos</a:t>
            </a:r>
            <a:r>
              <a:rPr lang="en-US" sz="2400" dirty="0" smtClean="0"/>
              <a:t> los </a:t>
            </a:r>
            <a:r>
              <a:rPr lang="en-US" sz="2400" dirty="0" err="1" smtClean="0"/>
              <a:t>dispositivos</a:t>
            </a:r>
            <a:r>
              <a:rPr lang="en-US" sz="2800" dirty="0" smtClean="0"/>
              <a:t>).</a:t>
            </a:r>
          </a:p>
          <a:p>
            <a:endParaRPr lang="es-PE" sz="2800" dirty="0"/>
          </a:p>
        </p:txBody>
      </p:sp>
      <p:graphicFrame>
        <p:nvGraphicFramePr>
          <p:cNvPr id="3" name="2 Tabla"/>
          <p:cNvGraphicFramePr>
            <a:graphicFrameLocks noGrp="1"/>
          </p:cNvGraphicFramePr>
          <p:nvPr>
            <p:extLst>
              <p:ext uri="{D42A27DB-BD31-4B8C-83A1-F6EECF244321}">
                <p14:modId xmlns:p14="http://schemas.microsoft.com/office/powerpoint/2010/main" val="3863291275"/>
              </p:ext>
            </p:extLst>
          </p:nvPr>
        </p:nvGraphicFramePr>
        <p:xfrm>
          <a:off x="1187624" y="2924944"/>
          <a:ext cx="6408712" cy="2377440"/>
        </p:xfrm>
        <a:graphic>
          <a:graphicData uri="http://schemas.openxmlformats.org/drawingml/2006/table">
            <a:tbl>
              <a:tblPr/>
              <a:tblGrid>
                <a:gridCol w="3204356"/>
                <a:gridCol w="3204356"/>
              </a:tblGrid>
              <a:tr h="0">
                <a:tc>
                  <a:txBody>
                    <a:bodyPr/>
                    <a:lstStyle/>
                    <a:p>
                      <a:r>
                        <a:rPr lang="es-PE" dirty="0"/>
                        <a:t>Puntos </a:t>
                      </a:r>
                    </a:p>
                  </a:txBody>
                  <a:tcPr>
                    <a:lnL>
                      <a:noFill/>
                    </a:lnL>
                    <a:lnR>
                      <a:noFill/>
                    </a:lnR>
                    <a:lnT>
                      <a:noFill/>
                    </a:lnT>
                    <a:lnB>
                      <a:noFill/>
                    </a:lnB>
                    <a:solidFill>
                      <a:srgbClr val="DDDDDD"/>
                    </a:solidFill>
                  </a:tcPr>
                </a:tc>
                <a:tc>
                  <a:txBody>
                    <a:bodyPr/>
                    <a:lstStyle/>
                    <a:p>
                      <a:r>
                        <a:rPr lang="es-PE" b="1"/>
                        <a:t>pt</a:t>
                      </a:r>
                      <a:r>
                        <a:rPr lang="es-PE"/>
                        <a:t> </a:t>
                      </a:r>
                      <a:br>
                        <a:rPr lang="es-PE"/>
                      </a:br>
                      <a:r>
                        <a:rPr lang="es-PE"/>
                        <a:t>Un punto es 1/72 pulgadas </a:t>
                      </a:r>
                    </a:p>
                  </a:txBody>
                  <a:tcPr anchor="ctr">
                    <a:lnL>
                      <a:noFill/>
                    </a:lnL>
                    <a:lnR>
                      <a:noFill/>
                    </a:lnR>
                    <a:lnT>
                      <a:noFill/>
                    </a:lnT>
                    <a:lnB>
                      <a:noFill/>
                    </a:lnB>
                    <a:solidFill>
                      <a:srgbClr val="DDDDDD"/>
                    </a:solidFill>
                  </a:tcPr>
                </a:tc>
              </a:tr>
              <a:tr h="0">
                <a:tc>
                  <a:txBody>
                    <a:bodyPr/>
                    <a:lstStyle/>
                    <a:p>
                      <a:r>
                        <a:rPr lang="es-PE"/>
                        <a:t>Pulgadas </a:t>
                      </a:r>
                    </a:p>
                  </a:txBody>
                  <a:tcPr>
                    <a:lnL>
                      <a:noFill/>
                    </a:lnL>
                    <a:lnR>
                      <a:noFill/>
                    </a:lnR>
                    <a:lnT>
                      <a:noFill/>
                    </a:lnT>
                    <a:lnB>
                      <a:noFill/>
                    </a:lnB>
                    <a:solidFill>
                      <a:srgbClr val="DDDDDD"/>
                    </a:solidFill>
                  </a:tcPr>
                </a:tc>
                <a:tc>
                  <a:txBody>
                    <a:bodyPr/>
                    <a:lstStyle/>
                    <a:p>
                      <a:r>
                        <a:rPr lang="es-PE" b="1"/>
                        <a:t>in</a:t>
                      </a:r>
                      <a:r>
                        <a:rPr lang="es-PE"/>
                        <a:t> </a:t>
                      </a:r>
                    </a:p>
                  </a:txBody>
                  <a:tcPr anchor="ctr">
                    <a:lnL>
                      <a:noFill/>
                    </a:lnL>
                    <a:lnR>
                      <a:noFill/>
                    </a:lnR>
                    <a:lnT>
                      <a:noFill/>
                    </a:lnT>
                    <a:lnB>
                      <a:noFill/>
                    </a:lnB>
                    <a:solidFill>
                      <a:srgbClr val="DDDDDD"/>
                    </a:solidFill>
                  </a:tcPr>
                </a:tc>
              </a:tr>
              <a:tr h="0">
                <a:tc>
                  <a:txBody>
                    <a:bodyPr/>
                    <a:lstStyle/>
                    <a:p>
                      <a:r>
                        <a:rPr lang="es-PE" dirty="0"/>
                        <a:t>Centímetros </a:t>
                      </a:r>
                    </a:p>
                  </a:txBody>
                  <a:tcPr>
                    <a:lnL>
                      <a:noFill/>
                    </a:lnL>
                    <a:lnR>
                      <a:noFill/>
                    </a:lnR>
                    <a:lnT>
                      <a:noFill/>
                    </a:lnT>
                    <a:lnB>
                      <a:noFill/>
                    </a:lnB>
                    <a:solidFill>
                      <a:srgbClr val="DDDDDD"/>
                    </a:solidFill>
                  </a:tcPr>
                </a:tc>
                <a:tc>
                  <a:txBody>
                    <a:bodyPr/>
                    <a:lstStyle/>
                    <a:p>
                      <a:r>
                        <a:rPr lang="es-PE" b="1"/>
                        <a:t>cm</a:t>
                      </a:r>
                      <a:r>
                        <a:rPr lang="es-PE"/>
                        <a:t> </a:t>
                      </a:r>
                    </a:p>
                  </a:txBody>
                  <a:tcPr anchor="ctr">
                    <a:lnL>
                      <a:noFill/>
                    </a:lnL>
                    <a:lnR>
                      <a:noFill/>
                    </a:lnR>
                    <a:lnT>
                      <a:noFill/>
                    </a:lnT>
                    <a:lnB>
                      <a:noFill/>
                    </a:lnB>
                    <a:solidFill>
                      <a:srgbClr val="DDDDDD"/>
                    </a:solidFill>
                  </a:tcPr>
                </a:tc>
              </a:tr>
              <a:tr h="0">
                <a:tc>
                  <a:txBody>
                    <a:bodyPr/>
                    <a:lstStyle/>
                    <a:p>
                      <a:r>
                        <a:rPr lang="es-PE" dirty="0"/>
                        <a:t>Milímetros </a:t>
                      </a:r>
                    </a:p>
                  </a:txBody>
                  <a:tcPr>
                    <a:lnL>
                      <a:noFill/>
                    </a:lnL>
                    <a:lnR>
                      <a:noFill/>
                    </a:lnR>
                    <a:lnT>
                      <a:noFill/>
                    </a:lnT>
                    <a:lnB>
                      <a:noFill/>
                    </a:lnB>
                    <a:solidFill>
                      <a:srgbClr val="DDDDDD"/>
                    </a:solidFill>
                  </a:tcPr>
                </a:tc>
                <a:tc>
                  <a:txBody>
                    <a:bodyPr/>
                    <a:lstStyle/>
                    <a:p>
                      <a:r>
                        <a:rPr lang="es-PE" b="1"/>
                        <a:t>mm</a:t>
                      </a:r>
                      <a:r>
                        <a:rPr lang="es-PE"/>
                        <a:t> </a:t>
                      </a:r>
                    </a:p>
                  </a:txBody>
                  <a:tcPr anchor="ctr">
                    <a:lnL>
                      <a:noFill/>
                    </a:lnL>
                    <a:lnR>
                      <a:noFill/>
                    </a:lnR>
                    <a:lnT>
                      <a:noFill/>
                    </a:lnT>
                    <a:lnB>
                      <a:noFill/>
                    </a:lnB>
                    <a:solidFill>
                      <a:srgbClr val="DDDDDD"/>
                    </a:solidFill>
                  </a:tcPr>
                </a:tc>
              </a:tr>
              <a:tr h="0">
                <a:tc>
                  <a:txBody>
                    <a:bodyPr/>
                    <a:lstStyle/>
                    <a:p>
                      <a:r>
                        <a:rPr lang="es-PE"/>
                        <a:t>Picas </a:t>
                      </a:r>
                    </a:p>
                  </a:txBody>
                  <a:tcPr>
                    <a:lnL>
                      <a:noFill/>
                    </a:lnL>
                    <a:lnR>
                      <a:noFill/>
                    </a:lnR>
                    <a:lnT>
                      <a:noFill/>
                    </a:lnT>
                    <a:lnB>
                      <a:noFill/>
                    </a:lnB>
                    <a:solidFill>
                      <a:srgbClr val="DDDDDD"/>
                    </a:solidFill>
                  </a:tcPr>
                </a:tc>
                <a:tc>
                  <a:txBody>
                    <a:bodyPr/>
                    <a:lstStyle/>
                    <a:p>
                      <a:r>
                        <a:rPr lang="es-PE" b="1" dirty="0"/>
                        <a:t>pc</a:t>
                      </a:r>
                      <a:r>
                        <a:rPr lang="es-PE" dirty="0"/>
                        <a:t> </a:t>
                      </a:r>
                      <a:br>
                        <a:rPr lang="es-PE" dirty="0"/>
                      </a:br>
                      <a:r>
                        <a:rPr lang="es-PE" dirty="0"/>
                        <a:t>Una pica son 12 puntos. </a:t>
                      </a:r>
                    </a:p>
                  </a:txBody>
                  <a:tcPr>
                    <a:lnL>
                      <a:noFill/>
                    </a:lnL>
                    <a:lnR>
                      <a:noFill/>
                    </a:lnR>
                    <a:lnT>
                      <a:noFill/>
                    </a:lnT>
                    <a:lnB>
                      <a:noFill/>
                    </a:lnB>
                    <a:solidFill>
                      <a:srgbClr val="DDDDDD"/>
                    </a:solidFill>
                  </a:tcPr>
                </a:tc>
              </a:tr>
            </a:tbl>
          </a:graphicData>
        </a:graphic>
      </p:graphicFrame>
    </p:spTree>
    <p:extLst>
      <p:ext uri="{BB962C8B-B14F-4D97-AF65-F5344CB8AC3E}">
        <p14:creationId xmlns:p14="http://schemas.microsoft.com/office/powerpoint/2010/main" val="1768631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 (Cont.)</a:t>
            </a:r>
            <a:endParaRPr lang="es-PE" dirty="0">
              <a:solidFill>
                <a:schemeClr val="bg1"/>
              </a:solidFill>
            </a:endParaRPr>
          </a:p>
        </p:txBody>
      </p:sp>
      <p:sp>
        <p:nvSpPr>
          <p:cNvPr id="5" name="4 CuadroTexto"/>
          <p:cNvSpPr txBox="1"/>
          <p:nvPr/>
        </p:nvSpPr>
        <p:spPr>
          <a:xfrm>
            <a:off x="466123" y="1700808"/>
            <a:ext cx="8136904" cy="3108543"/>
          </a:xfrm>
          <a:prstGeom prst="rect">
            <a:avLst/>
          </a:prstGeom>
          <a:noFill/>
        </p:spPr>
        <p:txBody>
          <a:bodyPr wrap="square" rtlCol="0">
            <a:spAutoFit/>
          </a:bodyPr>
          <a:lstStyle/>
          <a:p>
            <a:pPr marL="285750" indent="-285750">
              <a:spcBef>
                <a:spcPts val="1800"/>
              </a:spcBef>
              <a:buFont typeface="Arial" pitchFamily="34" charset="0"/>
              <a:buChar char="•"/>
            </a:pPr>
            <a:r>
              <a:rPr lang="en-US" sz="2800" dirty="0" err="1" smtClean="0"/>
              <a:t>Unidades</a:t>
            </a:r>
            <a:r>
              <a:rPr lang="en-US" sz="2800" dirty="0" smtClean="0"/>
              <a:t> en </a:t>
            </a:r>
            <a:r>
              <a:rPr lang="en-US" sz="2800" dirty="0" err="1" smtClean="0"/>
              <a:t>porcentajes</a:t>
            </a:r>
            <a:r>
              <a:rPr lang="en-US" sz="2800" dirty="0" smtClean="0"/>
              <a:t>, e</a:t>
            </a:r>
            <a:r>
              <a:rPr lang="es-PE" sz="2800" dirty="0" smtClean="0"/>
              <a:t>l </a:t>
            </a:r>
            <a:r>
              <a:rPr lang="es-PE" sz="2800" dirty="0"/>
              <a:t>porcentaje se utiliza para definir una unidad en función de la que esté definida en un momento dado. Imaginemos que estamos trabajando en 12pt y definimos una unidad como 150%. Esto sería igual al 150% de los 12pt actuales, que equivale a 18pt. </a:t>
            </a:r>
            <a:endParaRPr lang="en-US" sz="2800" dirty="0" smtClean="0"/>
          </a:p>
          <a:p>
            <a:endParaRPr lang="es-PE" sz="2800" dirty="0"/>
          </a:p>
        </p:txBody>
      </p:sp>
    </p:spTree>
    <p:extLst>
      <p:ext uri="{BB962C8B-B14F-4D97-AF65-F5344CB8AC3E}">
        <p14:creationId xmlns:p14="http://schemas.microsoft.com/office/powerpoint/2010/main" val="203083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 (Cont.)</a:t>
            </a:r>
            <a:endParaRPr lang="es-PE" dirty="0">
              <a:solidFill>
                <a:schemeClr val="bg1"/>
              </a:solidFill>
            </a:endParaRPr>
          </a:p>
        </p:txBody>
      </p:sp>
      <p:sp>
        <p:nvSpPr>
          <p:cNvPr id="5" name="4 CuadroTexto"/>
          <p:cNvSpPr txBox="1"/>
          <p:nvPr/>
        </p:nvSpPr>
        <p:spPr>
          <a:xfrm>
            <a:off x="466123" y="1700808"/>
            <a:ext cx="8136904" cy="4001095"/>
          </a:xfrm>
          <a:prstGeom prst="rect">
            <a:avLst/>
          </a:prstGeom>
          <a:noFill/>
        </p:spPr>
        <p:txBody>
          <a:bodyPr wrap="square" rtlCol="0">
            <a:spAutoFit/>
          </a:bodyPr>
          <a:lstStyle/>
          <a:p>
            <a:pPr marL="285750" indent="-285750">
              <a:spcBef>
                <a:spcPts val="1800"/>
              </a:spcBef>
              <a:buFont typeface="Arial" pitchFamily="34" charset="0"/>
              <a:buChar char="•"/>
            </a:pPr>
            <a:r>
              <a:rPr lang="es-PE" sz="2800" dirty="0"/>
              <a:t>Los colores se expresan con valores RGB, igual que los que conocemos para los </a:t>
            </a:r>
            <a:r>
              <a:rPr lang="es-PE" sz="2800" dirty="0">
                <a:hlinkClick r:id="rId2"/>
              </a:rPr>
              <a:t>colores HTML</a:t>
            </a:r>
            <a:r>
              <a:rPr lang="es-PE" sz="2800" dirty="0"/>
              <a:t>. </a:t>
            </a:r>
            <a:endParaRPr lang="es-PE" sz="2800" dirty="0" smtClean="0"/>
          </a:p>
          <a:p>
            <a:pPr marL="285750" indent="-285750">
              <a:spcBef>
                <a:spcPts val="1800"/>
              </a:spcBef>
              <a:buFont typeface="Arial" pitchFamily="34" charset="0"/>
              <a:buChar char="•"/>
            </a:pPr>
            <a:r>
              <a:rPr lang="es-PE" sz="2800" dirty="0" smtClean="0"/>
              <a:t>Con </a:t>
            </a:r>
            <a:r>
              <a:rPr lang="es-PE" sz="2800" dirty="0"/>
              <a:t>la salvedad que un color se puede especificar también con tres números hexadecimales, en lugar de 6, como era obligatorio en HTML. </a:t>
            </a:r>
            <a:endParaRPr lang="es-PE" sz="2800" dirty="0" smtClean="0"/>
          </a:p>
          <a:p>
            <a:pPr marL="285750" indent="-285750">
              <a:spcBef>
                <a:spcPts val="1800"/>
              </a:spcBef>
              <a:buFont typeface="Arial" pitchFamily="34" charset="0"/>
              <a:buChar char="•"/>
            </a:pPr>
            <a:r>
              <a:rPr lang="es-PE" sz="2800" dirty="0" smtClean="0"/>
              <a:t>Además</a:t>
            </a:r>
            <a:r>
              <a:rPr lang="es-PE" sz="2800" dirty="0"/>
              <a:t>, los colores se pueden especificar también en valores RGB decimales, con la notación </a:t>
            </a:r>
            <a:r>
              <a:rPr lang="es-PE" sz="2800" dirty="0" err="1"/>
              <a:t>rgb</a:t>
            </a:r>
            <a:r>
              <a:rPr lang="es-PE" sz="2800" dirty="0"/>
              <a:t>(</a:t>
            </a:r>
            <a:r>
              <a:rPr lang="es-PE" sz="2800" dirty="0" err="1"/>
              <a:t>r,g,b</a:t>
            </a:r>
            <a:r>
              <a:rPr lang="es-PE" sz="2800" dirty="0"/>
              <a:t>), siendo los valores de r, g, b números entre 0 y </a:t>
            </a:r>
            <a:r>
              <a:rPr lang="es-PE" sz="2800" dirty="0" smtClean="0"/>
              <a:t>255.</a:t>
            </a:r>
            <a:endParaRPr lang="es-PE" sz="2800" dirty="0"/>
          </a:p>
        </p:txBody>
      </p:sp>
    </p:spTree>
    <p:extLst>
      <p:ext uri="{BB962C8B-B14F-4D97-AF65-F5344CB8AC3E}">
        <p14:creationId xmlns:p14="http://schemas.microsoft.com/office/powerpoint/2010/main" val="699893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Sintaxis y unidades CSS (Cont.)</a:t>
            </a:r>
            <a:endParaRPr lang="es-PE" dirty="0">
              <a:solidFill>
                <a:schemeClr val="bg1"/>
              </a:solidFill>
            </a:endParaRPr>
          </a:p>
        </p:txBody>
      </p:sp>
      <p:sp>
        <p:nvSpPr>
          <p:cNvPr id="5" name="4 CuadroTexto"/>
          <p:cNvSpPr txBox="1"/>
          <p:nvPr/>
        </p:nvSpPr>
        <p:spPr>
          <a:xfrm>
            <a:off x="466123" y="1700808"/>
            <a:ext cx="8136904" cy="2585323"/>
          </a:xfrm>
          <a:prstGeom prst="rect">
            <a:avLst/>
          </a:prstGeom>
          <a:noFill/>
        </p:spPr>
        <p:txBody>
          <a:bodyPr wrap="square" rtlCol="0">
            <a:spAutoFit/>
          </a:bodyPr>
          <a:lstStyle/>
          <a:p>
            <a:pPr marL="285750" indent="-285750">
              <a:spcBef>
                <a:spcPts val="1800"/>
              </a:spcBef>
              <a:buFont typeface="Arial" pitchFamily="34" charset="0"/>
              <a:buChar char="•"/>
            </a:pPr>
            <a:r>
              <a:rPr lang="es-PE" sz="2800" dirty="0" smtClean="0"/>
              <a:t>Utilización de </a:t>
            </a:r>
            <a:r>
              <a:rPr lang="es-PE" sz="2800" dirty="0" err="1" smtClean="0"/>
              <a:t>URLs</a:t>
            </a:r>
            <a:r>
              <a:rPr lang="es-PE" sz="2800" dirty="0" smtClean="0"/>
              <a:t>.</a:t>
            </a:r>
          </a:p>
          <a:p>
            <a:pPr lvl="1">
              <a:spcBef>
                <a:spcPts val="1800"/>
              </a:spcBef>
            </a:pPr>
            <a:r>
              <a:rPr lang="es-PE" sz="2400" dirty="0" err="1">
                <a:solidFill>
                  <a:srgbClr val="002060"/>
                </a:solidFill>
              </a:rPr>
              <a:t>url</a:t>
            </a:r>
            <a:r>
              <a:rPr lang="es-PE" sz="2400" dirty="0">
                <a:solidFill>
                  <a:srgbClr val="002060"/>
                </a:solidFill>
              </a:rPr>
              <a:t>(http://www.desarrolloweb.com/images/miimagen.gif) </a:t>
            </a:r>
            <a:br>
              <a:rPr lang="es-PE" sz="2400" dirty="0">
                <a:solidFill>
                  <a:srgbClr val="002060"/>
                </a:solidFill>
              </a:rPr>
            </a:br>
            <a:r>
              <a:rPr lang="es-PE" sz="2400" dirty="0" err="1">
                <a:solidFill>
                  <a:srgbClr val="002060"/>
                </a:solidFill>
              </a:rPr>
              <a:t>url</a:t>
            </a:r>
            <a:r>
              <a:rPr lang="es-PE" sz="2400" dirty="0">
                <a:solidFill>
                  <a:srgbClr val="002060"/>
                </a:solidFill>
              </a:rPr>
              <a:t>("../</a:t>
            </a:r>
            <a:r>
              <a:rPr lang="es-PE" sz="2400" dirty="0" err="1">
                <a:solidFill>
                  <a:srgbClr val="002060"/>
                </a:solidFill>
              </a:rPr>
              <a:t>images</a:t>
            </a:r>
            <a:r>
              <a:rPr lang="es-PE" sz="2400" dirty="0">
                <a:solidFill>
                  <a:srgbClr val="002060"/>
                </a:solidFill>
              </a:rPr>
              <a:t>/otraimagen.jpg") </a:t>
            </a:r>
            <a:endParaRPr lang="es-PE" sz="2400" dirty="0" smtClean="0">
              <a:solidFill>
                <a:srgbClr val="002060"/>
              </a:solidFill>
            </a:endParaRPr>
          </a:p>
          <a:p>
            <a:pPr marL="342900" indent="-342900">
              <a:spcBef>
                <a:spcPts val="1800"/>
              </a:spcBef>
              <a:buFont typeface="Arial" pitchFamily="34" charset="0"/>
              <a:buChar char="•"/>
            </a:pPr>
            <a:r>
              <a:rPr lang="en-US" sz="2800" dirty="0" smtClean="0"/>
              <a:t>Mas </a:t>
            </a:r>
            <a:r>
              <a:rPr lang="en-US" sz="2800" dirty="0" err="1" smtClean="0"/>
              <a:t>atributos</a:t>
            </a:r>
            <a:r>
              <a:rPr lang="en-US" sz="2800" dirty="0" smtClean="0"/>
              <a:t> los </a:t>
            </a:r>
            <a:r>
              <a:rPr lang="en-US" sz="2800" dirty="0" err="1" smtClean="0"/>
              <a:t>podemos</a:t>
            </a:r>
            <a:r>
              <a:rPr lang="en-US" sz="2800" dirty="0" smtClean="0"/>
              <a:t> </a:t>
            </a:r>
            <a:r>
              <a:rPr lang="en-US" sz="2800" dirty="0" err="1" smtClean="0"/>
              <a:t>encontrar</a:t>
            </a:r>
            <a:r>
              <a:rPr lang="en-US" sz="2800" dirty="0" smtClean="0"/>
              <a:t> en el material </a:t>
            </a:r>
            <a:r>
              <a:rPr lang="en-US" sz="2800" dirty="0" err="1" smtClean="0"/>
              <a:t>entregado</a:t>
            </a:r>
            <a:r>
              <a:rPr lang="en-US" sz="2800" dirty="0" smtClean="0"/>
              <a:t> en </a:t>
            </a:r>
            <a:r>
              <a:rPr lang="en-US" sz="2800" dirty="0" err="1" smtClean="0"/>
              <a:t>clase</a:t>
            </a:r>
            <a:r>
              <a:rPr lang="en-US" sz="2800" dirty="0" smtClean="0"/>
              <a:t>.</a:t>
            </a:r>
            <a:endParaRPr lang="es-PE" sz="2400" dirty="0">
              <a:solidFill>
                <a:srgbClr val="002060"/>
              </a:solidFill>
            </a:endParaRPr>
          </a:p>
        </p:txBody>
      </p:sp>
    </p:spTree>
    <p:extLst>
      <p:ext uri="{BB962C8B-B14F-4D97-AF65-F5344CB8AC3E}">
        <p14:creationId xmlns:p14="http://schemas.microsoft.com/office/powerpoint/2010/main" val="124410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Clases</a:t>
            </a:r>
            <a:endParaRPr lang="es-PE" dirty="0">
              <a:solidFill>
                <a:schemeClr val="bg1"/>
              </a:solidFill>
            </a:endParaRPr>
          </a:p>
        </p:txBody>
      </p:sp>
      <p:sp>
        <p:nvSpPr>
          <p:cNvPr id="5" name="4 CuadroTexto"/>
          <p:cNvSpPr txBox="1"/>
          <p:nvPr/>
        </p:nvSpPr>
        <p:spPr>
          <a:xfrm>
            <a:off x="466123" y="1700808"/>
            <a:ext cx="8136904" cy="4862870"/>
          </a:xfrm>
          <a:prstGeom prst="rect">
            <a:avLst/>
          </a:prstGeom>
          <a:noFill/>
        </p:spPr>
        <p:txBody>
          <a:bodyPr wrap="square" rtlCol="0">
            <a:spAutoFit/>
          </a:bodyPr>
          <a:lstStyle/>
          <a:p>
            <a:pPr marL="285750" indent="-285750">
              <a:spcBef>
                <a:spcPts val="1800"/>
              </a:spcBef>
              <a:buFont typeface="Arial" pitchFamily="34" charset="0"/>
              <a:buChar char="•"/>
            </a:pPr>
            <a:r>
              <a:rPr lang="es-PE" sz="2800" dirty="0"/>
              <a:t>Una clase es una </a:t>
            </a:r>
            <a:r>
              <a:rPr lang="es-PE" sz="2800" dirty="0" err="1"/>
              <a:t>série</a:t>
            </a:r>
            <a:r>
              <a:rPr lang="es-PE" sz="2800" dirty="0"/>
              <a:t> de propiedades y métodos que se agrupan en una estructura para poder aplicarlos conjuntamente a una </a:t>
            </a:r>
            <a:r>
              <a:rPr lang="es-PE" sz="2800" dirty="0" err="1"/>
              <a:t>série</a:t>
            </a:r>
            <a:r>
              <a:rPr lang="es-PE" sz="2800" dirty="0"/>
              <a:t> de </a:t>
            </a:r>
            <a:r>
              <a:rPr lang="es-PE" sz="2800" dirty="0" smtClean="0"/>
              <a:t>objetos.</a:t>
            </a:r>
          </a:p>
          <a:p>
            <a:pPr marL="285750" indent="-285750">
              <a:spcBef>
                <a:spcPts val="1800"/>
              </a:spcBef>
              <a:buFont typeface="Arial" pitchFamily="34" charset="0"/>
              <a:buChar char="•"/>
            </a:pPr>
            <a:r>
              <a:rPr lang="es-PE" sz="2800" dirty="0" smtClean="0"/>
              <a:t>Como </a:t>
            </a:r>
            <a:r>
              <a:rPr lang="es-PE" sz="2800" dirty="0"/>
              <a:t>CSS no tiene métodos, en este caso la clase solo contendrá </a:t>
            </a:r>
            <a:r>
              <a:rPr lang="es-PE" sz="2800" dirty="0" smtClean="0"/>
              <a:t>propiedades </a:t>
            </a:r>
            <a:r>
              <a:rPr lang="es-PE" sz="2800" dirty="0"/>
              <a:t>(atributos) y decidiremos que objetos pertenecen a esta clase con el atributo HTML </a:t>
            </a:r>
            <a:r>
              <a:rPr lang="es-PE" sz="2800" b="1" dirty="0" err="1"/>
              <a:t>class</a:t>
            </a:r>
            <a:r>
              <a:rPr lang="es-PE" sz="2800" dirty="0" smtClean="0"/>
              <a:t>.</a:t>
            </a:r>
          </a:p>
          <a:p>
            <a:pPr marL="285750" indent="-285750">
              <a:spcBef>
                <a:spcPts val="1800"/>
              </a:spcBef>
              <a:buFont typeface="Arial" pitchFamily="34" charset="0"/>
              <a:buChar char="•"/>
            </a:pPr>
            <a:r>
              <a:rPr lang="es-PE" sz="2800" dirty="0" smtClean="0"/>
              <a:t>La </a:t>
            </a:r>
            <a:r>
              <a:rPr lang="es-PE" sz="2800" dirty="0"/>
              <a:t>clase se definirá </a:t>
            </a:r>
            <a:r>
              <a:rPr lang="es-PE" sz="2800" dirty="0" smtClean="0"/>
              <a:t>utilizando </a:t>
            </a:r>
            <a:r>
              <a:rPr lang="es-PE" sz="2800" dirty="0"/>
              <a:t>un </a:t>
            </a:r>
            <a:r>
              <a:rPr lang="es-PE" sz="2800" dirty="0">
                <a:hlinkClick r:id="rId2"/>
              </a:rPr>
              <a:t>selector de clase</a:t>
            </a:r>
            <a:r>
              <a:rPr lang="es-PE" sz="2800" dirty="0"/>
              <a:t> y poniendo todos los atributos y valores entre </a:t>
            </a:r>
            <a:r>
              <a:rPr lang="es-PE" sz="2800" dirty="0" smtClean="0"/>
              <a:t>corchetes.</a:t>
            </a:r>
            <a:endParaRPr lang="es-PE" sz="2800" dirty="0">
              <a:solidFill>
                <a:srgbClr val="002060"/>
              </a:solidFill>
            </a:endParaRPr>
          </a:p>
        </p:txBody>
      </p:sp>
    </p:spTree>
    <p:extLst>
      <p:ext uri="{BB962C8B-B14F-4D97-AF65-F5344CB8AC3E}">
        <p14:creationId xmlns:p14="http://schemas.microsoft.com/office/powerpoint/2010/main" val="2947679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5" name="4 CuadroTexto"/>
          <p:cNvSpPr txBox="1"/>
          <p:nvPr/>
        </p:nvSpPr>
        <p:spPr>
          <a:xfrm>
            <a:off x="466123" y="1700808"/>
            <a:ext cx="8136904" cy="4708981"/>
          </a:xfrm>
          <a:prstGeom prst="rect">
            <a:avLst/>
          </a:prstGeom>
          <a:noFill/>
        </p:spPr>
        <p:txBody>
          <a:bodyPr wrap="square" rtlCol="0">
            <a:spAutoFit/>
          </a:bodyPr>
          <a:lstStyle/>
          <a:p>
            <a:pPr lvl="1">
              <a:spcBef>
                <a:spcPts val="1800"/>
              </a:spcBef>
            </a:pPr>
            <a:r>
              <a:rPr lang="es-PE" sz="2000" dirty="0" smtClean="0"/>
              <a:t>&lt;</a:t>
            </a:r>
            <a:r>
              <a:rPr lang="es-PE" sz="2000" dirty="0"/>
              <a:t>head&gt;</a:t>
            </a:r>
            <a:br>
              <a:rPr lang="es-PE" sz="2000" dirty="0"/>
            </a:br>
            <a:r>
              <a:rPr lang="es-PE" sz="2000" dirty="0"/>
              <a:t>  </a:t>
            </a:r>
            <a:r>
              <a:rPr lang="es-PE" sz="2000" dirty="0" smtClean="0"/>
              <a:t>	&lt;</a:t>
            </a:r>
            <a:r>
              <a:rPr lang="es-PE" sz="2000" dirty="0" err="1"/>
              <a:t>title</a:t>
            </a:r>
            <a:r>
              <a:rPr lang="es-PE" sz="2000" dirty="0"/>
              <a:t>&gt;Mi CSS&lt;/</a:t>
            </a:r>
            <a:r>
              <a:rPr lang="es-PE" sz="2000" dirty="0" err="1"/>
              <a:t>title</a:t>
            </a:r>
            <a:r>
              <a:rPr lang="es-PE" sz="2000" dirty="0"/>
              <a:t>&gt;</a:t>
            </a:r>
            <a:br>
              <a:rPr lang="es-PE" sz="2000" dirty="0"/>
            </a:br>
            <a:r>
              <a:rPr lang="es-PE" sz="2000" dirty="0"/>
              <a:t>  </a:t>
            </a:r>
            <a:r>
              <a:rPr lang="es-PE" sz="2000" dirty="0" smtClean="0"/>
              <a:t>	&lt;</a:t>
            </a:r>
            <a:r>
              <a:rPr lang="es-PE" sz="2000" dirty="0" err="1"/>
              <a:t>style</a:t>
            </a:r>
            <a:r>
              <a:rPr lang="es-PE" sz="2000" dirty="0"/>
              <a:t>&gt;</a:t>
            </a:r>
            <a:br>
              <a:rPr lang="es-PE" sz="2000" dirty="0"/>
            </a:br>
            <a:r>
              <a:rPr lang="es-PE" sz="2000" dirty="0"/>
              <a:t>  </a:t>
            </a:r>
            <a:r>
              <a:rPr lang="es-PE" sz="2000" dirty="0" smtClean="0"/>
              <a:t>	    .</a:t>
            </a:r>
            <a:r>
              <a:rPr lang="es-PE" sz="2000" dirty="0" err="1"/>
              <a:t>miClase</a:t>
            </a:r>
            <a:r>
              <a:rPr lang="es-PE" sz="2000" dirty="0"/>
              <a:t> {</a:t>
            </a:r>
            <a:br>
              <a:rPr lang="es-PE" sz="2000" dirty="0"/>
            </a:br>
            <a:r>
              <a:rPr lang="es-PE" sz="2000" dirty="0"/>
              <a:t>    </a:t>
            </a:r>
            <a:r>
              <a:rPr lang="es-PE" sz="2000" dirty="0" smtClean="0"/>
              <a:t>		</a:t>
            </a:r>
            <a:r>
              <a:rPr lang="es-PE" sz="2000" dirty="0" err="1" smtClean="0"/>
              <a:t>border</a:t>
            </a:r>
            <a:r>
              <a:rPr lang="es-PE" sz="2000" dirty="0"/>
              <a:t>: 1px </a:t>
            </a:r>
            <a:r>
              <a:rPr lang="es-PE" sz="2000" dirty="0" err="1"/>
              <a:t>solid</a:t>
            </a:r>
            <a:r>
              <a:rPr lang="es-PE" sz="2000" dirty="0"/>
              <a:t> red;</a:t>
            </a:r>
            <a:br>
              <a:rPr lang="es-PE" sz="2000" dirty="0"/>
            </a:br>
            <a:r>
              <a:rPr lang="es-PE" sz="2000" dirty="0"/>
              <a:t>    </a:t>
            </a:r>
            <a:r>
              <a:rPr lang="es-PE" sz="2000" dirty="0" smtClean="0"/>
              <a:t>		</a:t>
            </a:r>
            <a:r>
              <a:rPr lang="es-PE" sz="2000" dirty="0" err="1" smtClean="0"/>
              <a:t>padding</a:t>
            </a:r>
            <a:r>
              <a:rPr lang="es-PE" sz="2000" dirty="0"/>
              <a:t>: 4 4 4 4;</a:t>
            </a:r>
            <a:br>
              <a:rPr lang="es-PE" sz="2000" dirty="0"/>
            </a:br>
            <a:r>
              <a:rPr lang="es-PE" sz="2000" dirty="0"/>
              <a:t>  </a:t>
            </a:r>
            <a:r>
              <a:rPr lang="es-PE" sz="2000" dirty="0" smtClean="0"/>
              <a:t>	&lt;/</a:t>
            </a:r>
            <a:r>
              <a:rPr lang="es-PE" sz="2000" dirty="0" err="1"/>
              <a:t>style</a:t>
            </a:r>
            <a:r>
              <a:rPr lang="es-PE" sz="2000" dirty="0"/>
              <a:t>&gt;</a:t>
            </a:r>
            <a:br>
              <a:rPr lang="es-PE" sz="2000" dirty="0"/>
            </a:br>
            <a:r>
              <a:rPr lang="es-PE" sz="2000" dirty="0"/>
              <a:t>&lt;/head&gt;</a:t>
            </a:r>
            <a:br>
              <a:rPr lang="es-PE" sz="2000" dirty="0"/>
            </a:br>
            <a:r>
              <a:rPr lang="es-PE" sz="2000" dirty="0"/>
              <a:t>&lt;</a:t>
            </a:r>
            <a:r>
              <a:rPr lang="es-PE" sz="2000" dirty="0" err="1"/>
              <a:t>body</a:t>
            </a:r>
            <a:r>
              <a:rPr lang="es-PE" sz="2000" dirty="0"/>
              <a:t>&gt;</a:t>
            </a:r>
            <a:br>
              <a:rPr lang="es-PE" sz="2000" dirty="0"/>
            </a:br>
            <a:r>
              <a:rPr lang="es-PE" sz="2000" dirty="0" smtClean="0"/>
              <a:t>  </a:t>
            </a:r>
            <a:r>
              <a:rPr lang="es-PE" sz="2000" dirty="0"/>
              <a:t>  &lt;b&gt;Menú&lt;/b&gt;</a:t>
            </a:r>
            <a:br>
              <a:rPr lang="es-PE" sz="2000" dirty="0"/>
            </a:br>
            <a:r>
              <a:rPr lang="es-PE" sz="2000" dirty="0"/>
              <a:t>  </a:t>
            </a:r>
            <a:r>
              <a:rPr lang="es-PE" sz="2000" dirty="0" smtClean="0"/>
              <a:t>  &lt;</a:t>
            </a:r>
            <a:r>
              <a:rPr lang="es-PE" sz="2000" dirty="0"/>
              <a:t>div </a:t>
            </a:r>
            <a:r>
              <a:rPr lang="es-PE" sz="2000" dirty="0" err="1"/>
              <a:t>class</a:t>
            </a:r>
            <a:r>
              <a:rPr lang="es-PE" sz="2000" dirty="0"/>
              <a:t>="</a:t>
            </a:r>
            <a:r>
              <a:rPr lang="es-PE" sz="2000" dirty="0" err="1"/>
              <a:t>miClase</a:t>
            </a:r>
            <a:r>
              <a:rPr lang="es-PE" sz="2000" dirty="0"/>
              <a:t>"&gt;</a:t>
            </a:r>
            <a:r>
              <a:rPr lang="es-PE" sz="2000" dirty="0" err="1"/>
              <a:t>Indice</a:t>
            </a:r>
            <a:r>
              <a:rPr lang="es-PE" sz="2000" dirty="0"/>
              <a:t>&lt;/div&gt;</a:t>
            </a:r>
            <a:br>
              <a:rPr lang="es-PE" sz="2000" dirty="0"/>
            </a:br>
            <a:r>
              <a:rPr lang="es-PE" sz="2000" dirty="0"/>
              <a:t>  </a:t>
            </a:r>
            <a:r>
              <a:rPr lang="es-PE" sz="2000" dirty="0" smtClean="0"/>
              <a:t>  &lt;</a:t>
            </a:r>
            <a:r>
              <a:rPr lang="es-PE" sz="2000" dirty="0"/>
              <a:t>div </a:t>
            </a:r>
            <a:r>
              <a:rPr lang="es-PE" sz="2000" dirty="0" err="1"/>
              <a:t>class</a:t>
            </a:r>
            <a:r>
              <a:rPr lang="es-PE" sz="2000" dirty="0"/>
              <a:t>="</a:t>
            </a:r>
            <a:r>
              <a:rPr lang="es-PE" sz="2000" dirty="0" err="1"/>
              <a:t>miClase</a:t>
            </a:r>
            <a:r>
              <a:rPr lang="es-PE" sz="2000" dirty="0"/>
              <a:t>"&gt;Descargas&lt;/div&gt;</a:t>
            </a:r>
            <a:br>
              <a:rPr lang="es-PE" sz="2000" dirty="0"/>
            </a:br>
            <a:r>
              <a:rPr lang="es-PE" sz="2000" dirty="0"/>
              <a:t>  </a:t>
            </a:r>
            <a:r>
              <a:rPr lang="es-PE" sz="2000" dirty="0" smtClean="0"/>
              <a:t>  &lt;</a:t>
            </a:r>
            <a:r>
              <a:rPr lang="es-PE" sz="2000" dirty="0"/>
              <a:t>div </a:t>
            </a:r>
            <a:r>
              <a:rPr lang="es-PE" sz="2000" dirty="0" err="1"/>
              <a:t>class</a:t>
            </a:r>
            <a:r>
              <a:rPr lang="es-PE" sz="2000" dirty="0"/>
              <a:t>="</a:t>
            </a:r>
            <a:r>
              <a:rPr lang="es-PE" sz="2000" dirty="0" err="1"/>
              <a:t>miClase</a:t>
            </a:r>
            <a:r>
              <a:rPr lang="es-PE" sz="2000" dirty="0"/>
              <a:t>"&gt;Links&lt;/div&gt;</a:t>
            </a:r>
            <a:br>
              <a:rPr lang="es-PE" sz="2000" dirty="0"/>
            </a:br>
            <a:r>
              <a:rPr lang="es-PE" sz="2000" dirty="0"/>
              <a:t>&lt;/</a:t>
            </a:r>
            <a:r>
              <a:rPr lang="es-PE" sz="2000" dirty="0" err="1"/>
              <a:t>body</a:t>
            </a:r>
            <a:r>
              <a:rPr lang="es-PE" sz="2000" dirty="0"/>
              <a:t>&gt;</a:t>
            </a:r>
            <a:br>
              <a:rPr lang="es-PE" sz="2000" dirty="0"/>
            </a:br>
            <a:endParaRPr lang="es-PE" sz="2000" dirty="0"/>
          </a:p>
        </p:txBody>
      </p:sp>
    </p:spTree>
    <p:extLst>
      <p:ext uri="{BB962C8B-B14F-4D97-AF65-F5344CB8AC3E}">
        <p14:creationId xmlns:p14="http://schemas.microsoft.com/office/powerpoint/2010/main" val="1848926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err="1" smtClean="0">
                <a:solidFill>
                  <a:schemeClr val="bg1"/>
                </a:solidFill>
              </a:rPr>
              <a:t>Pseudoclases</a:t>
            </a:r>
            <a:endParaRPr lang="es-PE" dirty="0">
              <a:solidFill>
                <a:schemeClr val="bg1"/>
              </a:solidFill>
            </a:endParaRPr>
          </a:p>
        </p:txBody>
      </p:sp>
      <p:sp>
        <p:nvSpPr>
          <p:cNvPr id="5" name="4 CuadroTexto"/>
          <p:cNvSpPr txBox="1"/>
          <p:nvPr/>
        </p:nvSpPr>
        <p:spPr>
          <a:xfrm>
            <a:off x="466123" y="1700808"/>
            <a:ext cx="8136904" cy="4662815"/>
          </a:xfrm>
          <a:prstGeom prst="rect">
            <a:avLst/>
          </a:prstGeom>
          <a:noFill/>
        </p:spPr>
        <p:txBody>
          <a:bodyPr wrap="square" rtlCol="0">
            <a:spAutoFit/>
          </a:bodyPr>
          <a:lstStyle/>
          <a:p>
            <a:pPr marL="285750" indent="-285750">
              <a:spcBef>
                <a:spcPts val="1800"/>
              </a:spcBef>
              <a:buFont typeface="Arial" pitchFamily="34" charset="0"/>
              <a:buChar char="•"/>
            </a:pPr>
            <a:r>
              <a:rPr lang="es-PE" sz="2800" dirty="0"/>
              <a:t>Las </a:t>
            </a:r>
            <a:r>
              <a:rPr lang="es-PE" sz="2800" dirty="0" err="1"/>
              <a:t>pseudoclases</a:t>
            </a:r>
            <a:r>
              <a:rPr lang="es-PE" sz="2800" dirty="0"/>
              <a:t> </a:t>
            </a:r>
            <a:r>
              <a:rPr lang="es-PE" sz="2800" dirty="0" err="1"/>
              <a:t>són</a:t>
            </a:r>
            <a:r>
              <a:rPr lang="es-PE" sz="2800" dirty="0"/>
              <a:t> unas clases especiales de HTML, que se refieren a algunos estados especiales del </a:t>
            </a:r>
            <a:r>
              <a:rPr lang="es-PE" sz="2800" dirty="0" smtClean="0"/>
              <a:t>elemento.</a:t>
            </a:r>
          </a:p>
          <a:p>
            <a:pPr marL="285750" indent="-285750">
              <a:spcBef>
                <a:spcPts val="1800"/>
              </a:spcBef>
              <a:buFont typeface="Arial" pitchFamily="34" charset="0"/>
              <a:buChar char="•"/>
            </a:pPr>
            <a:r>
              <a:rPr lang="es-PE" sz="2800" dirty="0" smtClean="0"/>
              <a:t>Las </a:t>
            </a:r>
            <a:r>
              <a:rPr lang="es-PE" sz="2800" dirty="0" err="1"/>
              <a:t>pseudoclases</a:t>
            </a:r>
            <a:r>
              <a:rPr lang="es-PE" sz="2800" dirty="0"/>
              <a:t>, </a:t>
            </a:r>
            <a:r>
              <a:rPr lang="es-PE" sz="2800" dirty="0" smtClean="0"/>
              <a:t>al igual </a:t>
            </a:r>
            <a:r>
              <a:rPr lang="es-PE" sz="2800" dirty="0"/>
              <a:t>que los </a:t>
            </a:r>
            <a:r>
              <a:rPr lang="es-PE" sz="2800" dirty="0" err="1"/>
              <a:t>pseudoelementos</a:t>
            </a:r>
            <a:r>
              <a:rPr lang="es-PE" sz="2800" dirty="0"/>
              <a:t>, se escriben de la siguiente manera</a:t>
            </a:r>
            <a:r>
              <a:rPr lang="es-PE" sz="2800" dirty="0" smtClean="0"/>
              <a:t>:</a:t>
            </a:r>
          </a:p>
          <a:p>
            <a:pPr lvl="3">
              <a:spcBef>
                <a:spcPts val="1800"/>
              </a:spcBef>
            </a:pPr>
            <a:r>
              <a:rPr lang="es-PE" sz="2800" dirty="0" err="1">
                <a:solidFill>
                  <a:srgbClr val="002060"/>
                </a:solidFill>
              </a:rPr>
              <a:t>objeto:pseudoclase</a:t>
            </a:r>
            <a:r>
              <a:rPr lang="es-PE" sz="2800" dirty="0">
                <a:solidFill>
                  <a:srgbClr val="002060"/>
                </a:solidFill>
              </a:rPr>
              <a:t> {</a:t>
            </a:r>
            <a:br>
              <a:rPr lang="es-PE" sz="2800" dirty="0">
                <a:solidFill>
                  <a:srgbClr val="002060"/>
                </a:solidFill>
              </a:rPr>
            </a:br>
            <a:r>
              <a:rPr lang="es-PE" sz="2800" dirty="0">
                <a:solidFill>
                  <a:srgbClr val="002060"/>
                </a:solidFill>
              </a:rPr>
              <a:t>  propiedad: valor;</a:t>
            </a:r>
            <a:br>
              <a:rPr lang="es-PE" sz="2800" dirty="0">
                <a:solidFill>
                  <a:srgbClr val="002060"/>
                </a:solidFill>
              </a:rPr>
            </a:br>
            <a:r>
              <a:rPr lang="es-PE" sz="2800" dirty="0">
                <a:solidFill>
                  <a:srgbClr val="002060"/>
                </a:solidFill>
              </a:rPr>
              <a:t>} </a:t>
            </a:r>
          </a:p>
          <a:p>
            <a:pPr marL="285750" indent="-285750">
              <a:spcBef>
                <a:spcPts val="1800"/>
              </a:spcBef>
              <a:buFont typeface="Arial" pitchFamily="34" charset="0"/>
              <a:buChar char="•"/>
            </a:pPr>
            <a:endParaRPr lang="es-PE" sz="2800" dirty="0">
              <a:solidFill>
                <a:srgbClr val="002060"/>
              </a:solidFill>
            </a:endParaRPr>
          </a:p>
        </p:txBody>
      </p:sp>
    </p:spTree>
    <p:extLst>
      <p:ext uri="{BB962C8B-B14F-4D97-AF65-F5344CB8AC3E}">
        <p14:creationId xmlns:p14="http://schemas.microsoft.com/office/powerpoint/2010/main" val="2548742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err="1" smtClean="0">
                <a:solidFill>
                  <a:schemeClr val="bg1"/>
                </a:solidFill>
              </a:rPr>
              <a:t>Pseudoclases</a:t>
            </a:r>
            <a:r>
              <a:rPr lang="es-PE" dirty="0" smtClean="0">
                <a:solidFill>
                  <a:schemeClr val="bg1"/>
                </a:solidFill>
              </a:rPr>
              <a:t> (Cont.)</a:t>
            </a:r>
            <a:endParaRPr lang="es-PE" dirty="0">
              <a:solidFill>
                <a:schemeClr val="bg1"/>
              </a:solidFill>
            </a:endParaRPr>
          </a:p>
        </p:txBody>
      </p:sp>
      <p:sp>
        <p:nvSpPr>
          <p:cNvPr id="5" name="4 CuadroTexto"/>
          <p:cNvSpPr txBox="1"/>
          <p:nvPr/>
        </p:nvSpPr>
        <p:spPr>
          <a:xfrm>
            <a:off x="466123" y="1700808"/>
            <a:ext cx="8136904" cy="2508379"/>
          </a:xfrm>
          <a:prstGeom prst="rect">
            <a:avLst/>
          </a:prstGeom>
          <a:noFill/>
        </p:spPr>
        <p:txBody>
          <a:bodyPr wrap="square" rtlCol="0">
            <a:spAutoFit/>
          </a:bodyPr>
          <a:lstStyle/>
          <a:p>
            <a:pPr marL="285750" indent="-285750">
              <a:spcBef>
                <a:spcPts val="1800"/>
              </a:spcBef>
              <a:buFont typeface="Arial" pitchFamily="34" charset="0"/>
              <a:buChar char="•"/>
            </a:pPr>
            <a:r>
              <a:rPr lang="es-PE" sz="2800" b="1" dirty="0"/>
              <a:t>link</a:t>
            </a:r>
            <a:r>
              <a:rPr lang="es-PE" sz="2800" dirty="0"/>
              <a:t> - Enlace sin </a:t>
            </a:r>
            <a:r>
              <a:rPr lang="es-PE" sz="2800" dirty="0" smtClean="0"/>
              <a:t>explorar. </a:t>
            </a:r>
            <a:endParaRPr lang="es-PE" sz="2800" b="1" dirty="0"/>
          </a:p>
          <a:p>
            <a:pPr marL="285750" indent="-285750">
              <a:spcBef>
                <a:spcPts val="1800"/>
              </a:spcBef>
              <a:buFont typeface="Arial" pitchFamily="34" charset="0"/>
              <a:buChar char="•"/>
            </a:pPr>
            <a:r>
              <a:rPr lang="es-PE" sz="2800" b="1" dirty="0" err="1" smtClean="0"/>
              <a:t>visited</a:t>
            </a:r>
            <a:r>
              <a:rPr lang="es-PE" sz="2800" dirty="0" smtClean="0"/>
              <a:t> </a:t>
            </a:r>
            <a:r>
              <a:rPr lang="es-PE" sz="2800" dirty="0"/>
              <a:t>- Enlace que ha sido seguido por el </a:t>
            </a:r>
            <a:r>
              <a:rPr lang="es-PE" sz="2800" dirty="0" smtClean="0"/>
              <a:t>usuario.</a:t>
            </a:r>
          </a:p>
          <a:p>
            <a:pPr marL="285750" indent="-285750">
              <a:spcBef>
                <a:spcPts val="1800"/>
              </a:spcBef>
              <a:buFont typeface="Arial" pitchFamily="34" charset="0"/>
              <a:buChar char="•"/>
            </a:pPr>
            <a:r>
              <a:rPr lang="es-PE" sz="2800" b="1" dirty="0" smtClean="0"/>
              <a:t>active</a:t>
            </a:r>
            <a:r>
              <a:rPr lang="es-PE" sz="2800" dirty="0" smtClean="0"/>
              <a:t> </a:t>
            </a:r>
            <a:r>
              <a:rPr lang="es-PE" sz="2800" dirty="0"/>
              <a:t>- Enlace seleccionado por el </a:t>
            </a:r>
            <a:r>
              <a:rPr lang="es-PE" sz="2800" dirty="0" smtClean="0"/>
              <a:t>usuario.</a:t>
            </a:r>
          </a:p>
          <a:p>
            <a:pPr marL="285750" indent="-285750">
              <a:spcBef>
                <a:spcPts val="1800"/>
              </a:spcBef>
              <a:buFont typeface="Arial" pitchFamily="34" charset="0"/>
              <a:buChar char="•"/>
            </a:pPr>
            <a:r>
              <a:rPr lang="es-PE" sz="2800" b="1" dirty="0" err="1" smtClean="0"/>
              <a:t>hover</a:t>
            </a:r>
            <a:r>
              <a:rPr lang="es-PE" sz="2800" dirty="0" smtClean="0"/>
              <a:t> </a:t>
            </a:r>
            <a:r>
              <a:rPr lang="es-PE" sz="2800" dirty="0"/>
              <a:t>- Enlace que tiene el ratón </a:t>
            </a:r>
            <a:r>
              <a:rPr lang="es-PE" sz="2800" dirty="0" smtClean="0"/>
              <a:t>encima.</a:t>
            </a:r>
            <a:endParaRPr lang="es-PE" sz="2800" dirty="0">
              <a:solidFill>
                <a:srgbClr val="002060"/>
              </a:solidFill>
            </a:endParaRPr>
          </a:p>
        </p:txBody>
      </p:sp>
    </p:spTree>
    <p:extLst>
      <p:ext uri="{BB962C8B-B14F-4D97-AF65-F5344CB8AC3E}">
        <p14:creationId xmlns:p14="http://schemas.microsoft.com/office/powerpoint/2010/main" val="412392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lstStyle/>
          <a:p>
            <a:r>
              <a:rPr lang="es-PE" dirty="0" smtClean="0">
                <a:solidFill>
                  <a:schemeClr val="bg1"/>
                </a:solidFill>
              </a:rPr>
              <a:t>Introducción</a:t>
            </a:r>
            <a:endParaRPr lang="es-PE" dirty="0">
              <a:solidFill>
                <a:schemeClr val="bg1"/>
              </a:solidFill>
            </a:endParaRPr>
          </a:p>
        </p:txBody>
      </p:sp>
      <p:sp>
        <p:nvSpPr>
          <p:cNvPr id="5" name="4 CuadroTexto"/>
          <p:cNvSpPr txBox="1"/>
          <p:nvPr/>
        </p:nvSpPr>
        <p:spPr>
          <a:xfrm>
            <a:off x="467544" y="1628800"/>
            <a:ext cx="8136904" cy="4001095"/>
          </a:xfrm>
          <a:prstGeom prst="rect">
            <a:avLst/>
          </a:prstGeom>
          <a:noFill/>
        </p:spPr>
        <p:txBody>
          <a:bodyPr wrap="square" rtlCol="0">
            <a:spAutoFit/>
          </a:bodyPr>
          <a:lstStyle/>
          <a:p>
            <a:pPr marL="285750" indent="-285750">
              <a:spcBef>
                <a:spcPts val="1800"/>
              </a:spcBef>
              <a:buFont typeface="Arial" pitchFamily="34" charset="0"/>
              <a:buChar char="•"/>
            </a:pPr>
            <a:r>
              <a:rPr lang="es-PE" sz="2800" dirty="0" smtClean="0"/>
              <a:t>Lenguaje HTML es limitado a la hora de aplicarle forma a un documento.</a:t>
            </a:r>
          </a:p>
          <a:p>
            <a:pPr marL="285750" indent="-285750">
              <a:spcBef>
                <a:spcPts val="1800"/>
              </a:spcBef>
              <a:buFont typeface="Arial" pitchFamily="34" charset="0"/>
              <a:buChar char="•"/>
            </a:pPr>
            <a:r>
              <a:rPr lang="es-PE" sz="2800" dirty="0" smtClean="0"/>
              <a:t>Es importante a la hora de dar forma a un documento HTML separar el código HTML y CSS para una mejor lectura y mantenimiento de la pagina.</a:t>
            </a:r>
          </a:p>
          <a:p>
            <a:pPr marL="285750" indent="-285750">
              <a:spcBef>
                <a:spcPts val="1800"/>
              </a:spcBef>
              <a:buFont typeface="Arial" pitchFamily="34" charset="0"/>
              <a:buChar char="•"/>
            </a:pPr>
            <a:r>
              <a:rPr lang="es-PE" sz="2800" dirty="0" smtClean="0"/>
              <a:t>CSS ha evolucionado en el tiempo, podemos mencionar las especificaciones CSS 1, CSS 2 y la reciente especificación CSS 3.</a:t>
            </a:r>
          </a:p>
        </p:txBody>
      </p:sp>
    </p:spTree>
    <p:extLst>
      <p:ext uri="{BB962C8B-B14F-4D97-AF65-F5344CB8AC3E}">
        <p14:creationId xmlns:p14="http://schemas.microsoft.com/office/powerpoint/2010/main" val="1017627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3" name="2 Marcador de contenido"/>
          <p:cNvSpPr>
            <a:spLocks noGrp="1"/>
          </p:cNvSpPr>
          <p:nvPr>
            <p:ph sz="half" idx="1"/>
          </p:nvPr>
        </p:nvSpPr>
        <p:spPr/>
        <p:txBody>
          <a:bodyPr>
            <a:noAutofit/>
          </a:bodyPr>
          <a:lstStyle/>
          <a:p>
            <a:pPr marL="0" indent="0">
              <a:buNone/>
            </a:pPr>
            <a:r>
              <a:rPr lang="es-PE" sz="1300" dirty="0"/>
              <a:t>&lt;</a:t>
            </a:r>
            <a:r>
              <a:rPr lang="es-PE" sz="1300" dirty="0" err="1"/>
              <a:t>html</a:t>
            </a:r>
            <a:r>
              <a:rPr lang="es-PE" sz="1300" dirty="0"/>
              <a:t>&gt;</a:t>
            </a:r>
          </a:p>
          <a:p>
            <a:pPr marL="0" indent="0">
              <a:buNone/>
            </a:pPr>
            <a:r>
              <a:rPr lang="es-PE" sz="1300" dirty="0"/>
              <a:t>&lt;head&gt;</a:t>
            </a:r>
          </a:p>
          <a:p>
            <a:pPr marL="0" indent="0">
              <a:buNone/>
            </a:pPr>
            <a:r>
              <a:rPr lang="es-PE" sz="1300" dirty="0" smtClean="0"/>
              <a:t>    &lt;</a:t>
            </a:r>
            <a:r>
              <a:rPr lang="es-PE" sz="1300" dirty="0" err="1"/>
              <a:t>style</a:t>
            </a:r>
            <a:r>
              <a:rPr lang="es-PE" sz="1300" dirty="0"/>
              <a:t> </a:t>
            </a:r>
            <a:r>
              <a:rPr lang="es-PE" sz="1300" dirty="0" err="1"/>
              <a:t>type</a:t>
            </a:r>
            <a:r>
              <a:rPr lang="es-PE" sz="1300" dirty="0"/>
              <a:t>="</a:t>
            </a:r>
            <a:r>
              <a:rPr lang="es-PE" sz="1300" dirty="0" err="1"/>
              <a:t>text</a:t>
            </a:r>
            <a:r>
              <a:rPr lang="es-PE" sz="1300" dirty="0"/>
              <a:t>/</a:t>
            </a:r>
            <a:r>
              <a:rPr lang="es-PE" sz="1300" dirty="0" err="1"/>
              <a:t>css</a:t>
            </a:r>
            <a:r>
              <a:rPr lang="es-PE" sz="1300" dirty="0"/>
              <a:t>"&gt;</a:t>
            </a:r>
          </a:p>
          <a:p>
            <a:pPr marL="0" indent="0">
              <a:buNone/>
            </a:pPr>
            <a:r>
              <a:rPr lang="es-PE" sz="1300" dirty="0" smtClean="0"/>
              <a:t>            </a:t>
            </a:r>
            <a:r>
              <a:rPr lang="es-PE" sz="1300" dirty="0" err="1" smtClean="0"/>
              <a:t>a.one:link</a:t>
            </a:r>
            <a:r>
              <a:rPr lang="es-PE" sz="1300" dirty="0" smtClean="0"/>
              <a:t> </a:t>
            </a:r>
            <a:r>
              <a:rPr lang="es-PE" sz="1300" dirty="0"/>
              <a:t>{color:#ff0000;}</a:t>
            </a:r>
          </a:p>
          <a:p>
            <a:pPr marL="0" indent="0">
              <a:buNone/>
            </a:pPr>
            <a:r>
              <a:rPr lang="es-PE" sz="1300" dirty="0" smtClean="0"/>
              <a:t>            </a:t>
            </a:r>
            <a:r>
              <a:rPr lang="es-PE" sz="1300" dirty="0" err="1" smtClean="0"/>
              <a:t>a.one:visited</a:t>
            </a:r>
            <a:r>
              <a:rPr lang="es-PE" sz="1300" dirty="0" smtClean="0"/>
              <a:t> </a:t>
            </a:r>
            <a:r>
              <a:rPr lang="es-PE" sz="1300" dirty="0"/>
              <a:t>{color:#0000ff;}</a:t>
            </a:r>
          </a:p>
          <a:p>
            <a:pPr marL="0" indent="0">
              <a:buNone/>
            </a:pPr>
            <a:r>
              <a:rPr lang="es-PE" sz="1300" dirty="0" smtClean="0"/>
              <a:t>            </a:t>
            </a:r>
            <a:r>
              <a:rPr lang="es-PE" sz="1300" dirty="0" err="1" smtClean="0"/>
              <a:t>a.one:hover</a:t>
            </a:r>
            <a:r>
              <a:rPr lang="es-PE" sz="1300" dirty="0" smtClean="0"/>
              <a:t> </a:t>
            </a:r>
            <a:r>
              <a:rPr lang="es-PE" sz="1300" dirty="0"/>
              <a:t>{color:#ffcc00;}</a:t>
            </a:r>
          </a:p>
          <a:p>
            <a:pPr marL="0" indent="0">
              <a:buNone/>
            </a:pPr>
            <a:r>
              <a:rPr lang="es-PE" sz="1300" dirty="0" smtClean="0"/>
              <a:t>            </a:t>
            </a:r>
            <a:r>
              <a:rPr lang="es-PE" sz="1300" dirty="0" err="1" smtClean="0"/>
              <a:t>a.two:link</a:t>
            </a:r>
            <a:r>
              <a:rPr lang="es-PE" sz="1300" dirty="0" smtClean="0"/>
              <a:t> </a:t>
            </a:r>
            <a:r>
              <a:rPr lang="es-PE" sz="1300" dirty="0"/>
              <a:t>{color:#ff0000;}</a:t>
            </a:r>
          </a:p>
          <a:p>
            <a:pPr marL="0" indent="0">
              <a:buNone/>
            </a:pPr>
            <a:r>
              <a:rPr lang="es-PE" sz="1300" dirty="0" smtClean="0"/>
              <a:t>            </a:t>
            </a:r>
            <a:r>
              <a:rPr lang="es-PE" sz="1300" dirty="0" err="1" smtClean="0"/>
              <a:t>a.two:visited</a:t>
            </a:r>
            <a:r>
              <a:rPr lang="es-PE" sz="1300" dirty="0" smtClean="0"/>
              <a:t> </a:t>
            </a:r>
            <a:r>
              <a:rPr lang="es-PE" sz="1300" dirty="0"/>
              <a:t>{color:#0000ff;}</a:t>
            </a:r>
          </a:p>
          <a:p>
            <a:pPr marL="0" indent="0">
              <a:buNone/>
            </a:pPr>
            <a:r>
              <a:rPr lang="es-PE" sz="1300" dirty="0" smtClean="0"/>
              <a:t>            </a:t>
            </a:r>
            <a:r>
              <a:rPr lang="es-PE" sz="1300" dirty="0" err="1" smtClean="0"/>
              <a:t>a.two:hover</a:t>
            </a:r>
            <a:r>
              <a:rPr lang="es-PE" sz="1300" dirty="0" smtClean="0"/>
              <a:t> </a:t>
            </a:r>
            <a:r>
              <a:rPr lang="es-PE" sz="1300" dirty="0"/>
              <a:t>{font-size:150%;}</a:t>
            </a:r>
          </a:p>
          <a:p>
            <a:pPr marL="0" indent="0">
              <a:buNone/>
            </a:pPr>
            <a:r>
              <a:rPr lang="es-PE" sz="1300" dirty="0" smtClean="0"/>
              <a:t>            </a:t>
            </a:r>
            <a:r>
              <a:rPr lang="es-PE" sz="1300" dirty="0" err="1" smtClean="0"/>
              <a:t>a.three:link</a:t>
            </a:r>
            <a:r>
              <a:rPr lang="es-PE" sz="1300" dirty="0" smtClean="0"/>
              <a:t> </a:t>
            </a:r>
            <a:r>
              <a:rPr lang="es-PE" sz="1300" dirty="0"/>
              <a:t>{color:#ff0000;}</a:t>
            </a:r>
          </a:p>
          <a:p>
            <a:pPr marL="0" indent="0">
              <a:buNone/>
            </a:pPr>
            <a:r>
              <a:rPr lang="es-PE" sz="1300" dirty="0" smtClean="0"/>
              <a:t>            </a:t>
            </a:r>
            <a:r>
              <a:rPr lang="es-PE" sz="1300" dirty="0" err="1" smtClean="0"/>
              <a:t>a.three:visited</a:t>
            </a:r>
            <a:r>
              <a:rPr lang="es-PE" sz="1300" dirty="0" smtClean="0"/>
              <a:t> </a:t>
            </a:r>
            <a:r>
              <a:rPr lang="es-PE" sz="1300" dirty="0"/>
              <a:t>{color:#0000ff;}</a:t>
            </a:r>
          </a:p>
          <a:p>
            <a:pPr marL="0" indent="0">
              <a:buNone/>
            </a:pPr>
            <a:r>
              <a:rPr lang="es-PE" sz="1300" dirty="0" smtClean="0"/>
              <a:t>            </a:t>
            </a:r>
            <a:r>
              <a:rPr lang="es-PE" sz="1300" dirty="0" err="1" smtClean="0"/>
              <a:t>a.three:hover</a:t>
            </a:r>
            <a:r>
              <a:rPr lang="es-PE" sz="1300" dirty="0" smtClean="0"/>
              <a:t> </a:t>
            </a:r>
            <a:r>
              <a:rPr lang="es-PE" sz="1300" dirty="0"/>
              <a:t>{</a:t>
            </a:r>
            <a:r>
              <a:rPr lang="es-PE" sz="1300" dirty="0" err="1"/>
              <a:t>background</a:t>
            </a:r>
            <a:r>
              <a:rPr lang="es-PE" sz="1300" dirty="0"/>
              <a:t>:#66ff66;}</a:t>
            </a:r>
          </a:p>
          <a:p>
            <a:pPr marL="0" indent="0">
              <a:buNone/>
            </a:pPr>
            <a:r>
              <a:rPr lang="es-PE" sz="1300" dirty="0" smtClean="0"/>
              <a:t>            </a:t>
            </a:r>
            <a:r>
              <a:rPr lang="es-PE" sz="1300" dirty="0" err="1" smtClean="0"/>
              <a:t>a.four:link</a:t>
            </a:r>
            <a:r>
              <a:rPr lang="es-PE" sz="1300" dirty="0" smtClean="0"/>
              <a:t> </a:t>
            </a:r>
            <a:r>
              <a:rPr lang="es-PE" sz="1300" dirty="0"/>
              <a:t>{color:#ff0000;}</a:t>
            </a:r>
          </a:p>
          <a:p>
            <a:pPr marL="0" indent="0">
              <a:buNone/>
            </a:pPr>
            <a:r>
              <a:rPr lang="es-PE" sz="1300" dirty="0" smtClean="0"/>
              <a:t>            </a:t>
            </a:r>
            <a:r>
              <a:rPr lang="es-PE" sz="1300" dirty="0" err="1" smtClean="0"/>
              <a:t>a.four:visited</a:t>
            </a:r>
            <a:r>
              <a:rPr lang="es-PE" sz="1300" dirty="0" smtClean="0"/>
              <a:t> </a:t>
            </a:r>
            <a:r>
              <a:rPr lang="es-PE" sz="1300" dirty="0"/>
              <a:t>{color:#0000ff;}</a:t>
            </a:r>
          </a:p>
          <a:p>
            <a:pPr marL="0" indent="0">
              <a:buNone/>
            </a:pPr>
            <a:r>
              <a:rPr lang="es-PE" sz="1300" dirty="0" smtClean="0"/>
              <a:t>            </a:t>
            </a:r>
            <a:r>
              <a:rPr lang="es-PE" sz="1300" dirty="0" err="1" smtClean="0"/>
              <a:t>a.four:hover</a:t>
            </a:r>
            <a:r>
              <a:rPr lang="es-PE" sz="1300" dirty="0" smtClean="0"/>
              <a:t> </a:t>
            </a:r>
            <a:r>
              <a:rPr lang="es-PE" sz="1300" dirty="0"/>
              <a:t>{</a:t>
            </a:r>
            <a:r>
              <a:rPr lang="es-PE" sz="1300" dirty="0" err="1"/>
              <a:t>font-family:monospace</a:t>
            </a:r>
            <a:r>
              <a:rPr lang="es-PE" sz="1300" dirty="0"/>
              <a:t>;}</a:t>
            </a:r>
          </a:p>
          <a:p>
            <a:pPr marL="0" indent="0">
              <a:buNone/>
            </a:pPr>
            <a:r>
              <a:rPr lang="es-PE" sz="1300" dirty="0" smtClean="0"/>
              <a:t>            </a:t>
            </a:r>
            <a:r>
              <a:rPr lang="es-PE" sz="1300" dirty="0" err="1" smtClean="0"/>
              <a:t>a.five:link</a:t>
            </a:r>
            <a:r>
              <a:rPr lang="es-PE" sz="1300" dirty="0" smtClean="0"/>
              <a:t> </a:t>
            </a:r>
            <a:r>
              <a:rPr lang="es-PE" sz="1300" dirty="0"/>
              <a:t>{color:#ff0000;text-decoration:none;}</a:t>
            </a:r>
          </a:p>
          <a:p>
            <a:pPr marL="0" indent="0">
              <a:buNone/>
            </a:pPr>
            <a:r>
              <a:rPr lang="es-PE" sz="1300" dirty="0" smtClean="0"/>
              <a:t>            </a:t>
            </a:r>
            <a:r>
              <a:rPr lang="es-PE" sz="1300" dirty="0" err="1" smtClean="0"/>
              <a:t>a.five:visited</a:t>
            </a:r>
            <a:r>
              <a:rPr lang="es-PE" sz="1300" dirty="0" smtClean="0"/>
              <a:t> </a:t>
            </a:r>
            <a:r>
              <a:rPr lang="es-PE" sz="1300" dirty="0"/>
              <a:t>{color:#0000ff;text-decoration:none;}</a:t>
            </a:r>
          </a:p>
          <a:p>
            <a:pPr marL="0" indent="0">
              <a:buNone/>
            </a:pPr>
            <a:r>
              <a:rPr lang="es-PE" sz="1300" dirty="0" smtClean="0"/>
              <a:t>            </a:t>
            </a:r>
            <a:r>
              <a:rPr lang="es-PE" sz="1300" dirty="0" err="1" smtClean="0"/>
              <a:t>a.five:hover</a:t>
            </a:r>
            <a:r>
              <a:rPr lang="es-PE" sz="1300" dirty="0" smtClean="0"/>
              <a:t> </a:t>
            </a:r>
            <a:r>
              <a:rPr lang="es-PE" sz="1300" dirty="0"/>
              <a:t>{</a:t>
            </a:r>
            <a:r>
              <a:rPr lang="es-PE" sz="1300" dirty="0" err="1"/>
              <a:t>text-decoration:underline</a:t>
            </a:r>
            <a:r>
              <a:rPr lang="es-PE" sz="1300" dirty="0"/>
              <a:t>;}</a:t>
            </a:r>
          </a:p>
          <a:p>
            <a:pPr marL="0" indent="0">
              <a:buNone/>
            </a:pPr>
            <a:r>
              <a:rPr lang="es-PE" sz="1300" dirty="0" smtClean="0"/>
              <a:t>    &lt;/</a:t>
            </a:r>
            <a:r>
              <a:rPr lang="es-PE" sz="1300" dirty="0" err="1"/>
              <a:t>style</a:t>
            </a:r>
            <a:r>
              <a:rPr lang="es-PE" sz="1300" dirty="0"/>
              <a:t>&gt;</a:t>
            </a:r>
          </a:p>
          <a:p>
            <a:pPr marL="0" indent="0">
              <a:buNone/>
            </a:pPr>
            <a:r>
              <a:rPr lang="es-PE" sz="1300" dirty="0"/>
              <a:t>&lt;/head</a:t>
            </a:r>
            <a:r>
              <a:rPr lang="es-PE" sz="1300" dirty="0" smtClean="0"/>
              <a:t>&gt;</a:t>
            </a:r>
            <a:endParaRPr lang="es-PE" sz="1300" dirty="0"/>
          </a:p>
        </p:txBody>
      </p:sp>
      <p:sp>
        <p:nvSpPr>
          <p:cNvPr id="4" name="3 Marcador de contenido"/>
          <p:cNvSpPr>
            <a:spLocks noGrp="1"/>
          </p:cNvSpPr>
          <p:nvPr>
            <p:ph sz="half" idx="2"/>
          </p:nvPr>
        </p:nvSpPr>
        <p:spPr/>
        <p:txBody>
          <a:bodyPr>
            <a:normAutofit fontScale="25000" lnSpcReduction="20000"/>
          </a:bodyPr>
          <a:lstStyle/>
          <a:p>
            <a:pPr marL="0" indent="0">
              <a:buNone/>
            </a:pPr>
            <a:r>
              <a:rPr lang="es-PE" sz="5600" dirty="0"/>
              <a:t>&lt;</a:t>
            </a:r>
            <a:r>
              <a:rPr lang="es-PE" sz="5600" dirty="0" err="1"/>
              <a:t>body</a:t>
            </a:r>
            <a:r>
              <a:rPr lang="es-PE" sz="5600" dirty="0"/>
              <a:t>&gt;</a:t>
            </a:r>
          </a:p>
          <a:p>
            <a:pPr marL="0" indent="0">
              <a:buNone/>
            </a:pPr>
            <a:r>
              <a:rPr lang="es-PE" sz="5600" dirty="0"/>
              <a:t>&lt;p&gt;Mouse </a:t>
            </a:r>
            <a:r>
              <a:rPr lang="es-PE" sz="5600" dirty="0" err="1"/>
              <a:t>over</a:t>
            </a:r>
            <a:r>
              <a:rPr lang="es-PE" sz="5600" dirty="0"/>
              <a:t> </a:t>
            </a:r>
            <a:r>
              <a:rPr lang="es-PE" sz="5600" dirty="0" err="1"/>
              <a:t>the</a:t>
            </a:r>
            <a:r>
              <a:rPr lang="es-PE" sz="5600" dirty="0"/>
              <a:t> links </a:t>
            </a:r>
            <a:r>
              <a:rPr lang="es-PE" sz="5600" dirty="0" err="1"/>
              <a:t>to</a:t>
            </a:r>
            <a:r>
              <a:rPr lang="es-PE" sz="5600" dirty="0"/>
              <a:t> </a:t>
            </a:r>
            <a:r>
              <a:rPr lang="es-PE" sz="5600" dirty="0" err="1"/>
              <a:t>see</a:t>
            </a:r>
            <a:r>
              <a:rPr lang="es-PE" sz="5600" dirty="0"/>
              <a:t> </a:t>
            </a:r>
            <a:r>
              <a:rPr lang="es-PE" sz="5600" dirty="0" err="1"/>
              <a:t>them</a:t>
            </a:r>
            <a:r>
              <a:rPr lang="es-PE" sz="5600" dirty="0"/>
              <a:t> </a:t>
            </a:r>
            <a:r>
              <a:rPr lang="es-PE" sz="5600" dirty="0" err="1"/>
              <a:t>change</a:t>
            </a:r>
            <a:r>
              <a:rPr lang="es-PE" sz="5600" dirty="0"/>
              <a:t> </a:t>
            </a:r>
            <a:r>
              <a:rPr lang="es-PE" sz="5600" dirty="0" err="1"/>
              <a:t>layout</a:t>
            </a:r>
            <a:r>
              <a:rPr lang="es-PE" sz="5600" dirty="0"/>
              <a:t>.&lt;/p&gt;</a:t>
            </a:r>
          </a:p>
          <a:p>
            <a:pPr marL="0" indent="0">
              <a:buNone/>
            </a:pPr>
            <a:endParaRPr lang="es-PE" sz="5600" dirty="0"/>
          </a:p>
          <a:p>
            <a:pPr marL="0" indent="0">
              <a:buNone/>
            </a:pPr>
            <a:r>
              <a:rPr lang="es-PE" sz="5600" dirty="0"/>
              <a:t>&lt;p&gt;&lt;b&gt;&lt;a </a:t>
            </a:r>
            <a:r>
              <a:rPr lang="es-PE" sz="5600" dirty="0" err="1"/>
              <a:t>class</a:t>
            </a:r>
            <a:r>
              <a:rPr lang="es-PE" sz="5600" dirty="0"/>
              <a:t>="</a:t>
            </a:r>
            <a:r>
              <a:rPr lang="es-PE" sz="5600" dirty="0" err="1"/>
              <a:t>one</a:t>
            </a:r>
            <a:r>
              <a:rPr lang="es-PE" sz="5600" dirty="0"/>
              <a:t>" </a:t>
            </a:r>
            <a:r>
              <a:rPr lang="es-PE" sz="5600" dirty="0" err="1"/>
              <a:t>href</a:t>
            </a:r>
            <a:r>
              <a:rPr lang="es-PE" sz="5600" dirty="0" smtClean="0"/>
              <a:t>=“index.html" </a:t>
            </a:r>
            <a:r>
              <a:rPr lang="es-PE" sz="5600" dirty="0"/>
              <a:t>target="_</a:t>
            </a:r>
            <a:r>
              <a:rPr lang="es-PE" sz="5600" dirty="0" err="1"/>
              <a:t>blank</a:t>
            </a:r>
            <a:r>
              <a:rPr lang="es-PE" sz="5600" dirty="0"/>
              <a:t>"&gt;</a:t>
            </a:r>
            <a:r>
              <a:rPr lang="es-PE" sz="5600" dirty="0" err="1"/>
              <a:t>This</a:t>
            </a:r>
            <a:r>
              <a:rPr lang="es-PE" sz="5600" dirty="0"/>
              <a:t> link </a:t>
            </a:r>
            <a:r>
              <a:rPr lang="es-PE" sz="5600" dirty="0" err="1"/>
              <a:t>changes</a:t>
            </a:r>
            <a:r>
              <a:rPr lang="es-PE" sz="5600" dirty="0"/>
              <a:t> color&lt;/a&gt;&lt;/b&gt;&lt;/p&gt;</a:t>
            </a:r>
          </a:p>
          <a:p>
            <a:pPr marL="0" indent="0">
              <a:buNone/>
            </a:pPr>
            <a:r>
              <a:rPr lang="es-PE" sz="5600" dirty="0"/>
              <a:t>&lt;p&gt;&lt;b&gt;&lt;a </a:t>
            </a:r>
            <a:r>
              <a:rPr lang="es-PE" sz="5600" dirty="0" err="1"/>
              <a:t>class</a:t>
            </a:r>
            <a:r>
              <a:rPr lang="es-PE" sz="5600" dirty="0"/>
              <a:t>="</a:t>
            </a:r>
            <a:r>
              <a:rPr lang="es-PE" sz="5600" dirty="0" err="1"/>
              <a:t>two</a:t>
            </a:r>
            <a:r>
              <a:rPr lang="es-PE" sz="5600" dirty="0"/>
              <a:t>" </a:t>
            </a:r>
            <a:r>
              <a:rPr lang="es-PE" sz="5600" dirty="0" err="1"/>
              <a:t>href</a:t>
            </a:r>
            <a:r>
              <a:rPr lang="es-PE" sz="5600" dirty="0" smtClean="0"/>
              <a:t>="</a:t>
            </a:r>
            <a:r>
              <a:rPr lang="es-PE" sz="5600" dirty="0"/>
              <a:t> index.html </a:t>
            </a:r>
            <a:r>
              <a:rPr lang="es-PE" sz="5600" dirty="0" smtClean="0"/>
              <a:t>" </a:t>
            </a:r>
            <a:r>
              <a:rPr lang="es-PE" sz="5600" dirty="0"/>
              <a:t>target="_</a:t>
            </a:r>
            <a:r>
              <a:rPr lang="es-PE" sz="5600" dirty="0" err="1"/>
              <a:t>blank</a:t>
            </a:r>
            <a:r>
              <a:rPr lang="es-PE" sz="5600" dirty="0"/>
              <a:t>"&gt;</a:t>
            </a:r>
            <a:r>
              <a:rPr lang="es-PE" sz="5600" dirty="0" err="1"/>
              <a:t>This</a:t>
            </a:r>
            <a:r>
              <a:rPr lang="es-PE" sz="5600" dirty="0"/>
              <a:t> link </a:t>
            </a:r>
            <a:r>
              <a:rPr lang="es-PE" sz="5600" dirty="0" err="1"/>
              <a:t>changes</a:t>
            </a:r>
            <a:r>
              <a:rPr lang="es-PE" sz="5600" dirty="0"/>
              <a:t> </a:t>
            </a:r>
            <a:r>
              <a:rPr lang="es-PE" sz="5600" dirty="0" err="1"/>
              <a:t>font-size</a:t>
            </a:r>
            <a:r>
              <a:rPr lang="es-PE" sz="5600" dirty="0"/>
              <a:t>&lt;/a&gt;&lt;/b&gt;&lt;/p&gt;</a:t>
            </a:r>
          </a:p>
          <a:p>
            <a:pPr marL="0" indent="0">
              <a:buNone/>
            </a:pPr>
            <a:r>
              <a:rPr lang="es-PE" sz="5600" dirty="0"/>
              <a:t>&lt;p&gt;&lt;b&gt;&lt;a </a:t>
            </a:r>
            <a:r>
              <a:rPr lang="es-PE" sz="5600" dirty="0" err="1"/>
              <a:t>class</a:t>
            </a:r>
            <a:r>
              <a:rPr lang="es-PE" sz="5600" dirty="0"/>
              <a:t>="</a:t>
            </a:r>
            <a:r>
              <a:rPr lang="es-PE" sz="5600" dirty="0" err="1"/>
              <a:t>three</a:t>
            </a:r>
            <a:r>
              <a:rPr lang="es-PE" sz="5600" dirty="0"/>
              <a:t>" </a:t>
            </a:r>
            <a:r>
              <a:rPr lang="es-PE" sz="5600" dirty="0" err="1"/>
              <a:t>href</a:t>
            </a:r>
            <a:r>
              <a:rPr lang="es-PE" sz="5600" dirty="0" smtClean="0"/>
              <a:t>="</a:t>
            </a:r>
            <a:r>
              <a:rPr lang="es-PE" sz="5600" dirty="0"/>
              <a:t> index.html </a:t>
            </a:r>
            <a:r>
              <a:rPr lang="es-PE" sz="5600" dirty="0" smtClean="0"/>
              <a:t>" </a:t>
            </a:r>
            <a:r>
              <a:rPr lang="es-PE" sz="5600" dirty="0"/>
              <a:t>target="_</a:t>
            </a:r>
            <a:r>
              <a:rPr lang="es-PE" sz="5600" dirty="0" err="1"/>
              <a:t>blank</a:t>
            </a:r>
            <a:r>
              <a:rPr lang="es-PE" sz="5600" dirty="0"/>
              <a:t>"&gt;</a:t>
            </a:r>
            <a:r>
              <a:rPr lang="es-PE" sz="5600" dirty="0" err="1"/>
              <a:t>This</a:t>
            </a:r>
            <a:r>
              <a:rPr lang="es-PE" sz="5600" dirty="0"/>
              <a:t> link </a:t>
            </a:r>
            <a:r>
              <a:rPr lang="es-PE" sz="5600" dirty="0" err="1"/>
              <a:t>changes</a:t>
            </a:r>
            <a:r>
              <a:rPr lang="es-PE" sz="5600" dirty="0"/>
              <a:t> </a:t>
            </a:r>
            <a:r>
              <a:rPr lang="es-PE" sz="5600" dirty="0" err="1"/>
              <a:t>background</a:t>
            </a:r>
            <a:r>
              <a:rPr lang="es-PE" sz="5600" dirty="0"/>
              <a:t>-color&lt;/a&gt;&lt;/b&gt;&lt;/p&gt;</a:t>
            </a:r>
          </a:p>
          <a:p>
            <a:pPr marL="0" indent="0">
              <a:buNone/>
            </a:pPr>
            <a:r>
              <a:rPr lang="es-PE" sz="5600" dirty="0"/>
              <a:t>&lt;p&gt;&lt;b&gt;&lt;a </a:t>
            </a:r>
            <a:r>
              <a:rPr lang="es-PE" sz="5600" dirty="0" err="1"/>
              <a:t>class</a:t>
            </a:r>
            <a:r>
              <a:rPr lang="es-PE" sz="5600" dirty="0"/>
              <a:t>="</a:t>
            </a:r>
            <a:r>
              <a:rPr lang="es-PE" sz="5600" dirty="0" err="1"/>
              <a:t>four</a:t>
            </a:r>
            <a:r>
              <a:rPr lang="es-PE" sz="5600" dirty="0"/>
              <a:t>" </a:t>
            </a:r>
            <a:r>
              <a:rPr lang="es-PE" sz="5600" dirty="0" err="1"/>
              <a:t>href</a:t>
            </a:r>
            <a:r>
              <a:rPr lang="es-PE" sz="5600" dirty="0" smtClean="0"/>
              <a:t>="</a:t>
            </a:r>
            <a:r>
              <a:rPr lang="es-PE" sz="5600" dirty="0"/>
              <a:t> index.html </a:t>
            </a:r>
            <a:r>
              <a:rPr lang="es-PE" sz="5600" dirty="0" smtClean="0"/>
              <a:t>" </a:t>
            </a:r>
            <a:r>
              <a:rPr lang="es-PE" sz="5600" dirty="0"/>
              <a:t>target="_</a:t>
            </a:r>
            <a:r>
              <a:rPr lang="es-PE" sz="5600" dirty="0" err="1"/>
              <a:t>blank</a:t>
            </a:r>
            <a:r>
              <a:rPr lang="es-PE" sz="5600" dirty="0"/>
              <a:t>"&gt;</a:t>
            </a:r>
            <a:r>
              <a:rPr lang="es-PE" sz="5600" dirty="0" err="1"/>
              <a:t>This</a:t>
            </a:r>
            <a:r>
              <a:rPr lang="es-PE" sz="5600" dirty="0"/>
              <a:t> link </a:t>
            </a:r>
            <a:r>
              <a:rPr lang="es-PE" sz="5600" dirty="0" err="1"/>
              <a:t>changes</a:t>
            </a:r>
            <a:r>
              <a:rPr lang="es-PE" sz="5600" dirty="0"/>
              <a:t> </a:t>
            </a:r>
            <a:r>
              <a:rPr lang="es-PE" sz="5600" dirty="0" err="1"/>
              <a:t>font-family</a:t>
            </a:r>
            <a:r>
              <a:rPr lang="es-PE" sz="5600" dirty="0"/>
              <a:t>&lt;/a&gt;&lt;/b&gt;&lt;/p&gt;</a:t>
            </a:r>
          </a:p>
          <a:p>
            <a:pPr marL="0" indent="0">
              <a:buNone/>
            </a:pPr>
            <a:r>
              <a:rPr lang="es-PE" sz="5600" dirty="0"/>
              <a:t>&lt;p&gt;&lt;b&gt;&lt;a </a:t>
            </a:r>
            <a:r>
              <a:rPr lang="es-PE" sz="5600" dirty="0" err="1"/>
              <a:t>class</a:t>
            </a:r>
            <a:r>
              <a:rPr lang="es-PE" sz="5600" dirty="0"/>
              <a:t>="</a:t>
            </a:r>
            <a:r>
              <a:rPr lang="es-PE" sz="5600" dirty="0" err="1"/>
              <a:t>five</a:t>
            </a:r>
            <a:r>
              <a:rPr lang="es-PE" sz="5600" dirty="0"/>
              <a:t>" </a:t>
            </a:r>
            <a:r>
              <a:rPr lang="es-PE" sz="5600" dirty="0" err="1"/>
              <a:t>href</a:t>
            </a:r>
            <a:r>
              <a:rPr lang="es-PE" sz="5600" dirty="0" smtClean="0"/>
              <a:t>="</a:t>
            </a:r>
            <a:r>
              <a:rPr lang="es-PE" sz="5600" dirty="0"/>
              <a:t> index.html </a:t>
            </a:r>
            <a:r>
              <a:rPr lang="es-PE" sz="5600" dirty="0" smtClean="0"/>
              <a:t>" </a:t>
            </a:r>
            <a:r>
              <a:rPr lang="es-PE" sz="5600" dirty="0"/>
              <a:t>target="_</a:t>
            </a:r>
            <a:r>
              <a:rPr lang="es-PE" sz="5600" dirty="0" err="1"/>
              <a:t>blank</a:t>
            </a:r>
            <a:r>
              <a:rPr lang="es-PE" sz="5600" dirty="0"/>
              <a:t>"&gt;</a:t>
            </a:r>
            <a:r>
              <a:rPr lang="es-PE" sz="5600" dirty="0" err="1"/>
              <a:t>This</a:t>
            </a:r>
            <a:r>
              <a:rPr lang="es-PE" sz="5600" dirty="0"/>
              <a:t> link </a:t>
            </a:r>
            <a:r>
              <a:rPr lang="es-PE" sz="5600" dirty="0" err="1"/>
              <a:t>changes</a:t>
            </a:r>
            <a:r>
              <a:rPr lang="es-PE" sz="5600" dirty="0"/>
              <a:t> </a:t>
            </a:r>
            <a:r>
              <a:rPr lang="es-PE" sz="5600" dirty="0" err="1"/>
              <a:t>text-decoration</a:t>
            </a:r>
            <a:r>
              <a:rPr lang="es-PE" sz="5600" dirty="0"/>
              <a:t>&lt;/a&gt;&lt;/b&gt;&lt;/p&gt;</a:t>
            </a:r>
          </a:p>
          <a:p>
            <a:pPr marL="0" indent="0">
              <a:buNone/>
            </a:pPr>
            <a:r>
              <a:rPr lang="es-PE" sz="5600" dirty="0"/>
              <a:t>&lt;/</a:t>
            </a:r>
            <a:r>
              <a:rPr lang="es-PE" sz="5600" dirty="0" err="1"/>
              <a:t>body</a:t>
            </a:r>
            <a:r>
              <a:rPr lang="es-PE" sz="5600" dirty="0"/>
              <a:t>&gt;</a:t>
            </a:r>
          </a:p>
          <a:p>
            <a:pPr marL="0" indent="0">
              <a:buNone/>
            </a:pPr>
            <a:endParaRPr lang="es-PE" sz="5600" dirty="0"/>
          </a:p>
          <a:p>
            <a:pPr marL="0" indent="0">
              <a:buNone/>
            </a:pPr>
            <a:r>
              <a:rPr lang="es-PE" sz="5600" dirty="0"/>
              <a:t>&lt;/</a:t>
            </a:r>
            <a:r>
              <a:rPr lang="es-PE" sz="5600" dirty="0" err="1"/>
              <a:t>html</a:t>
            </a:r>
            <a:r>
              <a:rPr lang="es-PE" sz="5600" dirty="0"/>
              <a:t>&gt;</a:t>
            </a:r>
          </a:p>
          <a:p>
            <a:pPr marL="0" indent="0">
              <a:buNone/>
            </a:pPr>
            <a:endParaRPr lang="es-PE" sz="9600" dirty="0"/>
          </a:p>
          <a:p>
            <a:pPr marL="0" indent="0">
              <a:buNone/>
            </a:pPr>
            <a:endParaRPr lang="es-PE" dirty="0"/>
          </a:p>
        </p:txBody>
      </p:sp>
    </p:spTree>
    <p:extLst>
      <p:ext uri="{BB962C8B-B14F-4D97-AF65-F5344CB8AC3E}">
        <p14:creationId xmlns:p14="http://schemas.microsoft.com/office/powerpoint/2010/main" val="123291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err="1" smtClean="0">
                <a:solidFill>
                  <a:schemeClr val="bg1"/>
                </a:solidFill>
              </a:rPr>
              <a:t>Pseudoelementos</a:t>
            </a:r>
            <a:endParaRPr lang="es-PE" dirty="0">
              <a:solidFill>
                <a:schemeClr val="bg1"/>
              </a:solidFill>
            </a:endParaRPr>
          </a:p>
        </p:txBody>
      </p:sp>
      <p:sp>
        <p:nvSpPr>
          <p:cNvPr id="5" name="4 CuadroTexto"/>
          <p:cNvSpPr txBox="1"/>
          <p:nvPr/>
        </p:nvSpPr>
        <p:spPr>
          <a:xfrm>
            <a:off x="466123" y="1700808"/>
            <a:ext cx="8136904" cy="4308872"/>
          </a:xfrm>
          <a:prstGeom prst="rect">
            <a:avLst/>
          </a:prstGeom>
          <a:noFill/>
        </p:spPr>
        <p:txBody>
          <a:bodyPr wrap="square" rtlCol="0">
            <a:spAutoFit/>
          </a:bodyPr>
          <a:lstStyle/>
          <a:p>
            <a:pPr marL="285750" indent="-285750">
              <a:spcBef>
                <a:spcPts val="1800"/>
              </a:spcBef>
              <a:buFont typeface="Arial" pitchFamily="34" charset="0"/>
              <a:buChar char="•"/>
            </a:pPr>
            <a:r>
              <a:rPr lang="es-PE" sz="2800" dirty="0"/>
              <a:t>Los </a:t>
            </a:r>
            <a:r>
              <a:rPr lang="es-PE" sz="2800" dirty="0" err="1"/>
              <a:t>pseudoelementos</a:t>
            </a:r>
            <a:r>
              <a:rPr lang="es-PE" sz="2800" dirty="0"/>
              <a:t> </a:t>
            </a:r>
            <a:r>
              <a:rPr lang="es-PE" sz="2800" dirty="0" err="1"/>
              <a:t>són</a:t>
            </a:r>
            <a:r>
              <a:rPr lang="es-PE" sz="2800" dirty="0"/>
              <a:t> partes determinadas de </a:t>
            </a:r>
            <a:r>
              <a:rPr lang="es-PE" sz="2800" dirty="0" err="1"/>
              <a:t>de</a:t>
            </a:r>
            <a:r>
              <a:rPr lang="es-PE" sz="2800" dirty="0"/>
              <a:t> un objeto, y tenemos las siguientes</a:t>
            </a:r>
            <a:r>
              <a:rPr lang="es-PE" sz="2800" dirty="0" smtClean="0"/>
              <a:t>.</a:t>
            </a:r>
          </a:p>
          <a:p>
            <a:pPr>
              <a:spcBef>
                <a:spcPts val="1800"/>
              </a:spcBef>
            </a:pPr>
            <a:r>
              <a:rPr lang="es-PE" sz="2400" b="1" dirty="0"/>
              <a:t>	</a:t>
            </a:r>
            <a:r>
              <a:rPr lang="es-PE" sz="2400" b="1" dirty="0" err="1" smtClean="0"/>
              <a:t>first-letter</a:t>
            </a:r>
            <a:r>
              <a:rPr lang="es-PE" sz="2400" dirty="0" smtClean="0"/>
              <a:t> </a:t>
            </a:r>
            <a:r>
              <a:rPr lang="es-PE" sz="2400" dirty="0"/>
              <a:t>- Se refiere a la primera letra del objeto.</a:t>
            </a:r>
            <a:br>
              <a:rPr lang="es-PE" sz="2400" dirty="0"/>
            </a:br>
            <a:r>
              <a:rPr lang="es-PE" sz="2400" dirty="0" smtClean="0"/>
              <a:t>	</a:t>
            </a:r>
            <a:r>
              <a:rPr lang="es-PE" sz="2400" b="1" dirty="0" err="1" smtClean="0"/>
              <a:t>first</a:t>
            </a:r>
            <a:r>
              <a:rPr lang="es-PE" sz="2400" b="1" dirty="0" smtClean="0"/>
              <a:t>-line</a:t>
            </a:r>
            <a:r>
              <a:rPr lang="es-PE" sz="2400" dirty="0" smtClean="0"/>
              <a:t> </a:t>
            </a:r>
            <a:r>
              <a:rPr lang="es-PE" sz="2400" dirty="0"/>
              <a:t>- Se refiere a la primera línea </a:t>
            </a:r>
            <a:r>
              <a:rPr lang="es-PE" sz="2400" dirty="0" smtClean="0"/>
              <a:t>del </a:t>
            </a:r>
            <a:r>
              <a:rPr lang="es-PE" sz="2400" dirty="0"/>
              <a:t>objeto</a:t>
            </a:r>
            <a:r>
              <a:rPr lang="es-PE" sz="2400" dirty="0" smtClean="0"/>
              <a:t>.</a:t>
            </a:r>
          </a:p>
          <a:p>
            <a:pPr marL="457200" indent="-457200">
              <a:spcBef>
                <a:spcPts val="1800"/>
              </a:spcBef>
              <a:buFont typeface="Arial" pitchFamily="34" charset="0"/>
              <a:buChar char="•"/>
            </a:pPr>
            <a:r>
              <a:rPr lang="es-PE" sz="2800" dirty="0" smtClean="0"/>
              <a:t>De </a:t>
            </a:r>
            <a:r>
              <a:rPr lang="es-PE" sz="2800" dirty="0"/>
              <a:t>esta manera, con las </a:t>
            </a:r>
            <a:r>
              <a:rPr lang="es-PE" sz="2800" dirty="0" err="1"/>
              <a:t>pseudoclases</a:t>
            </a:r>
            <a:r>
              <a:rPr lang="es-PE" sz="2800" dirty="0"/>
              <a:t> y </a:t>
            </a:r>
            <a:r>
              <a:rPr lang="es-PE" sz="2800" dirty="0" err="1"/>
              <a:t>pseudoelementos</a:t>
            </a:r>
            <a:r>
              <a:rPr lang="es-PE" sz="2800" dirty="0"/>
              <a:t>, podemos definir una letra capital para la primera fila de cada </a:t>
            </a:r>
            <a:r>
              <a:rPr lang="es-PE" sz="2800" dirty="0" smtClean="0"/>
              <a:t>párrafo o un </a:t>
            </a:r>
            <a:r>
              <a:rPr lang="es-PE" sz="2800" dirty="0"/>
              <a:t>enlace que se recuadra si le ponemos el mouse </a:t>
            </a:r>
            <a:r>
              <a:rPr lang="es-PE" sz="2800" dirty="0" smtClean="0"/>
              <a:t>encima</a:t>
            </a:r>
            <a:r>
              <a:rPr lang="es-PE" sz="2800" dirty="0"/>
              <a:t>.</a:t>
            </a:r>
            <a:endParaRPr lang="es-PE" sz="2800" dirty="0">
              <a:solidFill>
                <a:srgbClr val="002060"/>
              </a:solidFill>
            </a:endParaRPr>
          </a:p>
        </p:txBody>
      </p:sp>
    </p:spTree>
    <p:extLst>
      <p:ext uri="{BB962C8B-B14F-4D97-AF65-F5344CB8AC3E}">
        <p14:creationId xmlns:p14="http://schemas.microsoft.com/office/powerpoint/2010/main" val="2631674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5" name="4 CuadroTexto"/>
          <p:cNvSpPr txBox="1"/>
          <p:nvPr/>
        </p:nvSpPr>
        <p:spPr>
          <a:xfrm>
            <a:off x="466123" y="1700808"/>
            <a:ext cx="8136904" cy="4401205"/>
          </a:xfrm>
          <a:prstGeom prst="rect">
            <a:avLst/>
          </a:prstGeom>
          <a:noFill/>
        </p:spPr>
        <p:txBody>
          <a:bodyPr wrap="square" rtlCol="0">
            <a:spAutoFit/>
          </a:bodyPr>
          <a:lstStyle/>
          <a:p>
            <a:pPr lvl="1"/>
            <a:r>
              <a:rPr lang="en-US" sz="2000" dirty="0" smtClean="0"/>
              <a:t>&lt;</a:t>
            </a:r>
            <a:r>
              <a:rPr lang="en-US" sz="2000" dirty="0"/>
              <a:t>head&gt;</a:t>
            </a:r>
          </a:p>
          <a:p>
            <a:pPr lvl="1"/>
            <a:r>
              <a:rPr lang="en-US" sz="2000" dirty="0"/>
              <a:t>&lt;style type="text/</a:t>
            </a:r>
            <a:r>
              <a:rPr lang="en-US" sz="2000" dirty="0" err="1"/>
              <a:t>css</a:t>
            </a:r>
            <a:r>
              <a:rPr lang="en-US" sz="2000" dirty="0"/>
              <a:t>"&gt;</a:t>
            </a:r>
          </a:p>
          <a:p>
            <a:pPr lvl="1"/>
            <a:r>
              <a:rPr lang="en-US" sz="2000" dirty="0"/>
              <a:t>p:first-letter </a:t>
            </a:r>
          </a:p>
          <a:p>
            <a:pPr lvl="1"/>
            <a:r>
              <a:rPr lang="en-US" sz="2000" dirty="0"/>
              <a:t>{</a:t>
            </a:r>
          </a:p>
          <a:p>
            <a:pPr lvl="1"/>
            <a:r>
              <a:rPr lang="en-US" sz="2000" dirty="0"/>
              <a:t>color:#ff0000;</a:t>
            </a:r>
          </a:p>
          <a:p>
            <a:pPr lvl="1"/>
            <a:r>
              <a:rPr lang="en-US" sz="2000" dirty="0" err="1"/>
              <a:t>font-size:xx-large</a:t>
            </a:r>
            <a:r>
              <a:rPr lang="en-US" sz="2000" dirty="0"/>
              <a:t>;</a:t>
            </a:r>
          </a:p>
          <a:p>
            <a:pPr lvl="1"/>
            <a:r>
              <a:rPr lang="en-US" sz="2000" dirty="0"/>
              <a:t>}</a:t>
            </a:r>
          </a:p>
          <a:p>
            <a:pPr lvl="1"/>
            <a:r>
              <a:rPr lang="en-US" sz="2000" dirty="0"/>
              <a:t>&lt;/style&gt;</a:t>
            </a:r>
          </a:p>
          <a:p>
            <a:pPr lvl="1"/>
            <a:r>
              <a:rPr lang="en-US" sz="2000" dirty="0"/>
              <a:t>&lt;/head&gt;</a:t>
            </a:r>
          </a:p>
          <a:p>
            <a:pPr lvl="1"/>
            <a:endParaRPr lang="en-US" sz="2000" dirty="0"/>
          </a:p>
          <a:p>
            <a:pPr lvl="1"/>
            <a:r>
              <a:rPr lang="en-US" sz="2000" dirty="0"/>
              <a:t>&lt;body&gt;</a:t>
            </a:r>
          </a:p>
          <a:p>
            <a:pPr lvl="1"/>
            <a:r>
              <a:rPr lang="en-US" sz="2000" dirty="0"/>
              <a:t>&lt;p&gt;You can use the :first-letter pseudo-element to add a special effect to the first character of a text!&lt;/p&gt;</a:t>
            </a:r>
          </a:p>
          <a:p>
            <a:pPr lvl="1"/>
            <a:r>
              <a:rPr lang="en-US" sz="2000" dirty="0"/>
              <a:t>&lt;/body</a:t>
            </a:r>
            <a:r>
              <a:rPr lang="en-US" sz="2000" dirty="0" smtClean="0"/>
              <a:t>&gt;</a:t>
            </a:r>
            <a:endParaRPr lang="en-US" sz="2000" dirty="0"/>
          </a:p>
        </p:txBody>
      </p:sp>
    </p:spTree>
    <p:extLst>
      <p:ext uri="{BB962C8B-B14F-4D97-AF65-F5344CB8AC3E}">
        <p14:creationId xmlns:p14="http://schemas.microsoft.com/office/powerpoint/2010/main" val="265192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5" name="4 CuadroTexto"/>
          <p:cNvSpPr txBox="1"/>
          <p:nvPr/>
        </p:nvSpPr>
        <p:spPr>
          <a:xfrm>
            <a:off x="466123" y="1700808"/>
            <a:ext cx="8136904" cy="4401205"/>
          </a:xfrm>
          <a:prstGeom prst="rect">
            <a:avLst/>
          </a:prstGeom>
          <a:noFill/>
        </p:spPr>
        <p:txBody>
          <a:bodyPr wrap="square" rtlCol="0">
            <a:spAutoFit/>
          </a:bodyPr>
          <a:lstStyle/>
          <a:p>
            <a:pPr lvl="1"/>
            <a:r>
              <a:rPr lang="en-US" sz="2000" dirty="0"/>
              <a:t>&lt;head&gt;</a:t>
            </a:r>
          </a:p>
          <a:p>
            <a:pPr lvl="1"/>
            <a:r>
              <a:rPr lang="en-US" sz="2000" dirty="0"/>
              <a:t>&lt;style type="text/</a:t>
            </a:r>
            <a:r>
              <a:rPr lang="en-US" sz="2000" dirty="0" err="1"/>
              <a:t>css</a:t>
            </a:r>
            <a:r>
              <a:rPr lang="en-US" sz="2000" dirty="0"/>
              <a:t>"&gt;</a:t>
            </a:r>
          </a:p>
          <a:p>
            <a:pPr lvl="1"/>
            <a:r>
              <a:rPr lang="en-US" sz="2000" dirty="0"/>
              <a:t>p:first-line </a:t>
            </a:r>
          </a:p>
          <a:p>
            <a:pPr lvl="1"/>
            <a:r>
              <a:rPr lang="en-US" sz="2000" dirty="0"/>
              <a:t>{</a:t>
            </a:r>
          </a:p>
          <a:p>
            <a:pPr lvl="1"/>
            <a:r>
              <a:rPr lang="en-US" sz="2000" dirty="0"/>
              <a:t>color:#ff0000;</a:t>
            </a:r>
          </a:p>
          <a:p>
            <a:pPr lvl="1"/>
            <a:r>
              <a:rPr lang="en-US" sz="2000" dirty="0" err="1"/>
              <a:t>font-variant:small-caps</a:t>
            </a:r>
            <a:r>
              <a:rPr lang="en-US" sz="2000" dirty="0"/>
              <a:t>;</a:t>
            </a:r>
          </a:p>
          <a:p>
            <a:pPr lvl="1"/>
            <a:r>
              <a:rPr lang="en-US" sz="2000" dirty="0"/>
              <a:t>}</a:t>
            </a:r>
          </a:p>
          <a:p>
            <a:pPr lvl="1"/>
            <a:r>
              <a:rPr lang="en-US" sz="2000" dirty="0"/>
              <a:t>&lt;/style&gt;</a:t>
            </a:r>
          </a:p>
          <a:p>
            <a:pPr lvl="1"/>
            <a:r>
              <a:rPr lang="en-US" sz="2000" dirty="0"/>
              <a:t>&lt;/head&gt;</a:t>
            </a:r>
          </a:p>
          <a:p>
            <a:pPr lvl="1"/>
            <a:endParaRPr lang="en-US" sz="2000" dirty="0"/>
          </a:p>
          <a:p>
            <a:pPr lvl="1"/>
            <a:r>
              <a:rPr lang="en-US" sz="2000" dirty="0"/>
              <a:t>&lt;body&gt;</a:t>
            </a:r>
          </a:p>
          <a:p>
            <a:pPr lvl="1"/>
            <a:r>
              <a:rPr lang="en-US" sz="2000" dirty="0"/>
              <a:t>&lt;p&gt;You can use the :first-line pseudo-element to add a special effect to the first line of a text.&lt;/p&gt;</a:t>
            </a:r>
          </a:p>
          <a:p>
            <a:pPr lvl="1"/>
            <a:r>
              <a:rPr lang="en-US" sz="2000" dirty="0"/>
              <a:t>&lt;/body&gt;</a:t>
            </a:r>
          </a:p>
        </p:txBody>
      </p:sp>
    </p:spTree>
    <p:extLst>
      <p:ext uri="{BB962C8B-B14F-4D97-AF65-F5344CB8AC3E}">
        <p14:creationId xmlns:p14="http://schemas.microsoft.com/office/powerpoint/2010/main" val="151463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5" name="4 CuadroTexto"/>
          <p:cNvSpPr txBox="1"/>
          <p:nvPr/>
        </p:nvSpPr>
        <p:spPr>
          <a:xfrm>
            <a:off x="466123" y="1544513"/>
            <a:ext cx="8136904" cy="5355312"/>
          </a:xfrm>
          <a:prstGeom prst="rect">
            <a:avLst/>
          </a:prstGeom>
          <a:noFill/>
        </p:spPr>
        <p:txBody>
          <a:bodyPr wrap="square" rtlCol="0">
            <a:spAutoFit/>
          </a:bodyPr>
          <a:lstStyle/>
          <a:p>
            <a:pPr lvl="1"/>
            <a:r>
              <a:rPr lang="en-US" dirty="0"/>
              <a:t>&lt;head&gt;</a:t>
            </a:r>
          </a:p>
          <a:p>
            <a:pPr lvl="1"/>
            <a:r>
              <a:rPr lang="en-US" dirty="0"/>
              <a:t>&lt;style type="text/</a:t>
            </a:r>
            <a:r>
              <a:rPr lang="en-US" dirty="0" err="1"/>
              <a:t>css</a:t>
            </a:r>
            <a:r>
              <a:rPr lang="en-US" dirty="0"/>
              <a:t>"&gt;</a:t>
            </a:r>
          </a:p>
          <a:p>
            <a:pPr lvl="1"/>
            <a:r>
              <a:rPr lang="en-US" dirty="0"/>
              <a:t>p:first-letter</a:t>
            </a:r>
          </a:p>
          <a:p>
            <a:pPr lvl="1"/>
            <a:r>
              <a:rPr lang="en-US" dirty="0"/>
              <a:t>{</a:t>
            </a:r>
          </a:p>
          <a:p>
            <a:pPr lvl="1"/>
            <a:r>
              <a:rPr lang="en-US" dirty="0"/>
              <a:t>color:#ff0000;</a:t>
            </a:r>
          </a:p>
          <a:p>
            <a:pPr lvl="1"/>
            <a:r>
              <a:rPr lang="en-US" dirty="0" err="1"/>
              <a:t>font-size:xx-large</a:t>
            </a:r>
            <a:r>
              <a:rPr lang="en-US" dirty="0"/>
              <a:t>;</a:t>
            </a:r>
          </a:p>
          <a:p>
            <a:pPr lvl="1"/>
            <a:r>
              <a:rPr lang="en-US" dirty="0"/>
              <a:t>}</a:t>
            </a:r>
          </a:p>
          <a:p>
            <a:pPr lvl="1"/>
            <a:r>
              <a:rPr lang="en-US" dirty="0"/>
              <a:t>p:first-line </a:t>
            </a:r>
          </a:p>
          <a:p>
            <a:pPr lvl="1"/>
            <a:r>
              <a:rPr lang="en-US" dirty="0"/>
              <a:t>{</a:t>
            </a:r>
          </a:p>
          <a:p>
            <a:pPr lvl="1"/>
            <a:r>
              <a:rPr lang="en-US" dirty="0"/>
              <a:t>color:#0000ff;</a:t>
            </a:r>
          </a:p>
          <a:p>
            <a:pPr lvl="1"/>
            <a:r>
              <a:rPr lang="en-US" dirty="0" err="1"/>
              <a:t>font-variant:small-caps</a:t>
            </a:r>
            <a:r>
              <a:rPr lang="en-US" dirty="0"/>
              <a:t>;</a:t>
            </a:r>
          </a:p>
          <a:p>
            <a:pPr lvl="1"/>
            <a:r>
              <a:rPr lang="en-US" dirty="0"/>
              <a:t>}</a:t>
            </a:r>
          </a:p>
          <a:p>
            <a:pPr lvl="1"/>
            <a:r>
              <a:rPr lang="en-US" dirty="0"/>
              <a:t>&lt;/style&gt;</a:t>
            </a:r>
          </a:p>
          <a:p>
            <a:pPr lvl="1"/>
            <a:r>
              <a:rPr lang="en-US" dirty="0"/>
              <a:t>&lt;/head&gt;</a:t>
            </a:r>
          </a:p>
          <a:p>
            <a:pPr lvl="1"/>
            <a:r>
              <a:rPr lang="en-US" dirty="0" smtClean="0"/>
              <a:t>&lt;</a:t>
            </a:r>
            <a:r>
              <a:rPr lang="en-US" dirty="0"/>
              <a:t>body</a:t>
            </a:r>
            <a:r>
              <a:rPr lang="en-US" dirty="0" smtClean="0"/>
              <a:t>&gt;</a:t>
            </a:r>
          </a:p>
          <a:p>
            <a:pPr lvl="1"/>
            <a:r>
              <a:rPr lang="en-US" dirty="0"/>
              <a:t>&lt;p&gt;You can combine the :first-letter and :first-line pseudo-elements to add a special effect to the first letter and the first line of a text!, :first-line pseudo-elements to add a special effect to the first letter and the first line of a text!&lt;/p</a:t>
            </a:r>
            <a:r>
              <a:rPr lang="en-US" dirty="0" smtClean="0"/>
              <a:t>&gt;&lt;/</a:t>
            </a:r>
            <a:r>
              <a:rPr lang="en-US" dirty="0"/>
              <a:t>body&gt;</a:t>
            </a:r>
          </a:p>
        </p:txBody>
      </p:sp>
    </p:spTree>
    <p:extLst>
      <p:ext uri="{BB962C8B-B14F-4D97-AF65-F5344CB8AC3E}">
        <p14:creationId xmlns:p14="http://schemas.microsoft.com/office/powerpoint/2010/main" val="1148790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Bordes</a:t>
            </a:r>
            <a:endParaRPr lang="es-PE" dirty="0">
              <a:solidFill>
                <a:schemeClr val="bg1"/>
              </a:solidFill>
            </a:endParaRPr>
          </a:p>
        </p:txBody>
      </p:sp>
      <p:sp>
        <p:nvSpPr>
          <p:cNvPr id="5" name="4 CuadroTexto"/>
          <p:cNvSpPr txBox="1"/>
          <p:nvPr/>
        </p:nvSpPr>
        <p:spPr>
          <a:xfrm>
            <a:off x="466123" y="1772816"/>
            <a:ext cx="8136904" cy="4832092"/>
          </a:xfrm>
          <a:prstGeom prst="rect">
            <a:avLst/>
          </a:prstGeom>
          <a:noFill/>
        </p:spPr>
        <p:txBody>
          <a:bodyPr wrap="square" rtlCol="0">
            <a:spAutoFit/>
          </a:bodyPr>
          <a:lstStyle/>
          <a:p>
            <a:pPr marL="285750" indent="-285750">
              <a:spcBef>
                <a:spcPts val="1800"/>
              </a:spcBef>
              <a:buFont typeface="Arial" pitchFamily="34" charset="0"/>
              <a:buChar char="•"/>
            </a:pPr>
            <a:r>
              <a:rPr lang="en-US" sz="2800" b="1" dirty="0" err="1" smtClean="0"/>
              <a:t>Grosores</a:t>
            </a:r>
            <a:r>
              <a:rPr lang="en-US" sz="2800" dirty="0" smtClean="0"/>
              <a:t>.- e</a:t>
            </a:r>
            <a:r>
              <a:rPr lang="es-PE" sz="2800" dirty="0" smtClean="0"/>
              <a:t>l </a:t>
            </a:r>
            <a:r>
              <a:rPr lang="es-PE" sz="2800" dirty="0"/>
              <a:t>grosor de un borde se define en </a:t>
            </a:r>
            <a:r>
              <a:rPr lang="es-PE" sz="2800" dirty="0" err="1"/>
              <a:t>píxels</a:t>
            </a:r>
            <a:r>
              <a:rPr lang="es-PE" sz="2800" dirty="0"/>
              <a:t>, y utilizan el </a:t>
            </a:r>
            <a:r>
              <a:rPr lang="es-PE" sz="2800" dirty="0" err="1"/>
              <a:t>subijo</a:t>
            </a:r>
            <a:r>
              <a:rPr lang="es-PE" sz="2800" dirty="0"/>
              <a:t> </a:t>
            </a:r>
            <a:r>
              <a:rPr lang="es-PE" sz="2800" dirty="0" err="1"/>
              <a:t>px</a:t>
            </a:r>
            <a:r>
              <a:rPr lang="es-PE" sz="2800" dirty="0"/>
              <a:t>, si definimos un borde de dos </a:t>
            </a:r>
            <a:r>
              <a:rPr lang="es-PE" sz="2800" dirty="0" err="1"/>
              <a:t>píxels</a:t>
            </a:r>
            <a:r>
              <a:rPr lang="es-PE" sz="2800" dirty="0"/>
              <a:t> haremos</a:t>
            </a:r>
            <a:r>
              <a:rPr lang="es-PE" sz="2800" dirty="0" smtClean="0"/>
              <a:t>:</a:t>
            </a:r>
          </a:p>
          <a:p>
            <a:pPr algn="ctr">
              <a:spcBef>
                <a:spcPts val="1800"/>
              </a:spcBef>
            </a:pPr>
            <a:r>
              <a:rPr lang="es-PE" sz="2400" dirty="0">
                <a:solidFill>
                  <a:srgbClr val="002060"/>
                </a:solidFill>
              </a:rPr>
              <a:t>&lt;div </a:t>
            </a:r>
            <a:r>
              <a:rPr lang="es-PE" sz="2400" dirty="0" err="1">
                <a:solidFill>
                  <a:srgbClr val="002060"/>
                </a:solidFill>
              </a:rPr>
              <a:t>style</a:t>
            </a:r>
            <a:r>
              <a:rPr lang="es-PE" sz="2400" dirty="0">
                <a:solidFill>
                  <a:srgbClr val="002060"/>
                </a:solidFill>
              </a:rPr>
              <a:t>="</a:t>
            </a:r>
            <a:r>
              <a:rPr lang="es-PE" sz="2400" dirty="0" err="1">
                <a:solidFill>
                  <a:srgbClr val="002060"/>
                </a:solidFill>
              </a:rPr>
              <a:t>border</a:t>
            </a:r>
            <a:r>
              <a:rPr lang="es-PE" sz="2400" dirty="0">
                <a:solidFill>
                  <a:srgbClr val="002060"/>
                </a:solidFill>
              </a:rPr>
              <a:t>: 2px </a:t>
            </a:r>
            <a:r>
              <a:rPr lang="es-PE" sz="2400" dirty="0" err="1">
                <a:solidFill>
                  <a:srgbClr val="002060"/>
                </a:solidFill>
              </a:rPr>
              <a:t>solid</a:t>
            </a:r>
            <a:r>
              <a:rPr lang="es-PE" sz="2400" dirty="0">
                <a:solidFill>
                  <a:srgbClr val="002060"/>
                </a:solidFill>
              </a:rPr>
              <a:t> </a:t>
            </a:r>
            <a:r>
              <a:rPr lang="es-PE" sz="2400" dirty="0" err="1">
                <a:solidFill>
                  <a:srgbClr val="002060"/>
                </a:solidFill>
              </a:rPr>
              <a:t>black</a:t>
            </a:r>
            <a:r>
              <a:rPr lang="es-PE" sz="2400" dirty="0">
                <a:solidFill>
                  <a:srgbClr val="002060"/>
                </a:solidFill>
              </a:rPr>
              <a:t>;"&gt;ejemplo&lt;/div&gt; </a:t>
            </a:r>
          </a:p>
          <a:p>
            <a:pPr marL="285750" indent="-285750">
              <a:spcBef>
                <a:spcPts val="1800"/>
              </a:spcBef>
              <a:buFont typeface="Arial" pitchFamily="34" charset="0"/>
              <a:buChar char="•"/>
            </a:pPr>
            <a:r>
              <a:rPr lang="en-US" sz="2800" b="1" dirty="0" err="1" smtClean="0"/>
              <a:t>Tipos</a:t>
            </a:r>
            <a:r>
              <a:rPr lang="en-US" sz="2800" dirty="0" smtClean="0"/>
              <a:t>.- </a:t>
            </a:r>
            <a:r>
              <a:rPr lang="es-PE" sz="2800" dirty="0"/>
              <a:t>El tipo de borde define el aspecto del mismo, ya puede ser a rayas, continuo, punteado... a elegir entre la siguiente lista</a:t>
            </a:r>
            <a:r>
              <a:rPr lang="es-PE" sz="2800" dirty="0" smtClean="0"/>
              <a:t>:</a:t>
            </a:r>
          </a:p>
          <a:p>
            <a:pPr algn="ctr">
              <a:spcBef>
                <a:spcPts val="1800"/>
              </a:spcBef>
            </a:pPr>
            <a:r>
              <a:rPr lang="es-PE" sz="2400" dirty="0">
                <a:solidFill>
                  <a:srgbClr val="002060"/>
                </a:solidFill>
              </a:rPr>
              <a:t>&lt;div </a:t>
            </a:r>
            <a:r>
              <a:rPr lang="es-PE" sz="2400" dirty="0" err="1">
                <a:solidFill>
                  <a:srgbClr val="002060"/>
                </a:solidFill>
              </a:rPr>
              <a:t>style</a:t>
            </a:r>
            <a:r>
              <a:rPr lang="es-PE" sz="2400" dirty="0">
                <a:solidFill>
                  <a:srgbClr val="002060"/>
                </a:solidFill>
              </a:rPr>
              <a:t>="</a:t>
            </a:r>
            <a:r>
              <a:rPr lang="es-PE" sz="2400" dirty="0" err="1">
                <a:solidFill>
                  <a:srgbClr val="002060"/>
                </a:solidFill>
              </a:rPr>
              <a:t>border</a:t>
            </a:r>
            <a:r>
              <a:rPr lang="es-PE" sz="2400" dirty="0">
                <a:solidFill>
                  <a:srgbClr val="002060"/>
                </a:solidFill>
              </a:rPr>
              <a:t>: 4px </a:t>
            </a:r>
            <a:r>
              <a:rPr lang="es-PE" sz="2400" dirty="0" err="1">
                <a:solidFill>
                  <a:srgbClr val="002060"/>
                </a:solidFill>
              </a:rPr>
              <a:t>dotted</a:t>
            </a:r>
            <a:r>
              <a:rPr lang="es-PE" sz="2400" dirty="0">
                <a:solidFill>
                  <a:srgbClr val="002060"/>
                </a:solidFill>
              </a:rPr>
              <a:t> </a:t>
            </a:r>
            <a:r>
              <a:rPr lang="es-PE" sz="2400" dirty="0" err="1">
                <a:solidFill>
                  <a:srgbClr val="002060"/>
                </a:solidFill>
              </a:rPr>
              <a:t>black</a:t>
            </a:r>
            <a:r>
              <a:rPr lang="es-PE" sz="2400" dirty="0">
                <a:solidFill>
                  <a:srgbClr val="002060"/>
                </a:solidFill>
              </a:rPr>
              <a:t>;"&gt;ejemplo&lt;/div&gt; </a:t>
            </a:r>
          </a:p>
          <a:p>
            <a:pPr marL="285750" indent="-285750">
              <a:spcBef>
                <a:spcPts val="1800"/>
              </a:spcBef>
              <a:buFont typeface="Arial" pitchFamily="34" charset="0"/>
              <a:buChar char="•"/>
            </a:pPr>
            <a:endParaRPr lang="es-PE" sz="2800" dirty="0" smtClean="0"/>
          </a:p>
        </p:txBody>
      </p:sp>
    </p:spTree>
    <p:extLst>
      <p:ext uri="{BB962C8B-B14F-4D97-AF65-F5344CB8AC3E}">
        <p14:creationId xmlns:p14="http://schemas.microsoft.com/office/powerpoint/2010/main" val="2873813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3" name="2 Marcador de contenido"/>
          <p:cNvSpPr>
            <a:spLocks noGrp="1"/>
          </p:cNvSpPr>
          <p:nvPr>
            <p:ph sz="half" idx="1"/>
          </p:nvPr>
        </p:nvSpPr>
        <p:spPr/>
        <p:txBody>
          <a:bodyPr>
            <a:normAutofit fontScale="55000" lnSpcReduction="20000"/>
          </a:bodyPr>
          <a:lstStyle/>
          <a:p>
            <a:pPr marL="0" indent="0">
              <a:buNone/>
            </a:pPr>
            <a:r>
              <a:rPr lang="es-PE" dirty="0"/>
              <a:t>&lt;head&gt;</a:t>
            </a:r>
          </a:p>
          <a:p>
            <a:pPr marL="0" indent="0">
              <a:buNone/>
            </a:pPr>
            <a:r>
              <a:rPr lang="es-PE" dirty="0" smtClean="0"/>
              <a:t>&lt;</a:t>
            </a:r>
            <a:r>
              <a:rPr lang="es-PE" dirty="0" err="1"/>
              <a:t>style</a:t>
            </a:r>
            <a:r>
              <a:rPr lang="es-PE" dirty="0"/>
              <a:t> </a:t>
            </a:r>
            <a:r>
              <a:rPr lang="es-PE" dirty="0" err="1"/>
              <a:t>type</a:t>
            </a:r>
            <a:r>
              <a:rPr lang="es-PE" dirty="0"/>
              <a:t>="</a:t>
            </a:r>
            <a:r>
              <a:rPr lang="es-PE" dirty="0" err="1"/>
              <a:t>text</a:t>
            </a:r>
            <a:r>
              <a:rPr lang="es-PE" dirty="0"/>
              <a:t>/</a:t>
            </a:r>
            <a:r>
              <a:rPr lang="es-PE" dirty="0" err="1"/>
              <a:t>css</a:t>
            </a:r>
            <a:r>
              <a:rPr lang="es-PE" dirty="0"/>
              <a:t>"&gt;</a:t>
            </a:r>
          </a:p>
          <a:p>
            <a:pPr marL="0" indent="0">
              <a:buNone/>
            </a:pPr>
            <a:r>
              <a:rPr lang="es-PE" dirty="0"/>
              <a:t>p.one </a:t>
            </a:r>
          </a:p>
          <a:p>
            <a:pPr marL="0" indent="0">
              <a:buNone/>
            </a:pPr>
            <a:r>
              <a:rPr lang="es-PE" dirty="0"/>
              <a:t>{</a:t>
            </a:r>
          </a:p>
          <a:p>
            <a:pPr marL="0" indent="0">
              <a:buNone/>
            </a:pPr>
            <a:r>
              <a:rPr lang="es-PE" dirty="0" err="1"/>
              <a:t>border-style:solid</a:t>
            </a:r>
            <a:r>
              <a:rPr lang="es-PE" dirty="0"/>
              <a:t>;</a:t>
            </a:r>
          </a:p>
          <a:p>
            <a:pPr marL="0" indent="0">
              <a:buNone/>
            </a:pPr>
            <a:r>
              <a:rPr lang="es-PE" dirty="0"/>
              <a:t>border-width:5px;</a:t>
            </a:r>
          </a:p>
          <a:p>
            <a:pPr marL="0" indent="0">
              <a:buNone/>
            </a:pPr>
            <a:r>
              <a:rPr lang="es-PE" dirty="0"/>
              <a:t>}</a:t>
            </a:r>
          </a:p>
          <a:p>
            <a:pPr marL="0" indent="0">
              <a:buNone/>
            </a:pPr>
            <a:r>
              <a:rPr lang="es-PE" dirty="0" err="1"/>
              <a:t>p.two</a:t>
            </a:r>
            <a:r>
              <a:rPr lang="es-PE" dirty="0"/>
              <a:t> </a:t>
            </a:r>
          </a:p>
          <a:p>
            <a:pPr marL="0" indent="0">
              <a:buNone/>
            </a:pPr>
            <a:r>
              <a:rPr lang="es-PE" dirty="0"/>
              <a:t>{</a:t>
            </a:r>
          </a:p>
          <a:p>
            <a:pPr marL="0" indent="0">
              <a:buNone/>
            </a:pPr>
            <a:r>
              <a:rPr lang="es-PE" dirty="0" err="1"/>
              <a:t>border-style:solid</a:t>
            </a:r>
            <a:r>
              <a:rPr lang="es-PE" dirty="0"/>
              <a:t>;</a:t>
            </a:r>
          </a:p>
          <a:p>
            <a:pPr marL="0" indent="0">
              <a:buNone/>
            </a:pPr>
            <a:r>
              <a:rPr lang="es-PE" dirty="0" err="1"/>
              <a:t>border-width:medium</a:t>
            </a:r>
            <a:r>
              <a:rPr lang="es-PE" dirty="0"/>
              <a:t>;</a:t>
            </a:r>
          </a:p>
          <a:p>
            <a:pPr marL="0" indent="0">
              <a:buNone/>
            </a:pPr>
            <a:r>
              <a:rPr lang="es-PE" dirty="0"/>
              <a:t>}</a:t>
            </a:r>
          </a:p>
          <a:p>
            <a:pPr marL="0" indent="0">
              <a:buNone/>
            </a:pPr>
            <a:r>
              <a:rPr lang="es-PE" dirty="0" err="1"/>
              <a:t>p.three</a:t>
            </a:r>
            <a:endParaRPr lang="es-PE" dirty="0"/>
          </a:p>
          <a:p>
            <a:pPr marL="0" indent="0">
              <a:buNone/>
            </a:pPr>
            <a:r>
              <a:rPr lang="es-PE" dirty="0"/>
              <a:t>{</a:t>
            </a:r>
          </a:p>
          <a:p>
            <a:pPr marL="0" indent="0">
              <a:buNone/>
            </a:pPr>
            <a:r>
              <a:rPr lang="es-PE" dirty="0" err="1"/>
              <a:t>border-style:solid</a:t>
            </a:r>
            <a:r>
              <a:rPr lang="es-PE" dirty="0"/>
              <a:t>;</a:t>
            </a:r>
          </a:p>
          <a:p>
            <a:pPr marL="0" indent="0">
              <a:buNone/>
            </a:pPr>
            <a:r>
              <a:rPr lang="es-PE" dirty="0"/>
              <a:t>border-width:1px;</a:t>
            </a:r>
          </a:p>
          <a:p>
            <a:pPr marL="0" indent="0">
              <a:buNone/>
            </a:pPr>
            <a:r>
              <a:rPr lang="es-PE" dirty="0"/>
              <a:t>}</a:t>
            </a:r>
          </a:p>
          <a:p>
            <a:pPr marL="0" indent="0">
              <a:buNone/>
            </a:pPr>
            <a:r>
              <a:rPr lang="es-PE" dirty="0"/>
              <a:t>&lt;/</a:t>
            </a:r>
            <a:r>
              <a:rPr lang="es-PE" dirty="0" err="1"/>
              <a:t>style</a:t>
            </a:r>
            <a:r>
              <a:rPr lang="es-PE" dirty="0" smtClean="0"/>
              <a:t>&gt;</a:t>
            </a:r>
            <a:endParaRPr lang="es-PE" dirty="0"/>
          </a:p>
          <a:p>
            <a:pPr marL="0" indent="0">
              <a:buNone/>
            </a:pPr>
            <a:r>
              <a:rPr lang="es-PE" dirty="0"/>
              <a:t>&lt;/head&gt;</a:t>
            </a:r>
          </a:p>
          <a:p>
            <a:endParaRPr lang="es-PE" dirty="0"/>
          </a:p>
        </p:txBody>
      </p:sp>
      <p:sp>
        <p:nvSpPr>
          <p:cNvPr id="4" name="3 Marcador de contenido"/>
          <p:cNvSpPr>
            <a:spLocks noGrp="1"/>
          </p:cNvSpPr>
          <p:nvPr>
            <p:ph sz="half" idx="2"/>
          </p:nvPr>
        </p:nvSpPr>
        <p:spPr/>
        <p:txBody>
          <a:bodyPr>
            <a:normAutofit fontScale="55000" lnSpcReduction="20000"/>
          </a:bodyPr>
          <a:lstStyle/>
          <a:p>
            <a:pPr marL="0" indent="0">
              <a:buNone/>
            </a:pPr>
            <a:r>
              <a:rPr lang="en-US" sz="2900" dirty="0"/>
              <a:t>&lt;body&gt;</a:t>
            </a:r>
          </a:p>
          <a:p>
            <a:pPr marL="0" indent="0">
              <a:buNone/>
            </a:pPr>
            <a:endParaRPr lang="en-US" sz="2900" dirty="0" smtClean="0"/>
          </a:p>
          <a:p>
            <a:pPr marL="0" indent="0">
              <a:buNone/>
            </a:pPr>
            <a:r>
              <a:rPr lang="en-US" sz="2900" dirty="0" smtClean="0"/>
              <a:t>&lt;</a:t>
            </a:r>
            <a:r>
              <a:rPr lang="en-US" sz="2900" dirty="0"/>
              <a:t>p class="one"&gt;Some text.&lt;/p&gt;</a:t>
            </a:r>
          </a:p>
          <a:p>
            <a:pPr marL="0" indent="0">
              <a:buNone/>
            </a:pPr>
            <a:r>
              <a:rPr lang="en-US" sz="2900" dirty="0"/>
              <a:t>&lt;p class="two"&gt;Some text.&lt;/p&gt;</a:t>
            </a:r>
          </a:p>
          <a:p>
            <a:pPr marL="0" indent="0">
              <a:buNone/>
            </a:pPr>
            <a:r>
              <a:rPr lang="en-US" sz="2900" dirty="0"/>
              <a:t>&lt;p class="three"&gt;Some text.&lt;/p&gt;</a:t>
            </a:r>
          </a:p>
          <a:p>
            <a:pPr marL="0" indent="0">
              <a:buNone/>
            </a:pPr>
            <a:r>
              <a:rPr lang="en-US" sz="2900" dirty="0"/>
              <a:t>&lt;p&gt;&lt;b&gt;Note:&lt;/b&gt; The "border-width" property does not work if it is used alone. Use the "border-style" property to set the borders first.&lt;/p&gt;</a:t>
            </a:r>
          </a:p>
          <a:p>
            <a:pPr marL="0" indent="0">
              <a:buNone/>
            </a:pPr>
            <a:endParaRPr lang="en-US" sz="2900" dirty="0" smtClean="0"/>
          </a:p>
          <a:p>
            <a:pPr marL="0" indent="0">
              <a:buNone/>
            </a:pPr>
            <a:r>
              <a:rPr lang="en-US" sz="2900" dirty="0" smtClean="0"/>
              <a:t>&lt;/</a:t>
            </a:r>
            <a:r>
              <a:rPr lang="en-US" sz="2900" dirty="0"/>
              <a:t>body&gt;</a:t>
            </a:r>
          </a:p>
          <a:p>
            <a:endParaRPr lang="es-PE" dirty="0"/>
          </a:p>
        </p:txBody>
      </p:sp>
    </p:spTree>
    <p:extLst>
      <p:ext uri="{BB962C8B-B14F-4D97-AF65-F5344CB8AC3E}">
        <p14:creationId xmlns:p14="http://schemas.microsoft.com/office/powerpoint/2010/main" val="2907645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Fondos</a:t>
            </a:r>
            <a:endParaRPr lang="es-PE" dirty="0">
              <a:solidFill>
                <a:schemeClr val="bg1"/>
              </a:solidFill>
            </a:endParaRPr>
          </a:p>
        </p:txBody>
      </p:sp>
      <p:sp>
        <p:nvSpPr>
          <p:cNvPr id="5" name="4 CuadroTexto"/>
          <p:cNvSpPr txBox="1"/>
          <p:nvPr/>
        </p:nvSpPr>
        <p:spPr>
          <a:xfrm>
            <a:off x="466123" y="1772816"/>
            <a:ext cx="8136904" cy="4539704"/>
          </a:xfrm>
          <a:prstGeom prst="rect">
            <a:avLst/>
          </a:prstGeom>
          <a:noFill/>
        </p:spPr>
        <p:txBody>
          <a:bodyPr wrap="square" rtlCol="0">
            <a:spAutoFit/>
          </a:bodyPr>
          <a:lstStyle/>
          <a:p>
            <a:pPr marL="285750" indent="-285750">
              <a:spcBef>
                <a:spcPts val="1800"/>
              </a:spcBef>
              <a:buFont typeface="Arial" pitchFamily="34" charset="0"/>
              <a:buChar char="•"/>
            </a:pPr>
            <a:r>
              <a:rPr lang="en-US" sz="2800" b="1" dirty="0" smtClean="0"/>
              <a:t>Color del </a:t>
            </a:r>
            <a:r>
              <a:rPr lang="en-US" sz="2800" b="1" dirty="0" err="1" smtClean="0"/>
              <a:t>fondo</a:t>
            </a:r>
            <a:r>
              <a:rPr lang="en-US" sz="2800" dirty="0" smtClean="0"/>
              <a:t>.- </a:t>
            </a:r>
            <a:r>
              <a:rPr lang="es-PE" sz="2800" dirty="0"/>
              <a:t>El color de fondo se define usando el atributo </a:t>
            </a:r>
            <a:r>
              <a:rPr lang="es-PE" sz="2800" dirty="0" err="1"/>
              <a:t>background</a:t>
            </a:r>
            <a:r>
              <a:rPr lang="es-PE" sz="2800" dirty="0"/>
              <a:t>-color y un </a:t>
            </a:r>
            <a:r>
              <a:rPr lang="es-PE" sz="2800" dirty="0">
                <a:hlinkClick r:id="rId2"/>
              </a:rPr>
              <a:t>color RGB</a:t>
            </a:r>
            <a:r>
              <a:rPr lang="es-PE" sz="2800" dirty="0"/>
              <a:t> cómo valor</a:t>
            </a:r>
            <a:r>
              <a:rPr lang="es-PE" sz="2800" dirty="0" smtClean="0"/>
              <a:t>.</a:t>
            </a:r>
          </a:p>
          <a:p>
            <a:pPr algn="ctr">
              <a:spcBef>
                <a:spcPts val="1800"/>
              </a:spcBef>
            </a:pPr>
            <a:r>
              <a:rPr lang="en-US" sz="2400" dirty="0">
                <a:solidFill>
                  <a:srgbClr val="002060"/>
                </a:solidFill>
              </a:rPr>
              <a:t>&lt;div style="background-color: #ff0000;"&gt;</a:t>
            </a:r>
            <a:r>
              <a:rPr lang="en-US" sz="2400" dirty="0" err="1">
                <a:solidFill>
                  <a:srgbClr val="002060"/>
                </a:solidFill>
              </a:rPr>
              <a:t>ejemplo</a:t>
            </a:r>
            <a:r>
              <a:rPr lang="en-US" sz="2400" dirty="0">
                <a:solidFill>
                  <a:srgbClr val="002060"/>
                </a:solidFill>
              </a:rPr>
              <a:t>&lt;/div&gt; </a:t>
            </a:r>
            <a:endParaRPr lang="es-PE" sz="2400" dirty="0" smtClean="0">
              <a:solidFill>
                <a:srgbClr val="002060"/>
              </a:solidFill>
            </a:endParaRPr>
          </a:p>
          <a:p>
            <a:pPr marL="285750" indent="-285750">
              <a:spcBef>
                <a:spcPts val="1800"/>
              </a:spcBef>
              <a:buFont typeface="Arial" pitchFamily="34" charset="0"/>
              <a:buChar char="•"/>
            </a:pPr>
            <a:r>
              <a:rPr lang="en-US" sz="2800" b="1" dirty="0" err="1" smtClean="0"/>
              <a:t>Imagen</a:t>
            </a:r>
            <a:r>
              <a:rPr lang="en-US" sz="2800" b="1" dirty="0" smtClean="0"/>
              <a:t> del </a:t>
            </a:r>
            <a:r>
              <a:rPr lang="en-US" sz="2800" b="1" dirty="0" err="1" smtClean="0"/>
              <a:t>fondo</a:t>
            </a:r>
            <a:r>
              <a:rPr lang="en-US" sz="2800" dirty="0" smtClean="0"/>
              <a:t>.- </a:t>
            </a:r>
            <a:r>
              <a:rPr lang="es-PE" sz="2800" dirty="0"/>
              <a:t>Podemos definir un objeto con una imagen de fondo usando el atributo </a:t>
            </a:r>
            <a:r>
              <a:rPr lang="es-PE" sz="2800" dirty="0" err="1"/>
              <a:t>background-image</a:t>
            </a:r>
            <a:r>
              <a:rPr lang="es-PE" sz="2800" dirty="0"/>
              <a:t> y cómo valor una forma del estilo </a:t>
            </a:r>
            <a:r>
              <a:rPr lang="es-PE" sz="2800" dirty="0" err="1"/>
              <a:t>url</a:t>
            </a:r>
            <a:r>
              <a:rPr lang="es-PE" sz="2800" dirty="0"/>
              <a:t>(imagen.jpg), por ejemplo</a:t>
            </a:r>
            <a:r>
              <a:rPr lang="es-PE" sz="2800" dirty="0" smtClean="0"/>
              <a:t>:</a:t>
            </a:r>
          </a:p>
          <a:p>
            <a:pPr algn="ctr">
              <a:spcBef>
                <a:spcPts val="1800"/>
              </a:spcBef>
            </a:pPr>
            <a:r>
              <a:rPr lang="en-US" sz="2400" dirty="0">
                <a:solidFill>
                  <a:srgbClr val="002060"/>
                </a:solidFill>
              </a:rPr>
              <a:t>&lt;div style="background-image: </a:t>
            </a:r>
            <a:r>
              <a:rPr lang="en-US" sz="2400" dirty="0" err="1">
                <a:solidFill>
                  <a:srgbClr val="002060"/>
                </a:solidFill>
              </a:rPr>
              <a:t>url</a:t>
            </a:r>
            <a:r>
              <a:rPr lang="en-US" sz="2400" dirty="0">
                <a:solidFill>
                  <a:srgbClr val="002060"/>
                </a:solidFill>
              </a:rPr>
              <a:t>(imagen.gif);"&gt;</a:t>
            </a:r>
            <a:r>
              <a:rPr lang="en-US" sz="2400" dirty="0" err="1">
                <a:solidFill>
                  <a:srgbClr val="002060"/>
                </a:solidFill>
              </a:rPr>
              <a:t>ejemplo</a:t>
            </a:r>
            <a:r>
              <a:rPr lang="en-US" sz="2400" dirty="0">
                <a:solidFill>
                  <a:srgbClr val="002060"/>
                </a:solidFill>
              </a:rPr>
              <a:t>&lt;/div&gt; </a:t>
            </a:r>
          </a:p>
        </p:txBody>
      </p:sp>
    </p:spTree>
    <p:extLst>
      <p:ext uri="{BB962C8B-B14F-4D97-AF65-F5344CB8AC3E}">
        <p14:creationId xmlns:p14="http://schemas.microsoft.com/office/powerpoint/2010/main" val="3860013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Fondos</a:t>
            </a:r>
            <a:endParaRPr lang="es-PE" dirty="0">
              <a:solidFill>
                <a:schemeClr val="bg1"/>
              </a:solidFill>
            </a:endParaRPr>
          </a:p>
        </p:txBody>
      </p:sp>
      <p:sp>
        <p:nvSpPr>
          <p:cNvPr id="5" name="4 CuadroTexto"/>
          <p:cNvSpPr txBox="1"/>
          <p:nvPr/>
        </p:nvSpPr>
        <p:spPr>
          <a:xfrm>
            <a:off x="466123" y="1772816"/>
            <a:ext cx="8136904" cy="4108817"/>
          </a:xfrm>
          <a:prstGeom prst="rect">
            <a:avLst/>
          </a:prstGeom>
          <a:noFill/>
        </p:spPr>
        <p:txBody>
          <a:bodyPr wrap="square" rtlCol="0">
            <a:spAutoFit/>
          </a:bodyPr>
          <a:lstStyle/>
          <a:p>
            <a:pPr marL="285750" indent="-285750">
              <a:spcBef>
                <a:spcPts val="1800"/>
              </a:spcBef>
              <a:buFont typeface="Arial" pitchFamily="34" charset="0"/>
              <a:buChar char="•"/>
            </a:pPr>
            <a:r>
              <a:rPr lang="en-US" sz="2800" b="1" dirty="0" err="1" smtClean="0"/>
              <a:t>Posición</a:t>
            </a:r>
            <a:r>
              <a:rPr lang="en-US" sz="2800" b="1" dirty="0" smtClean="0"/>
              <a:t> del </a:t>
            </a:r>
            <a:r>
              <a:rPr lang="en-US" sz="2800" b="1" dirty="0" err="1" smtClean="0"/>
              <a:t>fondo</a:t>
            </a:r>
            <a:r>
              <a:rPr lang="en-US" sz="2800" dirty="0" smtClean="0"/>
              <a:t>.- </a:t>
            </a:r>
            <a:r>
              <a:rPr lang="es-PE" sz="2800" dirty="0"/>
              <a:t>La imagen de fondo se puede </a:t>
            </a:r>
            <a:r>
              <a:rPr lang="es-PE" sz="2800" dirty="0" err="1"/>
              <a:t>aliniar</a:t>
            </a:r>
            <a:r>
              <a:rPr lang="es-PE" sz="2800" dirty="0"/>
              <a:t> a la parte superior, inferior.., para esto usaremos el atributo </a:t>
            </a:r>
            <a:r>
              <a:rPr lang="es-PE" sz="2800" dirty="0" err="1"/>
              <a:t>background</a:t>
            </a:r>
            <a:r>
              <a:rPr lang="es-PE" sz="2800" dirty="0"/>
              <a:t>-position, indicando uno o mas de los siguientes valores</a:t>
            </a:r>
            <a:r>
              <a:rPr lang="es-PE" sz="2800" dirty="0" smtClean="0"/>
              <a:t>:</a:t>
            </a:r>
          </a:p>
          <a:p>
            <a:pPr algn="ctr">
              <a:spcBef>
                <a:spcPts val="1800"/>
              </a:spcBef>
            </a:pPr>
            <a:r>
              <a:rPr lang="es-PE" sz="2000" b="1" dirty="0" smtClean="0"/>
              <a:t>top</a:t>
            </a:r>
            <a:r>
              <a:rPr lang="es-PE" sz="2000" dirty="0" smtClean="0"/>
              <a:t> </a:t>
            </a:r>
            <a:r>
              <a:rPr lang="es-PE" sz="2000" dirty="0"/>
              <a:t>- </a:t>
            </a:r>
            <a:r>
              <a:rPr lang="es-PE" sz="2000" dirty="0" err="1"/>
              <a:t>Aliniar</a:t>
            </a:r>
            <a:r>
              <a:rPr lang="es-PE" sz="2000" dirty="0"/>
              <a:t> en la parte </a:t>
            </a:r>
            <a:r>
              <a:rPr lang="es-PE" sz="2000" dirty="0" smtClean="0"/>
              <a:t>superior </a:t>
            </a:r>
            <a:r>
              <a:rPr lang="es-PE" sz="2000" b="1" dirty="0" err="1" smtClean="0"/>
              <a:t>bottom</a:t>
            </a:r>
            <a:r>
              <a:rPr lang="es-PE" sz="2000" dirty="0" smtClean="0"/>
              <a:t> </a:t>
            </a:r>
            <a:r>
              <a:rPr lang="es-PE" sz="2000" dirty="0"/>
              <a:t>- </a:t>
            </a:r>
            <a:r>
              <a:rPr lang="es-PE" sz="2000" dirty="0" err="1"/>
              <a:t>Aliniar</a:t>
            </a:r>
            <a:r>
              <a:rPr lang="es-PE" sz="2000" dirty="0"/>
              <a:t> en la parte inferior </a:t>
            </a:r>
            <a:br>
              <a:rPr lang="es-PE" sz="2000" dirty="0"/>
            </a:br>
            <a:r>
              <a:rPr lang="es-PE" sz="2000" b="1" dirty="0"/>
              <a:t>center</a:t>
            </a:r>
            <a:r>
              <a:rPr lang="es-PE" sz="2000" dirty="0"/>
              <a:t> - </a:t>
            </a:r>
            <a:r>
              <a:rPr lang="es-PE" sz="2000" dirty="0" err="1"/>
              <a:t>Aliniar</a:t>
            </a:r>
            <a:r>
              <a:rPr lang="es-PE" sz="2000" dirty="0"/>
              <a:t> en el medio </a:t>
            </a:r>
            <a:r>
              <a:rPr lang="es-PE" sz="2000" b="1" dirty="0" err="1" smtClean="0"/>
              <a:t>left</a:t>
            </a:r>
            <a:r>
              <a:rPr lang="es-PE" sz="2000" dirty="0" smtClean="0"/>
              <a:t> </a:t>
            </a:r>
            <a:r>
              <a:rPr lang="es-PE" sz="2000" dirty="0"/>
              <a:t>- </a:t>
            </a:r>
            <a:r>
              <a:rPr lang="es-PE" sz="2000" dirty="0" err="1"/>
              <a:t>Aliniar</a:t>
            </a:r>
            <a:r>
              <a:rPr lang="es-PE" sz="2000" dirty="0"/>
              <a:t> a la izquierda </a:t>
            </a:r>
            <a:br>
              <a:rPr lang="es-PE" sz="2000" dirty="0"/>
            </a:br>
            <a:r>
              <a:rPr lang="es-PE" sz="2000" b="1" dirty="0" err="1"/>
              <a:t>right</a:t>
            </a:r>
            <a:r>
              <a:rPr lang="es-PE" sz="2000" dirty="0"/>
              <a:t> - </a:t>
            </a:r>
            <a:r>
              <a:rPr lang="es-PE" sz="2000" dirty="0" err="1"/>
              <a:t>Aliniar</a:t>
            </a:r>
            <a:r>
              <a:rPr lang="es-PE" sz="2000" dirty="0"/>
              <a:t> a la </a:t>
            </a:r>
            <a:r>
              <a:rPr lang="es-PE" sz="2000" dirty="0" smtClean="0"/>
              <a:t>derecha</a:t>
            </a:r>
          </a:p>
          <a:p>
            <a:pPr algn="ctr">
              <a:spcBef>
                <a:spcPts val="1800"/>
              </a:spcBef>
            </a:pPr>
            <a:r>
              <a:rPr lang="en-US" sz="2400" dirty="0">
                <a:solidFill>
                  <a:srgbClr val="002060"/>
                </a:solidFill>
              </a:rPr>
              <a:t>&lt;div style="background-position: top right;"&gt;</a:t>
            </a:r>
            <a:r>
              <a:rPr lang="en-US" sz="2400" dirty="0" err="1">
                <a:solidFill>
                  <a:srgbClr val="002060"/>
                </a:solidFill>
              </a:rPr>
              <a:t>ejemplo</a:t>
            </a:r>
            <a:r>
              <a:rPr lang="en-US" sz="2400" dirty="0">
                <a:solidFill>
                  <a:srgbClr val="002060"/>
                </a:solidFill>
              </a:rPr>
              <a:t>&lt;/div&gt; </a:t>
            </a:r>
          </a:p>
          <a:p>
            <a:pPr>
              <a:spcBef>
                <a:spcPts val="1800"/>
              </a:spcBef>
            </a:pPr>
            <a:endParaRPr lang="en-US" sz="2000" dirty="0">
              <a:solidFill>
                <a:srgbClr val="002060"/>
              </a:solidFill>
            </a:endParaRPr>
          </a:p>
        </p:txBody>
      </p:sp>
    </p:spTree>
    <p:extLst>
      <p:ext uri="{BB962C8B-B14F-4D97-AF65-F5344CB8AC3E}">
        <p14:creationId xmlns:p14="http://schemas.microsoft.com/office/powerpoint/2010/main" val="2893273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err="1" smtClean="0">
                <a:solidFill>
                  <a:schemeClr val="bg1"/>
                </a:solidFill>
              </a:rPr>
              <a:t>Margenes</a:t>
            </a:r>
            <a:endParaRPr lang="es-PE" dirty="0">
              <a:solidFill>
                <a:schemeClr val="bg1"/>
              </a:solidFill>
            </a:endParaRPr>
          </a:p>
        </p:txBody>
      </p:sp>
      <p:sp>
        <p:nvSpPr>
          <p:cNvPr id="5" name="4 CuadroTexto"/>
          <p:cNvSpPr txBox="1"/>
          <p:nvPr/>
        </p:nvSpPr>
        <p:spPr>
          <a:xfrm>
            <a:off x="474966" y="1628800"/>
            <a:ext cx="8136904" cy="4478149"/>
          </a:xfrm>
          <a:prstGeom prst="rect">
            <a:avLst/>
          </a:prstGeom>
          <a:noFill/>
        </p:spPr>
        <p:txBody>
          <a:bodyPr wrap="square" rtlCol="0">
            <a:spAutoFit/>
          </a:bodyPr>
          <a:lstStyle/>
          <a:p>
            <a:pPr marL="285750" indent="-285750">
              <a:spcBef>
                <a:spcPts val="1800"/>
              </a:spcBef>
              <a:buFont typeface="Arial" pitchFamily="34" charset="0"/>
              <a:buChar char="•"/>
            </a:pPr>
            <a:r>
              <a:rPr lang="en-US" sz="2800" b="1" dirty="0" err="1" smtClean="0"/>
              <a:t>Definir</a:t>
            </a:r>
            <a:r>
              <a:rPr lang="en-US" sz="2800" b="1" dirty="0" smtClean="0"/>
              <a:t> el </a:t>
            </a:r>
            <a:r>
              <a:rPr lang="en-US" sz="2800" b="1" dirty="0" err="1" smtClean="0"/>
              <a:t>margen</a:t>
            </a:r>
            <a:r>
              <a:rPr lang="en-US" sz="2800" dirty="0" smtClean="0"/>
              <a:t>.- </a:t>
            </a:r>
            <a:r>
              <a:rPr lang="es-PE" sz="2800" dirty="0"/>
              <a:t>Para definir el margen entre un objeto y sus adyacentes utilizamos el atributo </a:t>
            </a:r>
            <a:r>
              <a:rPr lang="es-PE" sz="2800" b="1" dirty="0" err="1"/>
              <a:t>margin</a:t>
            </a:r>
            <a:r>
              <a:rPr lang="es-PE" sz="2800" dirty="0"/>
              <a:t>, que tendrá como valor entre 1 y 4 unidades de </a:t>
            </a:r>
            <a:r>
              <a:rPr lang="es-PE" sz="2800" dirty="0" smtClean="0"/>
              <a:t>medida.</a:t>
            </a:r>
          </a:p>
          <a:p>
            <a:pPr algn="ctr">
              <a:spcBef>
                <a:spcPts val="1800"/>
              </a:spcBef>
            </a:pPr>
            <a:r>
              <a:rPr lang="es-PE" sz="2400" dirty="0" smtClean="0">
                <a:solidFill>
                  <a:srgbClr val="002060"/>
                </a:solidFill>
              </a:rPr>
              <a:t>&lt;div </a:t>
            </a:r>
            <a:r>
              <a:rPr lang="es-PE" sz="2400" dirty="0" err="1" smtClean="0">
                <a:solidFill>
                  <a:srgbClr val="002060"/>
                </a:solidFill>
              </a:rPr>
              <a:t>style</a:t>
            </a:r>
            <a:r>
              <a:rPr lang="es-PE" sz="2400" dirty="0" smtClean="0">
                <a:solidFill>
                  <a:srgbClr val="002060"/>
                </a:solidFill>
              </a:rPr>
              <a:t>="</a:t>
            </a:r>
            <a:r>
              <a:rPr lang="es-PE" sz="2400" dirty="0" err="1" smtClean="0">
                <a:solidFill>
                  <a:srgbClr val="002060"/>
                </a:solidFill>
              </a:rPr>
              <a:t>margin</a:t>
            </a:r>
            <a:r>
              <a:rPr lang="es-PE" sz="2400" dirty="0" smtClean="0">
                <a:solidFill>
                  <a:srgbClr val="002060"/>
                </a:solidFill>
              </a:rPr>
              <a:t>: 4px;"&gt;ejemplo&lt;/div&gt;</a:t>
            </a:r>
            <a:r>
              <a:rPr lang="es-PE" sz="2000" dirty="0" smtClean="0"/>
              <a:t> </a:t>
            </a:r>
          </a:p>
          <a:p>
            <a:pPr marL="342900" indent="-342900">
              <a:spcBef>
                <a:spcPts val="1800"/>
              </a:spcBef>
              <a:buFont typeface="Arial" pitchFamily="34" charset="0"/>
              <a:buChar char="•"/>
            </a:pPr>
            <a:r>
              <a:rPr lang="en-US" sz="2800" b="1" dirty="0" err="1" smtClean="0"/>
              <a:t>Definir</a:t>
            </a:r>
            <a:r>
              <a:rPr lang="en-US" sz="2800" b="1" dirty="0" smtClean="0"/>
              <a:t> el </a:t>
            </a:r>
            <a:r>
              <a:rPr lang="en-US" sz="2800" b="1" dirty="0" err="1" smtClean="0"/>
              <a:t>margen</a:t>
            </a:r>
            <a:r>
              <a:rPr lang="en-US" sz="2800" b="1" dirty="0" smtClean="0"/>
              <a:t> interior.-</a:t>
            </a:r>
            <a:r>
              <a:rPr lang="en-US" sz="2800" dirty="0" smtClean="0"/>
              <a:t> </a:t>
            </a:r>
            <a:r>
              <a:rPr lang="es-PE" sz="2800" dirty="0"/>
              <a:t>De la misma manera que definimos el </a:t>
            </a:r>
            <a:r>
              <a:rPr lang="es-PE" sz="2800" dirty="0" smtClean="0"/>
              <a:t>margen, usamos el atributo </a:t>
            </a:r>
            <a:r>
              <a:rPr lang="es-PE" sz="2800" dirty="0" err="1" smtClean="0"/>
              <a:t>padding</a:t>
            </a:r>
            <a:r>
              <a:rPr lang="es-PE" sz="2800" dirty="0" smtClean="0"/>
              <a:t>.</a:t>
            </a:r>
          </a:p>
          <a:p>
            <a:pPr algn="ctr">
              <a:spcBef>
                <a:spcPts val="1800"/>
              </a:spcBef>
            </a:pPr>
            <a:r>
              <a:rPr lang="es-PE" sz="2400" dirty="0">
                <a:solidFill>
                  <a:srgbClr val="002060"/>
                </a:solidFill>
              </a:rPr>
              <a:t>&lt;div </a:t>
            </a:r>
            <a:r>
              <a:rPr lang="es-PE" sz="2400" dirty="0" err="1">
                <a:solidFill>
                  <a:srgbClr val="002060"/>
                </a:solidFill>
              </a:rPr>
              <a:t>style</a:t>
            </a:r>
            <a:r>
              <a:rPr lang="es-PE" sz="2400" dirty="0">
                <a:solidFill>
                  <a:srgbClr val="002060"/>
                </a:solidFill>
              </a:rPr>
              <a:t>="</a:t>
            </a:r>
            <a:r>
              <a:rPr lang="es-PE" sz="2400" dirty="0" err="1">
                <a:solidFill>
                  <a:srgbClr val="002060"/>
                </a:solidFill>
              </a:rPr>
              <a:t>margin</a:t>
            </a:r>
            <a:r>
              <a:rPr lang="es-PE" sz="2400" dirty="0">
                <a:solidFill>
                  <a:srgbClr val="002060"/>
                </a:solidFill>
              </a:rPr>
              <a:t>: 4px; </a:t>
            </a:r>
            <a:r>
              <a:rPr lang="es-PE" sz="2400" dirty="0" err="1">
                <a:solidFill>
                  <a:srgbClr val="002060"/>
                </a:solidFill>
              </a:rPr>
              <a:t>padding</a:t>
            </a:r>
            <a:r>
              <a:rPr lang="es-PE" sz="2400" dirty="0">
                <a:solidFill>
                  <a:srgbClr val="002060"/>
                </a:solidFill>
              </a:rPr>
              <a:t>: 10px; </a:t>
            </a:r>
            <a:r>
              <a:rPr lang="es-PE" sz="2400" dirty="0" err="1">
                <a:solidFill>
                  <a:srgbClr val="002060"/>
                </a:solidFill>
              </a:rPr>
              <a:t>border</a:t>
            </a:r>
            <a:r>
              <a:rPr lang="es-PE" sz="2400" dirty="0">
                <a:solidFill>
                  <a:srgbClr val="002060"/>
                </a:solidFill>
              </a:rPr>
              <a:t>: 1px </a:t>
            </a:r>
            <a:r>
              <a:rPr lang="es-PE" sz="2400" dirty="0" err="1">
                <a:solidFill>
                  <a:srgbClr val="002060"/>
                </a:solidFill>
              </a:rPr>
              <a:t>solid</a:t>
            </a:r>
            <a:r>
              <a:rPr lang="es-PE" sz="2400" dirty="0">
                <a:solidFill>
                  <a:srgbClr val="002060"/>
                </a:solidFill>
              </a:rPr>
              <a:t> red"&gt;ejemplo&lt;/div&gt; </a:t>
            </a:r>
          </a:p>
        </p:txBody>
      </p:sp>
    </p:spTree>
    <p:extLst>
      <p:ext uri="{BB962C8B-B14F-4D97-AF65-F5344CB8AC3E}">
        <p14:creationId xmlns:p14="http://schemas.microsoft.com/office/powerpoint/2010/main" val="2043959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smtClean="0">
                <a:solidFill>
                  <a:schemeClr val="bg1"/>
                </a:solidFill>
              </a:rPr>
              <a:t>Características</a:t>
            </a:r>
            <a:endParaRPr lang="es-PE" dirty="0">
              <a:solidFill>
                <a:schemeClr val="bg1"/>
              </a:solidFill>
            </a:endParaRPr>
          </a:p>
        </p:txBody>
      </p:sp>
      <p:sp>
        <p:nvSpPr>
          <p:cNvPr id="5" name="4 CuadroTexto"/>
          <p:cNvSpPr txBox="1"/>
          <p:nvPr/>
        </p:nvSpPr>
        <p:spPr>
          <a:xfrm>
            <a:off x="455534" y="1484784"/>
            <a:ext cx="8136904" cy="4832092"/>
          </a:xfrm>
          <a:prstGeom prst="rect">
            <a:avLst/>
          </a:prstGeom>
          <a:noFill/>
        </p:spPr>
        <p:txBody>
          <a:bodyPr wrap="square" rtlCol="0">
            <a:spAutoFit/>
          </a:bodyPr>
          <a:lstStyle/>
          <a:p>
            <a:pPr marL="285750" indent="-285750">
              <a:buFont typeface="Arial" pitchFamily="34" charset="0"/>
              <a:buChar char="•"/>
            </a:pPr>
            <a:r>
              <a:rPr lang="es-PE" sz="2800" dirty="0" smtClean="0"/>
              <a:t>Se puede definir en la web entera, en un documento HTML o pagina o en una porción de la pagina.</a:t>
            </a:r>
          </a:p>
          <a:p>
            <a:pPr marL="285750" indent="-285750">
              <a:buFont typeface="Arial" pitchFamily="34" charset="0"/>
              <a:buChar char="•"/>
            </a:pPr>
            <a:r>
              <a:rPr lang="es-PE" sz="2800" dirty="0" smtClean="0"/>
              <a:t>Podemos definir la distancia entre líneas del documento.</a:t>
            </a:r>
          </a:p>
          <a:p>
            <a:pPr marL="285750" indent="-285750">
              <a:buFont typeface="Arial" pitchFamily="34" charset="0"/>
              <a:buChar char="•"/>
            </a:pPr>
            <a:r>
              <a:rPr lang="es-PE" sz="2800" dirty="0"/>
              <a:t>Se puede aplicar </a:t>
            </a:r>
            <a:r>
              <a:rPr lang="es-PE" sz="2800" dirty="0" err="1"/>
              <a:t>identado</a:t>
            </a:r>
            <a:r>
              <a:rPr lang="es-PE" sz="2800" dirty="0"/>
              <a:t> a las primeras líneas del </a:t>
            </a:r>
            <a:r>
              <a:rPr lang="es-PE" sz="2800" dirty="0" smtClean="0"/>
              <a:t>párrafo, </a:t>
            </a:r>
            <a:r>
              <a:rPr lang="es-PE" sz="2800" dirty="0" err="1" smtClean="0"/>
              <a:t>ademas</a:t>
            </a:r>
            <a:r>
              <a:rPr lang="es-PE" sz="2800" dirty="0" smtClean="0"/>
              <a:t> colocar </a:t>
            </a:r>
            <a:r>
              <a:rPr lang="es-PE" sz="2800" dirty="0"/>
              <a:t>elementos en la página con mayor precisión, y sin lugar a errores</a:t>
            </a:r>
            <a:r>
              <a:rPr lang="es-PE" sz="2800" dirty="0" smtClean="0"/>
              <a:t>.</a:t>
            </a:r>
          </a:p>
          <a:p>
            <a:pPr marL="285750" indent="-285750">
              <a:buFont typeface="Arial" pitchFamily="34" charset="0"/>
              <a:buChar char="•"/>
            </a:pPr>
            <a:r>
              <a:rPr lang="es-PE" sz="2800" dirty="0" smtClean="0"/>
              <a:t>Podemos </a:t>
            </a:r>
            <a:r>
              <a:rPr lang="es-PE" sz="2800" dirty="0"/>
              <a:t>definir la visibilidad de los elementos, </a:t>
            </a:r>
            <a:r>
              <a:rPr lang="es-PE" sz="2800" dirty="0" err="1"/>
              <a:t>margenes</a:t>
            </a:r>
            <a:r>
              <a:rPr lang="es-PE" sz="2800" dirty="0"/>
              <a:t>, subrayados, </a:t>
            </a:r>
            <a:r>
              <a:rPr lang="es-PE" sz="2800" dirty="0" smtClean="0"/>
              <a:t>tachados, …etc.</a:t>
            </a:r>
          </a:p>
          <a:p>
            <a:pPr marL="285750" indent="-285750">
              <a:buFont typeface="Arial" pitchFamily="34" charset="0"/>
              <a:buChar char="•"/>
            </a:pPr>
            <a:r>
              <a:rPr lang="es-PE" sz="2800" dirty="0" err="1"/>
              <a:t>Pixels</a:t>
            </a:r>
            <a:r>
              <a:rPr lang="es-PE" sz="2800" dirty="0"/>
              <a:t> (</a:t>
            </a:r>
            <a:r>
              <a:rPr lang="es-PE" sz="2800" dirty="0" err="1"/>
              <a:t>px</a:t>
            </a:r>
            <a:r>
              <a:rPr lang="es-PE" sz="2800" dirty="0"/>
              <a:t>) y porcentaje (%), Pulgadas (in), Puntos (pt) </a:t>
            </a:r>
            <a:r>
              <a:rPr lang="es-PE" sz="2800" dirty="0" smtClean="0"/>
              <a:t>y </a:t>
            </a:r>
            <a:r>
              <a:rPr lang="es-PE" sz="2800" dirty="0"/>
              <a:t>Centímetros (cm</a:t>
            </a:r>
            <a:r>
              <a:rPr lang="es-PE" sz="2800" dirty="0" smtClean="0"/>
              <a:t>).  	 	</a:t>
            </a:r>
            <a:endParaRPr lang="es-PE" sz="2800" dirty="0"/>
          </a:p>
        </p:txBody>
      </p:sp>
    </p:spTree>
    <p:extLst>
      <p:ext uri="{BB962C8B-B14F-4D97-AF65-F5344CB8AC3E}">
        <p14:creationId xmlns:p14="http://schemas.microsoft.com/office/powerpoint/2010/main" val="2413985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Ejemplo</a:t>
            </a:r>
            <a:endParaRPr lang="es-PE" dirty="0">
              <a:solidFill>
                <a:schemeClr val="bg1"/>
              </a:solidFill>
            </a:endParaRPr>
          </a:p>
        </p:txBody>
      </p:sp>
      <p:sp>
        <p:nvSpPr>
          <p:cNvPr id="5" name="4 CuadroTexto"/>
          <p:cNvSpPr txBox="1"/>
          <p:nvPr/>
        </p:nvSpPr>
        <p:spPr>
          <a:xfrm>
            <a:off x="466123" y="1772816"/>
            <a:ext cx="8136904" cy="4893647"/>
          </a:xfrm>
          <a:prstGeom prst="rect">
            <a:avLst/>
          </a:prstGeom>
          <a:noFill/>
        </p:spPr>
        <p:txBody>
          <a:bodyPr wrap="square" rtlCol="0">
            <a:spAutoFit/>
          </a:bodyPr>
          <a:lstStyle/>
          <a:p>
            <a:pPr lvl="1"/>
            <a:r>
              <a:rPr lang="en-US" sz="2400" dirty="0"/>
              <a:t>&lt;head&gt;</a:t>
            </a:r>
          </a:p>
          <a:p>
            <a:pPr lvl="1"/>
            <a:r>
              <a:rPr lang="en-US" sz="2400" dirty="0"/>
              <a:t>&lt;style type="text/</a:t>
            </a:r>
            <a:r>
              <a:rPr lang="en-US" sz="2400" dirty="0" err="1"/>
              <a:t>css</a:t>
            </a:r>
            <a:r>
              <a:rPr lang="en-US" sz="2400" dirty="0"/>
              <a:t>"&gt;</a:t>
            </a:r>
          </a:p>
          <a:p>
            <a:pPr lvl="1"/>
            <a:r>
              <a:rPr lang="en-US" sz="2400" dirty="0"/>
              <a:t>p.ex1 {margin-left:2cm;}</a:t>
            </a:r>
          </a:p>
          <a:p>
            <a:pPr lvl="1"/>
            <a:r>
              <a:rPr lang="en-US" sz="2400" dirty="0"/>
              <a:t>&lt;/style&gt;</a:t>
            </a:r>
          </a:p>
          <a:p>
            <a:pPr lvl="1"/>
            <a:r>
              <a:rPr lang="en-US" sz="2400" dirty="0"/>
              <a:t>&lt;/head&gt;</a:t>
            </a:r>
          </a:p>
          <a:p>
            <a:pPr lvl="1"/>
            <a:endParaRPr lang="en-US" sz="2400" dirty="0"/>
          </a:p>
          <a:p>
            <a:pPr lvl="1"/>
            <a:r>
              <a:rPr lang="en-US" sz="2400" dirty="0"/>
              <a:t>&lt;body&gt;</a:t>
            </a:r>
          </a:p>
          <a:p>
            <a:pPr lvl="1"/>
            <a:endParaRPr lang="en-US" sz="2400" dirty="0"/>
          </a:p>
          <a:p>
            <a:pPr lvl="1"/>
            <a:r>
              <a:rPr lang="en-US" sz="2400" dirty="0"/>
              <a:t>&lt;p&gt;A paragraph with no margins specified.&lt;/p&gt;</a:t>
            </a:r>
          </a:p>
          <a:p>
            <a:pPr lvl="1"/>
            <a:r>
              <a:rPr lang="en-US" sz="2400" dirty="0"/>
              <a:t>&lt;p class="ex1"&gt;A paragraph with a 2cm left margin.&lt;/p&gt;</a:t>
            </a:r>
          </a:p>
          <a:p>
            <a:pPr lvl="1"/>
            <a:r>
              <a:rPr lang="en-US" sz="2400" dirty="0"/>
              <a:t>&lt;p&gt;A paragraph with no margins specified.&lt;/p&gt;</a:t>
            </a:r>
          </a:p>
          <a:p>
            <a:pPr lvl="1"/>
            <a:endParaRPr lang="en-US" sz="2400" dirty="0"/>
          </a:p>
          <a:p>
            <a:pPr lvl="1"/>
            <a:r>
              <a:rPr lang="en-US" sz="2400" dirty="0"/>
              <a:t>&lt;/body&gt;</a:t>
            </a:r>
          </a:p>
        </p:txBody>
      </p:sp>
    </p:spTree>
    <p:extLst>
      <p:ext uri="{BB962C8B-B14F-4D97-AF65-F5344CB8AC3E}">
        <p14:creationId xmlns:p14="http://schemas.microsoft.com/office/powerpoint/2010/main" val="1550170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Capas</a:t>
            </a:r>
            <a:endParaRPr lang="es-PE" dirty="0">
              <a:solidFill>
                <a:schemeClr val="bg1"/>
              </a:solidFill>
            </a:endParaRPr>
          </a:p>
        </p:txBody>
      </p:sp>
      <p:sp>
        <p:nvSpPr>
          <p:cNvPr id="5" name="4 CuadroTexto"/>
          <p:cNvSpPr txBox="1"/>
          <p:nvPr/>
        </p:nvSpPr>
        <p:spPr>
          <a:xfrm>
            <a:off x="474966" y="1628800"/>
            <a:ext cx="8136904" cy="4124206"/>
          </a:xfrm>
          <a:prstGeom prst="rect">
            <a:avLst/>
          </a:prstGeom>
          <a:noFill/>
        </p:spPr>
        <p:txBody>
          <a:bodyPr wrap="square" rtlCol="0">
            <a:spAutoFit/>
          </a:bodyPr>
          <a:lstStyle/>
          <a:p>
            <a:pPr marL="285750" indent="-285750">
              <a:spcBef>
                <a:spcPts val="600"/>
              </a:spcBef>
              <a:buFont typeface="Arial" pitchFamily="34" charset="0"/>
              <a:buChar char="•"/>
            </a:pPr>
            <a:r>
              <a:rPr lang="es-PE" sz="2800" dirty="0" smtClean="0"/>
              <a:t>Una capa es una división, una parte de la página, que tiene un comportamiento muy independiente dentro de la ventana del navegador.</a:t>
            </a:r>
          </a:p>
          <a:p>
            <a:pPr marL="285750" indent="-285750">
              <a:spcBef>
                <a:spcPts val="600"/>
              </a:spcBef>
              <a:buFont typeface="Arial" pitchFamily="34" charset="0"/>
              <a:buChar char="•"/>
            </a:pPr>
            <a:r>
              <a:rPr lang="es-PE" sz="2800" dirty="0" smtClean="0"/>
              <a:t>Las etiquetas &lt;LAYER&gt; e &lt;ILAYER&gt; tienen como objetivo construir capas, pero es recomendable utilizar la etiqueta </a:t>
            </a:r>
            <a:r>
              <a:rPr lang="en-US" sz="2800" dirty="0" smtClean="0"/>
              <a:t>&lt;DIV&gt; </a:t>
            </a:r>
            <a:r>
              <a:rPr lang="en-US" sz="2800" dirty="0" err="1" smtClean="0"/>
              <a:t>por</a:t>
            </a:r>
            <a:r>
              <a:rPr lang="en-US" sz="2800" dirty="0" smtClean="0"/>
              <a:t> un </a:t>
            </a:r>
            <a:r>
              <a:rPr lang="en-US" sz="2800" dirty="0" err="1" smtClean="0"/>
              <a:t>tema</a:t>
            </a:r>
            <a:r>
              <a:rPr lang="en-US" sz="2800" dirty="0" smtClean="0"/>
              <a:t> de </a:t>
            </a:r>
            <a:r>
              <a:rPr lang="en-US" sz="2800" dirty="0" err="1" smtClean="0"/>
              <a:t>compatibilidad</a:t>
            </a:r>
            <a:r>
              <a:rPr lang="en-US" sz="2800" dirty="0" smtClean="0"/>
              <a:t> con </a:t>
            </a:r>
            <a:r>
              <a:rPr lang="en-US" sz="2800" dirty="0" err="1" smtClean="0"/>
              <a:t>todos</a:t>
            </a:r>
            <a:r>
              <a:rPr lang="en-US" sz="2800" dirty="0" smtClean="0"/>
              <a:t> los </a:t>
            </a:r>
            <a:r>
              <a:rPr lang="en-US" sz="2800" dirty="0" err="1" smtClean="0"/>
              <a:t>navegadores</a:t>
            </a:r>
            <a:r>
              <a:rPr lang="en-US" sz="2800" dirty="0" smtClean="0"/>
              <a:t>.</a:t>
            </a:r>
          </a:p>
          <a:p>
            <a:pPr marL="285750" indent="-285750">
              <a:spcBef>
                <a:spcPts val="600"/>
              </a:spcBef>
              <a:buFont typeface="Arial" pitchFamily="34" charset="0"/>
              <a:buChar char="•"/>
            </a:pPr>
            <a:r>
              <a:rPr lang="es-PE" sz="2800" dirty="0" smtClean="0"/>
              <a:t>Los atributos para que la división sea una capa son varios y con los ejemplos veremos algunos.</a:t>
            </a:r>
          </a:p>
        </p:txBody>
      </p:sp>
    </p:spTree>
    <p:extLst>
      <p:ext uri="{BB962C8B-B14F-4D97-AF65-F5344CB8AC3E}">
        <p14:creationId xmlns:p14="http://schemas.microsoft.com/office/powerpoint/2010/main" val="2823183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err="1" smtClean="0">
                <a:solidFill>
                  <a:schemeClr val="bg1"/>
                </a:solidFill>
              </a:rPr>
              <a:t>Posicion</a:t>
            </a:r>
            <a:r>
              <a:rPr lang="es-PE" dirty="0" smtClean="0">
                <a:solidFill>
                  <a:schemeClr val="bg1"/>
                </a:solidFill>
              </a:rPr>
              <a:t> absoluta</a:t>
            </a:r>
            <a:endParaRPr lang="es-PE" dirty="0">
              <a:solidFill>
                <a:schemeClr val="bg1"/>
              </a:solidFill>
            </a:endParaRPr>
          </a:p>
        </p:txBody>
      </p:sp>
      <p:sp>
        <p:nvSpPr>
          <p:cNvPr id="5" name="4 CuadroTexto"/>
          <p:cNvSpPr txBox="1"/>
          <p:nvPr/>
        </p:nvSpPr>
        <p:spPr>
          <a:xfrm>
            <a:off x="474966" y="1628800"/>
            <a:ext cx="8136904" cy="3662541"/>
          </a:xfrm>
          <a:prstGeom prst="rect">
            <a:avLst/>
          </a:prstGeom>
          <a:noFill/>
        </p:spPr>
        <p:txBody>
          <a:bodyPr wrap="square" rtlCol="0">
            <a:spAutoFit/>
          </a:bodyPr>
          <a:lstStyle/>
          <a:p>
            <a:pPr marL="285750" indent="-285750">
              <a:spcBef>
                <a:spcPts val="600"/>
              </a:spcBef>
              <a:buFont typeface="Arial" pitchFamily="34" charset="0"/>
              <a:buChar char="•"/>
            </a:pPr>
            <a:r>
              <a:rPr lang="es-PE" sz="2800" dirty="0"/>
              <a:t>indica que la posición de la capa se calcula con respecto al punto superior izquierdo de la página</a:t>
            </a:r>
            <a:r>
              <a:rPr lang="es-PE" sz="2800" dirty="0" smtClean="0"/>
              <a:t>.</a:t>
            </a:r>
          </a:p>
          <a:p>
            <a:pPr marL="285750" indent="-285750">
              <a:spcBef>
                <a:spcPts val="600"/>
              </a:spcBef>
              <a:buFont typeface="Arial" pitchFamily="34" charset="0"/>
              <a:buChar char="•"/>
            </a:pPr>
            <a:endParaRPr lang="es-PE" sz="2800" dirty="0" smtClean="0"/>
          </a:p>
          <a:p>
            <a:pPr marL="285750" indent="-285750">
              <a:spcBef>
                <a:spcPts val="600"/>
              </a:spcBef>
              <a:buFont typeface="Arial" pitchFamily="34" charset="0"/>
              <a:buChar char="•"/>
            </a:pPr>
            <a:r>
              <a:rPr lang="es-PE" sz="2800" dirty="0" smtClean="0"/>
              <a:t>Podemos </a:t>
            </a:r>
            <a:r>
              <a:rPr lang="es-PE" sz="2800" dirty="0"/>
              <a:t>definir la posición exacta, estableciendo la coordenada superior izquierda, dada por </a:t>
            </a:r>
            <a:r>
              <a:rPr lang="es-PE" sz="2800" dirty="0" err="1"/>
              <a:t>left</a:t>
            </a:r>
            <a:r>
              <a:rPr lang="es-PE" sz="2800" dirty="0"/>
              <a:t> y top</a:t>
            </a:r>
            <a:r>
              <a:rPr lang="es-PE" sz="2800" dirty="0" smtClean="0"/>
              <a:t>.</a:t>
            </a:r>
          </a:p>
          <a:p>
            <a:pPr lvl="1">
              <a:spcBef>
                <a:spcPts val="600"/>
              </a:spcBef>
            </a:pPr>
            <a:endParaRPr lang="en-US" sz="2400" dirty="0" smtClean="0">
              <a:solidFill>
                <a:srgbClr val="002060"/>
              </a:solidFill>
            </a:endParaRPr>
          </a:p>
          <a:p>
            <a:pPr lvl="1">
              <a:spcBef>
                <a:spcPts val="600"/>
              </a:spcBef>
            </a:pPr>
            <a:r>
              <a:rPr lang="en-US" sz="2400" dirty="0" smtClean="0">
                <a:solidFill>
                  <a:srgbClr val="002060"/>
                </a:solidFill>
              </a:rPr>
              <a:t>&lt;</a:t>
            </a:r>
            <a:r>
              <a:rPr lang="en-US" sz="2400" dirty="0">
                <a:solidFill>
                  <a:srgbClr val="002060"/>
                </a:solidFill>
              </a:rPr>
              <a:t>STYLE type="text/</a:t>
            </a:r>
            <a:r>
              <a:rPr lang="en-US" sz="2400" dirty="0" err="1">
                <a:solidFill>
                  <a:srgbClr val="002060"/>
                </a:solidFill>
              </a:rPr>
              <a:t>css</a:t>
            </a:r>
            <a:r>
              <a:rPr lang="en-US" sz="2400" dirty="0">
                <a:solidFill>
                  <a:srgbClr val="002060"/>
                </a:solidFill>
              </a:rPr>
              <a:t>"&gt; &lt;!-- #layer1 { position: absolute; top:200px; left:260px; } --&gt; &lt;/STYLE&gt;</a:t>
            </a:r>
            <a:endParaRPr lang="es-PE" sz="2400" dirty="0" smtClean="0">
              <a:solidFill>
                <a:srgbClr val="002060"/>
              </a:solidFill>
            </a:endParaRPr>
          </a:p>
        </p:txBody>
      </p:sp>
    </p:spTree>
    <p:extLst>
      <p:ext uri="{BB962C8B-B14F-4D97-AF65-F5344CB8AC3E}">
        <p14:creationId xmlns:p14="http://schemas.microsoft.com/office/powerpoint/2010/main" val="2312885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Posición relativa</a:t>
            </a:r>
            <a:endParaRPr lang="es-PE" dirty="0">
              <a:solidFill>
                <a:schemeClr val="bg1"/>
              </a:solidFill>
            </a:endParaRPr>
          </a:p>
        </p:txBody>
      </p:sp>
      <p:sp>
        <p:nvSpPr>
          <p:cNvPr id="5" name="4 CuadroTexto"/>
          <p:cNvSpPr txBox="1"/>
          <p:nvPr/>
        </p:nvSpPr>
        <p:spPr>
          <a:xfrm>
            <a:off x="474966" y="1628800"/>
            <a:ext cx="8136904" cy="4585871"/>
          </a:xfrm>
          <a:prstGeom prst="rect">
            <a:avLst/>
          </a:prstGeom>
          <a:noFill/>
        </p:spPr>
        <p:txBody>
          <a:bodyPr wrap="square" rtlCol="0">
            <a:spAutoFit/>
          </a:bodyPr>
          <a:lstStyle/>
          <a:p>
            <a:pPr marL="285750" indent="-285750">
              <a:spcBef>
                <a:spcPts val="600"/>
              </a:spcBef>
              <a:buFont typeface="Arial" pitchFamily="34" charset="0"/>
              <a:buChar char="•"/>
            </a:pPr>
            <a:r>
              <a:rPr lang="es-PE" sz="2800" dirty="0" smtClean="0"/>
              <a:t>Indica </a:t>
            </a:r>
            <a:r>
              <a:rPr lang="es-PE" sz="2800" dirty="0"/>
              <a:t>que la posición de la capa es relativa a el lugar donde se estaba escribiendo en la página en el momento de escribir la capa con su </a:t>
            </a:r>
            <a:r>
              <a:rPr lang="es-PE" sz="2800" dirty="0" smtClean="0"/>
              <a:t>etiqueta.</a:t>
            </a:r>
          </a:p>
          <a:p>
            <a:pPr marL="285750" indent="-285750">
              <a:spcBef>
                <a:spcPts val="600"/>
              </a:spcBef>
              <a:buFont typeface="Arial" pitchFamily="34" charset="0"/>
              <a:buChar char="•"/>
            </a:pPr>
            <a:endParaRPr lang="es-PE" sz="2800" dirty="0" smtClean="0"/>
          </a:p>
          <a:p>
            <a:pPr marL="285750" indent="-285750">
              <a:spcBef>
                <a:spcPts val="600"/>
              </a:spcBef>
              <a:buFont typeface="Arial" pitchFamily="34" charset="0"/>
              <a:buChar char="•"/>
            </a:pPr>
            <a:r>
              <a:rPr lang="es-PE" sz="2800" dirty="0" smtClean="0"/>
              <a:t>Para </a:t>
            </a:r>
            <a:r>
              <a:rPr lang="es-PE" sz="2800" dirty="0"/>
              <a:t>crear un </a:t>
            </a:r>
            <a:r>
              <a:rPr lang="es-PE" sz="2800" dirty="0" err="1"/>
              <a:t>layer</a:t>
            </a:r>
            <a:r>
              <a:rPr lang="es-PE" sz="2800" dirty="0"/>
              <a:t> con posición relativa, podemos usar el </a:t>
            </a:r>
            <a:r>
              <a:rPr lang="es-PE" sz="2800" dirty="0" err="1"/>
              <a:t>tag</a:t>
            </a:r>
            <a:r>
              <a:rPr lang="es-PE" sz="2800" dirty="0"/>
              <a:t> &lt;ILAYER&gt; o bien un estilo CSS que haga uso de la propiedad position con valor </a:t>
            </a:r>
            <a:r>
              <a:rPr lang="es-PE" sz="2800" dirty="0" err="1"/>
              <a:t>relative</a:t>
            </a:r>
            <a:r>
              <a:rPr lang="es-PE" sz="2800" dirty="0"/>
              <a:t>. </a:t>
            </a:r>
            <a:endParaRPr lang="es-PE" sz="2800" dirty="0" smtClean="0"/>
          </a:p>
          <a:p>
            <a:pPr marL="285750" indent="-285750">
              <a:spcBef>
                <a:spcPts val="600"/>
              </a:spcBef>
              <a:buFont typeface="Arial" pitchFamily="34" charset="0"/>
              <a:buChar char="•"/>
            </a:pPr>
            <a:endParaRPr lang="es-PE" sz="2800" dirty="0" smtClean="0"/>
          </a:p>
          <a:p>
            <a:pPr lvl="1">
              <a:spcBef>
                <a:spcPts val="600"/>
              </a:spcBef>
            </a:pPr>
            <a:r>
              <a:rPr lang="es-PE" sz="2400" dirty="0">
                <a:solidFill>
                  <a:srgbClr val="002060"/>
                </a:solidFill>
              </a:rPr>
              <a:t>&lt;STYLE </a:t>
            </a:r>
            <a:r>
              <a:rPr lang="es-PE" sz="2400" dirty="0" err="1">
                <a:solidFill>
                  <a:srgbClr val="002060"/>
                </a:solidFill>
              </a:rPr>
              <a:t>type</a:t>
            </a:r>
            <a:r>
              <a:rPr lang="es-PE" sz="2400" dirty="0">
                <a:solidFill>
                  <a:srgbClr val="002060"/>
                </a:solidFill>
              </a:rPr>
              <a:t>="</a:t>
            </a:r>
            <a:r>
              <a:rPr lang="es-PE" sz="2400" dirty="0" err="1">
                <a:solidFill>
                  <a:srgbClr val="002060"/>
                </a:solidFill>
              </a:rPr>
              <a:t>text</a:t>
            </a:r>
            <a:r>
              <a:rPr lang="es-PE" sz="2400" dirty="0">
                <a:solidFill>
                  <a:srgbClr val="002060"/>
                </a:solidFill>
              </a:rPr>
              <a:t>/</a:t>
            </a:r>
            <a:r>
              <a:rPr lang="es-PE" sz="2400" dirty="0" err="1">
                <a:solidFill>
                  <a:srgbClr val="002060"/>
                </a:solidFill>
              </a:rPr>
              <a:t>css</a:t>
            </a:r>
            <a:r>
              <a:rPr lang="es-PE" sz="2400" dirty="0">
                <a:solidFill>
                  <a:srgbClr val="002060"/>
                </a:solidFill>
              </a:rPr>
              <a:t>"&gt; &lt;!-- #layer1 { position: </a:t>
            </a:r>
            <a:r>
              <a:rPr lang="es-PE" sz="2400" dirty="0" err="1">
                <a:solidFill>
                  <a:srgbClr val="002060"/>
                </a:solidFill>
              </a:rPr>
              <a:t>relative</a:t>
            </a:r>
            <a:r>
              <a:rPr lang="es-PE" sz="2400" dirty="0">
                <a:solidFill>
                  <a:srgbClr val="002060"/>
                </a:solidFill>
              </a:rPr>
              <a:t>; } --&gt; &lt;/STYLE&gt;</a:t>
            </a:r>
            <a:endParaRPr lang="en-US" sz="2400" dirty="0">
              <a:solidFill>
                <a:srgbClr val="002060"/>
              </a:solidFill>
            </a:endParaRPr>
          </a:p>
        </p:txBody>
      </p:sp>
    </p:spTree>
    <p:extLst>
      <p:ext uri="{BB962C8B-B14F-4D97-AF65-F5344CB8AC3E}">
        <p14:creationId xmlns:p14="http://schemas.microsoft.com/office/powerpoint/2010/main" val="1461797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Maquetación CSS</a:t>
            </a:r>
            <a:endParaRPr lang="es-PE" dirty="0">
              <a:solidFill>
                <a:schemeClr val="bg1"/>
              </a:solidFill>
            </a:endParaRPr>
          </a:p>
        </p:txBody>
      </p:sp>
      <p:sp>
        <p:nvSpPr>
          <p:cNvPr id="5" name="4 CuadroTexto"/>
          <p:cNvSpPr txBox="1"/>
          <p:nvPr/>
        </p:nvSpPr>
        <p:spPr>
          <a:xfrm>
            <a:off x="474966" y="1628800"/>
            <a:ext cx="8136904" cy="2323713"/>
          </a:xfrm>
          <a:prstGeom prst="rect">
            <a:avLst/>
          </a:prstGeom>
          <a:noFill/>
        </p:spPr>
        <p:txBody>
          <a:bodyPr wrap="square" rtlCol="0">
            <a:spAutoFit/>
          </a:bodyPr>
          <a:lstStyle/>
          <a:p>
            <a:pPr marL="285750" indent="-285750">
              <a:spcBef>
                <a:spcPts val="600"/>
              </a:spcBef>
              <a:buFont typeface="Arial" pitchFamily="34" charset="0"/>
              <a:buChar char="•"/>
            </a:pPr>
            <a:r>
              <a:rPr lang="es-PE" sz="2800" dirty="0"/>
              <a:t>La maquetación por capas, también llamada maquetación </a:t>
            </a:r>
            <a:r>
              <a:rPr lang="es-PE" sz="2800" dirty="0" smtClean="0"/>
              <a:t>CSS, </a:t>
            </a:r>
            <a:r>
              <a:rPr lang="es-PE" sz="2800" dirty="0"/>
              <a:t>es una forma de crear webs más evolucionada y que mejora en mucho a la maquetación </a:t>
            </a:r>
            <a:r>
              <a:rPr lang="es-PE" sz="2800" dirty="0" smtClean="0"/>
              <a:t>tradicional.</a:t>
            </a:r>
          </a:p>
          <a:p>
            <a:pPr marL="285750" indent="-285750">
              <a:spcBef>
                <a:spcPts val="600"/>
              </a:spcBef>
              <a:buFont typeface="Arial" pitchFamily="34" charset="0"/>
              <a:buChar char="•"/>
            </a:pPr>
            <a:r>
              <a:rPr lang="es-PE" sz="2800" dirty="0" smtClean="0"/>
              <a:t>Tiene ventajas y desventajas.</a:t>
            </a:r>
            <a:endParaRPr lang="en-US" sz="2400" dirty="0">
              <a:solidFill>
                <a:srgbClr val="002060"/>
              </a:solidFill>
            </a:endParaRPr>
          </a:p>
        </p:txBody>
      </p:sp>
    </p:spTree>
    <p:extLst>
      <p:ext uri="{BB962C8B-B14F-4D97-AF65-F5344CB8AC3E}">
        <p14:creationId xmlns:p14="http://schemas.microsoft.com/office/powerpoint/2010/main" val="1256028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Ventajas</a:t>
            </a:r>
            <a:endParaRPr lang="es-PE" dirty="0">
              <a:solidFill>
                <a:schemeClr val="bg1"/>
              </a:solidFill>
            </a:endParaRPr>
          </a:p>
        </p:txBody>
      </p:sp>
      <p:sp>
        <p:nvSpPr>
          <p:cNvPr id="5" name="4 CuadroTexto"/>
          <p:cNvSpPr txBox="1"/>
          <p:nvPr/>
        </p:nvSpPr>
        <p:spPr>
          <a:xfrm>
            <a:off x="474966" y="1628800"/>
            <a:ext cx="8136904" cy="2831544"/>
          </a:xfrm>
          <a:prstGeom prst="rect">
            <a:avLst/>
          </a:prstGeom>
          <a:noFill/>
        </p:spPr>
        <p:txBody>
          <a:bodyPr wrap="square" rtlCol="0">
            <a:spAutoFit/>
          </a:bodyPr>
          <a:lstStyle/>
          <a:p>
            <a:pPr marL="285750" indent="-285750">
              <a:spcBef>
                <a:spcPts val="600"/>
              </a:spcBef>
              <a:buFont typeface="Arial" pitchFamily="34" charset="0"/>
              <a:buChar char="•"/>
            </a:pPr>
            <a:r>
              <a:rPr lang="es-PE" sz="2800" dirty="0"/>
              <a:t>La separación del contenido de la página y del estilo o aspecto con el que se deben </a:t>
            </a:r>
            <a:r>
              <a:rPr lang="es-PE" sz="2800" dirty="0" smtClean="0"/>
              <a:t>mostrar</a:t>
            </a:r>
          </a:p>
          <a:p>
            <a:pPr marL="285750" indent="-285750">
              <a:spcBef>
                <a:spcPts val="600"/>
              </a:spcBef>
              <a:buFont typeface="Arial" pitchFamily="34" charset="0"/>
              <a:buChar char="•"/>
            </a:pPr>
            <a:r>
              <a:rPr lang="es-PE" sz="2800" dirty="0"/>
              <a:t>Ahorro en la </a:t>
            </a:r>
            <a:r>
              <a:rPr lang="es-PE" sz="2800" dirty="0" smtClean="0"/>
              <a:t>transferencia, </a:t>
            </a:r>
            <a:r>
              <a:rPr lang="es-PE" sz="2800" dirty="0"/>
              <a:t>declaración de estilos se almacena en la caché del </a:t>
            </a:r>
            <a:r>
              <a:rPr lang="es-PE" sz="2800" dirty="0" smtClean="0"/>
              <a:t>navegador.</a:t>
            </a:r>
          </a:p>
          <a:p>
            <a:pPr marL="285750" indent="-285750">
              <a:spcBef>
                <a:spcPts val="600"/>
              </a:spcBef>
              <a:buFont typeface="Arial" pitchFamily="34" charset="0"/>
              <a:buChar char="•"/>
            </a:pPr>
            <a:r>
              <a:rPr lang="es-PE" sz="2800" dirty="0"/>
              <a:t>Facilidad para alterar el aspecto de la página sin tocar el código </a:t>
            </a:r>
            <a:r>
              <a:rPr lang="es-PE" sz="2800" dirty="0" smtClean="0"/>
              <a:t>HTML.</a:t>
            </a:r>
            <a:endParaRPr lang="en-US" sz="2400" dirty="0">
              <a:solidFill>
                <a:srgbClr val="002060"/>
              </a:solidFill>
            </a:endParaRPr>
          </a:p>
        </p:txBody>
      </p:sp>
    </p:spTree>
    <p:extLst>
      <p:ext uri="{BB962C8B-B14F-4D97-AF65-F5344CB8AC3E}">
        <p14:creationId xmlns:p14="http://schemas.microsoft.com/office/powerpoint/2010/main" val="3573336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4317" y="331627"/>
            <a:ext cx="8229600" cy="1143000"/>
          </a:xfrm>
          <a:solidFill>
            <a:srgbClr val="C00000"/>
          </a:solidFill>
          <a:ln>
            <a:solidFill>
              <a:srgbClr val="C00000"/>
            </a:solidFill>
          </a:ln>
        </p:spPr>
        <p:txBody>
          <a:bodyPr>
            <a:normAutofit/>
          </a:bodyPr>
          <a:lstStyle/>
          <a:p>
            <a:r>
              <a:rPr lang="es-PE" dirty="0" smtClean="0">
                <a:solidFill>
                  <a:schemeClr val="bg1"/>
                </a:solidFill>
              </a:rPr>
              <a:t>Desventajas</a:t>
            </a:r>
            <a:endParaRPr lang="es-PE" dirty="0">
              <a:solidFill>
                <a:schemeClr val="bg1"/>
              </a:solidFill>
            </a:endParaRPr>
          </a:p>
        </p:txBody>
      </p:sp>
      <p:sp>
        <p:nvSpPr>
          <p:cNvPr id="5" name="4 CuadroTexto"/>
          <p:cNvSpPr txBox="1"/>
          <p:nvPr/>
        </p:nvSpPr>
        <p:spPr>
          <a:xfrm>
            <a:off x="474966" y="1628800"/>
            <a:ext cx="8136904" cy="4247317"/>
          </a:xfrm>
          <a:prstGeom prst="rect">
            <a:avLst/>
          </a:prstGeom>
          <a:noFill/>
        </p:spPr>
        <p:txBody>
          <a:bodyPr wrap="square" rtlCol="0">
            <a:spAutoFit/>
          </a:bodyPr>
          <a:lstStyle/>
          <a:p>
            <a:pPr marL="285750" indent="-285750">
              <a:spcBef>
                <a:spcPts val="600"/>
              </a:spcBef>
              <a:buFont typeface="Arial" pitchFamily="34" charset="0"/>
              <a:buChar char="•"/>
            </a:pPr>
            <a:r>
              <a:rPr lang="es-PE" sz="2800" dirty="0"/>
              <a:t>Compatibilidad con navegadores </a:t>
            </a:r>
            <a:r>
              <a:rPr lang="es-PE" sz="2800" dirty="0" smtClean="0"/>
              <a:t>antiguos.</a:t>
            </a:r>
          </a:p>
          <a:p>
            <a:pPr>
              <a:spcBef>
                <a:spcPts val="600"/>
              </a:spcBef>
            </a:pPr>
            <a:r>
              <a:rPr lang="es-PE" sz="2800" dirty="0" smtClean="0"/>
              <a:t>    </a:t>
            </a:r>
            <a:r>
              <a:rPr lang="es-PE" i="1" dirty="0"/>
              <a:t>Es conveniente señalar que en la actualidad ya todos los navegadores </a:t>
            </a:r>
            <a:r>
              <a:rPr lang="es-PE" i="1" dirty="0" smtClean="0"/>
              <a:t>soportan</a:t>
            </a:r>
          </a:p>
          <a:p>
            <a:pPr>
              <a:spcBef>
                <a:spcPts val="600"/>
              </a:spcBef>
            </a:pPr>
            <a:r>
              <a:rPr lang="es-PE" i="1" dirty="0"/>
              <a:t> </a:t>
            </a:r>
            <a:r>
              <a:rPr lang="es-PE" i="1" dirty="0" smtClean="0"/>
              <a:t>     maquetación </a:t>
            </a:r>
            <a:r>
              <a:rPr lang="es-PE" i="1" dirty="0"/>
              <a:t>CSS, por lo que este inconveniente podemos </a:t>
            </a:r>
            <a:r>
              <a:rPr lang="es-PE" i="1" dirty="0" smtClean="0"/>
              <a:t>descartarlo</a:t>
            </a:r>
          </a:p>
          <a:p>
            <a:pPr>
              <a:spcBef>
                <a:spcPts val="600"/>
              </a:spcBef>
            </a:pPr>
            <a:r>
              <a:rPr lang="es-PE" i="1" dirty="0"/>
              <a:t> </a:t>
            </a:r>
            <a:r>
              <a:rPr lang="es-PE" i="1" dirty="0" smtClean="0"/>
              <a:t>     </a:t>
            </a:r>
            <a:r>
              <a:rPr lang="es-PE" i="1" dirty="0"/>
              <a:t>prácticamente.</a:t>
            </a:r>
            <a:endParaRPr lang="es-PE" dirty="0" smtClean="0"/>
          </a:p>
          <a:p>
            <a:pPr marL="285750" indent="-285750">
              <a:spcBef>
                <a:spcPts val="600"/>
              </a:spcBef>
              <a:buFont typeface="Arial" pitchFamily="34" charset="0"/>
              <a:buChar char="•"/>
            </a:pPr>
            <a:r>
              <a:rPr lang="es-PE" sz="2800" dirty="0"/>
              <a:t>Diferencias entre </a:t>
            </a:r>
            <a:r>
              <a:rPr lang="es-PE" sz="2800" dirty="0" smtClean="0"/>
              <a:t>navegadores</a:t>
            </a:r>
          </a:p>
          <a:p>
            <a:pPr>
              <a:spcBef>
                <a:spcPts val="600"/>
              </a:spcBef>
            </a:pPr>
            <a:r>
              <a:rPr lang="es-PE" i="1" dirty="0" smtClean="0"/>
              <a:t>      Es </a:t>
            </a:r>
            <a:r>
              <a:rPr lang="es-PE" i="1" dirty="0"/>
              <a:t>conveniente señalar que en la actualidad ya todos los navegadores </a:t>
            </a:r>
            <a:r>
              <a:rPr lang="es-PE" i="1" dirty="0" smtClean="0"/>
              <a:t>soportan</a:t>
            </a:r>
          </a:p>
          <a:p>
            <a:pPr>
              <a:spcBef>
                <a:spcPts val="600"/>
              </a:spcBef>
            </a:pPr>
            <a:r>
              <a:rPr lang="es-PE" i="1" dirty="0"/>
              <a:t> </a:t>
            </a:r>
            <a:r>
              <a:rPr lang="es-PE" i="1" dirty="0" smtClean="0"/>
              <a:t>     </a:t>
            </a:r>
            <a:r>
              <a:rPr lang="es-PE" i="1" dirty="0"/>
              <a:t>maquetación CSS, por lo que este inconveniente podemos </a:t>
            </a:r>
            <a:r>
              <a:rPr lang="es-PE" i="1" dirty="0" smtClean="0"/>
              <a:t>descartarlo</a:t>
            </a:r>
          </a:p>
          <a:p>
            <a:pPr>
              <a:spcBef>
                <a:spcPts val="600"/>
              </a:spcBef>
            </a:pPr>
            <a:r>
              <a:rPr lang="es-PE" i="1" dirty="0"/>
              <a:t> </a:t>
            </a:r>
            <a:r>
              <a:rPr lang="es-PE" i="1" dirty="0" smtClean="0"/>
              <a:t>     </a:t>
            </a:r>
            <a:r>
              <a:rPr lang="es-PE" i="1" dirty="0"/>
              <a:t>prácticamente.</a:t>
            </a:r>
            <a:endParaRPr lang="es-PE" dirty="0" smtClean="0"/>
          </a:p>
          <a:p>
            <a:pPr marL="285750" indent="-285750">
              <a:spcBef>
                <a:spcPts val="600"/>
              </a:spcBef>
              <a:buFont typeface="Arial" pitchFamily="34" charset="0"/>
              <a:buChar char="•"/>
            </a:pPr>
            <a:r>
              <a:rPr lang="es-PE" sz="2800" dirty="0" smtClean="0"/>
              <a:t>Dificultad, acostumbrados a trabajar en HTML el cambio a CSS es mas complicado pero beneficioso.</a:t>
            </a:r>
            <a:endParaRPr lang="en-US" sz="2400" dirty="0">
              <a:solidFill>
                <a:srgbClr val="002060"/>
              </a:solidFill>
            </a:endParaRPr>
          </a:p>
        </p:txBody>
      </p:sp>
    </p:spTree>
    <p:extLst>
      <p:ext uri="{BB962C8B-B14F-4D97-AF65-F5344CB8AC3E}">
        <p14:creationId xmlns:p14="http://schemas.microsoft.com/office/powerpoint/2010/main" val="3116388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smtClean="0">
                <a:solidFill>
                  <a:schemeClr val="bg1"/>
                </a:solidFill>
              </a:rPr>
              <a:t>Formas de aplicar maquetación</a:t>
            </a:r>
            <a:endParaRPr lang="es-PE" dirty="0">
              <a:solidFill>
                <a:schemeClr val="bg1"/>
              </a:solidFill>
            </a:endParaRPr>
          </a:p>
        </p:txBody>
      </p:sp>
      <p:sp>
        <p:nvSpPr>
          <p:cNvPr id="6" name="5 Marcador de contenido"/>
          <p:cNvSpPr>
            <a:spLocks noGrp="1"/>
          </p:cNvSpPr>
          <p:nvPr>
            <p:ph sz="half" idx="1"/>
          </p:nvPr>
        </p:nvSpPr>
        <p:spPr/>
        <p:txBody>
          <a:bodyPr>
            <a:normAutofit fontScale="70000" lnSpcReduction="20000"/>
          </a:bodyPr>
          <a:lstStyle/>
          <a:p>
            <a:pPr marL="0" indent="0">
              <a:buNone/>
            </a:pPr>
            <a:r>
              <a:rPr lang="es-PE" dirty="0"/>
              <a:t>&lt;head&gt;</a:t>
            </a:r>
          </a:p>
          <a:p>
            <a:pPr marL="0" indent="0">
              <a:buNone/>
            </a:pPr>
            <a:r>
              <a:rPr lang="es-PE" dirty="0" smtClean="0"/>
              <a:t>&lt;</a:t>
            </a:r>
            <a:r>
              <a:rPr lang="es-PE" dirty="0" err="1"/>
              <a:t>title</a:t>
            </a:r>
            <a:r>
              <a:rPr lang="es-PE" dirty="0"/>
              <a:t>&gt;Ejemplo&lt;/</a:t>
            </a:r>
            <a:r>
              <a:rPr lang="es-PE" dirty="0" err="1"/>
              <a:t>title</a:t>
            </a:r>
            <a:r>
              <a:rPr lang="es-PE" dirty="0"/>
              <a:t>&gt;</a:t>
            </a:r>
          </a:p>
          <a:p>
            <a:pPr marL="0" indent="0">
              <a:buNone/>
            </a:pPr>
            <a:r>
              <a:rPr lang="es-PE" dirty="0"/>
              <a:t>&lt;</a:t>
            </a:r>
            <a:r>
              <a:rPr lang="es-PE" dirty="0" err="1"/>
              <a:t>style</a:t>
            </a:r>
            <a:r>
              <a:rPr lang="es-PE" dirty="0"/>
              <a:t> </a:t>
            </a:r>
            <a:r>
              <a:rPr lang="es-PE" dirty="0" err="1"/>
              <a:t>type</a:t>
            </a:r>
            <a:r>
              <a:rPr lang="es-PE" dirty="0"/>
              <a:t>="</a:t>
            </a:r>
            <a:r>
              <a:rPr lang="es-PE" dirty="0" err="1"/>
              <a:t>text</a:t>
            </a:r>
            <a:r>
              <a:rPr lang="es-PE" dirty="0"/>
              <a:t>/</a:t>
            </a:r>
            <a:r>
              <a:rPr lang="es-PE" dirty="0" err="1"/>
              <a:t>css</a:t>
            </a:r>
            <a:r>
              <a:rPr lang="es-PE" dirty="0"/>
              <a:t>"&gt;</a:t>
            </a:r>
          </a:p>
          <a:p>
            <a:pPr marL="0" indent="0">
              <a:buNone/>
            </a:pPr>
            <a:r>
              <a:rPr lang="es-PE" dirty="0" smtClean="0"/>
              <a:t>    </a:t>
            </a:r>
            <a:r>
              <a:rPr lang="es-PE" dirty="0" err="1" smtClean="0"/>
              <a:t>body</a:t>
            </a:r>
            <a:r>
              <a:rPr lang="es-PE" dirty="0"/>
              <a:t>, </a:t>
            </a:r>
            <a:r>
              <a:rPr lang="es-PE" dirty="0" err="1"/>
              <a:t>td</a:t>
            </a:r>
            <a:r>
              <a:rPr lang="es-PE" dirty="0"/>
              <a:t>, p{</a:t>
            </a:r>
          </a:p>
          <a:p>
            <a:pPr marL="0" indent="0">
              <a:buNone/>
            </a:pPr>
            <a:r>
              <a:rPr lang="es-PE" dirty="0" smtClean="0"/>
              <a:t>    </a:t>
            </a:r>
            <a:r>
              <a:rPr lang="es-PE" dirty="0" err="1" smtClean="0"/>
              <a:t>background</a:t>
            </a:r>
            <a:r>
              <a:rPr lang="es-PE" dirty="0" smtClean="0"/>
              <a:t>-color</a:t>
            </a:r>
            <a:r>
              <a:rPr lang="es-PE" dirty="0"/>
              <a:t>: #000000;</a:t>
            </a:r>
          </a:p>
          <a:p>
            <a:pPr marL="0" indent="0">
              <a:buNone/>
            </a:pPr>
            <a:r>
              <a:rPr lang="es-PE" dirty="0" smtClean="0"/>
              <a:t>    color</a:t>
            </a:r>
            <a:r>
              <a:rPr lang="es-PE" dirty="0"/>
              <a:t>: #</a:t>
            </a:r>
            <a:r>
              <a:rPr lang="es-PE" dirty="0" err="1"/>
              <a:t>ffffff</a:t>
            </a:r>
            <a:r>
              <a:rPr lang="es-PE" dirty="0"/>
              <a:t>;</a:t>
            </a:r>
          </a:p>
          <a:p>
            <a:pPr marL="0" indent="0">
              <a:buNone/>
            </a:pPr>
            <a:r>
              <a:rPr lang="es-PE" dirty="0"/>
              <a:t>}</a:t>
            </a:r>
          </a:p>
          <a:p>
            <a:pPr marL="0" indent="0">
              <a:buNone/>
            </a:pPr>
            <a:endParaRPr lang="es-PE" dirty="0"/>
          </a:p>
          <a:p>
            <a:pPr marL="0" indent="0">
              <a:buNone/>
            </a:pPr>
            <a:r>
              <a:rPr lang="es-PE" dirty="0"/>
              <a:t>.inverso{</a:t>
            </a:r>
          </a:p>
          <a:p>
            <a:pPr marL="0" indent="0">
              <a:buNone/>
            </a:pPr>
            <a:r>
              <a:rPr lang="es-PE" dirty="0" smtClean="0"/>
              <a:t>     </a:t>
            </a:r>
            <a:r>
              <a:rPr lang="es-PE" dirty="0" err="1" smtClean="0"/>
              <a:t>background</a:t>
            </a:r>
            <a:r>
              <a:rPr lang="es-PE" dirty="0" smtClean="0"/>
              <a:t>-color</a:t>
            </a:r>
            <a:r>
              <a:rPr lang="es-PE" dirty="0"/>
              <a:t>: #</a:t>
            </a:r>
            <a:r>
              <a:rPr lang="es-PE" dirty="0" err="1"/>
              <a:t>ffffff</a:t>
            </a:r>
            <a:r>
              <a:rPr lang="es-PE" dirty="0"/>
              <a:t>;</a:t>
            </a:r>
          </a:p>
          <a:p>
            <a:pPr marL="0" indent="0">
              <a:buNone/>
            </a:pPr>
            <a:r>
              <a:rPr lang="es-PE" dirty="0" smtClean="0"/>
              <a:t>    color</a:t>
            </a:r>
            <a:r>
              <a:rPr lang="es-PE" dirty="0"/>
              <a:t>: #000000;</a:t>
            </a:r>
          </a:p>
          <a:p>
            <a:pPr marL="0" indent="0">
              <a:buNone/>
            </a:pPr>
            <a:r>
              <a:rPr lang="es-PE" dirty="0"/>
              <a:t>}</a:t>
            </a:r>
          </a:p>
          <a:p>
            <a:pPr marL="0" indent="0">
              <a:buNone/>
            </a:pPr>
            <a:r>
              <a:rPr lang="es-PE" dirty="0"/>
              <a:t>&lt;/</a:t>
            </a:r>
            <a:r>
              <a:rPr lang="es-PE" dirty="0" err="1"/>
              <a:t>style</a:t>
            </a:r>
            <a:r>
              <a:rPr lang="es-PE" dirty="0"/>
              <a:t>&gt;	</a:t>
            </a:r>
          </a:p>
          <a:p>
            <a:pPr marL="0" indent="0">
              <a:buNone/>
            </a:pPr>
            <a:r>
              <a:rPr lang="es-PE" dirty="0"/>
              <a:t>&lt;/head</a:t>
            </a:r>
            <a:r>
              <a:rPr lang="es-PE" dirty="0" smtClean="0"/>
              <a:t>&gt;</a:t>
            </a:r>
            <a:endParaRPr lang="es-PE" dirty="0"/>
          </a:p>
        </p:txBody>
      </p:sp>
      <p:sp>
        <p:nvSpPr>
          <p:cNvPr id="7" name="6 Marcador de contenido"/>
          <p:cNvSpPr>
            <a:spLocks noGrp="1"/>
          </p:cNvSpPr>
          <p:nvPr>
            <p:ph sz="half" idx="2"/>
          </p:nvPr>
        </p:nvSpPr>
        <p:spPr/>
        <p:txBody>
          <a:bodyPr>
            <a:normAutofit fontScale="70000" lnSpcReduction="20000"/>
          </a:bodyPr>
          <a:lstStyle/>
          <a:p>
            <a:pPr marL="0" indent="0">
              <a:buNone/>
            </a:pPr>
            <a:r>
              <a:rPr lang="es-PE" dirty="0"/>
              <a:t>&lt;</a:t>
            </a:r>
            <a:r>
              <a:rPr lang="es-PE" dirty="0" err="1"/>
              <a:t>body</a:t>
            </a:r>
            <a:r>
              <a:rPr lang="es-PE" dirty="0"/>
              <a:t>&gt;</a:t>
            </a:r>
          </a:p>
          <a:p>
            <a:pPr marL="0" indent="0">
              <a:buNone/>
            </a:pPr>
            <a:r>
              <a:rPr lang="es-PE" dirty="0"/>
              <a:t>&lt;p&gt;Hola esto es un </a:t>
            </a:r>
            <a:r>
              <a:rPr lang="es-PE" dirty="0" err="1"/>
              <a:t>parrafo</a:t>
            </a:r>
            <a:r>
              <a:rPr lang="es-PE" dirty="0"/>
              <a:t> normal&lt;/p&gt;</a:t>
            </a:r>
          </a:p>
          <a:p>
            <a:pPr marL="0" indent="0">
              <a:buNone/>
            </a:pPr>
            <a:r>
              <a:rPr lang="es-PE" dirty="0"/>
              <a:t>&lt;p </a:t>
            </a:r>
            <a:r>
              <a:rPr lang="es-PE" dirty="0" err="1"/>
              <a:t>class</a:t>
            </a:r>
            <a:r>
              <a:rPr lang="es-PE" dirty="0"/>
              <a:t>="inverso"&gt;Párrafo con los colores invertidos&lt;/p&gt;</a:t>
            </a:r>
          </a:p>
          <a:p>
            <a:pPr marL="0" indent="0">
              <a:buNone/>
            </a:pPr>
            <a:r>
              <a:rPr lang="es-PE" dirty="0"/>
              <a:t>&lt;</a:t>
            </a:r>
            <a:r>
              <a:rPr lang="es-PE" dirty="0" err="1"/>
              <a:t>table</a:t>
            </a:r>
            <a:r>
              <a:rPr lang="es-PE" dirty="0"/>
              <a:t>&gt;</a:t>
            </a:r>
          </a:p>
          <a:p>
            <a:pPr marL="0" indent="0">
              <a:buNone/>
            </a:pPr>
            <a:r>
              <a:rPr lang="es-PE" dirty="0"/>
              <a:t>&lt;</a:t>
            </a:r>
            <a:r>
              <a:rPr lang="es-PE" dirty="0" err="1"/>
              <a:t>tr</a:t>
            </a:r>
            <a:r>
              <a:rPr lang="es-PE" dirty="0"/>
              <a:t>&gt;</a:t>
            </a:r>
          </a:p>
          <a:p>
            <a:pPr marL="0" indent="0">
              <a:buNone/>
            </a:pPr>
            <a:r>
              <a:rPr lang="es-PE" dirty="0" smtClean="0"/>
              <a:t>&lt;</a:t>
            </a:r>
            <a:r>
              <a:rPr lang="es-PE" dirty="0" err="1"/>
              <a:t>td</a:t>
            </a:r>
            <a:r>
              <a:rPr lang="es-PE" dirty="0"/>
              <a:t> </a:t>
            </a:r>
            <a:r>
              <a:rPr lang="es-PE" dirty="0" err="1"/>
              <a:t>class</a:t>
            </a:r>
            <a:r>
              <a:rPr lang="es-PE" dirty="0"/>
              <a:t>="inverso"&gt;INVERSO&lt;/</a:t>
            </a:r>
            <a:r>
              <a:rPr lang="es-PE" dirty="0" err="1"/>
              <a:t>td</a:t>
            </a:r>
            <a:r>
              <a:rPr lang="es-PE" dirty="0"/>
              <a:t>&gt;</a:t>
            </a:r>
          </a:p>
          <a:p>
            <a:pPr marL="0" indent="0">
              <a:buNone/>
            </a:pPr>
            <a:r>
              <a:rPr lang="es-PE" dirty="0" smtClean="0"/>
              <a:t>&lt;</a:t>
            </a:r>
            <a:r>
              <a:rPr lang="es-PE" dirty="0" err="1"/>
              <a:t>td</a:t>
            </a:r>
            <a:r>
              <a:rPr lang="es-PE" dirty="0"/>
              <a:t>&gt;NORMAL&lt;/</a:t>
            </a:r>
            <a:r>
              <a:rPr lang="es-PE" dirty="0" err="1"/>
              <a:t>td</a:t>
            </a:r>
            <a:r>
              <a:rPr lang="es-PE" dirty="0"/>
              <a:t>&gt;</a:t>
            </a:r>
          </a:p>
          <a:p>
            <a:pPr marL="0" indent="0">
              <a:buNone/>
            </a:pPr>
            <a:r>
              <a:rPr lang="es-PE" dirty="0"/>
              <a:t>&lt;/</a:t>
            </a:r>
            <a:r>
              <a:rPr lang="es-PE" dirty="0" err="1"/>
              <a:t>tr</a:t>
            </a:r>
            <a:r>
              <a:rPr lang="es-PE" dirty="0"/>
              <a:t>&gt;</a:t>
            </a:r>
          </a:p>
          <a:p>
            <a:pPr marL="0" indent="0">
              <a:buNone/>
            </a:pPr>
            <a:r>
              <a:rPr lang="es-PE" dirty="0"/>
              <a:t>&lt;/</a:t>
            </a:r>
            <a:r>
              <a:rPr lang="es-PE" dirty="0" err="1"/>
              <a:t>table</a:t>
            </a:r>
            <a:r>
              <a:rPr lang="es-PE" dirty="0"/>
              <a:t>&gt;</a:t>
            </a:r>
          </a:p>
          <a:p>
            <a:pPr marL="0" indent="0">
              <a:buNone/>
            </a:pPr>
            <a:r>
              <a:rPr lang="es-PE" dirty="0"/>
              <a:t>&lt;/</a:t>
            </a:r>
            <a:r>
              <a:rPr lang="es-PE" dirty="0" err="1"/>
              <a:t>body</a:t>
            </a:r>
            <a:r>
              <a:rPr lang="es-PE" dirty="0"/>
              <a:t>&gt;</a:t>
            </a:r>
          </a:p>
          <a:p>
            <a:pPr marL="0" indent="0">
              <a:buNone/>
            </a:pPr>
            <a:endParaRPr lang="es-PE" dirty="0"/>
          </a:p>
        </p:txBody>
      </p:sp>
    </p:spTree>
    <p:extLst>
      <p:ext uri="{BB962C8B-B14F-4D97-AF65-F5344CB8AC3E}">
        <p14:creationId xmlns:p14="http://schemas.microsoft.com/office/powerpoint/2010/main" val="336252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err="1" smtClean="0">
                <a:solidFill>
                  <a:schemeClr val="bg1"/>
                </a:solidFill>
              </a:rPr>
              <a:t>Posisionamiento</a:t>
            </a:r>
            <a:r>
              <a:rPr lang="es-PE" dirty="0" smtClean="0">
                <a:solidFill>
                  <a:schemeClr val="bg1"/>
                </a:solidFill>
              </a:rPr>
              <a:t> CSS</a:t>
            </a:r>
            <a:endParaRPr lang="es-PE" dirty="0">
              <a:solidFill>
                <a:schemeClr val="bg1"/>
              </a:solidFill>
            </a:endParaRPr>
          </a:p>
        </p:txBody>
      </p:sp>
      <p:sp>
        <p:nvSpPr>
          <p:cNvPr id="12" name="11 Marcador de contenido"/>
          <p:cNvSpPr>
            <a:spLocks noGrp="1"/>
          </p:cNvSpPr>
          <p:nvPr>
            <p:ph idx="1"/>
          </p:nvPr>
        </p:nvSpPr>
        <p:spPr>
          <a:xfrm>
            <a:off x="457200" y="1600200"/>
            <a:ext cx="8229600" cy="4853136"/>
          </a:xfrm>
        </p:spPr>
        <p:txBody>
          <a:bodyPr>
            <a:normAutofit fontScale="25000" lnSpcReduction="20000"/>
          </a:bodyPr>
          <a:lstStyle/>
          <a:p>
            <a:r>
              <a:rPr lang="es-PE" sz="11200" dirty="0" smtClean="0"/>
              <a:t>Posicionamiento estático.</a:t>
            </a:r>
          </a:p>
          <a:p>
            <a:pPr marL="0" indent="0">
              <a:buNone/>
            </a:pPr>
            <a:endParaRPr lang="es-PE" dirty="0" smtClean="0"/>
          </a:p>
          <a:p>
            <a:pPr marL="0" indent="0">
              <a:buNone/>
            </a:pPr>
            <a:r>
              <a:rPr lang="es-PE" sz="7200" dirty="0"/>
              <a:t>&lt;head&gt;</a:t>
            </a:r>
          </a:p>
          <a:p>
            <a:pPr marL="0" indent="0">
              <a:buNone/>
            </a:pPr>
            <a:r>
              <a:rPr lang="es-PE" sz="7200" dirty="0"/>
              <a:t>	&lt;</a:t>
            </a:r>
            <a:r>
              <a:rPr lang="es-PE" sz="7200" dirty="0" err="1"/>
              <a:t>title</a:t>
            </a:r>
            <a:r>
              <a:rPr lang="es-PE" sz="7200" dirty="0"/>
              <a:t>&gt;Posicionamiento normal&lt;/</a:t>
            </a:r>
            <a:r>
              <a:rPr lang="es-PE" sz="7200" dirty="0" err="1"/>
              <a:t>title</a:t>
            </a:r>
            <a:r>
              <a:rPr lang="es-PE" sz="7200" dirty="0"/>
              <a:t>&gt;</a:t>
            </a:r>
          </a:p>
          <a:p>
            <a:pPr marL="0" indent="0">
              <a:buNone/>
            </a:pPr>
            <a:r>
              <a:rPr lang="es-PE" sz="7200" dirty="0"/>
              <a:t>&lt;/head&gt;</a:t>
            </a:r>
          </a:p>
          <a:p>
            <a:pPr marL="0" indent="0">
              <a:buNone/>
            </a:pPr>
            <a:endParaRPr lang="es-PE" sz="7200" dirty="0"/>
          </a:p>
          <a:p>
            <a:pPr marL="0" indent="0">
              <a:buNone/>
            </a:pPr>
            <a:r>
              <a:rPr lang="es-PE" sz="7200" dirty="0"/>
              <a:t>&lt;</a:t>
            </a:r>
            <a:r>
              <a:rPr lang="es-PE" sz="7200" dirty="0" err="1"/>
              <a:t>body</a:t>
            </a:r>
            <a:r>
              <a:rPr lang="es-PE" sz="7200" dirty="0"/>
              <a:t>&gt;</a:t>
            </a:r>
          </a:p>
          <a:p>
            <a:pPr marL="0" indent="0">
              <a:buNone/>
            </a:pPr>
            <a:endParaRPr lang="es-PE" sz="7200" dirty="0"/>
          </a:p>
          <a:p>
            <a:pPr marL="0" indent="0">
              <a:buNone/>
            </a:pPr>
            <a:r>
              <a:rPr lang="es-PE" sz="7200" dirty="0"/>
              <a:t>&lt;div </a:t>
            </a:r>
            <a:r>
              <a:rPr lang="es-PE" sz="7200" dirty="0" err="1"/>
              <a:t>style</a:t>
            </a:r>
            <a:r>
              <a:rPr lang="es-PE" sz="7200" dirty="0"/>
              <a:t>="position: </a:t>
            </a:r>
            <a:r>
              <a:rPr lang="es-PE" sz="7200" dirty="0" err="1"/>
              <a:t>static</a:t>
            </a:r>
            <a:r>
              <a:rPr lang="es-PE" sz="7200" dirty="0"/>
              <a:t>; </a:t>
            </a:r>
            <a:r>
              <a:rPr lang="es-PE" sz="7200" dirty="0" err="1"/>
              <a:t>background</a:t>
            </a:r>
            <a:r>
              <a:rPr lang="es-PE" sz="7200" dirty="0"/>
              <a:t>-color: #ff9; </a:t>
            </a:r>
            <a:r>
              <a:rPr lang="es-PE" sz="7200" dirty="0" err="1"/>
              <a:t>padding</a:t>
            </a:r>
            <a:r>
              <a:rPr lang="es-PE" sz="7200" dirty="0"/>
              <a:t>: 10px; </a:t>
            </a:r>
            <a:r>
              <a:rPr lang="es-PE" sz="7200" dirty="0" err="1"/>
              <a:t>width</a:t>
            </a:r>
            <a:r>
              <a:rPr lang="es-PE" sz="7200" dirty="0"/>
              <a:t>: 300px;"&gt;Esto es una capa con posicionamiento estático&lt;/div&gt;</a:t>
            </a:r>
          </a:p>
          <a:p>
            <a:pPr marL="0" indent="0">
              <a:buNone/>
            </a:pPr>
            <a:r>
              <a:rPr lang="es-PE" sz="7200" dirty="0"/>
              <a:t>&lt;div </a:t>
            </a:r>
            <a:r>
              <a:rPr lang="es-PE" sz="7200" dirty="0" err="1"/>
              <a:t>style</a:t>
            </a:r>
            <a:r>
              <a:rPr lang="es-PE" sz="7200" dirty="0"/>
              <a:t>="position: </a:t>
            </a:r>
            <a:r>
              <a:rPr lang="es-PE" sz="7200" dirty="0" err="1"/>
              <a:t>static</a:t>
            </a:r>
            <a:r>
              <a:rPr lang="es-PE" sz="7200" dirty="0"/>
              <a:t>; </a:t>
            </a:r>
            <a:r>
              <a:rPr lang="es-PE" sz="7200" dirty="0" err="1"/>
              <a:t>background</a:t>
            </a:r>
            <a:r>
              <a:rPr lang="es-PE" sz="7200" dirty="0"/>
              <a:t>-color: #f9f; </a:t>
            </a:r>
            <a:r>
              <a:rPr lang="es-PE" sz="7200" dirty="0" err="1"/>
              <a:t>padding</a:t>
            </a:r>
            <a:r>
              <a:rPr lang="es-PE" sz="7200" dirty="0"/>
              <a:t>: 10px; </a:t>
            </a:r>
            <a:r>
              <a:rPr lang="es-PE" sz="7200" dirty="0" err="1"/>
              <a:t>width</a:t>
            </a:r>
            <a:r>
              <a:rPr lang="es-PE" sz="7200" dirty="0"/>
              <a:t>: 500px;"&gt;posicionamiento </a:t>
            </a:r>
            <a:r>
              <a:rPr lang="es-PE" sz="7200" dirty="0" err="1"/>
              <a:t>static</a:t>
            </a:r>
            <a:r>
              <a:rPr lang="es-PE" sz="7200" dirty="0"/>
              <a:t>, predeterminado.&lt;/div&gt;</a:t>
            </a:r>
          </a:p>
          <a:p>
            <a:pPr marL="0" indent="0">
              <a:buNone/>
            </a:pPr>
            <a:r>
              <a:rPr lang="es-PE" sz="7200" dirty="0"/>
              <a:t>&lt;h1&gt;CSS&lt;/h1&gt;</a:t>
            </a:r>
          </a:p>
          <a:p>
            <a:pPr marL="0" indent="0">
              <a:buNone/>
            </a:pPr>
            <a:r>
              <a:rPr lang="es-PE" sz="7200" dirty="0"/>
              <a:t>&lt;div </a:t>
            </a:r>
            <a:r>
              <a:rPr lang="es-PE" sz="7200" dirty="0" err="1"/>
              <a:t>style</a:t>
            </a:r>
            <a:r>
              <a:rPr lang="es-PE" sz="7200" dirty="0"/>
              <a:t>="</a:t>
            </a:r>
            <a:r>
              <a:rPr lang="es-PE" sz="7200" dirty="0" err="1"/>
              <a:t>background</a:t>
            </a:r>
            <a:r>
              <a:rPr lang="es-PE" sz="7200" dirty="0"/>
              <a:t>-color: #9ff; </a:t>
            </a:r>
            <a:r>
              <a:rPr lang="es-PE" sz="7200" dirty="0" err="1"/>
              <a:t>padding</a:t>
            </a:r>
            <a:r>
              <a:rPr lang="es-PE" sz="7200" dirty="0"/>
              <a:t>: 10px; </a:t>
            </a:r>
            <a:r>
              <a:rPr lang="es-PE" sz="7200" dirty="0" err="1"/>
              <a:t>width</a:t>
            </a:r>
            <a:r>
              <a:rPr lang="es-PE" sz="7200" dirty="0"/>
              <a:t>: 400px;"&gt;Posicionamiento </a:t>
            </a:r>
            <a:r>
              <a:rPr lang="es-PE" sz="7200" dirty="0" err="1"/>
              <a:t>static</a:t>
            </a:r>
            <a:r>
              <a:rPr lang="es-PE" sz="7200" dirty="0"/>
              <a:t>, aunque en este caso no se indicó el atributo position </a:t>
            </a:r>
            <a:r>
              <a:rPr lang="es-PE" sz="7200" dirty="0" err="1"/>
              <a:t>static</a:t>
            </a:r>
            <a:r>
              <a:rPr lang="es-PE" sz="7200" dirty="0"/>
              <a:t>, pues no hace falta.&lt;/div&gt;</a:t>
            </a:r>
          </a:p>
          <a:p>
            <a:pPr marL="0" indent="0">
              <a:buNone/>
            </a:pPr>
            <a:endParaRPr lang="es-PE" sz="7200" dirty="0"/>
          </a:p>
          <a:p>
            <a:pPr marL="0" indent="0">
              <a:buNone/>
            </a:pPr>
            <a:r>
              <a:rPr lang="es-PE" sz="7200" dirty="0" smtClean="0"/>
              <a:t>&lt;/</a:t>
            </a:r>
            <a:r>
              <a:rPr lang="es-PE" sz="7200" dirty="0" err="1"/>
              <a:t>body</a:t>
            </a:r>
            <a:r>
              <a:rPr lang="es-PE" sz="7200" dirty="0"/>
              <a:t>&gt;</a:t>
            </a:r>
          </a:p>
        </p:txBody>
      </p:sp>
    </p:spTree>
    <p:extLst>
      <p:ext uri="{BB962C8B-B14F-4D97-AF65-F5344CB8AC3E}">
        <p14:creationId xmlns:p14="http://schemas.microsoft.com/office/powerpoint/2010/main" val="1274359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err="1" smtClean="0">
                <a:solidFill>
                  <a:schemeClr val="bg1"/>
                </a:solidFill>
              </a:rPr>
              <a:t>Posisionamiento</a:t>
            </a:r>
            <a:r>
              <a:rPr lang="es-PE" dirty="0" smtClean="0">
                <a:solidFill>
                  <a:schemeClr val="bg1"/>
                </a:solidFill>
              </a:rPr>
              <a:t> CSS (Cont.).</a:t>
            </a:r>
            <a:endParaRPr lang="es-PE" dirty="0">
              <a:solidFill>
                <a:schemeClr val="bg1"/>
              </a:solidFill>
            </a:endParaRPr>
          </a:p>
        </p:txBody>
      </p:sp>
      <p:sp>
        <p:nvSpPr>
          <p:cNvPr id="12" name="11 Marcador de contenido"/>
          <p:cNvSpPr>
            <a:spLocks noGrp="1"/>
          </p:cNvSpPr>
          <p:nvPr>
            <p:ph idx="1"/>
          </p:nvPr>
        </p:nvSpPr>
        <p:spPr>
          <a:xfrm>
            <a:off x="457200" y="1600200"/>
            <a:ext cx="8229600" cy="4853136"/>
          </a:xfrm>
        </p:spPr>
        <p:txBody>
          <a:bodyPr>
            <a:normAutofit fontScale="25000" lnSpcReduction="20000"/>
          </a:bodyPr>
          <a:lstStyle/>
          <a:p>
            <a:r>
              <a:rPr lang="es-PE" sz="11200" dirty="0" smtClean="0"/>
              <a:t>Posicionamiento absoluto.</a:t>
            </a:r>
          </a:p>
          <a:p>
            <a:pPr marL="0" indent="0">
              <a:buNone/>
            </a:pPr>
            <a:endParaRPr lang="es-PE" dirty="0" smtClean="0"/>
          </a:p>
          <a:p>
            <a:pPr marL="0" indent="0">
              <a:lnSpc>
                <a:spcPct val="120000"/>
              </a:lnSpc>
              <a:spcBef>
                <a:spcPts val="0"/>
              </a:spcBef>
              <a:buNone/>
            </a:pPr>
            <a:r>
              <a:rPr lang="es-PE" sz="4800" dirty="0"/>
              <a:t>&lt;head&gt;</a:t>
            </a:r>
          </a:p>
          <a:p>
            <a:pPr marL="0" indent="0">
              <a:lnSpc>
                <a:spcPct val="120000"/>
              </a:lnSpc>
              <a:spcBef>
                <a:spcPts val="0"/>
              </a:spcBef>
              <a:buNone/>
            </a:pPr>
            <a:r>
              <a:rPr lang="es-PE" sz="4800" dirty="0"/>
              <a:t>	&lt;</a:t>
            </a:r>
            <a:r>
              <a:rPr lang="es-PE" sz="4800" dirty="0" err="1"/>
              <a:t>title</a:t>
            </a:r>
            <a:r>
              <a:rPr lang="es-PE" sz="4800" dirty="0"/>
              <a:t>&gt;Posicionamiento absoluto&lt;/</a:t>
            </a:r>
            <a:r>
              <a:rPr lang="es-PE" sz="4800" dirty="0" err="1"/>
              <a:t>title</a:t>
            </a:r>
            <a:r>
              <a:rPr lang="es-PE" sz="4800" dirty="0"/>
              <a:t>&gt;</a:t>
            </a:r>
          </a:p>
          <a:p>
            <a:pPr marL="0" indent="0">
              <a:lnSpc>
                <a:spcPct val="120000"/>
              </a:lnSpc>
              <a:spcBef>
                <a:spcPts val="0"/>
              </a:spcBef>
              <a:buNone/>
            </a:pPr>
            <a:r>
              <a:rPr lang="es-PE" sz="4800" dirty="0"/>
              <a:t>&lt;/head&gt;</a:t>
            </a:r>
          </a:p>
          <a:p>
            <a:pPr marL="0" indent="0">
              <a:lnSpc>
                <a:spcPct val="120000"/>
              </a:lnSpc>
              <a:spcBef>
                <a:spcPts val="0"/>
              </a:spcBef>
              <a:buNone/>
            </a:pPr>
            <a:endParaRPr lang="es-PE" sz="4800" dirty="0"/>
          </a:p>
          <a:p>
            <a:pPr marL="0" indent="0">
              <a:lnSpc>
                <a:spcPct val="120000"/>
              </a:lnSpc>
              <a:spcBef>
                <a:spcPts val="0"/>
              </a:spcBef>
              <a:buNone/>
            </a:pPr>
            <a:r>
              <a:rPr lang="es-PE" sz="4800" dirty="0"/>
              <a:t>&lt;</a:t>
            </a:r>
            <a:r>
              <a:rPr lang="es-PE" sz="4800" dirty="0" err="1"/>
              <a:t>body</a:t>
            </a:r>
            <a:r>
              <a:rPr lang="es-PE" sz="4800" dirty="0"/>
              <a:t>&gt;</a:t>
            </a:r>
          </a:p>
          <a:p>
            <a:pPr marL="0" indent="0">
              <a:lnSpc>
                <a:spcPct val="120000"/>
              </a:lnSpc>
              <a:spcBef>
                <a:spcPts val="0"/>
              </a:spcBef>
              <a:buNone/>
            </a:pPr>
            <a:endParaRPr lang="es-PE" sz="4800" dirty="0"/>
          </a:p>
          <a:p>
            <a:pPr marL="0" indent="0">
              <a:lnSpc>
                <a:spcPct val="120000"/>
              </a:lnSpc>
              <a:spcBef>
                <a:spcPts val="0"/>
              </a:spcBef>
              <a:buNone/>
            </a:pPr>
            <a:r>
              <a:rPr lang="es-PE" sz="4800" dirty="0" smtClean="0"/>
              <a:t>&lt;</a:t>
            </a:r>
            <a:r>
              <a:rPr lang="es-PE" sz="4800" dirty="0"/>
              <a:t>div </a:t>
            </a:r>
            <a:r>
              <a:rPr lang="es-PE" sz="4800" dirty="0" err="1"/>
              <a:t>style</a:t>
            </a:r>
            <a:r>
              <a:rPr lang="es-PE" sz="4800" dirty="0"/>
              <a:t>="position: </a:t>
            </a:r>
            <a:r>
              <a:rPr lang="es-PE" sz="4800" dirty="0" err="1"/>
              <a:t>absolute</a:t>
            </a:r>
            <a:r>
              <a:rPr lang="es-PE" sz="4800" dirty="0"/>
              <a:t>; </a:t>
            </a:r>
            <a:r>
              <a:rPr lang="es-PE" sz="4800" dirty="0" err="1"/>
              <a:t>width</a:t>
            </a:r>
            <a:r>
              <a:rPr lang="es-PE" sz="4800" dirty="0"/>
              <a:t>: 300px; </a:t>
            </a:r>
            <a:r>
              <a:rPr lang="es-PE" sz="4800" dirty="0" err="1"/>
              <a:t>height</a:t>
            </a:r>
            <a:r>
              <a:rPr lang="es-PE" sz="4800" dirty="0"/>
              <a:t>: 140px; top: 100px; </a:t>
            </a:r>
            <a:r>
              <a:rPr lang="es-PE" sz="4800" dirty="0" err="1"/>
              <a:t>left</a:t>
            </a:r>
            <a:r>
              <a:rPr lang="es-PE" sz="4800" dirty="0"/>
              <a:t>: 30px; </a:t>
            </a:r>
            <a:r>
              <a:rPr lang="es-PE" sz="4800" dirty="0" err="1"/>
              <a:t>background</a:t>
            </a:r>
            <a:r>
              <a:rPr lang="es-PE" sz="4800" dirty="0"/>
              <a:t>-color: #ff8800; color: #</a:t>
            </a:r>
            <a:r>
              <a:rPr lang="es-PE" sz="4800" dirty="0" err="1"/>
              <a:t>fff</a:t>
            </a:r>
            <a:r>
              <a:rPr lang="es-PE" sz="4800" dirty="0"/>
              <a:t>; </a:t>
            </a:r>
            <a:r>
              <a:rPr lang="es-PE" sz="4800" dirty="0" err="1"/>
              <a:t>padding</a:t>
            </a:r>
            <a:r>
              <a:rPr lang="es-PE" sz="4800" dirty="0"/>
              <a:t>: 15px;z-index: 2;"&gt;</a:t>
            </a:r>
          </a:p>
          <a:p>
            <a:pPr marL="0" indent="0">
              <a:lnSpc>
                <a:spcPct val="120000"/>
              </a:lnSpc>
              <a:spcBef>
                <a:spcPts val="0"/>
              </a:spcBef>
              <a:buNone/>
            </a:pPr>
            <a:r>
              <a:rPr lang="es-PE" sz="4800" dirty="0"/>
              <a:t>Esta capa tiene posicionamiento absoluto.</a:t>
            </a:r>
          </a:p>
          <a:p>
            <a:pPr marL="0" indent="0">
              <a:lnSpc>
                <a:spcPct val="120000"/>
              </a:lnSpc>
              <a:spcBef>
                <a:spcPts val="0"/>
              </a:spcBef>
              <a:buNone/>
            </a:pPr>
            <a:r>
              <a:rPr lang="es-PE" sz="4800" dirty="0"/>
              <a:t>&lt;</a:t>
            </a:r>
            <a:r>
              <a:rPr lang="es-PE" sz="4800" dirty="0" err="1"/>
              <a:t>br</a:t>
            </a:r>
            <a:r>
              <a:rPr lang="es-PE" sz="4800" dirty="0"/>
              <a:t>&gt;</a:t>
            </a:r>
          </a:p>
          <a:p>
            <a:pPr marL="0" indent="0">
              <a:lnSpc>
                <a:spcPct val="120000"/>
              </a:lnSpc>
              <a:spcBef>
                <a:spcPts val="0"/>
              </a:spcBef>
              <a:buNone/>
            </a:pPr>
            <a:r>
              <a:rPr lang="es-PE" sz="4800" dirty="0"/>
              <a:t>&lt;</a:t>
            </a:r>
            <a:r>
              <a:rPr lang="es-PE" sz="4800" dirty="0" err="1"/>
              <a:t>br</a:t>
            </a:r>
            <a:r>
              <a:rPr lang="es-PE" sz="4800" dirty="0"/>
              <a:t>&gt;</a:t>
            </a:r>
          </a:p>
          <a:p>
            <a:pPr marL="0" indent="0">
              <a:lnSpc>
                <a:spcPct val="120000"/>
              </a:lnSpc>
              <a:spcBef>
                <a:spcPts val="0"/>
              </a:spcBef>
              <a:buNone/>
            </a:pPr>
            <a:r>
              <a:rPr lang="es-PE" sz="4800" dirty="0"/>
              <a:t>Me permite especificar top y </a:t>
            </a:r>
            <a:r>
              <a:rPr lang="es-PE" sz="4800" dirty="0" err="1"/>
              <a:t>left</a:t>
            </a:r>
            <a:r>
              <a:rPr lang="es-PE" sz="4800" dirty="0"/>
              <a:t> para colocarla con respecto a la esquina superior izquierda.</a:t>
            </a:r>
          </a:p>
          <a:p>
            <a:pPr marL="0" indent="0">
              <a:lnSpc>
                <a:spcPct val="120000"/>
              </a:lnSpc>
              <a:spcBef>
                <a:spcPts val="0"/>
              </a:spcBef>
              <a:buNone/>
            </a:pPr>
            <a:r>
              <a:rPr lang="es-PE" sz="4800" dirty="0"/>
              <a:t>&lt;/div&gt;</a:t>
            </a:r>
          </a:p>
          <a:p>
            <a:pPr marL="0" indent="0">
              <a:lnSpc>
                <a:spcPct val="120000"/>
              </a:lnSpc>
              <a:spcBef>
                <a:spcPts val="0"/>
              </a:spcBef>
              <a:buNone/>
            </a:pPr>
            <a:r>
              <a:rPr lang="es-PE" sz="4800" dirty="0" smtClean="0"/>
              <a:t>&lt;</a:t>
            </a:r>
            <a:r>
              <a:rPr lang="es-PE" sz="4800" dirty="0"/>
              <a:t>div </a:t>
            </a:r>
            <a:r>
              <a:rPr lang="es-PE" sz="4800" dirty="0" err="1"/>
              <a:t>style</a:t>
            </a:r>
            <a:r>
              <a:rPr lang="es-PE" sz="4800" dirty="0"/>
              <a:t>="position: </a:t>
            </a:r>
            <a:r>
              <a:rPr lang="es-PE" sz="4800" dirty="0" err="1"/>
              <a:t>absolute</a:t>
            </a:r>
            <a:r>
              <a:rPr lang="es-PE" sz="4800" dirty="0"/>
              <a:t>; </a:t>
            </a:r>
            <a:r>
              <a:rPr lang="es-PE" sz="4800" dirty="0" err="1"/>
              <a:t>width</a:t>
            </a:r>
            <a:r>
              <a:rPr lang="es-PE" sz="4800" dirty="0"/>
              <a:t>: 820px; </a:t>
            </a:r>
            <a:r>
              <a:rPr lang="es-PE" sz="4800" dirty="0" err="1"/>
              <a:t>height</a:t>
            </a:r>
            <a:r>
              <a:rPr lang="es-PE" sz="4800" dirty="0"/>
              <a:t>: 30px; </a:t>
            </a:r>
            <a:r>
              <a:rPr lang="es-PE" sz="4800" dirty="0" err="1"/>
              <a:t>padding</a:t>
            </a:r>
            <a:r>
              <a:rPr lang="es-PE" sz="4800" dirty="0"/>
              <a:t>: 10px; </a:t>
            </a:r>
            <a:r>
              <a:rPr lang="es-PE" sz="4800" dirty="0" err="1"/>
              <a:t>background</a:t>
            </a:r>
            <a:r>
              <a:rPr lang="es-PE" sz="4800" dirty="0"/>
              <a:t>-color: #</a:t>
            </a:r>
            <a:r>
              <a:rPr lang="es-PE" sz="4800" dirty="0" err="1"/>
              <a:t>ddf</a:t>
            </a:r>
            <a:r>
              <a:rPr lang="es-PE" sz="4800" dirty="0"/>
              <a:t>; top: 150px; </a:t>
            </a:r>
            <a:r>
              <a:rPr lang="es-PE" sz="4800" dirty="0" err="1"/>
              <a:t>left</a:t>
            </a:r>
            <a:r>
              <a:rPr lang="es-PE" sz="4800" dirty="0"/>
              <a:t>: 10px; z-</a:t>
            </a:r>
            <a:r>
              <a:rPr lang="es-PE" sz="4800" dirty="0" err="1"/>
              <a:t>index</a:t>
            </a:r>
            <a:r>
              <a:rPr lang="es-PE" sz="4800" dirty="0"/>
              <a:t>: 1;"&gt;Posicionamiento absoluto con z-</a:t>
            </a:r>
            <a:r>
              <a:rPr lang="es-PE" sz="4800" dirty="0" err="1"/>
              <a:t>index</a:t>
            </a:r>
            <a:r>
              <a:rPr lang="es-PE" sz="4800" dirty="0"/>
              <a:t> menor (la capa aparece por debajo de otras que se superponen con z-</a:t>
            </a:r>
            <a:r>
              <a:rPr lang="es-PE" sz="4800" dirty="0" err="1"/>
              <a:t>index</a:t>
            </a:r>
            <a:r>
              <a:rPr lang="es-PE" sz="4800" dirty="0"/>
              <a:t> mayor.&lt;/div&gt;</a:t>
            </a:r>
          </a:p>
          <a:p>
            <a:pPr marL="0" indent="0">
              <a:lnSpc>
                <a:spcPct val="120000"/>
              </a:lnSpc>
              <a:spcBef>
                <a:spcPts val="0"/>
              </a:spcBef>
              <a:buNone/>
            </a:pPr>
            <a:endParaRPr lang="es-PE" sz="4800" dirty="0"/>
          </a:p>
          <a:p>
            <a:pPr marL="0" indent="0">
              <a:lnSpc>
                <a:spcPct val="120000"/>
              </a:lnSpc>
              <a:spcBef>
                <a:spcPts val="0"/>
              </a:spcBef>
              <a:buNone/>
            </a:pPr>
            <a:r>
              <a:rPr lang="es-PE" sz="4800" dirty="0"/>
              <a:t>&lt;div </a:t>
            </a:r>
            <a:r>
              <a:rPr lang="es-PE" sz="4800" dirty="0" err="1"/>
              <a:t>style</a:t>
            </a:r>
            <a:r>
              <a:rPr lang="es-PE" sz="4800" dirty="0"/>
              <a:t>="position: </a:t>
            </a:r>
            <a:r>
              <a:rPr lang="es-PE" sz="4800" dirty="0" err="1"/>
              <a:t>absolute</a:t>
            </a:r>
            <a:r>
              <a:rPr lang="es-PE" sz="4800" dirty="0"/>
              <a:t>; </a:t>
            </a:r>
            <a:r>
              <a:rPr lang="es-PE" sz="4800" dirty="0" err="1"/>
              <a:t>width</a:t>
            </a:r>
            <a:r>
              <a:rPr lang="es-PE" sz="4800" dirty="0"/>
              <a:t>: 100px; </a:t>
            </a:r>
            <a:r>
              <a:rPr lang="es-PE" sz="4800" dirty="0" err="1"/>
              <a:t>height</a:t>
            </a:r>
            <a:r>
              <a:rPr lang="es-PE" sz="4800" dirty="0"/>
              <a:t>: 20px; </a:t>
            </a:r>
            <a:r>
              <a:rPr lang="es-PE" sz="4800" dirty="0" err="1"/>
              <a:t>padding</a:t>
            </a:r>
            <a:r>
              <a:rPr lang="es-PE" sz="4800" dirty="0"/>
              <a:t>: 10px; </a:t>
            </a:r>
            <a:r>
              <a:rPr lang="es-PE" sz="4800" dirty="0" err="1"/>
              <a:t>background</a:t>
            </a:r>
            <a:r>
              <a:rPr lang="es-PE" sz="4800" dirty="0"/>
              <a:t>-color: #</a:t>
            </a:r>
            <a:r>
              <a:rPr lang="es-PE" sz="4800" dirty="0" err="1"/>
              <a:t>ddf</a:t>
            </a:r>
            <a:r>
              <a:rPr lang="es-PE" sz="4800" dirty="0"/>
              <a:t>; </a:t>
            </a:r>
            <a:r>
              <a:rPr lang="es-PE" sz="4800" dirty="0" err="1"/>
              <a:t>bottom</a:t>
            </a:r>
            <a:r>
              <a:rPr lang="es-PE" sz="4800" dirty="0"/>
              <a:t>: 10px; </a:t>
            </a:r>
            <a:r>
              <a:rPr lang="es-PE" sz="4800" dirty="0" err="1"/>
              <a:t>right</a:t>
            </a:r>
            <a:r>
              <a:rPr lang="es-PE" sz="4800" dirty="0"/>
              <a:t>: 10px;"&gt;Posicionamiento absoluto con atributos </a:t>
            </a:r>
            <a:r>
              <a:rPr lang="es-PE" sz="4800" dirty="0" err="1"/>
              <a:t>bottom</a:t>
            </a:r>
            <a:r>
              <a:rPr lang="es-PE" sz="4800" dirty="0"/>
              <a:t> y </a:t>
            </a:r>
            <a:r>
              <a:rPr lang="es-PE" sz="4800" dirty="0" err="1"/>
              <a:t>right</a:t>
            </a:r>
            <a:r>
              <a:rPr lang="es-PE" sz="4800" dirty="0"/>
              <a:t>&lt;/div&gt;</a:t>
            </a:r>
          </a:p>
          <a:p>
            <a:pPr marL="0" indent="0">
              <a:lnSpc>
                <a:spcPct val="120000"/>
              </a:lnSpc>
              <a:spcBef>
                <a:spcPts val="0"/>
              </a:spcBef>
              <a:buNone/>
            </a:pPr>
            <a:endParaRPr lang="es-PE" sz="4800" dirty="0"/>
          </a:p>
          <a:p>
            <a:pPr marL="0" indent="0">
              <a:lnSpc>
                <a:spcPct val="120000"/>
              </a:lnSpc>
              <a:spcBef>
                <a:spcPts val="0"/>
              </a:spcBef>
              <a:buNone/>
            </a:pPr>
            <a:r>
              <a:rPr lang="es-PE" sz="4800" dirty="0"/>
              <a:t>&lt;h1&gt;Posicionamiento CSS&lt;/h1&gt;</a:t>
            </a:r>
          </a:p>
          <a:p>
            <a:pPr marL="0" indent="0">
              <a:lnSpc>
                <a:spcPct val="120000"/>
              </a:lnSpc>
              <a:spcBef>
                <a:spcPts val="0"/>
              </a:spcBef>
              <a:buNone/>
            </a:pPr>
            <a:endParaRPr lang="es-PE" sz="4800" dirty="0"/>
          </a:p>
          <a:p>
            <a:pPr marL="0" indent="0">
              <a:lnSpc>
                <a:spcPct val="120000"/>
              </a:lnSpc>
              <a:spcBef>
                <a:spcPts val="0"/>
              </a:spcBef>
              <a:buNone/>
            </a:pPr>
            <a:r>
              <a:rPr lang="es-PE" sz="4800" dirty="0"/>
              <a:t>&lt;/</a:t>
            </a:r>
            <a:r>
              <a:rPr lang="es-PE" sz="4800" dirty="0" err="1"/>
              <a:t>body</a:t>
            </a:r>
            <a:r>
              <a:rPr lang="es-PE" sz="4800" dirty="0" smtClean="0"/>
              <a:t>&gt;</a:t>
            </a:r>
            <a:endParaRPr lang="es-PE" sz="4800" dirty="0"/>
          </a:p>
        </p:txBody>
      </p:sp>
    </p:spTree>
    <p:extLst>
      <p:ext uri="{BB962C8B-B14F-4D97-AF65-F5344CB8AC3E}">
        <p14:creationId xmlns:p14="http://schemas.microsoft.com/office/powerpoint/2010/main" val="401757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smtClean="0">
                <a:solidFill>
                  <a:schemeClr val="bg1"/>
                </a:solidFill>
              </a:rPr>
              <a:t>Definición de las CSS</a:t>
            </a:r>
            <a:endParaRPr lang="es-PE" dirty="0">
              <a:solidFill>
                <a:schemeClr val="bg1"/>
              </a:solidFill>
            </a:endParaRPr>
          </a:p>
        </p:txBody>
      </p:sp>
      <p:sp>
        <p:nvSpPr>
          <p:cNvPr id="5" name="4 CuadroTexto"/>
          <p:cNvSpPr txBox="1"/>
          <p:nvPr/>
        </p:nvSpPr>
        <p:spPr>
          <a:xfrm>
            <a:off x="467544" y="1628800"/>
            <a:ext cx="8136904" cy="4001095"/>
          </a:xfrm>
          <a:prstGeom prst="rect">
            <a:avLst/>
          </a:prstGeom>
          <a:noFill/>
        </p:spPr>
        <p:txBody>
          <a:bodyPr wrap="square" rtlCol="0">
            <a:spAutoFit/>
          </a:bodyPr>
          <a:lstStyle/>
          <a:p>
            <a:pPr marL="285750" indent="-285750">
              <a:spcBef>
                <a:spcPts val="1800"/>
              </a:spcBef>
              <a:buFont typeface="Arial" pitchFamily="34" charset="0"/>
              <a:buChar char="•"/>
            </a:pPr>
            <a:r>
              <a:rPr lang="es-PE" sz="2800" dirty="0" smtClean="0"/>
              <a:t>Pequeñas partes de la página.</a:t>
            </a:r>
          </a:p>
          <a:p>
            <a:pPr>
              <a:spcBef>
                <a:spcPts val="1800"/>
              </a:spcBef>
            </a:pPr>
            <a:r>
              <a:rPr lang="es-PE" sz="2800" dirty="0"/>
              <a:t>	&lt;p&gt;</a:t>
            </a:r>
            <a:br>
              <a:rPr lang="es-PE" sz="2800" dirty="0"/>
            </a:br>
            <a:r>
              <a:rPr lang="es-PE" sz="2800" dirty="0"/>
              <a:t>		Esto es un párrafo en varias palabras 			&lt;SPAN </a:t>
            </a:r>
            <a:r>
              <a:rPr lang="es-PE" sz="2800" dirty="0" err="1"/>
              <a:t>style</a:t>
            </a:r>
            <a:r>
              <a:rPr lang="es-PE" sz="2800" dirty="0"/>
              <a:t>="</a:t>
            </a:r>
            <a:r>
              <a:rPr lang="es-PE" sz="2800" dirty="0" err="1"/>
              <a:t>color:green</a:t>
            </a:r>
            <a:r>
              <a:rPr lang="es-PE" sz="2800" dirty="0"/>
              <a:t>"&gt;en color 			verde&lt;/SPAN&gt;. resulta muy fácil</a:t>
            </a:r>
            <a:r>
              <a:rPr lang="es-PE" sz="2800" dirty="0" smtClean="0"/>
              <a:t>.</a:t>
            </a:r>
          </a:p>
          <a:p>
            <a:pPr>
              <a:spcBef>
                <a:spcPts val="1800"/>
              </a:spcBef>
            </a:pPr>
            <a:r>
              <a:rPr lang="es-PE" sz="2800" dirty="0"/>
              <a:t/>
            </a:r>
            <a:br>
              <a:rPr lang="es-PE" sz="2800" dirty="0"/>
            </a:br>
            <a:r>
              <a:rPr lang="es-PE" sz="2800" dirty="0"/>
              <a:t>	&lt;/p</a:t>
            </a:r>
            <a:r>
              <a:rPr lang="es-PE" sz="2800" dirty="0" smtClean="0"/>
              <a:t>&gt;</a:t>
            </a:r>
          </a:p>
          <a:p>
            <a:endParaRPr lang="es-PE" sz="2800" dirty="0"/>
          </a:p>
        </p:txBody>
      </p:sp>
    </p:spTree>
    <p:extLst>
      <p:ext uri="{BB962C8B-B14F-4D97-AF65-F5344CB8AC3E}">
        <p14:creationId xmlns:p14="http://schemas.microsoft.com/office/powerpoint/2010/main" val="29533537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err="1" smtClean="0">
                <a:solidFill>
                  <a:schemeClr val="bg1"/>
                </a:solidFill>
              </a:rPr>
              <a:t>Posisionamiento</a:t>
            </a:r>
            <a:r>
              <a:rPr lang="es-PE" dirty="0" smtClean="0">
                <a:solidFill>
                  <a:schemeClr val="bg1"/>
                </a:solidFill>
              </a:rPr>
              <a:t> CSS (Cont.).</a:t>
            </a:r>
            <a:endParaRPr lang="es-PE" dirty="0">
              <a:solidFill>
                <a:schemeClr val="bg1"/>
              </a:solidFill>
            </a:endParaRPr>
          </a:p>
        </p:txBody>
      </p:sp>
      <p:sp>
        <p:nvSpPr>
          <p:cNvPr id="12" name="11 Marcador de contenido"/>
          <p:cNvSpPr>
            <a:spLocks noGrp="1"/>
          </p:cNvSpPr>
          <p:nvPr>
            <p:ph idx="1"/>
          </p:nvPr>
        </p:nvSpPr>
        <p:spPr>
          <a:xfrm>
            <a:off x="457200" y="1600200"/>
            <a:ext cx="8229600" cy="4853136"/>
          </a:xfrm>
        </p:spPr>
        <p:txBody>
          <a:bodyPr>
            <a:normAutofit fontScale="40000" lnSpcReduction="20000"/>
          </a:bodyPr>
          <a:lstStyle/>
          <a:p>
            <a:r>
              <a:rPr lang="es-PE" sz="7000" dirty="0" smtClean="0"/>
              <a:t>Posicionamiento relativo.</a:t>
            </a:r>
          </a:p>
          <a:p>
            <a:pPr marL="0" indent="0">
              <a:buNone/>
            </a:pPr>
            <a:endParaRPr lang="es-PE" dirty="0" smtClean="0"/>
          </a:p>
          <a:p>
            <a:pPr marL="0" indent="0">
              <a:lnSpc>
                <a:spcPct val="120000"/>
              </a:lnSpc>
              <a:spcBef>
                <a:spcPts val="0"/>
              </a:spcBef>
              <a:buNone/>
            </a:pPr>
            <a:r>
              <a:rPr lang="es-PE" sz="4800" dirty="0"/>
              <a:t>&lt;head&gt;</a:t>
            </a:r>
          </a:p>
          <a:p>
            <a:pPr marL="0" indent="0">
              <a:lnSpc>
                <a:spcPct val="120000"/>
              </a:lnSpc>
              <a:spcBef>
                <a:spcPts val="0"/>
              </a:spcBef>
              <a:buNone/>
            </a:pPr>
            <a:r>
              <a:rPr lang="es-PE" sz="4800" dirty="0"/>
              <a:t>	&lt;</a:t>
            </a:r>
            <a:r>
              <a:rPr lang="es-PE" sz="4800" dirty="0" err="1"/>
              <a:t>title</a:t>
            </a:r>
            <a:r>
              <a:rPr lang="es-PE" sz="4800" dirty="0"/>
              <a:t>&gt;</a:t>
            </a:r>
            <a:r>
              <a:rPr lang="es-PE" sz="4800" dirty="0" err="1"/>
              <a:t>Untitled</a:t>
            </a:r>
            <a:r>
              <a:rPr lang="es-PE" sz="4800" dirty="0"/>
              <a:t>&lt;/</a:t>
            </a:r>
            <a:r>
              <a:rPr lang="es-PE" sz="4800" dirty="0" err="1"/>
              <a:t>title</a:t>
            </a:r>
            <a:r>
              <a:rPr lang="es-PE" sz="4800" dirty="0"/>
              <a:t>&gt;</a:t>
            </a:r>
          </a:p>
          <a:p>
            <a:pPr marL="0" indent="0">
              <a:lnSpc>
                <a:spcPct val="120000"/>
              </a:lnSpc>
              <a:spcBef>
                <a:spcPts val="0"/>
              </a:spcBef>
              <a:buNone/>
            </a:pPr>
            <a:r>
              <a:rPr lang="es-PE" sz="4800" dirty="0"/>
              <a:t>&lt;/head&gt;</a:t>
            </a:r>
          </a:p>
          <a:p>
            <a:pPr marL="0" indent="0">
              <a:lnSpc>
                <a:spcPct val="120000"/>
              </a:lnSpc>
              <a:spcBef>
                <a:spcPts val="0"/>
              </a:spcBef>
              <a:buNone/>
            </a:pPr>
            <a:endParaRPr lang="es-PE" sz="4800" dirty="0"/>
          </a:p>
          <a:p>
            <a:pPr marL="0" indent="0">
              <a:lnSpc>
                <a:spcPct val="120000"/>
              </a:lnSpc>
              <a:spcBef>
                <a:spcPts val="0"/>
              </a:spcBef>
              <a:buNone/>
            </a:pPr>
            <a:r>
              <a:rPr lang="es-PE" sz="4800" dirty="0"/>
              <a:t>&lt;</a:t>
            </a:r>
            <a:r>
              <a:rPr lang="es-PE" sz="4800" dirty="0" err="1"/>
              <a:t>body</a:t>
            </a:r>
            <a:r>
              <a:rPr lang="es-PE" sz="4800" dirty="0"/>
              <a:t>&gt;</a:t>
            </a:r>
          </a:p>
          <a:p>
            <a:pPr marL="0" indent="0">
              <a:lnSpc>
                <a:spcPct val="120000"/>
              </a:lnSpc>
              <a:spcBef>
                <a:spcPts val="0"/>
              </a:spcBef>
              <a:buNone/>
            </a:pPr>
            <a:r>
              <a:rPr lang="es-PE" sz="4800" dirty="0"/>
              <a:t>&lt;h1&gt;Hola&lt;/h1&gt;</a:t>
            </a:r>
          </a:p>
          <a:p>
            <a:pPr marL="0" indent="0">
              <a:lnSpc>
                <a:spcPct val="120000"/>
              </a:lnSpc>
              <a:spcBef>
                <a:spcPts val="0"/>
              </a:spcBef>
              <a:buNone/>
            </a:pPr>
            <a:r>
              <a:rPr lang="es-PE" sz="4800" dirty="0"/>
              <a:t>&lt;div </a:t>
            </a:r>
            <a:r>
              <a:rPr lang="es-PE" sz="4800" dirty="0" err="1"/>
              <a:t>style</a:t>
            </a:r>
            <a:r>
              <a:rPr lang="es-PE" sz="4800" dirty="0"/>
              <a:t>="</a:t>
            </a:r>
            <a:r>
              <a:rPr lang="es-PE" sz="4800" dirty="0" err="1"/>
              <a:t>background</a:t>
            </a:r>
            <a:r>
              <a:rPr lang="es-PE" sz="4800" dirty="0"/>
              <a:t>-color: #606; color:#</a:t>
            </a:r>
            <a:r>
              <a:rPr lang="es-PE" sz="4800" dirty="0" err="1"/>
              <a:t>ffc</a:t>
            </a:r>
            <a:r>
              <a:rPr lang="es-PE" sz="4800" dirty="0"/>
              <a:t>; padding:10px; </a:t>
            </a:r>
            <a:r>
              <a:rPr lang="es-PE" sz="4800" dirty="0" err="1"/>
              <a:t>text-align</a:t>
            </a:r>
            <a:r>
              <a:rPr lang="es-PE" sz="4800" dirty="0"/>
              <a:t>: center; </a:t>
            </a:r>
            <a:r>
              <a:rPr lang="es-PE" sz="4800" dirty="0" err="1"/>
              <a:t>width</a:t>
            </a:r>
            <a:r>
              <a:rPr lang="es-PE" sz="4800" dirty="0"/>
              <a:t>: 300px;"&gt;Hola esto es una prueba&lt;/div&gt;</a:t>
            </a:r>
          </a:p>
          <a:p>
            <a:pPr marL="0" indent="0">
              <a:lnSpc>
                <a:spcPct val="120000"/>
              </a:lnSpc>
              <a:spcBef>
                <a:spcPts val="0"/>
              </a:spcBef>
              <a:buNone/>
            </a:pPr>
            <a:r>
              <a:rPr lang="es-PE" sz="4800" dirty="0"/>
              <a:t>&lt;div </a:t>
            </a:r>
            <a:r>
              <a:rPr lang="es-PE" sz="4800" dirty="0" err="1"/>
              <a:t>style</a:t>
            </a:r>
            <a:r>
              <a:rPr lang="es-PE" sz="4800" dirty="0"/>
              <a:t>="position: </a:t>
            </a:r>
            <a:r>
              <a:rPr lang="es-PE" sz="4800" dirty="0" err="1"/>
              <a:t>relative</a:t>
            </a:r>
            <a:r>
              <a:rPr lang="es-PE" sz="4800" dirty="0"/>
              <a:t>; </a:t>
            </a:r>
            <a:r>
              <a:rPr lang="es-PE" sz="4800" dirty="0" err="1"/>
              <a:t>width</a:t>
            </a:r>
            <a:r>
              <a:rPr lang="es-PE" sz="4800" dirty="0"/>
              <a:t>: 300px; </a:t>
            </a:r>
            <a:r>
              <a:rPr lang="es-PE" sz="4800" dirty="0" err="1"/>
              <a:t>padding</a:t>
            </a:r>
            <a:r>
              <a:rPr lang="es-PE" sz="4800" dirty="0"/>
              <a:t>: 10px; </a:t>
            </a:r>
            <a:r>
              <a:rPr lang="es-PE" sz="4800" dirty="0" err="1"/>
              <a:t>background</a:t>
            </a:r>
            <a:r>
              <a:rPr lang="es-PE" sz="4800" dirty="0"/>
              <a:t>-color: #066; color:#</a:t>
            </a:r>
            <a:r>
              <a:rPr lang="es-PE" sz="4800" dirty="0" err="1"/>
              <a:t>ffc</a:t>
            </a:r>
            <a:r>
              <a:rPr lang="es-PE" sz="4800" dirty="0"/>
              <a:t>; top:100px; </a:t>
            </a:r>
            <a:r>
              <a:rPr lang="es-PE" sz="4800" dirty="0" err="1"/>
              <a:t>left</a:t>
            </a:r>
            <a:r>
              <a:rPr lang="es-PE" sz="4800" dirty="0"/>
              <a:t>: 30px;"&gt;capa de posicionamiento </a:t>
            </a:r>
            <a:r>
              <a:rPr lang="es-PE" sz="4800" dirty="0" err="1"/>
              <a:t>relative</a:t>
            </a:r>
            <a:r>
              <a:rPr lang="es-PE" sz="4800" dirty="0"/>
              <a:t>&lt;</a:t>
            </a:r>
            <a:r>
              <a:rPr lang="es-PE" sz="4800" dirty="0" err="1"/>
              <a:t>br</a:t>
            </a:r>
            <a:r>
              <a:rPr lang="es-PE" sz="4800" dirty="0"/>
              <a:t>&gt;Se tiene en cuenta esta capa para posicionar las siguientes.&lt;/div&gt;</a:t>
            </a:r>
          </a:p>
          <a:p>
            <a:pPr marL="0" indent="0">
              <a:lnSpc>
                <a:spcPct val="120000"/>
              </a:lnSpc>
              <a:spcBef>
                <a:spcPts val="0"/>
              </a:spcBef>
              <a:buNone/>
            </a:pPr>
            <a:r>
              <a:rPr lang="es-PE" sz="4800" dirty="0"/>
              <a:t>&lt;h2&gt;hola de nuevo!&lt;/h2&gt;</a:t>
            </a:r>
          </a:p>
          <a:p>
            <a:pPr marL="0" indent="0">
              <a:lnSpc>
                <a:spcPct val="120000"/>
              </a:lnSpc>
              <a:spcBef>
                <a:spcPts val="0"/>
              </a:spcBef>
              <a:buNone/>
            </a:pPr>
            <a:r>
              <a:rPr lang="es-PE" sz="4800" dirty="0"/>
              <a:t>&lt;/</a:t>
            </a:r>
            <a:r>
              <a:rPr lang="es-PE" sz="4800" dirty="0" err="1"/>
              <a:t>body</a:t>
            </a:r>
            <a:r>
              <a:rPr lang="es-PE" sz="4800" dirty="0" smtClean="0"/>
              <a:t>&gt;</a:t>
            </a:r>
            <a:endParaRPr lang="es-PE" sz="4800" dirty="0"/>
          </a:p>
        </p:txBody>
      </p:sp>
    </p:spTree>
    <p:extLst>
      <p:ext uri="{BB962C8B-B14F-4D97-AF65-F5344CB8AC3E}">
        <p14:creationId xmlns:p14="http://schemas.microsoft.com/office/powerpoint/2010/main" val="3939967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Marcador de contenido"/>
          <p:cNvSpPr>
            <a:spLocks noGrp="1"/>
          </p:cNvSpPr>
          <p:nvPr>
            <p:ph idx="1"/>
          </p:nvPr>
        </p:nvSpPr>
        <p:spPr>
          <a:xfrm>
            <a:off x="457200" y="1600200"/>
            <a:ext cx="8229600" cy="4853136"/>
          </a:xfrm>
        </p:spPr>
        <p:txBody>
          <a:bodyPr>
            <a:normAutofit/>
          </a:bodyPr>
          <a:lstStyle/>
          <a:p>
            <a:pPr marL="0" indent="0">
              <a:buNone/>
            </a:pPr>
            <a:endParaRPr lang="es-PE" sz="7000" dirty="0" smtClean="0"/>
          </a:p>
          <a:p>
            <a:pPr marL="0" indent="0">
              <a:buNone/>
            </a:pPr>
            <a:r>
              <a:rPr lang="es-PE" sz="7000" dirty="0" smtClean="0"/>
              <a:t>                FIN</a:t>
            </a:r>
            <a:endParaRPr lang="es-PE" sz="4800" dirty="0"/>
          </a:p>
        </p:txBody>
      </p:sp>
    </p:spTree>
    <p:extLst>
      <p:ext uri="{BB962C8B-B14F-4D97-AF65-F5344CB8AC3E}">
        <p14:creationId xmlns:p14="http://schemas.microsoft.com/office/powerpoint/2010/main" val="350714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a:solidFill>
                  <a:schemeClr val="bg1"/>
                </a:solidFill>
              </a:rPr>
              <a:t>Definición de las </a:t>
            </a:r>
            <a:r>
              <a:rPr lang="es-PE" dirty="0" smtClean="0">
                <a:solidFill>
                  <a:schemeClr val="bg1"/>
                </a:solidFill>
              </a:rPr>
              <a:t>CSS (Cont.)</a:t>
            </a:r>
            <a:endParaRPr lang="es-PE" dirty="0">
              <a:solidFill>
                <a:schemeClr val="bg1"/>
              </a:solidFill>
            </a:endParaRPr>
          </a:p>
        </p:txBody>
      </p:sp>
      <p:sp>
        <p:nvSpPr>
          <p:cNvPr id="5" name="4 CuadroTexto"/>
          <p:cNvSpPr txBox="1"/>
          <p:nvPr/>
        </p:nvSpPr>
        <p:spPr>
          <a:xfrm>
            <a:off x="467544" y="1628800"/>
            <a:ext cx="8136904" cy="3539430"/>
          </a:xfrm>
          <a:prstGeom prst="rect">
            <a:avLst/>
          </a:prstGeom>
          <a:noFill/>
        </p:spPr>
        <p:txBody>
          <a:bodyPr wrap="square" rtlCol="0">
            <a:spAutoFit/>
          </a:bodyPr>
          <a:lstStyle/>
          <a:p>
            <a:pPr marL="285750" indent="-285750">
              <a:buFont typeface="Arial" pitchFamily="34" charset="0"/>
              <a:buChar char="•"/>
            </a:pPr>
            <a:r>
              <a:rPr lang="es-PE" sz="2800" dirty="0" smtClean="0"/>
              <a:t>Estilo definido para una etiqueta.</a:t>
            </a:r>
          </a:p>
          <a:p>
            <a:endParaRPr lang="es-PE" sz="2800" dirty="0"/>
          </a:p>
          <a:p>
            <a:r>
              <a:rPr lang="es-PE" sz="2800" dirty="0" smtClean="0"/>
              <a:t>	&lt;</a:t>
            </a:r>
            <a:r>
              <a:rPr lang="es-PE" sz="2800" dirty="0"/>
              <a:t>p </a:t>
            </a:r>
            <a:r>
              <a:rPr lang="es-PE" sz="2800" dirty="0" err="1"/>
              <a:t>style</a:t>
            </a:r>
            <a:r>
              <a:rPr lang="es-PE" sz="2800" dirty="0"/>
              <a:t>="color:#990000"&gt;</a:t>
            </a:r>
            <a:br>
              <a:rPr lang="es-PE" sz="2800" dirty="0"/>
            </a:br>
            <a:r>
              <a:rPr lang="es-PE" sz="2800" dirty="0" smtClean="0"/>
              <a:t>		Esto </a:t>
            </a:r>
            <a:r>
              <a:rPr lang="es-PE" sz="2800" dirty="0"/>
              <a:t>es un párrafo de color rojo.</a:t>
            </a:r>
            <a:br>
              <a:rPr lang="es-PE" sz="2800" dirty="0"/>
            </a:br>
            <a:r>
              <a:rPr lang="es-PE" sz="2800" dirty="0" smtClean="0"/>
              <a:t>	&lt;/</a:t>
            </a:r>
            <a:r>
              <a:rPr lang="es-PE" sz="2800" dirty="0"/>
              <a:t>p&gt; </a:t>
            </a:r>
            <a:br>
              <a:rPr lang="es-PE" sz="2800" dirty="0"/>
            </a:br>
            <a:r>
              <a:rPr lang="es-PE" sz="2800" dirty="0" smtClean="0"/>
              <a:t>	&lt;</a:t>
            </a:r>
            <a:r>
              <a:rPr lang="es-PE" sz="2800" dirty="0"/>
              <a:t>p </a:t>
            </a:r>
            <a:r>
              <a:rPr lang="es-PE" sz="2800" dirty="0" err="1"/>
              <a:t>style</a:t>
            </a:r>
            <a:r>
              <a:rPr lang="es-PE" sz="2800" dirty="0"/>
              <a:t>="color:#000099"&gt;</a:t>
            </a:r>
            <a:br>
              <a:rPr lang="es-PE" sz="2800" dirty="0"/>
            </a:br>
            <a:r>
              <a:rPr lang="es-PE" sz="2800" dirty="0" smtClean="0"/>
              <a:t>		Esto </a:t>
            </a:r>
            <a:r>
              <a:rPr lang="es-PE" sz="2800" dirty="0"/>
              <a:t>es un párrafo de color azul.</a:t>
            </a:r>
            <a:br>
              <a:rPr lang="es-PE" sz="2800" dirty="0"/>
            </a:br>
            <a:r>
              <a:rPr lang="es-PE" sz="2800" dirty="0" smtClean="0"/>
              <a:t>	&lt;/</a:t>
            </a:r>
            <a:r>
              <a:rPr lang="es-PE" sz="2800" dirty="0"/>
              <a:t>p&gt;</a:t>
            </a:r>
            <a:endParaRPr lang="es-PE" sz="2800" dirty="0" smtClean="0"/>
          </a:p>
        </p:txBody>
      </p:sp>
    </p:spTree>
    <p:extLst>
      <p:ext uri="{BB962C8B-B14F-4D97-AF65-F5344CB8AC3E}">
        <p14:creationId xmlns:p14="http://schemas.microsoft.com/office/powerpoint/2010/main" val="2264566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a:solidFill>
                  <a:schemeClr val="bg1"/>
                </a:solidFill>
              </a:rPr>
              <a:t>Definición de las </a:t>
            </a:r>
            <a:r>
              <a:rPr lang="es-PE" dirty="0" smtClean="0">
                <a:solidFill>
                  <a:schemeClr val="bg1"/>
                </a:solidFill>
              </a:rPr>
              <a:t>CSS (Cont.)</a:t>
            </a:r>
            <a:endParaRPr lang="es-PE" dirty="0">
              <a:solidFill>
                <a:schemeClr val="bg1"/>
              </a:solidFill>
            </a:endParaRPr>
          </a:p>
        </p:txBody>
      </p:sp>
      <p:sp>
        <p:nvSpPr>
          <p:cNvPr id="5" name="4 CuadroTexto"/>
          <p:cNvSpPr txBox="1"/>
          <p:nvPr/>
        </p:nvSpPr>
        <p:spPr>
          <a:xfrm>
            <a:off x="467544" y="1699061"/>
            <a:ext cx="8280920" cy="3170099"/>
          </a:xfrm>
          <a:prstGeom prst="rect">
            <a:avLst/>
          </a:prstGeom>
          <a:noFill/>
        </p:spPr>
        <p:txBody>
          <a:bodyPr wrap="square" rtlCol="0">
            <a:spAutoFit/>
          </a:bodyPr>
          <a:lstStyle/>
          <a:p>
            <a:pPr marL="285750" indent="-285750">
              <a:buFont typeface="Arial" pitchFamily="34" charset="0"/>
              <a:buChar char="•"/>
            </a:pPr>
            <a:r>
              <a:rPr lang="es-PE" sz="2800" dirty="0" smtClean="0"/>
              <a:t>Estilo definido en una parte de la página.</a:t>
            </a:r>
          </a:p>
          <a:p>
            <a:endParaRPr lang="es-PE" sz="2800" dirty="0"/>
          </a:p>
          <a:p>
            <a:r>
              <a:rPr lang="es-PE" sz="2400" dirty="0" smtClean="0"/>
              <a:t>        &lt;</a:t>
            </a:r>
            <a:r>
              <a:rPr lang="es-PE" sz="2400" dirty="0"/>
              <a:t>div </a:t>
            </a:r>
            <a:r>
              <a:rPr lang="es-PE" sz="2400" dirty="0" err="1"/>
              <a:t>style</a:t>
            </a:r>
            <a:r>
              <a:rPr lang="es-PE" sz="2400" dirty="0"/>
              <a:t>="color:#000099; </a:t>
            </a:r>
            <a:r>
              <a:rPr lang="es-PE" sz="2400" dirty="0" err="1"/>
              <a:t>font-weight:bold</a:t>
            </a:r>
            <a:r>
              <a:rPr lang="es-PE" sz="2400" dirty="0"/>
              <a:t>"&gt;</a:t>
            </a:r>
            <a:br>
              <a:rPr lang="es-PE" sz="2400" dirty="0"/>
            </a:br>
            <a:r>
              <a:rPr lang="es-PE" sz="2400" dirty="0"/>
              <a:t> </a:t>
            </a:r>
            <a:r>
              <a:rPr lang="es-PE" sz="2400" dirty="0" smtClean="0"/>
              <a:t>       &lt;</a:t>
            </a:r>
            <a:r>
              <a:rPr lang="es-PE" sz="2400" dirty="0"/>
              <a:t>h3&gt;Estas etiquetas van en &lt;i&gt;azul </a:t>
            </a:r>
            <a:r>
              <a:rPr lang="es-PE" sz="2400" dirty="0" smtClean="0"/>
              <a:t>y negrita</a:t>
            </a:r>
            <a:r>
              <a:rPr lang="es-PE" sz="2400" dirty="0"/>
              <a:t>&lt;/</a:t>
            </a:r>
            <a:r>
              <a:rPr lang="es-PE" sz="2400" dirty="0" smtClean="0"/>
              <a:t>i</a:t>
            </a:r>
            <a:r>
              <a:rPr lang="es-PE" sz="2400" dirty="0"/>
              <a:t>	</a:t>
            </a:r>
            <a:r>
              <a:rPr lang="es-PE" sz="2400" dirty="0" smtClean="0"/>
              <a:t>&lt;/</a:t>
            </a:r>
            <a:r>
              <a:rPr lang="es-PE" sz="2400" dirty="0"/>
              <a:t>h3&gt;</a:t>
            </a:r>
            <a:br>
              <a:rPr lang="es-PE" sz="2400" dirty="0"/>
            </a:br>
            <a:r>
              <a:rPr lang="es-PE" sz="2400" dirty="0"/>
              <a:t> </a:t>
            </a:r>
            <a:r>
              <a:rPr lang="es-PE" sz="2400" dirty="0" smtClean="0"/>
              <a:t>       &lt;</a:t>
            </a:r>
            <a:r>
              <a:rPr lang="es-PE" sz="2400" dirty="0"/>
              <a:t>p&gt;</a:t>
            </a:r>
            <a:br>
              <a:rPr lang="es-PE" sz="2400" dirty="0"/>
            </a:br>
            <a:r>
              <a:rPr lang="es-PE" sz="2400" dirty="0"/>
              <a:t> </a:t>
            </a:r>
            <a:r>
              <a:rPr lang="es-PE" sz="2400" dirty="0" smtClean="0"/>
              <a:t>          Seguimos </a:t>
            </a:r>
            <a:r>
              <a:rPr lang="es-PE" sz="2400" dirty="0"/>
              <a:t>dentro del DIV, luego permanecen los etilos </a:t>
            </a:r>
            <a:br>
              <a:rPr lang="es-PE" sz="2400" dirty="0"/>
            </a:br>
            <a:r>
              <a:rPr lang="es-PE" sz="2400" dirty="0"/>
              <a:t> </a:t>
            </a:r>
            <a:r>
              <a:rPr lang="es-PE" sz="2400" dirty="0" smtClean="0"/>
              <a:t>       &lt;/</a:t>
            </a:r>
            <a:r>
              <a:rPr lang="es-PE" sz="2400" dirty="0"/>
              <a:t>p&gt; </a:t>
            </a:r>
            <a:br>
              <a:rPr lang="es-PE" sz="2400" dirty="0"/>
            </a:br>
            <a:r>
              <a:rPr lang="es-PE" sz="2400" dirty="0"/>
              <a:t> </a:t>
            </a:r>
            <a:r>
              <a:rPr lang="es-PE" sz="2400" dirty="0" smtClean="0"/>
              <a:t>       &lt;/</a:t>
            </a:r>
            <a:r>
              <a:rPr lang="es-PE" sz="2400" dirty="0"/>
              <a:t>div&gt; </a:t>
            </a:r>
            <a:endParaRPr lang="es-PE" sz="2400" dirty="0" smtClean="0"/>
          </a:p>
        </p:txBody>
      </p:sp>
    </p:spTree>
    <p:extLst>
      <p:ext uri="{BB962C8B-B14F-4D97-AF65-F5344CB8AC3E}">
        <p14:creationId xmlns:p14="http://schemas.microsoft.com/office/powerpoint/2010/main" val="1057027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a:bodyPr>
          <a:lstStyle/>
          <a:p>
            <a:r>
              <a:rPr lang="es-PE" dirty="0">
                <a:solidFill>
                  <a:schemeClr val="bg1"/>
                </a:solidFill>
              </a:rPr>
              <a:t>Definición de las </a:t>
            </a:r>
            <a:r>
              <a:rPr lang="es-PE" dirty="0" smtClean="0">
                <a:solidFill>
                  <a:schemeClr val="bg1"/>
                </a:solidFill>
              </a:rPr>
              <a:t>CSS (Cont.)</a:t>
            </a:r>
            <a:endParaRPr lang="es-PE" dirty="0">
              <a:solidFill>
                <a:schemeClr val="bg1"/>
              </a:solidFill>
            </a:endParaRPr>
          </a:p>
        </p:txBody>
      </p:sp>
      <p:sp>
        <p:nvSpPr>
          <p:cNvPr id="5" name="4 CuadroTexto"/>
          <p:cNvSpPr txBox="1"/>
          <p:nvPr/>
        </p:nvSpPr>
        <p:spPr>
          <a:xfrm>
            <a:off x="467544" y="1536466"/>
            <a:ext cx="8280920" cy="4708981"/>
          </a:xfrm>
          <a:prstGeom prst="rect">
            <a:avLst/>
          </a:prstGeom>
          <a:noFill/>
        </p:spPr>
        <p:txBody>
          <a:bodyPr wrap="square" rtlCol="0">
            <a:spAutoFit/>
          </a:bodyPr>
          <a:lstStyle/>
          <a:p>
            <a:pPr marL="285750" indent="-285750">
              <a:buFont typeface="Arial" pitchFamily="34" charset="0"/>
              <a:buChar char="•"/>
            </a:pPr>
            <a:r>
              <a:rPr lang="es-PE" sz="2800" dirty="0" smtClean="0"/>
              <a:t>Estilo definido para toda una pagina.</a:t>
            </a:r>
          </a:p>
          <a:p>
            <a:pPr lvl="1"/>
            <a:r>
              <a:rPr lang="en-US" sz="1600" dirty="0" smtClean="0"/>
              <a:t>&lt;</a:t>
            </a:r>
            <a:r>
              <a:rPr lang="es-PE" sz="1600" dirty="0" err="1" smtClean="0"/>
              <a:t>html</a:t>
            </a:r>
            <a:r>
              <a:rPr lang="es-PE" sz="1600" dirty="0"/>
              <a:t>&gt;</a:t>
            </a:r>
            <a:br>
              <a:rPr lang="es-PE" sz="1600" dirty="0"/>
            </a:br>
            <a:r>
              <a:rPr lang="es-PE" sz="1600" dirty="0"/>
              <a:t>&lt;head&gt;</a:t>
            </a:r>
            <a:br>
              <a:rPr lang="es-PE" sz="1600" dirty="0"/>
            </a:br>
            <a:r>
              <a:rPr lang="es-PE" sz="1600" dirty="0"/>
              <a:t> </a:t>
            </a:r>
            <a:r>
              <a:rPr lang="es-PE" sz="1600" dirty="0" smtClean="0"/>
              <a:t>   &lt;</a:t>
            </a:r>
            <a:r>
              <a:rPr lang="es-PE" sz="1600" dirty="0" err="1"/>
              <a:t>title</a:t>
            </a:r>
            <a:r>
              <a:rPr lang="es-PE" sz="1600" dirty="0"/>
              <a:t>&gt;Ejemplo de estilos para toda una </a:t>
            </a:r>
            <a:r>
              <a:rPr lang="es-PE" sz="1600" dirty="0" err="1"/>
              <a:t>p&amp;aacute;gina</a:t>
            </a:r>
            <a:r>
              <a:rPr lang="es-PE" sz="1600" dirty="0"/>
              <a:t>&lt;/</a:t>
            </a:r>
            <a:r>
              <a:rPr lang="es-PE" sz="1600" dirty="0" err="1"/>
              <a:t>title</a:t>
            </a:r>
            <a:r>
              <a:rPr lang="es-PE" sz="1600" dirty="0"/>
              <a:t>&gt;</a:t>
            </a:r>
            <a:br>
              <a:rPr lang="es-PE" sz="1600" dirty="0"/>
            </a:br>
            <a:r>
              <a:rPr lang="es-PE" sz="1600" dirty="0"/>
              <a:t> </a:t>
            </a:r>
            <a:r>
              <a:rPr lang="es-PE" sz="1600" dirty="0" smtClean="0"/>
              <a:t>   &lt;</a:t>
            </a:r>
            <a:r>
              <a:rPr lang="es-PE" sz="1600" dirty="0"/>
              <a:t>STYLE </a:t>
            </a:r>
            <a:r>
              <a:rPr lang="es-PE" sz="1600" dirty="0" err="1"/>
              <a:t>type</a:t>
            </a:r>
            <a:r>
              <a:rPr lang="es-PE" sz="1600" dirty="0"/>
              <a:t>="</a:t>
            </a:r>
            <a:r>
              <a:rPr lang="es-PE" sz="1600" dirty="0" err="1"/>
              <a:t>text</a:t>
            </a:r>
            <a:r>
              <a:rPr lang="es-PE" sz="1600" dirty="0"/>
              <a:t>/</a:t>
            </a:r>
            <a:r>
              <a:rPr lang="es-PE" sz="1600" dirty="0" err="1"/>
              <a:t>css</a:t>
            </a:r>
            <a:r>
              <a:rPr lang="es-PE" sz="1600" dirty="0"/>
              <a:t>"&gt;</a:t>
            </a:r>
            <a:br>
              <a:rPr lang="es-PE" sz="1600" dirty="0"/>
            </a:br>
            <a:r>
              <a:rPr lang="es-PE" sz="1600" dirty="0"/>
              <a:t> </a:t>
            </a:r>
            <a:r>
              <a:rPr lang="es-PE" sz="1600" dirty="0" smtClean="0"/>
              <a:t>   &lt;!-- </a:t>
            </a:r>
            <a:r>
              <a:rPr lang="es-PE" sz="1600" dirty="0"/>
              <a:t/>
            </a:r>
            <a:br>
              <a:rPr lang="es-PE" sz="1600" dirty="0"/>
            </a:br>
            <a:r>
              <a:rPr lang="es-PE" sz="1600" dirty="0"/>
              <a:t> </a:t>
            </a:r>
            <a:r>
              <a:rPr lang="es-PE" sz="1600" dirty="0" smtClean="0"/>
              <a:t>     H1 </a:t>
            </a:r>
            <a:r>
              <a:rPr lang="es-PE" sz="1600" dirty="0"/>
              <a:t>{</a:t>
            </a:r>
            <a:r>
              <a:rPr lang="es-PE" sz="1600" dirty="0" err="1"/>
              <a:t>text-decoration</a:t>
            </a:r>
            <a:r>
              <a:rPr lang="es-PE" sz="1600" dirty="0"/>
              <a:t>: </a:t>
            </a:r>
            <a:r>
              <a:rPr lang="es-PE" sz="1600" dirty="0" err="1"/>
              <a:t>underline</a:t>
            </a:r>
            <a:r>
              <a:rPr lang="es-PE" sz="1600" dirty="0"/>
              <a:t>; </a:t>
            </a:r>
            <a:r>
              <a:rPr lang="es-PE" sz="1600" dirty="0" err="1"/>
              <a:t>text-align:center</a:t>
            </a:r>
            <a:r>
              <a:rPr lang="es-PE" sz="1600" dirty="0"/>
              <a:t>}</a:t>
            </a:r>
            <a:br>
              <a:rPr lang="es-PE" sz="1600" dirty="0"/>
            </a:br>
            <a:r>
              <a:rPr lang="es-PE" sz="1600" dirty="0"/>
              <a:t> </a:t>
            </a:r>
            <a:r>
              <a:rPr lang="es-PE" sz="1600" dirty="0" smtClean="0"/>
              <a:t>     P </a:t>
            </a:r>
            <a:r>
              <a:rPr lang="es-PE" sz="1600" dirty="0"/>
              <a:t>{</a:t>
            </a:r>
            <a:r>
              <a:rPr lang="es-PE" sz="1600" dirty="0" err="1"/>
              <a:t>font-Family:arial,verdana</a:t>
            </a:r>
            <a:r>
              <a:rPr lang="es-PE" sz="1600" dirty="0"/>
              <a:t>; color: </a:t>
            </a:r>
            <a:r>
              <a:rPr lang="es-PE" sz="1600" dirty="0" err="1"/>
              <a:t>white</a:t>
            </a:r>
            <a:r>
              <a:rPr lang="es-PE" sz="1600" dirty="0"/>
              <a:t>; </a:t>
            </a:r>
            <a:r>
              <a:rPr lang="es-PE" sz="1600" dirty="0" err="1"/>
              <a:t>background</a:t>
            </a:r>
            <a:r>
              <a:rPr lang="es-PE" sz="1600" dirty="0"/>
              <a:t>-color: </a:t>
            </a:r>
            <a:r>
              <a:rPr lang="es-PE" sz="1600" dirty="0" err="1"/>
              <a:t>black</a:t>
            </a:r>
            <a:r>
              <a:rPr lang="es-PE" sz="1600" dirty="0"/>
              <a:t>}</a:t>
            </a:r>
            <a:br>
              <a:rPr lang="es-PE" sz="1600" dirty="0"/>
            </a:br>
            <a:r>
              <a:rPr lang="es-PE" sz="1600" dirty="0"/>
              <a:t> </a:t>
            </a:r>
            <a:r>
              <a:rPr lang="es-PE" sz="1600" dirty="0" smtClean="0"/>
              <a:t>     BODY </a:t>
            </a:r>
            <a:r>
              <a:rPr lang="es-PE" sz="1600" dirty="0"/>
              <a:t>{</a:t>
            </a:r>
            <a:r>
              <a:rPr lang="es-PE" sz="1600" dirty="0" err="1"/>
              <a:t>color:black;background-color</a:t>
            </a:r>
            <a:r>
              <a:rPr lang="es-PE" sz="1600" dirty="0"/>
              <a:t>: #</a:t>
            </a:r>
            <a:r>
              <a:rPr lang="es-PE" sz="1600" dirty="0" err="1"/>
              <a:t>cccccc</a:t>
            </a:r>
            <a:r>
              <a:rPr lang="es-PE" sz="1600" dirty="0"/>
              <a:t>; text-indent:1cm}</a:t>
            </a:r>
            <a:br>
              <a:rPr lang="es-PE" sz="1600" dirty="0"/>
            </a:br>
            <a:r>
              <a:rPr lang="es-PE" sz="1600" dirty="0"/>
              <a:t> </a:t>
            </a:r>
            <a:r>
              <a:rPr lang="es-PE" sz="1600" dirty="0" smtClean="0"/>
              <a:t>   // </a:t>
            </a:r>
            <a:r>
              <a:rPr lang="es-PE" sz="1600" dirty="0"/>
              <a:t>--&gt;</a:t>
            </a:r>
            <a:br>
              <a:rPr lang="es-PE" sz="1600" dirty="0"/>
            </a:br>
            <a:r>
              <a:rPr lang="es-PE" sz="1600" dirty="0"/>
              <a:t> &lt;/STYLE&gt;</a:t>
            </a:r>
            <a:br>
              <a:rPr lang="es-PE" sz="1600" dirty="0"/>
            </a:br>
            <a:r>
              <a:rPr lang="es-PE" sz="1600" dirty="0"/>
              <a:t>&lt;/head&gt; </a:t>
            </a:r>
          </a:p>
          <a:p>
            <a:pPr lvl="1"/>
            <a:r>
              <a:rPr lang="es-PE" sz="1600" dirty="0"/>
              <a:t>&lt;</a:t>
            </a:r>
            <a:r>
              <a:rPr lang="es-PE" sz="1600" dirty="0" err="1"/>
              <a:t>body</a:t>
            </a:r>
            <a:r>
              <a:rPr lang="es-PE" sz="1600" dirty="0"/>
              <a:t>&gt;</a:t>
            </a:r>
            <a:br>
              <a:rPr lang="es-PE" sz="1600" dirty="0"/>
            </a:br>
            <a:r>
              <a:rPr lang="es-PE" sz="1600" dirty="0" smtClean="0"/>
              <a:t>  &lt;</a:t>
            </a:r>
            <a:r>
              <a:rPr lang="es-PE" sz="1600" dirty="0"/>
              <a:t>h1&gt;</a:t>
            </a:r>
            <a:r>
              <a:rPr lang="es-PE" sz="1600" dirty="0" err="1"/>
              <a:t>P&amp;aacute;gina</a:t>
            </a:r>
            <a:r>
              <a:rPr lang="es-PE" sz="1600" dirty="0"/>
              <a:t> con estilos&lt;/h1&gt;</a:t>
            </a:r>
            <a:br>
              <a:rPr lang="es-PE" sz="1600" dirty="0"/>
            </a:br>
            <a:r>
              <a:rPr lang="es-PE" sz="1600" dirty="0" smtClean="0"/>
              <a:t>    Bienvenidos</a:t>
            </a:r>
            <a:r>
              <a:rPr lang="es-PE" sz="1600" dirty="0"/>
              <a:t>...</a:t>
            </a:r>
            <a:br>
              <a:rPr lang="es-PE" sz="1600" dirty="0"/>
            </a:br>
            <a:r>
              <a:rPr lang="es-PE" sz="1600" dirty="0" smtClean="0"/>
              <a:t>    &lt;</a:t>
            </a:r>
            <a:r>
              <a:rPr lang="es-PE" sz="1600" dirty="0"/>
              <a:t>p&gt;Siento ser tan hortera, pero esto es un ejemplo sin </a:t>
            </a:r>
            <a:r>
              <a:rPr lang="es-PE" sz="1600" dirty="0" err="1"/>
              <a:t>m&amp;aacute;s</a:t>
            </a:r>
            <a:r>
              <a:rPr lang="es-PE" sz="1600" dirty="0"/>
              <a:t> importancia&lt;/p&gt;</a:t>
            </a:r>
            <a:br>
              <a:rPr lang="es-PE" sz="1600" dirty="0"/>
            </a:br>
            <a:r>
              <a:rPr lang="es-PE" sz="1600" dirty="0"/>
              <a:t>&lt;/</a:t>
            </a:r>
            <a:r>
              <a:rPr lang="es-PE" sz="1600" dirty="0" err="1"/>
              <a:t>body</a:t>
            </a:r>
            <a:r>
              <a:rPr lang="es-PE" sz="1600" dirty="0"/>
              <a:t>&gt;</a:t>
            </a:r>
            <a:br>
              <a:rPr lang="es-PE" sz="1600" dirty="0"/>
            </a:br>
            <a:r>
              <a:rPr lang="es-PE" sz="1600" dirty="0"/>
              <a:t>&lt;/</a:t>
            </a:r>
            <a:r>
              <a:rPr lang="es-PE" sz="1600" dirty="0" err="1"/>
              <a:t>html</a:t>
            </a:r>
            <a:r>
              <a:rPr lang="es-PE" sz="1600" dirty="0" smtClean="0"/>
              <a:t>&gt;</a:t>
            </a:r>
            <a:endParaRPr lang="es-PE" sz="1400" dirty="0" smtClean="0"/>
          </a:p>
        </p:txBody>
      </p:sp>
    </p:spTree>
    <p:extLst>
      <p:ext uri="{BB962C8B-B14F-4D97-AF65-F5344CB8AC3E}">
        <p14:creationId xmlns:p14="http://schemas.microsoft.com/office/powerpoint/2010/main" val="86485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a:solidFill>
            <a:srgbClr val="C00000"/>
          </a:solidFill>
          <a:ln>
            <a:solidFill>
              <a:srgbClr val="C00000"/>
            </a:solidFill>
          </a:ln>
        </p:spPr>
        <p:txBody>
          <a:bodyPr>
            <a:normAutofit/>
          </a:bodyPr>
          <a:lstStyle/>
          <a:p>
            <a:r>
              <a:rPr lang="es-PE" dirty="0">
                <a:solidFill>
                  <a:schemeClr val="bg1"/>
                </a:solidFill>
              </a:rPr>
              <a:t>Definición de las </a:t>
            </a:r>
            <a:r>
              <a:rPr lang="es-PE" dirty="0" smtClean="0">
                <a:solidFill>
                  <a:schemeClr val="bg1"/>
                </a:solidFill>
              </a:rPr>
              <a:t>CSS (Cont.)</a:t>
            </a:r>
            <a:endParaRPr lang="es-PE" dirty="0">
              <a:solidFill>
                <a:schemeClr val="bg1"/>
              </a:solidFill>
            </a:endParaRPr>
          </a:p>
        </p:txBody>
      </p:sp>
      <p:sp>
        <p:nvSpPr>
          <p:cNvPr id="4" name="3 Marcador de contenido"/>
          <p:cNvSpPr>
            <a:spLocks noGrp="1"/>
          </p:cNvSpPr>
          <p:nvPr>
            <p:ph sz="half" idx="1"/>
          </p:nvPr>
        </p:nvSpPr>
        <p:spPr>
          <a:xfrm>
            <a:off x="467544" y="1727133"/>
            <a:ext cx="4038600" cy="4525963"/>
          </a:xfrm>
        </p:spPr>
        <p:txBody>
          <a:bodyPr>
            <a:normAutofit fontScale="25000" lnSpcReduction="20000"/>
          </a:bodyPr>
          <a:lstStyle/>
          <a:p>
            <a:pPr marL="400050" lvl="1" indent="0">
              <a:buNone/>
            </a:pPr>
            <a:r>
              <a:rPr lang="es-PE" sz="5600" dirty="0"/>
              <a:t>p  {</a:t>
            </a:r>
          </a:p>
          <a:p>
            <a:pPr marL="400050" lvl="1" indent="0">
              <a:buNone/>
            </a:pPr>
            <a:r>
              <a:rPr lang="es-PE" sz="5600" dirty="0"/>
              <a:t> </a:t>
            </a:r>
            <a:r>
              <a:rPr lang="es-PE" sz="5600" dirty="0" err="1"/>
              <a:t>font-size</a:t>
            </a:r>
            <a:r>
              <a:rPr lang="es-PE" sz="5600" dirty="0"/>
              <a:t> </a:t>
            </a:r>
            <a:r>
              <a:rPr lang="es-PE" sz="5600" b="1" dirty="0"/>
              <a:t>: 12pt;</a:t>
            </a:r>
          </a:p>
          <a:p>
            <a:pPr marL="400050" lvl="1" indent="0">
              <a:buNone/>
            </a:pPr>
            <a:r>
              <a:rPr lang="es-PE" sz="5600" dirty="0"/>
              <a:t> </a:t>
            </a:r>
            <a:r>
              <a:rPr lang="es-PE" sz="5600" dirty="0" err="1"/>
              <a:t>font-family</a:t>
            </a:r>
            <a:r>
              <a:rPr lang="es-PE" sz="5600" dirty="0"/>
              <a:t> </a:t>
            </a:r>
            <a:r>
              <a:rPr lang="es-PE" sz="5600" b="1" dirty="0"/>
              <a:t>: </a:t>
            </a:r>
            <a:r>
              <a:rPr lang="es-PE" sz="5600" b="1" dirty="0" err="1"/>
              <a:t>arial,helvetica</a:t>
            </a:r>
            <a:r>
              <a:rPr lang="es-PE" sz="5600" b="1" dirty="0"/>
              <a:t>;</a:t>
            </a:r>
          </a:p>
          <a:p>
            <a:pPr marL="400050" lvl="1" indent="0">
              <a:buNone/>
            </a:pPr>
            <a:r>
              <a:rPr lang="es-PE" sz="5600" dirty="0"/>
              <a:t> </a:t>
            </a:r>
            <a:r>
              <a:rPr lang="es-PE" sz="5600" dirty="0" err="1"/>
              <a:t>font-weight</a:t>
            </a:r>
            <a:r>
              <a:rPr lang="es-PE" sz="5600" dirty="0"/>
              <a:t> </a:t>
            </a:r>
            <a:r>
              <a:rPr lang="es-PE" sz="5600" b="1" dirty="0"/>
              <a:t>: normal;</a:t>
            </a:r>
          </a:p>
          <a:p>
            <a:pPr marL="400050" lvl="1" indent="0">
              <a:buNone/>
            </a:pPr>
            <a:r>
              <a:rPr lang="es-PE" sz="5600" dirty="0" smtClean="0"/>
              <a:t>}</a:t>
            </a:r>
            <a:endParaRPr lang="es-PE" sz="5600" dirty="0"/>
          </a:p>
          <a:p>
            <a:pPr marL="400050" lvl="1" indent="0">
              <a:buNone/>
            </a:pPr>
            <a:r>
              <a:rPr lang="es-PE" sz="5600" dirty="0"/>
              <a:t>h1  {</a:t>
            </a:r>
          </a:p>
          <a:p>
            <a:pPr marL="400050" lvl="1" indent="0">
              <a:buNone/>
            </a:pPr>
            <a:r>
              <a:rPr lang="es-PE" sz="5600" dirty="0"/>
              <a:t> </a:t>
            </a:r>
            <a:r>
              <a:rPr lang="es-PE" sz="5600" dirty="0" err="1"/>
              <a:t>font-size</a:t>
            </a:r>
            <a:r>
              <a:rPr lang="es-PE" sz="5600" dirty="0"/>
              <a:t> </a:t>
            </a:r>
            <a:r>
              <a:rPr lang="es-PE" sz="5600" b="1" dirty="0"/>
              <a:t>: 36pt;</a:t>
            </a:r>
          </a:p>
          <a:p>
            <a:pPr marL="400050" lvl="1" indent="0">
              <a:buNone/>
            </a:pPr>
            <a:r>
              <a:rPr lang="es-PE" sz="5600" dirty="0"/>
              <a:t> </a:t>
            </a:r>
            <a:r>
              <a:rPr lang="es-PE" sz="5600" dirty="0" err="1"/>
              <a:t>font-family</a:t>
            </a:r>
            <a:r>
              <a:rPr lang="es-PE" sz="5600" dirty="0"/>
              <a:t> </a:t>
            </a:r>
            <a:r>
              <a:rPr lang="es-PE" sz="5600" b="1" dirty="0"/>
              <a:t>: </a:t>
            </a:r>
            <a:r>
              <a:rPr lang="es-PE" sz="5600" b="1" dirty="0" err="1"/>
              <a:t>verdana,arial</a:t>
            </a:r>
            <a:r>
              <a:rPr lang="es-PE" sz="5600" b="1" dirty="0"/>
              <a:t>;</a:t>
            </a:r>
          </a:p>
          <a:p>
            <a:pPr marL="400050" lvl="1" indent="0">
              <a:buNone/>
            </a:pPr>
            <a:r>
              <a:rPr lang="es-PE" sz="5600" dirty="0"/>
              <a:t> </a:t>
            </a:r>
            <a:r>
              <a:rPr lang="es-PE" sz="5600" dirty="0" err="1"/>
              <a:t>text-decoration</a:t>
            </a:r>
            <a:r>
              <a:rPr lang="es-PE" sz="5600" dirty="0"/>
              <a:t> </a:t>
            </a:r>
            <a:r>
              <a:rPr lang="es-PE" sz="5600" b="1" dirty="0"/>
              <a:t>: </a:t>
            </a:r>
            <a:r>
              <a:rPr lang="es-PE" sz="5600" b="1" dirty="0" err="1"/>
              <a:t>underline</a:t>
            </a:r>
            <a:r>
              <a:rPr lang="es-PE" sz="5600" b="1" dirty="0"/>
              <a:t>;</a:t>
            </a:r>
          </a:p>
          <a:p>
            <a:pPr marL="400050" lvl="1" indent="0">
              <a:buNone/>
            </a:pPr>
            <a:r>
              <a:rPr lang="es-PE" sz="5600" dirty="0"/>
              <a:t> </a:t>
            </a:r>
            <a:r>
              <a:rPr lang="es-PE" sz="5600" dirty="0" err="1"/>
              <a:t>text-align</a:t>
            </a:r>
            <a:r>
              <a:rPr lang="es-PE" sz="5600" dirty="0"/>
              <a:t> </a:t>
            </a:r>
            <a:r>
              <a:rPr lang="es-PE" sz="5600" b="1" dirty="0"/>
              <a:t>: center;</a:t>
            </a:r>
          </a:p>
          <a:p>
            <a:pPr marL="400050" lvl="1" indent="0">
              <a:buNone/>
            </a:pPr>
            <a:r>
              <a:rPr lang="es-PE" sz="5600" dirty="0"/>
              <a:t> </a:t>
            </a:r>
            <a:r>
              <a:rPr lang="es-PE" sz="5600" dirty="0" err="1"/>
              <a:t>background</a:t>
            </a:r>
            <a:r>
              <a:rPr lang="es-PE" sz="5600" dirty="0"/>
              <a:t>-color </a:t>
            </a:r>
            <a:r>
              <a:rPr lang="es-PE" sz="5600" b="1" dirty="0"/>
              <a:t>: </a:t>
            </a:r>
            <a:r>
              <a:rPr lang="es-PE" sz="5600" b="1" dirty="0" err="1"/>
              <a:t>Teal</a:t>
            </a:r>
            <a:r>
              <a:rPr lang="es-PE" sz="5600" b="1" dirty="0"/>
              <a:t>;</a:t>
            </a:r>
          </a:p>
          <a:p>
            <a:pPr marL="400050" lvl="1" indent="0">
              <a:buNone/>
            </a:pPr>
            <a:r>
              <a:rPr lang="es-PE" sz="5600" dirty="0" smtClean="0"/>
              <a:t>}</a:t>
            </a:r>
            <a:endParaRPr lang="es-PE" sz="5600" dirty="0"/>
          </a:p>
          <a:p>
            <a:pPr marL="400050" lvl="1" indent="0">
              <a:buNone/>
            </a:pPr>
            <a:r>
              <a:rPr lang="es-PE" sz="5600" dirty="0" err="1"/>
              <a:t>td</a:t>
            </a:r>
            <a:r>
              <a:rPr lang="es-PE" sz="5600" dirty="0"/>
              <a:t>  {</a:t>
            </a:r>
          </a:p>
          <a:p>
            <a:pPr marL="400050" lvl="1" indent="0">
              <a:buNone/>
            </a:pPr>
            <a:r>
              <a:rPr lang="es-PE" sz="5600" dirty="0"/>
              <a:t> </a:t>
            </a:r>
            <a:r>
              <a:rPr lang="es-PE" sz="5600" dirty="0" err="1"/>
              <a:t>font-size</a:t>
            </a:r>
            <a:r>
              <a:rPr lang="es-PE" sz="5600" dirty="0"/>
              <a:t> </a:t>
            </a:r>
            <a:r>
              <a:rPr lang="es-PE" sz="5600" b="1" dirty="0"/>
              <a:t>: 10pt;</a:t>
            </a:r>
          </a:p>
          <a:p>
            <a:pPr marL="400050" lvl="1" indent="0">
              <a:buNone/>
            </a:pPr>
            <a:r>
              <a:rPr lang="es-PE" sz="5600" dirty="0"/>
              <a:t> </a:t>
            </a:r>
            <a:r>
              <a:rPr lang="es-PE" sz="5600" dirty="0" err="1"/>
              <a:t>font-family</a:t>
            </a:r>
            <a:r>
              <a:rPr lang="es-PE" sz="5600" dirty="0"/>
              <a:t> </a:t>
            </a:r>
            <a:r>
              <a:rPr lang="es-PE" sz="5600" b="1" dirty="0"/>
              <a:t>: </a:t>
            </a:r>
            <a:r>
              <a:rPr lang="es-PE" sz="5600" b="1" dirty="0" err="1"/>
              <a:t>verdana,arial</a:t>
            </a:r>
            <a:r>
              <a:rPr lang="es-PE" sz="5600" b="1" dirty="0"/>
              <a:t>;</a:t>
            </a:r>
          </a:p>
          <a:p>
            <a:pPr marL="400050" lvl="1" indent="0">
              <a:buNone/>
            </a:pPr>
            <a:r>
              <a:rPr lang="es-PE" sz="5600" dirty="0"/>
              <a:t> </a:t>
            </a:r>
            <a:r>
              <a:rPr lang="es-PE" sz="5600" dirty="0" err="1"/>
              <a:t>text-align</a:t>
            </a:r>
            <a:r>
              <a:rPr lang="es-PE" sz="5600" dirty="0"/>
              <a:t> </a:t>
            </a:r>
            <a:r>
              <a:rPr lang="es-PE" sz="5600" b="1" dirty="0"/>
              <a:t>: center;</a:t>
            </a:r>
          </a:p>
          <a:p>
            <a:pPr marL="400050" lvl="1" indent="0">
              <a:buNone/>
            </a:pPr>
            <a:r>
              <a:rPr lang="es-PE" sz="5600" dirty="0"/>
              <a:t> </a:t>
            </a:r>
            <a:r>
              <a:rPr lang="es-PE" sz="5600" dirty="0" err="1"/>
              <a:t>background</a:t>
            </a:r>
            <a:r>
              <a:rPr lang="es-PE" sz="5600" dirty="0"/>
              <a:t>-color </a:t>
            </a:r>
            <a:r>
              <a:rPr lang="es-PE" sz="5600" b="1" dirty="0"/>
              <a:t>: </a:t>
            </a:r>
            <a:r>
              <a:rPr lang="es-PE" sz="5600" b="1" dirty="0" err="1"/>
              <a:t>black</a:t>
            </a:r>
            <a:r>
              <a:rPr lang="es-PE" sz="5600" b="1" dirty="0"/>
              <a:t>;</a:t>
            </a:r>
          </a:p>
          <a:p>
            <a:pPr marL="400050" lvl="1" indent="0">
              <a:buNone/>
            </a:pPr>
            <a:r>
              <a:rPr lang="es-PE" sz="5600" dirty="0" smtClean="0"/>
              <a:t>}</a:t>
            </a:r>
            <a:endParaRPr lang="es-PE" sz="5600" dirty="0"/>
          </a:p>
          <a:p>
            <a:pPr marL="400050" lvl="1" indent="0">
              <a:buNone/>
            </a:pPr>
            <a:r>
              <a:rPr lang="es-PE" sz="5600" dirty="0" err="1"/>
              <a:t>body</a:t>
            </a:r>
            <a:r>
              <a:rPr lang="es-PE" sz="5600" dirty="0"/>
              <a:t> {</a:t>
            </a:r>
          </a:p>
          <a:p>
            <a:pPr marL="400050" lvl="1" indent="0">
              <a:buNone/>
            </a:pPr>
            <a:r>
              <a:rPr lang="es-PE" sz="5600" dirty="0" err="1"/>
              <a:t>background</a:t>
            </a:r>
            <a:r>
              <a:rPr lang="es-PE" sz="5600" dirty="0"/>
              <a:t>-color </a:t>
            </a:r>
            <a:r>
              <a:rPr lang="es-PE" sz="5600" b="1" dirty="0"/>
              <a:t>: #006600;</a:t>
            </a:r>
          </a:p>
          <a:p>
            <a:pPr marL="400050" lvl="1" indent="0">
              <a:buNone/>
            </a:pPr>
            <a:r>
              <a:rPr lang="es-PE" sz="5600" dirty="0"/>
              <a:t> </a:t>
            </a:r>
            <a:r>
              <a:rPr lang="es-PE" sz="5600" dirty="0" err="1"/>
              <a:t>font-family</a:t>
            </a:r>
            <a:r>
              <a:rPr lang="es-PE" sz="5600" dirty="0"/>
              <a:t> </a:t>
            </a:r>
            <a:r>
              <a:rPr lang="es-PE" sz="5600" b="1" dirty="0"/>
              <a:t>: </a:t>
            </a:r>
            <a:r>
              <a:rPr lang="es-PE" sz="5600" b="1" dirty="0" err="1"/>
              <a:t>arial</a:t>
            </a:r>
            <a:r>
              <a:rPr lang="es-PE" sz="5600" b="1" dirty="0"/>
              <a:t>;</a:t>
            </a:r>
          </a:p>
          <a:p>
            <a:pPr marL="400050" lvl="1" indent="0">
              <a:buNone/>
            </a:pPr>
            <a:r>
              <a:rPr lang="es-PE" sz="5600" dirty="0"/>
              <a:t> color </a:t>
            </a:r>
            <a:r>
              <a:rPr lang="es-PE" sz="5600" b="1" dirty="0"/>
              <a:t>: White;</a:t>
            </a:r>
          </a:p>
          <a:p>
            <a:pPr marL="400050" lvl="1" indent="0">
              <a:buNone/>
            </a:pPr>
            <a:r>
              <a:rPr lang="es-PE" sz="5600" dirty="0"/>
              <a:t>}</a:t>
            </a:r>
          </a:p>
          <a:p>
            <a:pPr marL="0" indent="0">
              <a:buNone/>
            </a:pPr>
            <a:endParaRPr lang="es-PE" dirty="0"/>
          </a:p>
        </p:txBody>
      </p:sp>
      <p:sp>
        <p:nvSpPr>
          <p:cNvPr id="6" name="5 Marcador de contenido"/>
          <p:cNvSpPr>
            <a:spLocks noGrp="1"/>
          </p:cNvSpPr>
          <p:nvPr>
            <p:ph sz="half" idx="2"/>
          </p:nvPr>
        </p:nvSpPr>
        <p:spPr>
          <a:xfrm>
            <a:off x="4644008" y="1727133"/>
            <a:ext cx="4038600" cy="4525963"/>
          </a:xfrm>
        </p:spPr>
        <p:txBody>
          <a:bodyPr>
            <a:noAutofit/>
          </a:bodyPr>
          <a:lstStyle/>
          <a:p>
            <a:pPr marL="0" indent="0">
              <a:buNone/>
            </a:pPr>
            <a:r>
              <a:rPr lang="es-PE" sz="1400" dirty="0"/>
              <a:t>&lt;head&gt;</a:t>
            </a:r>
            <a:br>
              <a:rPr lang="es-PE" sz="1400" dirty="0"/>
            </a:br>
            <a:r>
              <a:rPr lang="es-PE" sz="1400" dirty="0"/>
              <a:t> &lt;link </a:t>
            </a:r>
            <a:r>
              <a:rPr lang="es-PE" sz="1400" dirty="0" err="1"/>
              <a:t>rel</a:t>
            </a:r>
            <a:r>
              <a:rPr lang="es-PE" sz="1400" dirty="0"/>
              <a:t>="STYLESHEET" </a:t>
            </a:r>
            <a:r>
              <a:rPr lang="es-PE" sz="1400" dirty="0" err="1"/>
              <a:t>type</a:t>
            </a:r>
            <a:r>
              <a:rPr lang="es-PE" sz="1400" dirty="0"/>
              <a:t>="</a:t>
            </a:r>
            <a:r>
              <a:rPr lang="es-PE" sz="1400" dirty="0" err="1"/>
              <a:t>text</a:t>
            </a:r>
            <a:r>
              <a:rPr lang="es-PE" sz="1400" dirty="0"/>
              <a:t>/</a:t>
            </a:r>
            <a:r>
              <a:rPr lang="es-PE" sz="1400" dirty="0" err="1"/>
              <a:t>css</a:t>
            </a:r>
            <a:r>
              <a:rPr lang="es-PE" sz="1400" dirty="0"/>
              <a:t>" </a:t>
            </a:r>
            <a:r>
              <a:rPr lang="es-PE" sz="1400" dirty="0" err="1"/>
              <a:t>href</a:t>
            </a:r>
            <a:r>
              <a:rPr lang="es-PE" sz="1400" dirty="0" smtClean="0"/>
              <a:t>=“</a:t>
            </a:r>
            <a:r>
              <a:rPr lang="es-PE" sz="1400" dirty="0" err="1" smtClean="0"/>
              <a:t>css</a:t>
            </a:r>
            <a:r>
              <a:rPr lang="es-PE" sz="1400" dirty="0" smtClean="0"/>
              <a:t>/estilos.css</a:t>
            </a:r>
            <a:r>
              <a:rPr lang="es-PE" sz="1400" dirty="0"/>
              <a:t>"&gt;</a:t>
            </a:r>
            <a:br>
              <a:rPr lang="es-PE" sz="1400" dirty="0"/>
            </a:br>
            <a:r>
              <a:rPr lang="es-PE" sz="1400" dirty="0"/>
              <a:t> &lt;</a:t>
            </a:r>
            <a:r>
              <a:rPr lang="es-PE" sz="1400" dirty="0" err="1"/>
              <a:t>title</a:t>
            </a:r>
            <a:r>
              <a:rPr lang="es-PE" sz="1400" dirty="0"/>
              <a:t>&gt;</a:t>
            </a:r>
            <a:r>
              <a:rPr lang="es-PE" sz="1400" dirty="0" err="1"/>
              <a:t>P&amp;aacute;gina</a:t>
            </a:r>
            <a:r>
              <a:rPr lang="es-PE" sz="1400" dirty="0"/>
              <a:t> que lee estilos&lt;/</a:t>
            </a:r>
            <a:r>
              <a:rPr lang="es-PE" sz="1400" dirty="0" err="1"/>
              <a:t>title</a:t>
            </a:r>
            <a:r>
              <a:rPr lang="es-PE" sz="1400" dirty="0"/>
              <a:t>&gt;</a:t>
            </a:r>
            <a:br>
              <a:rPr lang="es-PE" sz="1400" dirty="0"/>
            </a:br>
            <a:r>
              <a:rPr lang="es-PE" sz="1400" dirty="0"/>
              <a:t>&lt;/head&gt;</a:t>
            </a:r>
          </a:p>
          <a:p>
            <a:pPr marL="0" indent="0">
              <a:buNone/>
            </a:pPr>
            <a:r>
              <a:rPr lang="es-PE" sz="1400" dirty="0" smtClean="0"/>
              <a:t>&lt;</a:t>
            </a:r>
            <a:r>
              <a:rPr lang="es-PE" sz="1400" dirty="0" err="1"/>
              <a:t>body</a:t>
            </a:r>
            <a:r>
              <a:rPr lang="es-PE" sz="1400" dirty="0"/>
              <a:t>&gt;</a:t>
            </a:r>
            <a:br>
              <a:rPr lang="es-PE" sz="1400" dirty="0"/>
            </a:br>
            <a:r>
              <a:rPr lang="es-PE" sz="1400" dirty="0"/>
              <a:t>&lt;h1&gt;</a:t>
            </a:r>
            <a:r>
              <a:rPr lang="es-PE" sz="1400" dirty="0" err="1"/>
              <a:t>P&amp;aacute;gina</a:t>
            </a:r>
            <a:r>
              <a:rPr lang="es-PE" sz="1400" dirty="0"/>
              <a:t> que lee estilos&lt;/h1&gt;</a:t>
            </a:r>
            <a:br>
              <a:rPr lang="es-PE" sz="1400" dirty="0"/>
            </a:br>
            <a:r>
              <a:rPr lang="es-PE" sz="1400" dirty="0"/>
              <a:t>Esta </a:t>
            </a:r>
            <a:r>
              <a:rPr lang="es-PE" sz="1400" dirty="0" err="1"/>
              <a:t>p&amp;aacute;gina</a:t>
            </a:r>
            <a:r>
              <a:rPr lang="es-PE" sz="1400" dirty="0"/>
              <a:t> tiene en la cabecera la etiqueta necesaria para enlazar con la hoja de estilos. Es muy </a:t>
            </a:r>
            <a:r>
              <a:rPr lang="es-PE" sz="1400" dirty="0" err="1"/>
              <a:t>f&amp;aacute;cil</a:t>
            </a:r>
            <a:r>
              <a:rPr lang="es-PE" sz="1400" dirty="0"/>
              <a:t>.</a:t>
            </a:r>
            <a:br>
              <a:rPr lang="es-PE" sz="1400" dirty="0"/>
            </a:br>
            <a:r>
              <a:rPr lang="es-PE" sz="1400" dirty="0"/>
              <a:t>&lt;</a:t>
            </a:r>
            <a:r>
              <a:rPr lang="es-PE" sz="1400" dirty="0" err="1"/>
              <a:t>br</a:t>
            </a:r>
            <a:r>
              <a:rPr lang="es-PE" sz="1400" dirty="0"/>
              <a:t>&gt;</a:t>
            </a:r>
            <a:br>
              <a:rPr lang="es-PE" sz="1400" dirty="0"/>
            </a:br>
            <a:r>
              <a:rPr lang="es-PE" sz="1400" dirty="0"/>
              <a:t>&lt;</a:t>
            </a:r>
            <a:r>
              <a:rPr lang="es-PE" sz="1400" dirty="0" err="1"/>
              <a:t>br</a:t>
            </a:r>
            <a:r>
              <a:rPr lang="es-PE" sz="1400" dirty="0"/>
              <a:t>&gt;</a:t>
            </a:r>
            <a:br>
              <a:rPr lang="es-PE" sz="1400" dirty="0"/>
            </a:br>
            <a:r>
              <a:rPr lang="es-PE" sz="1400" dirty="0"/>
              <a:t>&lt;</a:t>
            </a:r>
            <a:r>
              <a:rPr lang="es-PE" sz="1400" dirty="0" err="1"/>
              <a:t>table</a:t>
            </a:r>
            <a:r>
              <a:rPr lang="es-PE" sz="1400" dirty="0"/>
              <a:t> </a:t>
            </a:r>
            <a:r>
              <a:rPr lang="es-PE" sz="1400" dirty="0" err="1"/>
              <a:t>width</a:t>
            </a:r>
            <a:r>
              <a:rPr lang="es-PE" sz="1400" dirty="0"/>
              <a:t>="300" </a:t>
            </a:r>
            <a:r>
              <a:rPr lang="es-PE" sz="1400" dirty="0" err="1"/>
              <a:t>cellspacing</a:t>
            </a:r>
            <a:r>
              <a:rPr lang="es-PE" sz="1400" dirty="0"/>
              <a:t>="2" </a:t>
            </a:r>
            <a:r>
              <a:rPr lang="es-PE" sz="1400" dirty="0" err="1"/>
              <a:t>cellpadding</a:t>
            </a:r>
            <a:r>
              <a:rPr lang="es-PE" sz="1400" dirty="0"/>
              <a:t>="2" </a:t>
            </a:r>
            <a:r>
              <a:rPr lang="es-PE" sz="1400" dirty="0" err="1"/>
              <a:t>border</a:t>
            </a:r>
            <a:r>
              <a:rPr lang="es-PE" sz="1400" dirty="0"/>
              <a:t>="0"&gt;</a:t>
            </a:r>
            <a:br>
              <a:rPr lang="es-PE" sz="1400" dirty="0"/>
            </a:br>
            <a:r>
              <a:rPr lang="es-PE" sz="1400" dirty="0"/>
              <a:t>&lt;</a:t>
            </a:r>
            <a:r>
              <a:rPr lang="es-PE" sz="1400" dirty="0" err="1"/>
              <a:t>tr</a:t>
            </a:r>
            <a:r>
              <a:rPr lang="es-PE" sz="1400" dirty="0"/>
              <a:t>&gt;</a:t>
            </a:r>
            <a:br>
              <a:rPr lang="es-PE" sz="1400" dirty="0"/>
            </a:br>
            <a:r>
              <a:rPr lang="es-PE" sz="1400" dirty="0"/>
              <a:t>    &lt;</a:t>
            </a:r>
            <a:r>
              <a:rPr lang="es-PE" sz="1400" dirty="0" err="1"/>
              <a:t>td</a:t>
            </a:r>
            <a:r>
              <a:rPr lang="es-PE" sz="1400" dirty="0"/>
              <a:t>&gt;Esto </a:t>
            </a:r>
            <a:r>
              <a:rPr lang="es-PE" sz="1400" dirty="0" err="1"/>
              <a:t>est&amp;aacute</a:t>
            </a:r>
            <a:r>
              <a:rPr lang="es-PE" sz="1400" dirty="0"/>
              <a:t>; dentro de un TD, luego tiene estilo propio, declarado en el fichero externo&lt;/</a:t>
            </a:r>
            <a:r>
              <a:rPr lang="es-PE" sz="1400" dirty="0" err="1"/>
              <a:t>td</a:t>
            </a:r>
            <a:r>
              <a:rPr lang="es-PE" sz="1400" dirty="0"/>
              <a:t>&gt;</a:t>
            </a:r>
            <a:br>
              <a:rPr lang="es-PE" sz="1400" dirty="0"/>
            </a:br>
            <a:r>
              <a:rPr lang="es-PE" sz="1400" dirty="0"/>
              <a:t>&lt;/</a:t>
            </a:r>
            <a:r>
              <a:rPr lang="es-PE" sz="1400" dirty="0" err="1"/>
              <a:t>tr</a:t>
            </a:r>
            <a:r>
              <a:rPr lang="es-PE" sz="1400" dirty="0"/>
              <a:t>&gt;</a:t>
            </a:r>
            <a:br>
              <a:rPr lang="es-PE" sz="1400" dirty="0"/>
            </a:br>
            <a:r>
              <a:rPr lang="es-PE" sz="1400" dirty="0"/>
              <a:t>&lt;</a:t>
            </a:r>
            <a:r>
              <a:rPr lang="es-PE" sz="1400" dirty="0" err="1"/>
              <a:t>tr</a:t>
            </a:r>
            <a:r>
              <a:rPr lang="es-PE" sz="1400" dirty="0"/>
              <a:t>&gt;</a:t>
            </a:r>
            <a:br>
              <a:rPr lang="es-PE" sz="1400" dirty="0"/>
            </a:br>
            <a:r>
              <a:rPr lang="es-PE" sz="1400" dirty="0"/>
              <a:t>    &lt;</a:t>
            </a:r>
            <a:r>
              <a:rPr lang="es-PE" sz="1400" dirty="0" err="1"/>
              <a:t>td</a:t>
            </a:r>
            <a:r>
              <a:rPr lang="es-PE" sz="1400" dirty="0"/>
              <a:t>&gt;La segunda fila del TD&lt;/</a:t>
            </a:r>
            <a:r>
              <a:rPr lang="es-PE" sz="1400" dirty="0" err="1"/>
              <a:t>td</a:t>
            </a:r>
            <a:r>
              <a:rPr lang="es-PE" sz="1400" dirty="0"/>
              <a:t>&gt;</a:t>
            </a:r>
            <a:br>
              <a:rPr lang="es-PE" sz="1400" dirty="0"/>
            </a:br>
            <a:r>
              <a:rPr lang="es-PE" sz="1400" dirty="0"/>
              <a:t>&lt;/</a:t>
            </a:r>
            <a:r>
              <a:rPr lang="es-PE" sz="1400" dirty="0" err="1"/>
              <a:t>tr</a:t>
            </a:r>
            <a:r>
              <a:rPr lang="es-PE" sz="1400" dirty="0"/>
              <a:t>&gt;</a:t>
            </a:r>
            <a:br>
              <a:rPr lang="es-PE" sz="1400" dirty="0"/>
            </a:br>
            <a:r>
              <a:rPr lang="es-PE" sz="1400" dirty="0"/>
              <a:t>&lt;/</a:t>
            </a:r>
            <a:r>
              <a:rPr lang="es-PE" sz="1400" dirty="0" err="1"/>
              <a:t>table</a:t>
            </a:r>
            <a:r>
              <a:rPr lang="es-PE" sz="1400" dirty="0"/>
              <a:t>&gt;</a:t>
            </a:r>
          </a:p>
          <a:p>
            <a:pPr marL="0" indent="0">
              <a:buNone/>
            </a:pPr>
            <a:r>
              <a:rPr lang="es-PE" sz="1400" dirty="0" smtClean="0"/>
              <a:t>&lt;/</a:t>
            </a:r>
            <a:r>
              <a:rPr lang="es-PE" sz="1400" dirty="0" err="1"/>
              <a:t>body</a:t>
            </a:r>
            <a:r>
              <a:rPr lang="es-PE" sz="1400" dirty="0"/>
              <a:t>&gt;</a:t>
            </a:r>
          </a:p>
          <a:p>
            <a:pPr marL="0" indent="0">
              <a:buNone/>
            </a:pPr>
            <a:endParaRPr lang="es-PE" sz="1400" dirty="0"/>
          </a:p>
        </p:txBody>
      </p:sp>
      <p:sp>
        <p:nvSpPr>
          <p:cNvPr id="7" name="6 CuadroTexto"/>
          <p:cNvSpPr txBox="1"/>
          <p:nvPr/>
        </p:nvSpPr>
        <p:spPr>
          <a:xfrm>
            <a:off x="467544" y="1143712"/>
            <a:ext cx="5956695" cy="523220"/>
          </a:xfrm>
          <a:prstGeom prst="rect">
            <a:avLst/>
          </a:prstGeom>
          <a:noFill/>
        </p:spPr>
        <p:txBody>
          <a:bodyPr wrap="none" rtlCol="0">
            <a:spAutoFit/>
          </a:bodyPr>
          <a:lstStyle/>
          <a:p>
            <a:pPr marL="285750" indent="-285750">
              <a:buFont typeface="Arial" pitchFamily="34" charset="0"/>
              <a:buChar char="•"/>
            </a:pPr>
            <a:r>
              <a:rPr lang="en-US" sz="2800" dirty="0" smtClean="0"/>
              <a:t>Estilo </a:t>
            </a:r>
            <a:r>
              <a:rPr lang="en-US" sz="2800" dirty="0" err="1" smtClean="0"/>
              <a:t>definido</a:t>
            </a:r>
            <a:r>
              <a:rPr lang="en-US" sz="2800" dirty="0" smtClean="0"/>
              <a:t> </a:t>
            </a:r>
            <a:r>
              <a:rPr lang="en-US" sz="2800" dirty="0" err="1" smtClean="0"/>
              <a:t>para</a:t>
            </a:r>
            <a:r>
              <a:rPr lang="en-US" sz="2800" dirty="0" smtClean="0"/>
              <a:t> </a:t>
            </a:r>
            <a:r>
              <a:rPr lang="en-US" sz="2800" dirty="0" err="1" smtClean="0"/>
              <a:t>todo</a:t>
            </a:r>
            <a:r>
              <a:rPr lang="en-US" sz="2800" dirty="0" smtClean="0"/>
              <a:t> un </a:t>
            </a:r>
            <a:r>
              <a:rPr lang="en-US" sz="2800" dirty="0" err="1" smtClean="0"/>
              <a:t>sitio</a:t>
            </a:r>
            <a:r>
              <a:rPr lang="en-US" sz="2800" dirty="0" smtClean="0"/>
              <a:t> web</a:t>
            </a:r>
            <a:r>
              <a:rPr lang="en-US" dirty="0" smtClean="0"/>
              <a:t>.</a:t>
            </a:r>
            <a:endParaRPr lang="es-PE" dirty="0"/>
          </a:p>
        </p:txBody>
      </p:sp>
    </p:spTree>
    <p:extLst>
      <p:ext uri="{BB962C8B-B14F-4D97-AF65-F5344CB8AC3E}">
        <p14:creationId xmlns:p14="http://schemas.microsoft.com/office/powerpoint/2010/main" val="3907508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C00000"/>
          </a:solidFill>
          <a:ln>
            <a:solidFill>
              <a:srgbClr val="C00000"/>
            </a:solidFill>
          </a:ln>
        </p:spPr>
        <p:txBody>
          <a:bodyPr>
            <a:normAutofit fontScale="90000"/>
          </a:bodyPr>
          <a:lstStyle/>
          <a:p>
            <a:r>
              <a:rPr lang="es-PE" dirty="0" smtClean="0">
                <a:solidFill>
                  <a:schemeClr val="bg1"/>
                </a:solidFill>
              </a:rPr>
              <a:t>Reglas de importancia en los estilos</a:t>
            </a:r>
            <a:endParaRPr lang="es-PE" dirty="0">
              <a:solidFill>
                <a:schemeClr val="bg1"/>
              </a:solidFill>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23" y="6217601"/>
            <a:ext cx="2160240" cy="486581"/>
          </a:xfrm>
          <a:prstGeom prst="rect">
            <a:avLst/>
          </a:prstGeom>
        </p:spPr>
      </p:pic>
      <p:sp>
        <p:nvSpPr>
          <p:cNvPr id="5" name="4 CuadroTexto"/>
          <p:cNvSpPr txBox="1"/>
          <p:nvPr/>
        </p:nvSpPr>
        <p:spPr>
          <a:xfrm>
            <a:off x="494074" y="1556792"/>
            <a:ext cx="8136904" cy="4231928"/>
          </a:xfrm>
          <a:prstGeom prst="rect">
            <a:avLst/>
          </a:prstGeom>
          <a:noFill/>
        </p:spPr>
        <p:txBody>
          <a:bodyPr wrap="square" rtlCol="0">
            <a:spAutoFit/>
          </a:bodyPr>
          <a:lstStyle/>
          <a:p>
            <a:pPr marL="457200" indent="-457200">
              <a:spcBef>
                <a:spcPts val="1800"/>
              </a:spcBef>
              <a:buFont typeface="Arial" pitchFamily="34" charset="0"/>
              <a:buChar char="•"/>
            </a:pPr>
            <a:r>
              <a:rPr lang="es-PE" sz="2800" dirty="0"/>
              <a:t>Declaración de estilos con fichero externo. (Para todo un sitio web) </a:t>
            </a:r>
          </a:p>
          <a:p>
            <a:pPr marL="457200" indent="-457200">
              <a:spcBef>
                <a:spcPts val="1800"/>
              </a:spcBef>
              <a:buFont typeface="Arial" pitchFamily="34" charset="0"/>
              <a:buChar char="•"/>
            </a:pPr>
            <a:r>
              <a:rPr lang="es-PE" sz="2800" dirty="0"/>
              <a:t>Declaración de estilos para toda la página. (Con la etiqueta &lt;STYLE&gt; en la cabecera de la página) </a:t>
            </a:r>
          </a:p>
          <a:p>
            <a:pPr marL="457200" indent="-457200">
              <a:spcBef>
                <a:spcPts val="1800"/>
              </a:spcBef>
              <a:buFont typeface="Arial" pitchFamily="34" charset="0"/>
              <a:buChar char="•"/>
            </a:pPr>
            <a:r>
              <a:rPr lang="es-PE" sz="2800" dirty="0"/>
              <a:t>Definidos en una etiqueta en concreto. (Utilizando el atributo </a:t>
            </a:r>
            <a:r>
              <a:rPr lang="es-PE" sz="2800" dirty="0" err="1"/>
              <a:t>style</a:t>
            </a:r>
            <a:r>
              <a:rPr lang="es-PE" sz="2800" dirty="0"/>
              <a:t> en la etiqueta en cuestión) </a:t>
            </a:r>
          </a:p>
          <a:p>
            <a:pPr marL="457200" indent="-457200">
              <a:spcBef>
                <a:spcPts val="1800"/>
              </a:spcBef>
              <a:buFont typeface="Arial" pitchFamily="34" charset="0"/>
              <a:buChar char="•"/>
            </a:pPr>
            <a:r>
              <a:rPr lang="es-PE" sz="2800" dirty="0"/>
              <a:t>Declaración de estilo para una porción pequeña del documento. (Con la etiqueta &lt;SPAN&gt;) </a:t>
            </a:r>
          </a:p>
        </p:txBody>
      </p:sp>
    </p:spTree>
    <p:extLst>
      <p:ext uri="{BB962C8B-B14F-4D97-AF65-F5344CB8AC3E}">
        <p14:creationId xmlns:p14="http://schemas.microsoft.com/office/powerpoint/2010/main" val="367865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4294</TotalTime>
  <Words>2333</Words>
  <Application>Microsoft Office PowerPoint</Application>
  <PresentationFormat>Presentación en pantalla (4:3)</PresentationFormat>
  <Paragraphs>365</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Tema de Office</vt:lpstr>
      <vt:lpstr>Presentación de PowerPoint</vt:lpstr>
      <vt:lpstr>Introducción</vt:lpstr>
      <vt:lpstr>Características</vt:lpstr>
      <vt:lpstr>Definición de las CSS</vt:lpstr>
      <vt:lpstr>Definición de las CSS (Cont.)</vt:lpstr>
      <vt:lpstr>Definición de las CSS (Cont.)</vt:lpstr>
      <vt:lpstr>Definición de las CSS (Cont.)</vt:lpstr>
      <vt:lpstr>Definición de las CSS (Cont.)</vt:lpstr>
      <vt:lpstr>Reglas de importancia en los estilos</vt:lpstr>
      <vt:lpstr>Sintaxis y unidades CSS</vt:lpstr>
      <vt:lpstr>Sintaxis y unidades CSS (Cont.)</vt:lpstr>
      <vt:lpstr>Sintaxis y unidades CSS (Cont.)</vt:lpstr>
      <vt:lpstr>Sintaxis y unidades CSS (Cont.)</vt:lpstr>
      <vt:lpstr>Sintaxis y unidades CSS (Cont.)</vt:lpstr>
      <vt:lpstr>Sintaxis y unidades CSS (Cont.)</vt:lpstr>
      <vt:lpstr>Clases</vt:lpstr>
      <vt:lpstr>Ejemplo</vt:lpstr>
      <vt:lpstr>Pseudoclases</vt:lpstr>
      <vt:lpstr>Pseudoclases (Cont.)</vt:lpstr>
      <vt:lpstr>Ejemplo</vt:lpstr>
      <vt:lpstr>Pseudoelementos</vt:lpstr>
      <vt:lpstr>Ejemplo</vt:lpstr>
      <vt:lpstr>Ejemplo</vt:lpstr>
      <vt:lpstr>Ejemplo</vt:lpstr>
      <vt:lpstr>Bordes</vt:lpstr>
      <vt:lpstr>Ejemplo</vt:lpstr>
      <vt:lpstr>Fondos</vt:lpstr>
      <vt:lpstr>Fondos</vt:lpstr>
      <vt:lpstr>Margenes</vt:lpstr>
      <vt:lpstr>Ejemplo</vt:lpstr>
      <vt:lpstr>Capas</vt:lpstr>
      <vt:lpstr>Posicion absoluta</vt:lpstr>
      <vt:lpstr>Posición relativa</vt:lpstr>
      <vt:lpstr>Maquetación CSS</vt:lpstr>
      <vt:lpstr>Ventajas</vt:lpstr>
      <vt:lpstr>Desventajas</vt:lpstr>
      <vt:lpstr>Formas de aplicar maquetación</vt:lpstr>
      <vt:lpstr>Posisionamiento CSS</vt:lpstr>
      <vt:lpstr>Posisionamiento CSS (Cont.).</vt:lpstr>
      <vt:lpstr>Posisionamiento CSS (Cont.).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dc:creator>
  <cp:lastModifiedBy>Renteria Pierola Jose Luis</cp:lastModifiedBy>
  <cp:revision>182</cp:revision>
  <dcterms:created xsi:type="dcterms:W3CDTF">2012-04-21T03:42:52Z</dcterms:created>
  <dcterms:modified xsi:type="dcterms:W3CDTF">2012-05-09T23:52:36Z</dcterms:modified>
</cp:coreProperties>
</file>