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8" r:id="rId2"/>
    <p:sldId id="259" r:id="rId3"/>
    <p:sldId id="367" r:id="rId4"/>
    <p:sldId id="305" r:id="rId5"/>
    <p:sldId id="368" r:id="rId6"/>
    <p:sldId id="371" r:id="rId7"/>
    <p:sldId id="369" r:id="rId8"/>
    <p:sldId id="373" r:id="rId9"/>
    <p:sldId id="372" r:id="rId10"/>
    <p:sldId id="427" r:id="rId11"/>
    <p:sldId id="428" r:id="rId12"/>
    <p:sldId id="374" r:id="rId13"/>
    <p:sldId id="375" r:id="rId14"/>
    <p:sldId id="376" r:id="rId15"/>
    <p:sldId id="377" r:id="rId16"/>
    <p:sldId id="429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3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421" r:id="rId61"/>
    <p:sldId id="422" r:id="rId62"/>
    <p:sldId id="423" r:id="rId63"/>
    <p:sldId id="424" r:id="rId64"/>
    <p:sldId id="425" r:id="rId65"/>
    <p:sldId id="426" r:id="rId6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43D0-1AC2-43FF-8ACC-22E1892BB95A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D591F-8DC3-4020-BF6F-B0705CB29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139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90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036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11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86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293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4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3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21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3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2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887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F9D2-8321-45DF-B63F-15449531F13B}" type="datetimeFigureOut">
              <a:rPr lang="es-PE" smtClean="0"/>
              <a:t>14/05/2012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0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259632" y="1916832"/>
            <a:ext cx="68636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2800" dirty="0" smtClean="0"/>
          </a:p>
          <a:p>
            <a:endParaRPr lang="es-PE" sz="2800" dirty="0"/>
          </a:p>
          <a:p>
            <a:r>
              <a:rPr lang="es-PE" sz="4800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862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296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PE" sz="2400" dirty="0">
                <a:solidFill>
                  <a:srgbClr val="002060"/>
                </a:solidFill>
              </a:rPr>
              <a:t>&lt;head&gt;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  &lt;meta http-</a:t>
            </a:r>
            <a:r>
              <a:rPr lang="es-PE" sz="2400" dirty="0" err="1" smtClean="0">
                <a:solidFill>
                  <a:srgbClr val="002060"/>
                </a:solidFill>
              </a:rPr>
              <a:t>equiv</a:t>
            </a:r>
            <a:r>
              <a:rPr lang="es-PE" sz="2400" dirty="0" smtClean="0">
                <a:solidFill>
                  <a:srgbClr val="002060"/>
                </a:solidFill>
              </a:rPr>
              <a:t>="Content-</a:t>
            </a:r>
            <a:r>
              <a:rPr lang="es-PE" sz="2400" dirty="0" err="1" smtClean="0">
                <a:solidFill>
                  <a:srgbClr val="002060"/>
                </a:solidFill>
              </a:rPr>
              <a:t>Type</a:t>
            </a:r>
            <a:r>
              <a:rPr lang="es-PE" sz="2400" dirty="0" smtClean="0">
                <a:solidFill>
                  <a:srgbClr val="002060"/>
                </a:solidFill>
              </a:rPr>
              <a:t>" </a:t>
            </a:r>
            <a:r>
              <a:rPr lang="es-PE" sz="2400" dirty="0" err="1" smtClean="0">
                <a:solidFill>
                  <a:srgbClr val="002060"/>
                </a:solidFill>
              </a:rPr>
              <a:t>content</a:t>
            </a:r>
            <a:r>
              <a:rPr lang="es-PE" sz="2400" dirty="0" smtClean="0">
                <a:solidFill>
                  <a:srgbClr val="002060"/>
                </a:solidFill>
              </a:rPr>
              <a:t>="</a:t>
            </a:r>
            <a:r>
              <a:rPr lang="es-PE" sz="2400" dirty="0" err="1" smtClean="0">
                <a:solidFill>
                  <a:srgbClr val="002060"/>
                </a:solidFill>
              </a:rPr>
              <a:t>text</a:t>
            </a:r>
            <a:r>
              <a:rPr lang="es-PE" sz="2400" dirty="0" smtClean="0">
                <a:solidFill>
                  <a:srgbClr val="002060"/>
                </a:solidFill>
              </a:rPr>
              <a:t>/</a:t>
            </a:r>
            <a:r>
              <a:rPr lang="es-PE" sz="2400" dirty="0" err="1" smtClean="0">
                <a:solidFill>
                  <a:srgbClr val="002060"/>
                </a:solidFill>
              </a:rPr>
              <a:t>html</a:t>
            </a:r>
            <a:r>
              <a:rPr lang="es-PE" sz="2400" dirty="0" smtClean="0">
                <a:solidFill>
                  <a:srgbClr val="002060"/>
                </a:solidFill>
              </a:rPr>
              <a:t>;</a:t>
            </a:r>
          </a:p>
          <a:p>
            <a:pPr lvl="1"/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smtClean="0">
                <a:solidFill>
                  <a:srgbClr val="002060"/>
                </a:solidFill>
              </a:rPr>
              <a:t>       </a:t>
            </a:r>
            <a:r>
              <a:rPr lang="es-PE" sz="2400" dirty="0" err="1" smtClean="0">
                <a:solidFill>
                  <a:srgbClr val="002060"/>
                </a:solidFill>
              </a:rPr>
              <a:t>charset</a:t>
            </a:r>
            <a:r>
              <a:rPr lang="es-PE" sz="2400" dirty="0" smtClean="0">
                <a:solidFill>
                  <a:srgbClr val="002060"/>
                </a:solidFill>
              </a:rPr>
              <a:t>=iso-8859-1" /&gt;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  &lt;</a:t>
            </a:r>
            <a:r>
              <a:rPr lang="es-PE" sz="2400" dirty="0" err="1">
                <a:solidFill>
                  <a:srgbClr val="002060"/>
                </a:solidFill>
              </a:rPr>
              <a:t>title</a:t>
            </a:r>
            <a:r>
              <a:rPr lang="es-PE" sz="2400" dirty="0">
                <a:solidFill>
                  <a:srgbClr val="002060"/>
                </a:solidFill>
              </a:rPr>
              <a:t>&gt;Ejemplo de código JavaScript en el </a:t>
            </a:r>
            <a:r>
              <a:rPr lang="es-PE" sz="2400" dirty="0" smtClean="0">
                <a:solidFill>
                  <a:srgbClr val="002060"/>
                </a:solidFill>
              </a:rPr>
              <a:t>propio</a:t>
            </a:r>
          </a:p>
          <a:p>
            <a:pPr lvl="1"/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smtClean="0">
                <a:solidFill>
                  <a:srgbClr val="002060"/>
                </a:solidFill>
              </a:rPr>
              <a:t>       documento</a:t>
            </a:r>
            <a:r>
              <a:rPr lang="es-PE" sz="2400" dirty="0">
                <a:solidFill>
                  <a:srgbClr val="002060"/>
                </a:solidFill>
              </a:rPr>
              <a:t>&lt;/</a:t>
            </a:r>
            <a:r>
              <a:rPr lang="es-PE" sz="2400" dirty="0" err="1">
                <a:solidFill>
                  <a:srgbClr val="002060"/>
                </a:solidFill>
              </a:rPr>
              <a:t>title</a:t>
            </a:r>
            <a:r>
              <a:rPr lang="es-PE" sz="2400" dirty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  &lt;</a:t>
            </a:r>
            <a:r>
              <a:rPr lang="es-PE" sz="2400" dirty="0">
                <a:solidFill>
                  <a:srgbClr val="002060"/>
                </a:solidFill>
              </a:rPr>
              <a:t>script </a:t>
            </a:r>
            <a:r>
              <a:rPr lang="es-PE" sz="2400" dirty="0" err="1">
                <a:solidFill>
                  <a:srgbClr val="002060"/>
                </a:solidFill>
              </a:rPr>
              <a:t>type</a:t>
            </a:r>
            <a:r>
              <a:rPr lang="es-PE" sz="2400" dirty="0">
                <a:solidFill>
                  <a:srgbClr val="002060"/>
                </a:solidFill>
              </a:rPr>
              <a:t>="</a:t>
            </a:r>
            <a:r>
              <a:rPr lang="es-PE" sz="2400" dirty="0" err="1">
                <a:solidFill>
                  <a:srgbClr val="002060"/>
                </a:solidFill>
              </a:rPr>
              <a:t>text</a:t>
            </a:r>
            <a:r>
              <a:rPr lang="es-PE" sz="2400" dirty="0">
                <a:solidFill>
                  <a:srgbClr val="002060"/>
                </a:solidFill>
              </a:rPr>
              <a:t>/</a:t>
            </a:r>
            <a:r>
              <a:rPr lang="es-PE" sz="2400" dirty="0" err="1">
                <a:solidFill>
                  <a:srgbClr val="002060"/>
                </a:solidFill>
              </a:rPr>
              <a:t>javascript</a:t>
            </a:r>
            <a:r>
              <a:rPr lang="es-PE" sz="2400" dirty="0">
                <a:solidFill>
                  <a:srgbClr val="002060"/>
                </a:solidFill>
              </a:rPr>
              <a:t>"&gt;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      </a:t>
            </a:r>
            <a:r>
              <a:rPr lang="es-PE" sz="2400" dirty="0" err="1" smtClean="0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("Un mensaje de prueba");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  &lt;/</a:t>
            </a:r>
            <a:r>
              <a:rPr lang="es-PE" sz="2400" dirty="0">
                <a:solidFill>
                  <a:srgbClr val="002060"/>
                </a:solidFill>
              </a:rPr>
              <a:t>script&gt;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&lt;/</a:t>
            </a:r>
            <a:r>
              <a:rPr lang="es-PE" sz="2400" dirty="0">
                <a:solidFill>
                  <a:srgbClr val="002060"/>
                </a:solidFill>
              </a:rPr>
              <a:t>head&gt;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&lt;</a:t>
            </a:r>
            <a:r>
              <a:rPr lang="es-PE" sz="2400" dirty="0" err="1">
                <a:solidFill>
                  <a:srgbClr val="002060"/>
                </a:solidFill>
              </a:rPr>
              <a:t>body</a:t>
            </a:r>
            <a:r>
              <a:rPr lang="es-PE" sz="2400" dirty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      &lt;</a:t>
            </a:r>
            <a:r>
              <a:rPr lang="es-PE" sz="2400" dirty="0">
                <a:solidFill>
                  <a:srgbClr val="002060"/>
                </a:solidFill>
              </a:rPr>
              <a:t>p&gt;Un párrafo de texto.&lt;/p&gt;</a:t>
            </a:r>
          </a:p>
          <a:p>
            <a:pPr lvl="1"/>
            <a:r>
              <a:rPr lang="es-PE" sz="2400" dirty="0">
                <a:solidFill>
                  <a:srgbClr val="002060"/>
                </a:solidFill>
              </a:rPr>
              <a:t>&lt;/</a:t>
            </a:r>
            <a:r>
              <a:rPr lang="es-PE" sz="2400" dirty="0" err="1">
                <a:solidFill>
                  <a:srgbClr val="002060"/>
                </a:solidFill>
              </a:rPr>
              <a:t>body</a:t>
            </a:r>
            <a:r>
              <a:rPr lang="es-PE" sz="2400" dirty="0" smtClean="0">
                <a:solidFill>
                  <a:srgbClr val="002060"/>
                </a:solidFill>
              </a:rPr>
              <a:t>&gt;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PE" sz="3800" dirty="0" smtClean="0"/>
              <a:t>Archivo codigo.js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   </a:t>
            </a:r>
            <a:r>
              <a:rPr lang="es-PE" dirty="0" err="1" smtClean="0">
                <a:solidFill>
                  <a:srgbClr val="002060"/>
                </a:solidFill>
              </a:rPr>
              <a:t>alert</a:t>
            </a:r>
            <a:r>
              <a:rPr lang="es-PE" dirty="0">
                <a:solidFill>
                  <a:srgbClr val="002060"/>
                </a:solidFill>
              </a:rPr>
              <a:t>("Un mensaje de </a:t>
            </a:r>
            <a:r>
              <a:rPr lang="es-PE" dirty="0" smtClean="0">
                <a:solidFill>
                  <a:srgbClr val="002060"/>
                </a:solidFill>
              </a:rPr>
              <a:t>  prueba</a:t>
            </a:r>
            <a:r>
              <a:rPr lang="es-PE" dirty="0">
                <a:solidFill>
                  <a:srgbClr val="002060"/>
                </a:solidFill>
              </a:rPr>
              <a:t>");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PE" sz="3800" dirty="0" smtClean="0"/>
              <a:t>Documento XHTML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&lt;</a:t>
            </a:r>
            <a:r>
              <a:rPr lang="es-PE" dirty="0" err="1">
                <a:solidFill>
                  <a:srgbClr val="002060"/>
                </a:solidFill>
              </a:rPr>
              <a:t>html</a:t>
            </a:r>
            <a:r>
              <a:rPr lang="es-PE" dirty="0">
                <a:solidFill>
                  <a:srgbClr val="002060"/>
                </a:solidFill>
              </a:rPr>
              <a:t> </a:t>
            </a:r>
            <a:r>
              <a:rPr lang="es-PE" dirty="0" err="1">
                <a:solidFill>
                  <a:srgbClr val="002060"/>
                </a:solidFill>
              </a:rPr>
              <a:t>xmlns</a:t>
            </a:r>
            <a:r>
              <a:rPr lang="es-PE" dirty="0">
                <a:solidFill>
                  <a:srgbClr val="002060"/>
                </a:solidFill>
              </a:rPr>
              <a:t>="http://www.w3.org/1999/xhtml"&gt;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&lt;meta http-</a:t>
            </a:r>
            <a:r>
              <a:rPr lang="es-PE" dirty="0" err="1">
                <a:solidFill>
                  <a:srgbClr val="002060"/>
                </a:solidFill>
              </a:rPr>
              <a:t>equiv</a:t>
            </a:r>
            <a:r>
              <a:rPr lang="es-PE" dirty="0">
                <a:solidFill>
                  <a:srgbClr val="002060"/>
                </a:solidFill>
              </a:rPr>
              <a:t>="Content-</a:t>
            </a:r>
            <a:r>
              <a:rPr lang="es-PE" dirty="0" err="1">
                <a:solidFill>
                  <a:srgbClr val="002060"/>
                </a:solidFill>
              </a:rPr>
              <a:t>Type</a:t>
            </a:r>
            <a:r>
              <a:rPr lang="es-PE" dirty="0">
                <a:solidFill>
                  <a:srgbClr val="002060"/>
                </a:solidFill>
              </a:rPr>
              <a:t>" </a:t>
            </a:r>
            <a:r>
              <a:rPr lang="es-PE" dirty="0" err="1">
                <a:solidFill>
                  <a:srgbClr val="002060"/>
                </a:solidFill>
              </a:rPr>
              <a:t>content</a:t>
            </a:r>
            <a:r>
              <a:rPr lang="es-PE" dirty="0">
                <a:solidFill>
                  <a:srgbClr val="002060"/>
                </a:solidFill>
              </a:rPr>
              <a:t>="</a:t>
            </a:r>
            <a:r>
              <a:rPr lang="es-PE" dirty="0" err="1">
                <a:solidFill>
                  <a:srgbClr val="002060"/>
                </a:solidFill>
              </a:rPr>
              <a:t>text</a:t>
            </a:r>
            <a:r>
              <a:rPr lang="es-PE" dirty="0">
                <a:solidFill>
                  <a:srgbClr val="002060"/>
                </a:solidFill>
              </a:rPr>
              <a:t>/</a:t>
            </a:r>
            <a:r>
              <a:rPr lang="es-PE" dirty="0" err="1">
                <a:solidFill>
                  <a:srgbClr val="002060"/>
                </a:solidFill>
              </a:rPr>
              <a:t>html</a:t>
            </a:r>
            <a:r>
              <a:rPr lang="es-PE" dirty="0">
                <a:solidFill>
                  <a:srgbClr val="002060"/>
                </a:solidFill>
              </a:rPr>
              <a:t>; </a:t>
            </a:r>
            <a:r>
              <a:rPr lang="es-PE" dirty="0" err="1">
                <a:solidFill>
                  <a:srgbClr val="002060"/>
                </a:solidFill>
              </a:rPr>
              <a:t>charset</a:t>
            </a:r>
            <a:r>
              <a:rPr lang="es-PE" dirty="0">
                <a:solidFill>
                  <a:srgbClr val="002060"/>
                </a:solidFill>
              </a:rPr>
              <a:t>=iso-8859-1" /&gt;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&lt;</a:t>
            </a:r>
            <a:r>
              <a:rPr lang="es-PE" dirty="0" err="1">
                <a:solidFill>
                  <a:srgbClr val="002060"/>
                </a:solidFill>
              </a:rPr>
              <a:t>title</a:t>
            </a:r>
            <a:r>
              <a:rPr lang="es-PE" dirty="0">
                <a:solidFill>
                  <a:srgbClr val="002060"/>
                </a:solidFill>
              </a:rPr>
              <a:t>&gt;Ejemplo de código JavaScript en el propio documento&lt;/</a:t>
            </a:r>
            <a:r>
              <a:rPr lang="es-PE" dirty="0" err="1">
                <a:solidFill>
                  <a:srgbClr val="002060"/>
                </a:solidFill>
              </a:rPr>
              <a:t>title</a:t>
            </a:r>
            <a:r>
              <a:rPr lang="es-PE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&lt;script </a:t>
            </a:r>
            <a:r>
              <a:rPr lang="es-PE" dirty="0" err="1">
                <a:solidFill>
                  <a:srgbClr val="002060"/>
                </a:solidFill>
              </a:rPr>
              <a:t>type</a:t>
            </a:r>
            <a:r>
              <a:rPr lang="es-PE" dirty="0">
                <a:solidFill>
                  <a:srgbClr val="002060"/>
                </a:solidFill>
              </a:rPr>
              <a:t>="</a:t>
            </a:r>
            <a:r>
              <a:rPr lang="es-PE" dirty="0" err="1">
                <a:solidFill>
                  <a:srgbClr val="002060"/>
                </a:solidFill>
              </a:rPr>
              <a:t>text</a:t>
            </a:r>
            <a:r>
              <a:rPr lang="es-PE" dirty="0">
                <a:solidFill>
                  <a:srgbClr val="002060"/>
                </a:solidFill>
              </a:rPr>
              <a:t>/</a:t>
            </a:r>
            <a:r>
              <a:rPr lang="es-PE" dirty="0" err="1">
                <a:solidFill>
                  <a:srgbClr val="002060"/>
                </a:solidFill>
              </a:rPr>
              <a:t>javascript</a:t>
            </a:r>
            <a:r>
              <a:rPr lang="es-PE" dirty="0">
                <a:solidFill>
                  <a:srgbClr val="002060"/>
                </a:solidFill>
              </a:rPr>
              <a:t>" </a:t>
            </a:r>
            <a:r>
              <a:rPr lang="es-PE" dirty="0" err="1">
                <a:solidFill>
                  <a:srgbClr val="002060"/>
                </a:solidFill>
              </a:rPr>
              <a:t>src</a:t>
            </a:r>
            <a:r>
              <a:rPr lang="es-PE" dirty="0" smtClean="0">
                <a:solidFill>
                  <a:srgbClr val="002060"/>
                </a:solidFill>
              </a:rPr>
              <a:t>="</a:t>
            </a:r>
            <a:r>
              <a:rPr lang="es-PE" dirty="0" err="1" smtClean="0">
                <a:solidFill>
                  <a:srgbClr val="002060"/>
                </a:solidFill>
              </a:rPr>
              <a:t>js</a:t>
            </a:r>
            <a:r>
              <a:rPr lang="es-PE" dirty="0" smtClean="0">
                <a:solidFill>
                  <a:srgbClr val="002060"/>
                </a:solidFill>
              </a:rPr>
              <a:t>/codigo.js</a:t>
            </a:r>
            <a:r>
              <a:rPr lang="es-PE" dirty="0">
                <a:solidFill>
                  <a:srgbClr val="002060"/>
                </a:solidFill>
              </a:rPr>
              <a:t>"&gt;&lt;/script&gt;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&lt;</a:t>
            </a:r>
            <a:r>
              <a:rPr lang="es-PE" dirty="0" err="1">
                <a:solidFill>
                  <a:srgbClr val="002060"/>
                </a:solidFill>
              </a:rPr>
              <a:t>body</a:t>
            </a:r>
            <a:r>
              <a:rPr lang="es-PE" dirty="0" smtClean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&lt;p&gt;Un párrafo de texto.&lt;/p&gt;</a:t>
            </a:r>
          </a:p>
          <a:p>
            <a:pPr marL="0" indent="0">
              <a:buNone/>
            </a:pPr>
            <a:r>
              <a:rPr lang="es-PE" dirty="0">
                <a:solidFill>
                  <a:srgbClr val="002060"/>
                </a:solidFill>
              </a:rPr>
              <a:t>&lt;/</a:t>
            </a:r>
            <a:r>
              <a:rPr lang="es-PE" dirty="0" err="1">
                <a:solidFill>
                  <a:srgbClr val="002060"/>
                </a:solidFill>
              </a:rPr>
              <a:t>body</a:t>
            </a:r>
            <a:r>
              <a:rPr lang="es-PE" dirty="0">
                <a:solidFill>
                  <a:srgbClr val="002060"/>
                </a:solidFill>
              </a:rPr>
              <a:t>&gt;</a:t>
            </a:r>
            <a:endParaRPr lang="es-P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Sintaxis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La sintaxis de JavaScript es muy similar a la de otros lenguajes como Java y C</a:t>
            </a:r>
            <a:r>
              <a:rPr lang="es-PE" sz="2800" dirty="0" smtClean="0"/>
              <a:t>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No </a:t>
            </a:r>
            <a:r>
              <a:rPr lang="es-PE" sz="2800" dirty="0"/>
              <a:t>se tienen en cuenta los espacios en blanco y las nuevas </a:t>
            </a:r>
            <a:r>
              <a:rPr lang="es-PE" sz="2800" dirty="0" smtClean="0"/>
              <a:t>líneas.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Se distinguen las mayúsculas y </a:t>
            </a:r>
            <a:r>
              <a:rPr lang="es-PE" sz="2800" dirty="0" smtClean="0"/>
              <a:t>minúsculas, a diferencia XHTML, </a:t>
            </a:r>
            <a:r>
              <a:rPr lang="es-PE" sz="2800" dirty="0" err="1" smtClean="0"/>
              <a:t>Javascript</a:t>
            </a:r>
            <a:r>
              <a:rPr lang="es-PE" sz="2800" dirty="0" smtClean="0"/>
              <a:t> si valida la sintaxis.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No se define el tipo de las </a:t>
            </a:r>
            <a:r>
              <a:rPr lang="es-PE" sz="2800" dirty="0" smtClean="0"/>
              <a:t>variables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No es obligatorio terminar cada sentencia con el carácter del punto y coma </a:t>
            </a:r>
            <a:r>
              <a:rPr lang="es-PE" sz="2800" dirty="0" smtClean="0"/>
              <a:t>(;).</a:t>
            </a:r>
          </a:p>
        </p:txBody>
      </p:sp>
    </p:spTree>
    <p:extLst>
      <p:ext uri="{BB962C8B-B14F-4D97-AF65-F5344CB8AC3E}">
        <p14:creationId xmlns:p14="http://schemas.microsoft.com/office/powerpoint/2010/main" val="15458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Sintaxis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Comentarios en el código.</a:t>
            </a:r>
          </a:p>
          <a:p>
            <a:pPr lvl="1">
              <a:spcBef>
                <a:spcPts val="1800"/>
              </a:spcBef>
            </a:pPr>
            <a:r>
              <a:rPr lang="es-PE" sz="2400" dirty="0">
                <a:solidFill>
                  <a:srgbClr val="002060"/>
                </a:solidFill>
              </a:rPr>
              <a:t>&lt;SCRIPT&gt;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smtClean="0">
                <a:solidFill>
                  <a:srgbClr val="002060"/>
                </a:solidFill>
              </a:rPr>
              <a:t>      // Este </a:t>
            </a:r>
            <a:r>
              <a:rPr lang="es-PE" sz="2400" dirty="0">
                <a:solidFill>
                  <a:srgbClr val="002060"/>
                </a:solidFill>
              </a:rPr>
              <a:t>es un comentario de una línea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smtClean="0">
                <a:solidFill>
                  <a:srgbClr val="002060"/>
                </a:solidFill>
              </a:rPr>
              <a:t>     /* Este </a:t>
            </a:r>
            <a:r>
              <a:rPr lang="es-PE" sz="2400" dirty="0">
                <a:solidFill>
                  <a:srgbClr val="002060"/>
                </a:solidFill>
              </a:rPr>
              <a:t>comentario se puede extender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smtClean="0">
                <a:solidFill>
                  <a:srgbClr val="002060"/>
                </a:solidFill>
              </a:rPr>
              <a:t>         por </a:t>
            </a:r>
            <a:r>
              <a:rPr lang="es-PE" sz="2400" dirty="0">
                <a:solidFill>
                  <a:srgbClr val="002060"/>
                </a:solidFill>
              </a:rPr>
              <a:t>varias líneas.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smtClean="0">
                <a:solidFill>
                  <a:srgbClr val="002060"/>
                </a:solidFill>
              </a:rPr>
              <a:t>         Las </a:t>
            </a:r>
            <a:r>
              <a:rPr lang="es-PE" sz="2400" dirty="0">
                <a:solidFill>
                  <a:srgbClr val="002060"/>
                </a:solidFill>
              </a:rPr>
              <a:t>que </a:t>
            </a:r>
            <a:r>
              <a:rPr lang="es-PE" sz="2400" dirty="0" smtClean="0">
                <a:solidFill>
                  <a:srgbClr val="002060"/>
                </a:solidFill>
              </a:rPr>
              <a:t>quieras */</a:t>
            </a:r>
            <a:r>
              <a:rPr lang="es-PE" sz="2400" dirty="0">
                <a:solidFill>
                  <a:srgbClr val="002060"/>
                </a:solidFill>
              </a:rPr>
              <a:t/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&lt;/SCRIPT&gt; 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Palabras reservadas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JavaScript </a:t>
            </a:r>
            <a:r>
              <a:rPr lang="es-PE" sz="2800" dirty="0"/>
              <a:t>utiliza una serie de palabras </a:t>
            </a:r>
            <a:r>
              <a:rPr lang="es-PE" sz="2800" dirty="0" smtClean="0"/>
              <a:t>para crear </a:t>
            </a:r>
            <a:r>
              <a:rPr lang="es-PE" sz="2800" dirty="0"/>
              <a:t>las instrucciones que forman cada programa. </a:t>
            </a: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Estas </a:t>
            </a:r>
            <a:r>
              <a:rPr lang="es-PE" sz="2800" dirty="0"/>
              <a:t>palabras se </a:t>
            </a:r>
            <a:r>
              <a:rPr lang="es-PE" sz="2800" dirty="0" smtClean="0"/>
              <a:t>consideran reservadas </a:t>
            </a:r>
            <a:r>
              <a:rPr lang="es-PE" sz="2800" dirty="0"/>
              <a:t>y no se pueden utilizar como nombre de una variable o función</a:t>
            </a:r>
            <a:r>
              <a:rPr lang="es-PE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Según el </a:t>
            </a:r>
            <a:r>
              <a:rPr lang="es-PE" sz="2800" dirty="0"/>
              <a:t>estándar </a:t>
            </a:r>
            <a:r>
              <a:rPr lang="es-PE" sz="2800" dirty="0" smtClean="0"/>
              <a:t>ECMA-262: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break, else, new, </a:t>
            </a:r>
            <a:r>
              <a:rPr lang="en-US" sz="2000" dirty="0" err="1">
                <a:solidFill>
                  <a:srgbClr val="002060"/>
                </a:solidFill>
              </a:rPr>
              <a:t>var</a:t>
            </a:r>
            <a:r>
              <a:rPr lang="en-US" sz="2000" dirty="0">
                <a:solidFill>
                  <a:srgbClr val="002060"/>
                </a:solidFill>
              </a:rPr>
              <a:t>, case, finally, return, void, catch, for, </a:t>
            </a:r>
            <a:r>
              <a:rPr lang="en-US" sz="2000" dirty="0" err="1" smtClean="0">
                <a:solidFill>
                  <a:srgbClr val="002060"/>
                </a:solidFill>
              </a:rPr>
              <a:t>switch,while</a:t>
            </a:r>
            <a:r>
              <a:rPr lang="en-US" sz="2000" dirty="0">
                <a:solidFill>
                  <a:srgbClr val="002060"/>
                </a:solidFill>
              </a:rPr>
              <a:t>, continue, function, this, with, default, if, throw, delete, in, try, do, </a:t>
            </a:r>
            <a:r>
              <a:rPr lang="en-US" sz="2000" dirty="0" err="1" smtClean="0">
                <a:solidFill>
                  <a:srgbClr val="002060"/>
                </a:solidFill>
              </a:rPr>
              <a:t>instanceof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s-PE" sz="2000" dirty="0" err="1" smtClean="0">
                <a:solidFill>
                  <a:srgbClr val="002060"/>
                </a:solidFill>
              </a:rPr>
              <a:t>typeof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abstract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enum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int</a:t>
            </a:r>
            <a:r>
              <a:rPr lang="es-PE" sz="2000" dirty="0">
                <a:solidFill>
                  <a:srgbClr val="002060"/>
                </a:solidFill>
              </a:rPr>
              <a:t>, short, </a:t>
            </a:r>
            <a:r>
              <a:rPr lang="es-PE" sz="2000" dirty="0" err="1">
                <a:solidFill>
                  <a:srgbClr val="002060"/>
                </a:solidFill>
              </a:rPr>
              <a:t>boolean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export</a:t>
            </a:r>
            <a:r>
              <a:rPr lang="es-PE" sz="2000" dirty="0">
                <a:solidFill>
                  <a:srgbClr val="002060"/>
                </a:solidFill>
              </a:rPr>
              <a:t>, interface, </a:t>
            </a:r>
            <a:r>
              <a:rPr lang="es-PE" sz="2000" dirty="0" err="1">
                <a:solidFill>
                  <a:srgbClr val="002060"/>
                </a:solidFill>
              </a:rPr>
              <a:t>static</a:t>
            </a:r>
            <a:r>
              <a:rPr lang="es-PE" sz="2000" dirty="0">
                <a:solidFill>
                  <a:srgbClr val="002060"/>
                </a:solidFill>
              </a:rPr>
              <a:t>, byte, </a:t>
            </a:r>
            <a:r>
              <a:rPr lang="es-PE" sz="2000" dirty="0" err="1">
                <a:solidFill>
                  <a:srgbClr val="002060"/>
                </a:solidFill>
              </a:rPr>
              <a:t>extends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long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 smtClean="0">
                <a:solidFill>
                  <a:srgbClr val="002060"/>
                </a:solidFill>
              </a:rPr>
              <a:t>super</a:t>
            </a:r>
            <a:r>
              <a:rPr lang="es-PE" sz="2000" dirty="0" smtClean="0">
                <a:solidFill>
                  <a:srgbClr val="002060"/>
                </a:solidFill>
              </a:rPr>
              <a:t>, </a:t>
            </a:r>
            <a:r>
              <a:rPr lang="es-PE" sz="2000" dirty="0" err="1" smtClean="0">
                <a:solidFill>
                  <a:srgbClr val="002060"/>
                </a:solidFill>
              </a:rPr>
              <a:t>char</a:t>
            </a:r>
            <a:r>
              <a:rPr lang="es-PE" sz="2000" dirty="0">
                <a:solidFill>
                  <a:srgbClr val="002060"/>
                </a:solidFill>
              </a:rPr>
              <a:t>, final, </a:t>
            </a:r>
            <a:r>
              <a:rPr lang="es-PE" sz="2000" dirty="0" err="1">
                <a:solidFill>
                  <a:srgbClr val="002060"/>
                </a:solidFill>
              </a:rPr>
              <a:t>native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synchronized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class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float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package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throws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const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goto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 smtClean="0">
                <a:solidFill>
                  <a:srgbClr val="002060"/>
                </a:solidFill>
              </a:rPr>
              <a:t>private</a:t>
            </a:r>
            <a:r>
              <a:rPr lang="es-PE" sz="2000" dirty="0" smtClean="0">
                <a:solidFill>
                  <a:srgbClr val="002060"/>
                </a:solidFill>
              </a:rPr>
              <a:t>, </a:t>
            </a:r>
            <a:r>
              <a:rPr lang="es-PE" sz="2000" dirty="0" err="1" smtClean="0">
                <a:solidFill>
                  <a:srgbClr val="002060"/>
                </a:solidFill>
              </a:rPr>
              <a:t>transient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debugger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implements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protected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volatile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double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import</a:t>
            </a:r>
            <a:r>
              <a:rPr lang="es-PE" sz="2000" dirty="0">
                <a:solidFill>
                  <a:srgbClr val="002060"/>
                </a:solidFill>
              </a:rPr>
              <a:t>, </a:t>
            </a:r>
            <a:r>
              <a:rPr lang="es-PE" sz="2000" dirty="0" err="1">
                <a:solidFill>
                  <a:srgbClr val="002060"/>
                </a:solidFill>
              </a:rPr>
              <a:t>public</a:t>
            </a:r>
            <a:endParaRPr lang="es-PE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Definición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Las variables se definen mediante la palabra reservada </a:t>
            </a:r>
            <a:r>
              <a:rPr lang="es-PE" sz="2800" i="1" dirty="0" err="1"/>
              <a:t>var</a:t>
            </a:r>
            <a:r>
              <a:rPr lang="es-PE" sz="2800" dirty="0"/>
              <a:t>, que permite definir una o </a:t>
            </a:r>
            <a:r>
              <a:rPr lang="es-PE" sz="2800" dirty="0" smtClean="0"/>
              <a:t>varias variables simultáneamente:</a:t>
            </a:r>
          </a:p>
          <a:p>
            <a:pPr lvl="2"/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16;</a:t>
            </a:r>
          </a:p>
          <a:p>
            <a:pPr lvl="2"/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"hola", variable3 = "mundo";</a:t>
            </a:r>
          </a:p>
          <a:p>
            <a:pPr lvl="2"/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variable4 = 16, variable5 = "hola</a:t>
            </a:r>
            <a:r>
              <a:rPr lang="es-PE" sz="2400" dirty="0" smtClean="0">
                <a:solidFill>
                  <a:srgbClr val="002060"/>
                </a:solidFill>
              </a:rPr>
              <a:t>";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El nombre de las variables debe cumplir las dos siguientes condiciones: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s-PE" sz="2400" dirty="0" smtClean="0"/>
              <a:t>El </a:t>
            </a:r>
            <a:r>
              <a:rPr lang="es-PE" sz="2400" dirty="0"/>
              <a:t>primer carácter debe ser una letra o un </a:t>
            </a:r>
            <a:r>
              <a:rPr lang="es-PE" sz="2400" dirty="0" err="1"/>
              <a:t>guión</a:t>
            </a:r>
            <a:r>
              <a:rPr lang="es-PE" sz="2400" dirty="0"/>
              <a:t> bajo (_) o un dólar ($).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s-PE" sz="2400" dirty="0" smtClean="0"/>
              <a:t>El </a:t>
            </a:r>
            <a:r>
              <a:rPr lang="es-PE" sz="2400" dirty="0"/>
              <a:t>resto de caracteres pueden ser letras, números, guiones bajos (_) y símbolos de </a:t>
            </a:r>
            <a:r>
              <a:rPr lang="es-PE" sz="2400" dirty="0" smtClean="0"/>
              <a:t>dólar ($).</a:t>
            </a:r>
            <a:endParaRPr lang="es-PE" sz="2400" dirty="0"/>
          </a:p>
          <a:p>
            <a:pPr marL="457200" indent="-457200">
              <a:buFont typeface="Arial" pitchFamily="34" charset="0"/>
              <a:buChar char="•"/>
            </a:pPr>
            <a:endParaRPr lang="es-PE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Definición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Por tanto, las siguientes variables tienen nombres </a:t>
            </a:r>
            <a:endParaRPr lang="es-PE" sz="2800" dirty="0" smtClean="0"/>
          </a:p>
          <a:p>
            <a:pPr>
              <a:spcBef>
                <a:spcPts val="600"/>
              </a:spcBef>
            </a:pPr>
            <a:r>
              <a:rPr lang="es-PE" sz="2800" dirty="0"/>
              <a:t> </a:t>
            </a:r>
            <a:r>
              <a:rPr lang="es-PE" sz="2800" dirty="0" smtClean="0"/>
              <a:t>     correctos</a:t>
            </a:r>
            <a:r>
              <a:rPr lang="es-PE" sz="2800" dirty="0"/>
              <a:t>:</a:t>
            </a:r>
          </a:p>
          <a:p>
            <a:pPr marL="914400" lvl="4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$numero1;</a:t>
            </a:r>
          </a:p>
          <a:p>
            <a:pPr marL="914400" lvl="4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_$letra;</a:t>
            </a:r>
          </a:p>
          <a:p>
            <a:pPr marL="914400" lvl="4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$$$</a:t>
            </a:r>
            <a:r>
              <a:rPr lang="es-PE" sz="2400" dirty="0" err="1">
                <a:solidFill>
                  <a:srgbClr val="002060"/>
                </a:solidFill>
              </a:rPr>
              <a:t>otroNumero</a:t>
            </a:r>
            <a:r>
              <a:rPr lang="es-PE" sz="2400" dirty="0">
                <a:solidFill>
                  <a:srgbClr val="002060"/>
                </a:solidFill>
              </a:rPr>
              <a:t>;</a:t>
            </a:r>
          </a:p>
          <a:p>
            <a:pPr marL="914400" lvl="4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$_a__$4;</a:t>
            </a:r>
          </a:p>
          <a:p>
            <a:pPr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Sin embargo, las siguientes variables </a:t>
            </a:r>
            <a:r>
              <a:rPr lang="es-PE" sz="2800" dirty="0" smtClean="0"/>
              <a:t>tienen</a:t>
            </a:r>
          </a:p>
          <a:p>
            <a:pPr>
              <a:spcBef>
                <a:spcPts val="600"/>
              </a:spcBef>
            </a:pPr>
            <a:r>
              <a:rPr lang="es-PE" sz="2800" dirty="0"/>
              <a:t> </a:t>
            </a:r>
            <a:r>
              <a:rPr lang="es-PE" sz="2800" dirty="0" smtClean="0"/>
              <a:t>     </a:t>
            </a:r>
            <a:r>
              <a:rPr lang="es-PE" sz="2800" dirty="0"/>
              <a:t>identificadores incorrectos:</a:t>
            </a:r>
          </a:p>
          <a:p>
            <a:pPr marL="914400" lvl="4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1numero; </a:t>
            </a:r>
            <a:r>
              <a:rPr lang="es-PE" sz="2400" i="1" dirty="0">
                <a:solidFill>
                  <a:srgbClr val="002060"/>
                </a:solidFill>
              </a:rPr>
              <a:t>// Empieza por un número</a:t>
            </a:r>
          </a:p>
          <a:p>
            <a:pPr marL="914400" lvl="4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numero;1_123; </a:t>
            </a:r>
            <a:r>
              <a:rPr lang="es-PE" sz="2400" i="1" dirty="0">
                <a:solidFill>
                  <a:srgbClr val="002060"/>
                </a:solidFill>
              </a:rPr>
              <a:t>// Contiene un carácter </a:t>
            </a:r>
            <a:r>
              <a:rPr lang="es-PE" sz="2400" i="1" dirty="0" smtClean="0">
                <a:solidFill>
                  <a:srgbClr val="002060"/>
                </a:solidFill>
              </a:rPr>
              <a:t>";"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Declaración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No es obligatorio inicializar una variable al declararla.</a:t>
            </a:r>
          </a:p>
          <a:p>
            <a:pPr lvl="2"/>
            <a:endParaRPr lang="es-PE" sz="2400" dirty="0" smtClean="0">
              <a:solidFill>
                <a:srgbClr val="002060"/>
              </a:solidFill>
            </a:endParaRPr>
          </a:p>
          <a:p>
            <a:pPr lvl="2"/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variable6;</a:t>
            </a:r>
            <a:endParaRPr lang="es-PE" sz="2400" dirty="0">
              <a:solidFill>
                <a:srgbClr val="002060"/>
              </a:solidFill>
            </a:endParaRPr>
          </a:p>
          <a:p>
            <a:pPr lvl="2"/>
            <a:endParaRPr lang="es-PE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Si la variable no se declara mediante el operador </a:t>
            </a:r>
            <a:r>
              <a:rPr lang="es-PE" sz="2800" dirty="0" err="1"/>
              <a:t>var</a:t>
            </a:r>
            <a:r>
              <a:rPr lang="es-PE" sz="2800" dirty="0"/>
              <a:t>, automáticamente se crea una </a:t>
            </a:r>
            <a:r>
              <a:rPr lang="es-PE" sz="2800" dirty="0" smtClean="0"/>
              <a:t>variable global </a:t>
            </a:r>
            <a:r>
              <a:rPr lang="es-PE" sz="2800" dirty="0"/>
              <a:t>con ese identificador y su valor. </a:t>
            </a:r>
            <a:endParaRPr lang="es-PE" sz="2800" dirty="0" smtClean="0"/>
          </a:p>
          <a:p>
            <a:pPr lvl="2"/>
            <a:endParaRPr lang="es-PE" sz="2400" dirty="0" smtClean="0">
              <a:solidFill>
                <a:srgbClr val="002060"/>
              </a:solidFill>
            </a:endParaRPr>
          </a:p>
          <a:p>
            <a:pPr lvl="2"/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variable1 = 16;</a:t>
            </a:r>
          </a:p>
          <a:p>
            <a:pPr lvl="2"/>
            <a:endParaRPr lang="es-PE" sz="2400" dirty="0" smtClean="0">
              <a:solidFill>
                <a:srgbClr val="002060"/>
              </a:solidFill>
            </a:endParaRP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variable2 </a:t>
            </a:r>
            <a:r>
              <a:rPr lang="es-PE" sz="2400" dirty="0">
                <a:solidFill>
                  <a:srgbClr val="002060"/>
                </a:solidFill>
              </a:rPr>
              <a:t>= variable1 + 4;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Ambito</a:t>
            </a:r>
            <a:r>
              <a:rPr lang="es-PE" dirty="0" smtClean="0">
                <a:solidFill>
                  <a:schemeClr val="bg1"/>
                </a:solidFill>
              </a:rPr>
              <a:t>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El ámbito de una variable </a:t>
            </a:r>
            <a:r>
              <a:rPr lang="es-PE" sz="2800" dirty="0" smtClean="0"/>
              <a:t>es </a:t>
            </a:r>
            <a:r>
              <a:rPr lang="es-PE" sz="2800" dirty="0"/>
              <a:t>la zona del programa en la que se define </a:t>
            </a:r>
            <a:r>
              <a:rPr lang="es-PE" sz="2800" dirty="0" smtClean="0"/>
              <a:t>la variable.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JavaScript </a:t>
            </a:r>
            <a:r>
              <a:rPr lang="es-PE" sz="2800" dirty="0"/>
              <a:t>define dos ámbitos para las variables: </a:t>
            </a:r>
            <a:r>
              <a:rPr lang="es-PE" sz="2800" dirty="0" smtClean="0"/>
              <a:t> global </a:t>
            </a:r>
            <a:r>
              <a:rPr lang="es-PE" sz="2800" dirty="0"/>
              <a:t>y local</a:t>
            </a:r>
            <a:r>
              <a:rPr lang="es-PE" sz="2800" dirty="0" smtClean="0"/>
              <a:t>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 smtClean="0"/>
              <a:t>Ejemplo</a:t>
            </a:r>
            <a:r>
              <a:rPr lang="en-US" sz="2800" dirty="0" smtClean="0"/>
              <a:t> de variable local:</a:t>
            </a:r>
          </a:p>
          <a:p>
            <a:pPr lvl="2">
              <a:spcBef>
                <a:spcPts val="12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function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 err="1">
                <a:solidFill>
                  <a:srgbClr val="002060"/>
                </a:solidFill>
              </a:rPr>
              <a:t>muestraMensaje</a:t>
            </a:r>
            <a:r>
              <a:rPr lang="es-PE" sz="2400" dirty="0">
                <a:solidFill>
                  <a:srgbClr val="002060"/>
                </a:solidFill>
              </a:rPr>
              <a:t>() {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mensaje = "Mensaje de prueba";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}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muestraMensaje</a:t>
            </a:r>
            <a:r>
              <a:rPr lang="es-PE" sz="2400" dirty="0">
                <a:solidFill>
                  <a:srgbClr val="002060"/>
                </a:solidFill>
              </a:rPr>
              <a:t>();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(mensaje);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Ambito</a:t>
            </a:r>
            <a:r>
              <a:rPr lang="es-PE" dirty="0" smtClean="0">
                <a:solidFill>
                  <a:schemeClr val="bg1"/>
                </a:solidFill>
              </a:rPr>
              <a:t>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Ejemplo</a:t>
            </a:r>
            <a:r>
              <a:rPr lang="en-US" sz="2800" dirty="0" smtClean="0"/>
              <a:t> de variable global</a:t>
            </a:r>
          </a:p>
          <a:p>
            <a:endParaRPr lang="es-PE" sz="2800" dirty="0" smtClean="0"/>
          </a:p>
          <a:p>
            <a:pPr lvl="2"/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mensaje = "Mensaje de prueba</a:t>
            </a:r>
            <a:r>
              <a:rPr lang="es-PE" sz="2400" dirty="0" smtClean="0">
                <a:solidFill>
                  <a:srgbClr val="002060"/>
                </a:solidFill>
              </a:rPr>
              <a:t>";</a:t>
            </a:r>
          </a:p>
          <a:p>
            <a:pPr lvl="2"/>
            <a:endParaRPr lang="es-PE" sz="2400" dirty="0">
              <a:solidFill>
                <a:srgbClr val="002060"/>
              </a:solidFill>
            </a:endParaRPr>
          </a:p>
          <a:p>
            <a:pPr lvl="2"/>
            <a:r>
              <a:rPr lang="es-PE" sz="2400" dirty="0" err="1" smtClean="0">
                <a:solidFill>
                  <a:srgbClr val="002060"/>
                </a:solidFill>
              </a:rPr>
              <a:t>function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 err="1">
                <a:solidFill>
                  <a:srgbClr val="002060"/>
                </a:solidFill>
              </a:rPr>
              <a:t>muestraMensaje</a:t>
            </a:r>
            <a:r>
              <a:rPr lang="es-PE" sz="2400" dirty="0">
                <a:solidFill>
                  <a:srgbClr val="002060"/>
                </a:solidFill>
              </a:rPr>
              <a:t>() {</a:t>
            </a:r>
          </a:p>
          <a:p>
            <a:pPr lvl="2"/>
            <a:r>
              <a:rPr lang="es-PE" sz="2400" dirty="0" err="1" smtClean="0">
                <a:solidFill>
                  <a:srgbClr val="002060"/>
                </a:solidFill>
              </a:rPr>
              <a:t>alert</a:t>
            </a:r>
            <a:r>
              <a:rPr lang="es-PE" sz="2400" dirty="0" smtClean="0">
                <a:solidFill>
                  <a:srgbClr val="002060"/>
                </a:solidFill>
              </a:rPr>
              <a:t>(mensaje</a:t>
            </a:r>
            <a:r>
              <a:rPr lang="es-PE" sz="2400" dirty="0">
                <a:solidFill>
                  <a:srgbClr val="002060"/>
                </a:solidFill>
              </a:rPr>
              <a:t>);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}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Introducción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JavaScript es un lenguaje de programación encargados de realizar acciones dentro del ámbito de una pagina web.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JavaScript es el siguiente paso, después de HTML. 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Con JavaScript se pueden realizar efectos especiales sobre paginas web.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JavaScript nos permite ejecutar instrucciones como respuesta a las acciones del usuario. </a:t>
            </a:r>
          </a:p>
        </p:txBody>
      </p:sp>
    </p:spTree>
    <p:extLst>
      <p:ext uri="{BB962C8B-B14F-4D97-AF65-F5344CB8AC3E}">
        <p14:creationId xmlns:p14="http://schemas.microsoft.com/office/powerpoint/2010/main" val="10176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Ambito</a:t>
            </a:r>
            <a:r>
              <a:rPr lang="es-PE" dirty="0" smtClean="0">
                <a:solidFill>
                  <a:schemeClr val="bg1"/>
                </a:solidFill>
              </a:rPr>
              <a:t>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En caso de colisión entre las variables globales y </a:t>
            </a:r>
            <a:r>
              <a:rPr lang="es-PE" sz="2800" dirty="0" smtClean="0"/>
              <a:t>locales </a:t>
            </a:r>
            <a:r>
              <a:rPr lang="es-PE" sz="2800" dirty="0"/>
              <a:t>dentro de una función prevalecen </a:t>
            </a:r>
            <a:r>
              <a:rPr lang="es-PE" sz="2800" dirty="0" smtClean="0"/>
              <a:t>las variables locales.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mensaje = "gana la de fuera";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function</a:t>
            </a:r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err="1">
                <a:solidFill>
                  <a:srgbClr val="002060"/>
                </a:solidFill>
              </a:rPr>
              <a:t>muestraMensaje</a:t>
            </a:r>
            <a:r>
              <a:rPr lang="es-PE" sz="2400" dirty="0">
                <a:solidFill>
                  <a:srgbClr val="002060"/>
                </a:solidFill>
              </a:rPr>
              <a:t>() {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mensaje = "gana la de dentro";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(mensaje);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}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(mensaje);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muestraMensaje</a:t>
            </a:r>
            <a:r>
              <a:rPr lang="es-PE" sz="2400" dirty="0">
                <a:solidFill>
                  <a:srgbClr val="002060"/>
                </a:solidFill>
              </a:rPr>
              <a:t>();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(mensaje);</a:t>
            </a:r>
          </a:p>
        </p:txBody>
      </p:sp>
    </p:spTree>
    <p:extLst>
      <p:ext uri="{BB962C8B-B14F-4D97-AF65-F5344CB8AC3E}">
        <p14:creationId xmlns:p14="http://schemas.microsoft.com/office/powerpoint/2010/main" val="13695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Ambito</a:t>
            </a:r>
            <a:r>
              <a:rPr lang="es-PE" dirty="0" smtClean="0">
                <a:solidFill>
                  <a:schemeClr val="bg1"/>
                </a:solidFill>
              </a:rPr>
              <a:t>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Si no se define la variable dentro de la función con la palabra reservada </a:t>
            </a:r>
            <a:r>
              <a:rPr lang="es-PE" sz="2800" dirty="0" err="1"/>
              <a:t>var</a:t>
            </a:r>
            <a:r>
              <a:rPr lang="es-PE" sz="2800" dirty="0"/>
              <a:t>, en realidad se </a:t>
            </a:r>
            <a:r>
              <a:rPr lang="es-PE" sz="2800" dirty="0" smtClean="0"/>
              <a:t>está modificando </a:t>
            </a:r>
            <a:r>
              <a:rPr lang="es-PE" sz="2800" dirty="0"/>
              <a:t>el valor de la variable global</a:t>
            </a:r>
            <a:r>
              <a:rPr lang="es-PE" sz="28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mensaje = "gana la de fuera";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function</a:t>
            </a:r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err="1">
                <a:solidFill>
                  <a:srgbClr val="002060"/>
                </a:solidFill>
              </a:rPr>
              <a:t>muestraMensaje</a:t>
            </a:r>
            <a:r>
              <a:rPr lang="es-PE" sz="2400" dirty="0">
                <a:solidFill>
                  <a:srgbClr val="002060"/>
                </a:solidFill>
              </a:rPr>
              <a:t>() {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mensaje = "gana la de dentro";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(mensaje);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}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(mensaje);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muestraMensaje</a:t>
            </a:r>
            <a:r>
              <a:rPr lang="es-PE" sz="2400" dirty="0">
                <a:solidFill>
                  <a:srgbClr val="002060"/>
                </a:solidFill>
              </a:rPr>
              <a:t>();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(mensaje)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Tipos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Tipos primitivos, </a:t>
            </a:r>
            <a:r>
              <a:rPr lang="es-PE" sz="2800" dirty="0" smtClean="0"/>
              <a:t>JavaScript </a:t>
            </a:r>
            <a:r>
              <a:rPr lang="es-PE" sz="2800" dirty="0"/>
              <a:t>define cinco tipos primitivos: </a:t>
            </a:r>
            <a:endParaRPr lang="es-PE" sz="2800" dirty="0" smtClean="0"/>
          </a:p>
          <a:p>
            <a:pPr>
              <a:spcBef>
                <a:spcPts val="1800"/>
              </a:spcBef>
            </a:pPr>
            <a:r>
              <a:rPr lang="es-PE" sz="2800" dirty="0"/>
              <a:t>	</a:t>
            </a:r>
            <a:r>
              <a:rPr lang="es-PE" sz="2800" i="1" dirty="0" err="1" smtClean="0"/>
              <a:t>undefined</a:t>
            </a:r>
            <a:r>
              <a:rPr lang="es-PE" sz="2800" i="1" dirty="0"/>
              <a:t>, </a:t>
            </a:r>
            <a:r>
              <a:rPr lang="es-PE" sz="2800" i="1" dirty="0" err="1"/>
              <a:t>null</a:t>
            </a:r>
            <a:r>
              <a:rPr lang="es-PE" sz="2800" i="1" dirty="0"/>
              <a:t>, </a:t>
            </a:r>
            <a:r>
              <a:rPr lang="es-PE" sz="2800" i="1" dirty="0" err="1"/>
              <a:t>boolean</a:t>
            </a:r>
            <a:r>
              <a:rPr lang="es-PE" sz="2800" i="1" dirty="0"/>
              <a:t>, </a:t>
            </a:r>
            <a:r>
              <a:rPr lang="es-PE" sz="2800" i="1" dirty="0" err="1"/>
              <a:t>number</a:t>
            </a:r>
            <a:r>
              <a:rPr lang="es-PE" sz="2800" i="1" dirty="0"/>
              <a:t> </a:t>
            </a:r>
            <a:r>
              <a:rPr lang="es-PE" sz="2800" i="1" dirty="0" smtClean="0"/>
              <a:t>y </a:t>
            </a:r>
            <a:r>
              <a:rPr lang="es-PE" sz="2800" i="1" dirty="0" err="1" smtClean="0"/>
              <a:t>string</a:t>
            </a:r>
            <a:endParaRPr lang="es-PE" sz="2800" i="1" dirty="0" smtClean="0"/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Además de estos </a:t>
            </a:r>
            <a:r>
              <a:rPr lang="es-PE" sz="2800" dirty="0"/>
              <a:t>tipos, JavaScript define el operador </a:t>
            </a:r>
            <a:r>
              <a:rPr lang="es-PE" sz="2800" i="1" dirty="0" err="1"/>
              <a:t>typeof</a:t>
            </a:r>
            <a:r>
              <a:rPr lang="es-PE" sz="2800" dirty="0"/>
              <a:t> para averiguar el tipo de una variable</a:t>
            </a:r>
            <a:r>
              <a:rPr lang="es-PE" sz="2800" dirty="0" smtClean="0"/>
              <a:t>.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El operador </a:t>
            </a:r>
            <a:r>
              <a:rPr lang="es-PE" dirty="0" err="1" smtClean="0">
                <a:solidFill>
                  <a:schemeClr val="bg1"/>
                </a:solidFill>
              </a:rPr>
              <a:t>typeof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El operador </a:t>
            </a:r>
            <a:r>
              <a:rPr lang="es-PE" sz="2800" dirty="0" err="1"/>
              <a:t>typeof</a:t>
            </a:r>
            <a:r>
              <a:rPr lang="es-PE" sz="2800" dirty="0"/>
              <a:t> se emplea para determinar el tipo de dato que almacena una variable</a:t>
            </a:r>
            <a:r>
              <a:rPr lang="es-PE" sz="2800" dirty="0" smtClean="0"/>
              <a:t>. 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7;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typeof</a:t>
            </a:r>
            <a:r>
              <a:rPr lang="es-PE" sz="2400" dirty="0">
                <a:solidFill>
                  <a:srgbClr val="002060"/>
                </a:solidFill>
              </a:rPr>
              <a:t> variable1; </a:t>
            </a:r>
            <a:r>
              <a:rPr lang="es-PE" sz="2400" i="1" dirty="0">
                <a:solidFill>
                  <a:srgbClr val="002060"/>
                </a:solidFill>
              </a:rPr>
              <a:t>// "</a:t>
            </a:r>
            <a:r>
              <a:rPr lang="es-PE" sz="2400" i="1" dirty="0" err="1">
                <a:solidFill>
                  <a:srgbClr val="002060"/>
                </a:solidFill>
              </a:rPr>
              <a:t>number</a:t>
            </a:r>
            <a:r>
              <a:rPr lang="es-PE" sz="2400" i="1" dirty="0">
                <a:solidFill>
                  <a:srgbClr val="002060"/>
                </a:solidFill>
              </a:rPr>
              <a:t>"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"hola mundo";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typeof</a:t>
            </a:r>
            <a:r>
              <a:rPr lang="es-PE" sz="2400" dirty="0">
                <a:solidFill>
                  <a:srgbClr val="002060"/>
                </a:solidFill>
              </a:rPr>
              <a:t> variable2; </a:t>
            </a:r>
            <a:r>
              <a:rPr lang="es-PE" sz="2400" i="1" dirty="0">
                <a:solidFill>
                  <a:srgbClr val="002060"/>
                </a:solidFill>
              </a:rPr>
              <a:t>// "</a:t>
            </a:r>
            <a:r>
              <a:rPr lang="es-PE" sz="2400" i="1" dirty="0" err="1" smtClean="0">
                <a:solidFill>
                  <a:srgbClr val="002060"/>
                </a:solidFill>
              </a:rPr>
              <a:t>string</a:t>
            </a:r>
            <a:r>
              <a:rPr lang="es-PE" sz="2400" i="1" dirty="0" smtClean="0">
                <a:solidFill>
                  <a:srgbClr val="002060"/>
                </a:solidFill>
              </a:rPr>
              <a:t>“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Los </a:t>
            </a:r>
            <a:r>
              <a:rPr lang="es-PE" sz="2800" dirty="0"/>
              <a:t>posibles valores de retorno del operador son: </a:t>
            </a:r>
            <a:r>
              <a:rPr lang="es-PE" sz="2800" dirty="0" err="1"/>
              <a:t>undefined</a:t>
            </a:r>
            <a:r>
              <a:rPr lang="es-PE" sz="2800" dirty="0"/>
              <a:t>, </a:t>
            </a:r>
            <a:r>
              <a:rPr lang="es-PE" sz="2800" dirty="0" err="1"/>
              <a:t>boolean</a:t>
            </a:r>
            <a:r>
              <a:rPr lang="es-PE" sz="2800" dirty="0"/>
              <a:t>, </a:t>
            </a:r>
            <a:r>
              <a:rPr lang="es-PE" sz="2800" dirty="0" err="1"/>
              <a:t>number</a:t>
            </a:r>
            <a:r>
              <a:rPr lang="es-PE" sz="2800" dirty="0"/>
              <a:t>, </a:t>
            </a:r>
            <a:r>
              <a:rPr lang="es-PE" sz="2800" dirty="0" err="1"/>
              <a:t>string</a:t>
            </a:r>
            <a:r>
              <a:rPr lang="es-PE" sz="2800" dirty="0"/>
              <a:t> para </a:t>
            </a:r>
            <a:r>
              <a:rPr lang="es-PE" sz="2800" dirty="0" smtClean="0"/>
              <a:t>cada uno </a:t>
            </a:r>
            <a:r>
              <a:rPr lang="es-PE" sz="2800" dirty="0"/>
              <a:t>de los tipos primitivos y </a:t>
            </a:r>
            <a:r>
              <a:rPr lang="es-PE" sz="2800" dirty="0" err="1"/>
              <a:t>object</a:t>
            </a:r>
            <a:r>
              <a:rPr lang="es-PE" sz="2800" dirty="0"/>
              <a:t> para los valores de referencia y también para los valores </a:t>
            </a:r>
            <a:r>
              <a:rPr lang="es-PE" sz="2800" dirty="0" smtClean="0"/>
              <a:t>de tipo </a:t>
            </a:r>
            <a:r>
              <a:rPr lang="es-PE" sz="2800" dirty="0" err="1"/>
              <a:t>null</a:t>
            </a:r>
            <a:r>
              <a:rPr lang="es-PE" sz="2800" dirty="0"/>
              <a:t>.</a:t>
            </a:r>
            <a:endParaRPr lang="es-PE" sz="2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</a:t>
            </a:r>
            <a:r>
              <a:rPr lang="es-PE" dirty="0" err="1" smtClean="0">
                <a:solidFill>
                  <a:schemeClr val="bg1"/>
                </a:solidFill>
              </a:rPr>
              <a:t>undefinied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564243"/>
            <a:ext cx="81369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El tipo </a:t>
            </a:r>
            <a:r>
              <a:rPr lang="es-PE" sz="2800" i="1" dirty="0" err="1"/>
              <a:t>undefined</a:t>
            </a:r>
            <a:r>
              <a:rPr lang="es-PE" sz="2800" dirty="0"/>
              <a:t> corresponde a las variables que han sido definidas y todavía no se les </a:t>
            </a:r>
            <a:r>
              <a:rPr lang="es-PE" sz="2800" dirty="0" smtClean="0"/>
              <a:t>ha asignado </a:t>
            </a:r>
            <a:r>
              <a:rPr lang="es-PE" sz="2800" dirty="0"/>
              <a:t>un </a:t>
            </a:r>
            <a:r>
              <a:rPr lang="es-PE" sz="2800" dirty="0" smtClean="0"/>
              <a:t>valor.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typeof</a:t>
            </a:r>
            <a:r>
              <a:rPr lang="es-PE" sz="2400" dirty="0">
                <a:solidFill>
                  <a:srgbClr val="002060"/>
                </a:solidFill>
              </a:rPr>
              <a:t> variable1; </a:t>
            </a:r>
            <a:r>
              <a:rPr lang="es-PE" sz="2400" i="1" dirty="0">
                <a:solidFill>
                  <a:srgbClr val="002060"/>
                </a:solidFill>
              </a:rPr>
              <a:t>// devuelve "</a:t>
            </a:r>
            <a:r>
              <a:rPr lang="es-PE" sz="2400" i="1" dirty="0" err="1" smtClean="0">
                <a:solidFill>
                  <a:srgbClr val="002060"/>
                </a:solidFill>
              </a:rPr>
              <a:t>undefined</a:t>
            </a:r>
            <a:r>
              <a:rPr lang="es-PE" sz="2400" i="1" dirty="0" smtClean="0">
                <a:solidFill>
                  <a:srgbClr val="002060"/>
                </a:solidFill>
              </a:rPr>
              <a:t>“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El operador </a:t>
            </a:r>
            <a:r>
              <a:rPr lang="es-PE" sz="2800" i="1" dirty="0" err="1"/>
              <a:t>typeof</a:t>
            </a:r>
            <a:r>
              <a:rPr lang="es-PE" sz="2800" dirty="0"/>
              <a:t> no distingue entre las variables declaradas pero no inicializadas y </a:t>
            </a:r>
            <a:r>
              <a:rPr lang="es-PE" sz="2800" dirty="0" smtClean="0"/>
              <a:t>las variables </a:t>
            </a:r>
            <a:r>
              <a:rPr lang="es-PE" sz="2800" dirty="0"/>
              <a:t>que ni siquiera han sido </a:t>
            </a:r>
            <a:r>
              <a:rPr lang="es-PE" sz="2800" dirty="0" smtClean="0"/>
              <a:t>declaradas</a:t>
            </a:r>
            <a:r>
              <a:rPr lang="es-PE" sz="2800" dirty="0"/>
              <a:t>.</a:t>
            </a:r>
            <a:endParaRPr lang="es-PE" sz="2800" dirty="0" smtClean="0"/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variable1;</a:t>
            </a:r>
          </a:p>
          <a:p>
            <a:pPr lvl="2">
              <a:spcBef>
                <a:spcPts val="12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typeof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variable2; // </a:t>
            </a:r>
            <a:r>
              <a:rPr lang="es-PE" sz="2400" i="1" dirty="0">
                <a:solidFill>
                  <a:srgbClr val="002060"/>
                </a:solidFill>
              </a:rPr>
              <a:t>devuelve "</a:t>
            </a:r>
            <a:r>
              <a:rPr lang="es-PE" sz="2400" i="1" dirty="0" err="1">
                <a:solidFill>
                  <a:srgbClr val="002060"/>
                </a:solidFill>
              </a:rPr>
              <a:t>undefined</a:t>
            </a:r>
            <a:r>
              <a:rPr lang="es-PE" sz="2400" i="1" dirty="0">
                <a:solidFill>
                  <a:srgbClr val="002060"/>
                </a:solidFill>
              </a:rPr>
              <a:t>", la variable2 no ha sido declarada</a:t>
            </a:r>
            <a:endParaRPr lang="es-PE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1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</a:t>
            </a:r>
            <a:r>
              <a:rPr lang="es-PE" dirty="0" err="1" smtClean="0">
                <a:solidFill>
                  <a:schemeClr val="bg1"/>
                </a:solidFill>
              </a:rPr>
              <a:t>null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700808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Se trata de un tipo similar a </a:t>
            </a:r>
            <a:r>
              <a:rPr lang="es-PE" sz="2800" i="1" dirty="0" err="1"/>
              <a:t>undefined</a:t>
            </a:r>
            <a:r>
              <a:rPr lang="es-PE" sz="2800" dirty="0"/>
              <a:t>, y de hecho en JavaScript se consideran </a:t>
            </a:r>
            <a:r>
              <a:rPr lang="es-PE" sz="2800" dirty="0" smtClean="0"/>
              <a:t>iguales (</a:t>
            </a:r>
            <a:r>
              <a:rPr lang="es-PE" sz="2800" dirty="0" err="1" smtClean="0"/>
              <a:t>undefined</a:t>
            </a:r>
            <a:r>
              <a:rPr lang="es-PE" sz="2800" dirty="0" smtClean="0"/>
              <a:t> </a:t>
            </a:r>
            <a:r>
              <a:rPr lang="es-PE" sz="2800" dirty="0"/>
              <a:t>== </a:t>
            </a:r>
            <a:r>
              <a:rPr lang="es-PE" sz="2800" dirty="0" err="1"/>
              <a:t>null</a:t>
            </a:r>
            <a:r>
              <a:rPr lang="es-PE" sz="2800" dirty="0"/>
              <a:t>). </a:t>
            </a:r>
            <a:endParaRPr lang="es-PE" sz="2800" dirty="0" smtClean="0"/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El </a:t>
            </a:r>
            <a:r>
              <a:rPr lang="es-PE" sz="2800" dirty="0"/>
              <a:t>tipo </a:t>
            </a:r>
            <a:r>
              <a:rPr lang="es-PE" sz="2800" i="1" dirty="0" err="1"/>
              <a:t>null</a:t>
            </a:r>
            <a:r>
              <a:rPr lang="es-PE" sz="2800" dirty="0"/>
              <a:t> se suele utilizar para representar objetos que en </a:t>
            </a:r>
            <a:r>
              <a:rPr lang="es-PE" sz="2800" dirty="0" smtClean="0"/>
              <a:t>ese momento </a:t>
            </a:r>
            <a:r>
              <a:rPr lang="es-PE" sz="2800" dirty="0"/>
              <a:t>no existen.</a:t>
            </a:r>
          </a:p>
          <a:p>
            <a:pPr>
              <a:spcBef>
                <a:spcPts val="1800"/>
              </a:spcBef>
            </a:pPr>
            <a:r>
              <a:rPr lang="es-PE" sz="2800" dirty="0" smtClean="0"/>
              <a:t>	</a:t>
            </a: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 err="1">
                <a:solidFill>
                  <a:srgbClr val="002060"/>
                </a:solidFill>
              </a:rPr>
              <a:t>nombreUsuario</a:t>
            </a:r>
            <a:r>
              <a:rPr lang="es-PE" sz="2400" dirty="0">
                <a:solidFill>
                  <a:srgbClr val="002060"/>
                </a:solidFill>
              </a:rPr>
              <a:t> = </a:t>
            </a:r>
            <a:r>
              <a:rPr lang="es-PE" sz="2400" dirty="0" err="1">
                <a:solidFill>
                  <a:srgbClr val="002060"/>
                </a:solidFill>
              </a:rPr>
              <a:t>null</a:t>
            </a:r>
            <a:r>
              <a:rPr lang="es-PE" sz="2400" dirty="0" smtClean="0">
                <a:solidFill>
                  <a:srgbClr val="002060"/>
                </a:solidFill>
              </a:rPr>
              <a:t>;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</a:t>
            </a:r>
            <a:r>
              <a:rPr lang="es-PE" dirty="0" err="1" smtClean="0">
                <a:solidFill>
                  <a:schemeClr val="bg1"/>
                </a:solidFill>
              </a:rPr>
              <a:t>boolean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700808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También </a:t>
            </a:r>
            <a:r>
              <a:rPr lang="es-PE" sz="2800" dirty="0"/>
              <a:t>se suelen llamar variables lógicas y </a:t>
            </a:r>
            <a:r>
              <a:rPr lang="es-PE" sz="2800" dirty="0" smtClean="0"/>
              <a:t>variables </a:t>
            </a:r>
            <a:r>
              <a:rPr lang="es-PE" sz="2800" i="1" dirty="0" smtClean="0"/>
              <a:t>booleanas</a:t>
            </a:r>
            <a:r>
              <a:rPr lang="es-PE" sz="2800" dirty="0"/>
              <a:t>. </a:t>
            </a:r>
            <a:endParaRPr lang="es-PE" sz="2800" dirty="0" smtClean="0"/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Se </a:t>
            </a:r>
            <a:r>
              <a:rPr lang="es-PE" sz="2800" dirty="0"/>
              <a:t>trata de una variable que sólo puede almacenar uno de los dos valores </a:t>
            </a:r>
            <a:r>
              <a:rPr lang="es-PE" sz="2800" dirty="0" smtClean="0"/>
              <a:t>especiales definidos </a:t>
            </a:r>
            <a:r>
              <a:rPr lang="es-PE" sz="2800" dirty="0"/>
              <a:t>y que representan el valor </a:t>
            </a:r>
            <a:r>
              <a:rPr lang="es-PE" sz="2800" i="1" dirty="0"/>
              <a:t>"verdadero" </a:t>
            </a:r>
            <a:r>
              <a:rPr lang="es-PE" sz="2800" dirty="0"/>
              <a:t>y el valor </a:t>
            </a:r>
            <a:r>
              <a:rPr lang="es-PE" sz="2800" i="1" dirty="0"/>
              <a:t>"falso"</a:t>
            </a:r>
            <a:r>
              <a:rPr lang="es-PE" sz="2800" dirty="0"/>
              <a:t>.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true;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false</a:t>
            </a:r>
            <a:r>
              <a:rPr lang="es-PE" sz="2400" dirty="0" smtClean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Los valores true y false son valores especiales, de forma que no son palabras ni números </a:t>
            </a:r>
            <a:r>
              <a:rPr lang="es-PE" sz="2800" dirty="0" smtClean="0"/>
              <a:t>ni ningún </a:t>
            </a:r>
            <a:r>
              <a:rPr lang="es-PE" sz="2800" dirty="0"/>
              <a:t>otro tipo de valor. </a:t>
            </a:r>
          </a:p>
        </p:txBody>
      </p:sp>
    </p:spTree>
    <p:extLst>
      <p:ext uri="{BB962C8B-B14F-4D97-AF65-F5344CB8AC3E}">
        <p14:creationId xmlns:p14="http://schemas.microsoft.com/office/powerpoint/2010/main" val="3757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</a:t>
            </a:r>
            <a:r>
              <a:rPr lang="es-PE" dirty="0" err="1" smtClean="0">
                <a:solidFill>
                  <a:schemeClr val="bg1"/>
                </a:solidFill>
              </a:rPr>
              <a:t>boolean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700808"/>
            <a:ext cx="813690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JavaScript aplica </a:t>
            </a:r>
            <a:r>
              <a:rPr lang="es-PE" sz="2800" dirty="0"/>
              <a:t>la siguiente conversión: el número 0 se convierte en false y cualquier otro </a:t>
            </a:r>
            <a:r>
              <a:rPr lang="es-PE" sz="2800" dirty="0" smtClean="0"/>
              <a:t>número distinto </a:t>
            </a:r>
            <a:r>
              <a:rPr lang="es-PE" sz="2800" dirty="0"/>
              <a:t>de 0 se convierte en true.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Por este motivo, en ocasiones se asocia el número 0 con el valor false y el número 1 con el </a:t>
            </a:r>
            <a:r>
              <a:rPr lang="es-PE" sz="2800" dirty="0" smtClean="0"/>
              <a:t>valor true.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 </a:t>
            </a:r>
            <a:r>
              <a:rPr lang="es-PE" sz="2800" dirty="0"/>
              <a:t>Sin embargo, es necesario insistir en que true y false son valores especiales que no </a:t>
            </a:r>
            <a:r>
              <a:rPr lang="es-PE" sz="2800" dirty="0" smtClean="0"/>
              <a:t>corresponden </a:t>
            </a:r>
            <a:r>
              <a:rPr lang="es-PE" sz="2800" dirty="0"/>
              <a:t>ni </a:t>
            </a:r>
            <a:r>
              <a:rPr lang="es-PE" sz="2800" dirty="0" smtClean="0"/>
              <a:t>a </a:t>
            </a:r>
            <a:r>
              <a:rPr lang="es-PE" sz="2800" dirty="0"/>
              <a:t>números ni </a:t>
            </a:r>
            <a:r>
              <a:rPr lang="es-PE" sz="2800" dirty="0" smtClean="0"/>
              <a:t>a </a:t>
            </a:r>
            <a:r>
              <a:rPr lang="es-PE" sz="2800" dirty="0"/>
              <a:t>ningún otro tipo de dato</a:t>
            </a:r>
            <a:r>
              <a:rPr lang="es-PE" sz="2800" dirty="0" smtClean="0"/>
              <a:t>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1440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numérico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56792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Las variables numéricas son muy utilizadas en las aplicaciones habituales, ya que </a:t>
            </a:r>
            <a:r>
              <a:rPr lang="es-PE" sz="2800" dirty="0" smtClean="0"/>
              <a:t>permiten almacenar </a:t>
            </a:r>
            <a:r>
              <a:rPr lang="es-PE" sz="2800" dirty="0"/>
              <a:t>cualquier valor numérico. </a:t>
            </a:r>
            <a:endParaRPr lang="es-PE" sz="2800" dirty="0" smtClean="0"/>
          </a:p>
          <a:p>
            <a:pPr>
              <a:spcBef>
                <a:spcPts val="1200"/>
              </a:spcBef>
            </a:pPr>
            <a:r>
              <a:rPr lang="es-PE" sz="2800" dirty="0"/>
              <a:t>	</a:t>
            </a: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variable1 = 10;</a:t>
            </a:r>
          </a:p>
          <a:p>
            <a:pPr>
              <a:spcBef>
                <a:spcPts val="1200"/>
              </a:spcBef>
            </a:pPr>
            <a:r>
              <a:rPr lang="es-PE" sz="2400" dirty="0" smtClean="0">
                <a:solidFill>
                  <a:srgbClr val="002060"/>
                </a:solidFill>
              </a:rPr>
              <a:t>	</a:t>
            </a: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variable2 = 3.14159265</a:t>
            </a:r>
            <a:r>
              <a:rPr lang="es-PE" sz="2400" dirty="0" smtClean="0">
                <a:solidFill>
                  <a:srgbClr val="002060"/>
                </a:solidFill>
              </a:rPr>
              <a:t>;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También </a:t>
            </a:r>
            <a:r>
              <a:rPr lang="es-PE" sz="2800" dirty="0"/>
              <a:t>se pueden indicar valores en el sistema octal </a:t>
            </a:r>
            <a:r>
              <a:rPr lang="es-PE" sz="2800" dirty="0" smtClean="0"/>
              <a:t>y </a:t>
            </a:r>
            <a:r>
              <a:rPr lang="es-PE" sz="2800" dirty="0"/>
              <a:t>en sistema hexadecimal 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10;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err="1">
                <a:solidFill>
                  <a:srgbClr val="002060"/>
                </a:solidFill>
              </a:rPr>
              <a:t>variable_octal</a:t>
            </a:r>
            <a:r>
              <a:rPr lang="es-PE" sz="2400" dirty="0">
                <a:solidFill>
                  <a:srgbClr val="002060"/>
                </a:solidFill>
              </a:rPr>
              <a:t> = 034;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err="1">
                <a:solidFill>
                  <a:srgbClr val="002060"/>
                </a:solidFill>
              </a:rPr>
              <a:t>variable_hexadecimal</a:t>
            </a:r>
            <a:r>
              <a:rPr lang="es-PE" sz="2400" dirty="0">
                <a:solidFill>
                  <a:srgbClr val="002060"/>
                </a:solidFill>
              </a:rPr>
              <a:t> = 0xA3;</a:t>
            </a:r>
          </a:p>
        </p:txBody>
      </p:sp>
    </p:spTree>
    <p:extLst>
      <p:ext uri="{BB962C8B-B14F-4D97-AF65-F5344CB8AC3E}">
        <p14:creationId xmlns:p14="http://schemas.microsoft.com/office/powerpoint/2010/main" val="29420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numérico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56792"/>
            <a:ext cx="813690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JavaScript define tres valores especiales muy útiles cuando se trabaja con números</a:t>
            </a:r>
            <a:r>
              <a:rPr lang="es-PE" sz="2800" dirty="0" smtClean="0"/>
              <a:t>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Los </a:t>
            </a:r>
            <a:r>
              <a:rPr lang="es-PE" sz="2800" dirty="0"/>
              <a:t>valores </a:t>
            </a:r>
            <a:r>
              <a:rPr lang="es-PE" sz="2800" dirty="0" err="1"/>
              <a:t>Infinity</a:t>
            </a:r>
            <a:r>
              <a:rPr lang="es-PE" sz="2800" dirty="0"/>
              <a:t> y –</a:t>
            </a:r>
            <a:r>
              <a:rPr lang="es-PE" sz="2800" dirty="0" err="1"/>
              <a:t>Infinity</a:t>
            </a:r>
            <a:r>
              <a:rPr lang="es-PE" sz="2800" dirty="0"/>
              <a:t> para representar números </a:t>
            </a:r>
            <a:r>
              <a:rPr lang="es-PE" sz="2800" dirty="0" smtClean="0"/>
              <a:t>demasiado grandes </a:t>
            </a:r>
            <a:r>
              <a:rPr lang="es-PE" sz="2800" dirty="0"/>
              <a:t>(positivos y negativos</a:t>
            </a:r>
            <a:r>
              <a:rPr lang="es-PE" sz="2800" dirty="0" smtClean="0"/>
              <a:t>) y con </a:t>
            </a:r>
            <a:r>
              <a:rPr lang="es-PE" sz="2800" dirty="0"/>
              <a:t>los que JavaScript no puede trabajar.</a:t>
            </a:r>
          </a:p>
          <a:p>
            <a:pPr lvl="2">
              <a:spcBef>
                <a:spcPts val="12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variable1 = 3, variable2 = 0;</a:t>
            </a:r>
          </a:p>
          <a:p>
            <a:pPr lvl="2">
              <a:spcBef>
                <a:spcPts val="12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alert</a:t>
            </a:r>
            <a:r>
              <a:rPr lang="es-PE" sz="2400" dirty="0" smtClean="0">
                <a:solidFill>
                  <a:srgbClr val="002060"/>
                </a:solidFill>
              </a:rPr>
              <a:t>(variable1/variable2</a:t>
            </a:r>
            <a:r>
              <a:rPr lang="es-PE" sz="2400" dirty="0">
                <a:solidFill>
                  <a:srgbClr val="002060"/>
                </a:solidFill>
              </a:rPr>
              <a:t>); // muestra "</a:t>
            </a:r>
            <a:r>
              <a:rPr lang="es-PE" sz="2400" dirty="0" err="1">
                <a:solidFill>
                  <a:srgbClr val="002060"/>
                </a:solidFill>
              </a:rPr>
              <a:t>Infinity</a:t>
            </a:r>
            <a:r>
              <a:rPr lang="es-PE" sz="2400" dirty="0">
                <a:solidFill>
                  <a:srgbClr val="002060"/>
                </a:solidFill>
              </a:rPr>
              <a:t>"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El otro valor especial definido por JavaScript es </a:t>
            </a:r>
            <a:r>
              <a:rPr lang="es-PE" sz="2800" dirty="0" err="1"/>
              <a:t>NaN</a:t>
            </a:r>
            <a:r>
              <a:rPr lang="es-PE" sz="2800" dirty="0"/>
              <a:t>, que es el acrónimo de "</a:t>
            </a:r>
            <a:r>
              <a:rPr lang="es-PE" sz="2800" dirty="0" err="1"/>
              <a:t>Not</a:t>
            </a:r>
            <a:r>
              <a:rPr lang="es-PE" sz="2800" dirty="0"/>
              <a:t> a </a:t>
            </a:r>
            <a:r>
              <a:rPr lang="es-PE" sz="2800" dirty="0" err="1"/>
              <a:t>Number</a:t>
            </a:r>
            <a:r>
              <a:rPr lang="es-PE" sz="2800" dirty="0"/>
              <a:t>". 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Que se necesita para trabajar con JavaScript.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50869"/>
            <a:ext cx="813690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dirty="0"/>
              <a:t>Un </a:t>
            </a:r>
            <a:r>
              <a:rPr lang="en-US" sz="2800" dirty="0" err="1"/>
              <a:t>navegador</a:t>
            </a:r>
            <a:r>
              <a:rPr lang="en-US" sz="2800" dirty="0"/>
              <a:t> compatible con </a:t>
            </a:r>
            <a:r>
              <a:rPr lang="en-US" sz="2800" dirty="0" err="1"/>
              <a:t>JavasS</a:t>
            </a:r>
            <a:r>
              <a:rPr lang="es-PE" sz="2800" dirty="0" err="1"/>
              <a:t>cript</a:t>
            </a:r>
            <a:r>
              <a:rPr lang="es-PE" sz="2800" dirty="0" smtClean="0"/>
              <a:t>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Un editor de texto como </a:t>
            </a:r>
            <a:r>
              <a:rPr lang="es-PE" sz="2800" dirty="0" err="1" smtClean="0"/>
              <a:t>Notepad</a:t>
            </a:r>
            <a:r>
              <a:rPr lang="es-PE" sz="2800" dirty="0" smtClean="0"/>
              <a:t> o mejor aun editores mas avanzados como </a:t>
            </a:r>
            <a:r>
              <a:rPr lang="es-PE" sz="2800" dirty="0" err="1" smtClean="0"/>
              <a:t>Notepad</a:t>
            </a:r>
            <a:r>
              <a:rPr lang="en-US" sz="2800" dirty="0" smtClean="0"/>
              <a:t>++, Komodo Edit o </a:t>
            </a:r>
            <a:r>
              <a:rPr lang="en-US" sz="2800" dirty="0" err="1" smtClean="0"/>
              <a:t>UltraEdit</a:t>
            </a:r>
            <a:r>
              <a:rPr lang="en-US" sz="2800" dirty="0" smtClean="0"/>
              <a:t>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dirty="0" err="1" smtClean="0"/>
              <a:t>Existen</a:t>
            </a:r>
            <a:r>
              <a:rPr lang="en-US" sz="2800" dirty="0" smtClean="0"/>
              <a:t> </a:t>
            </a:r>
            <a:r>
              <a:rPr lang="en-US" sz="2800" dirty="0" err="1" smtClean="0"/>
              <a:t>herramientas</a:t>
            </a:r>
            <a:r>
              <a:rPr lang="en-US" sz="2800" dirty="0" smtClean="0"/>
              <a:t> </a:t>
            </a:r>
            <a:r>
              <a:rPr lang="en-US" sz="2800" dirty="0" err="1" smtClean="0"/>
              <a:t>avanzadas</a:t>
            </a:r>
            <a:r>
              <a:rPr lang="en-US" sz="2800" dirty="0" smtClean="0"/>
              <a:t> de </a:t>
            </a:r>
            <a:r>
              <a:rPr lang="en-US" sz="2800" dirty="0" err="1" smtClean="0"/>
              <a:t>desarrollo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nos</a:t>
            </a:r>
            <a:r>
              <a:rPr lang="en-US" sz="2800" dirty="0" smtClean="0"/>
              <a:t>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ayudar</a:t>
            </a:r>
            <a:r>
              <a:rPr lang="en-US" sz="2800" dirty="0" smtClean="0"/>
              <a:t> y </a:t>
            </a:r>
            <a:r>
              <a:rPr lang="en-US" sz="2800" dirty="0" err="1" smtClean="0"/>
              <a:t>hacer</a:t>
            </a:r>
            <a:r>
              <a:rPr lang="en-US" sz="2800" dirty="0" smtClean="0"/>
              <a:t> mas </a:t>
            </a:r>
            <a:r>
              <a:rPr lang="en-US" sz="2800" dirty="0" err="1" smtClean="0"/>
              <a:t>facil</a:t>
            </a:r>
            <a:r>
              <a:rPr lang="en-US" sz="2800" dirty="0" smtClean="0"/>
              <a:t> el </a:t>
            </a:r>
            <a:r>
              <a:rPr lang="en-US" sz="2800" dirty="0" err="1" smtClean="0"/>
              <a:t>desarrollo</a:t>
            </a:r>
            <a:r>
              <a:rPr lang="en-US" sz="2800" dirty="0" smtClean="0"/>
              <a:t> de JavaScript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Aptana</a:t>
            </a:r>
            <a:r>
              <a:rPr lang="en-US" sz="2800" dirty="0" smtClean="0"/>
              <a:t> Studio 3 o  Adobe </a:t>
            </a:r>
            <a:r>
              <a:rPr lang="en-US" sz="2800" dirty="0" err="1" smtClean="0"/>
              <a:t>DreamWeaver</a:t>
            </a:r>
            <a:r>
              <a:rPr lang="en-US" sz="2800" dirty="0"/>
              <a:t> </a:t>
            </a:r>
            <a:r>
              <a:rPr lang="en-US" sz="2800" dirty="0" smtClean="0"/>
              <a:t>CS6</a:t>
            </a:r>
          </a:p>
        </p:txBody>
      </p:sp>
    </p:spTree>
    <p:extLst>
      <p:ext uri="{BB962C8B-B14F-4D97-AF65-F5344CB8AC3E}">
        <p14:creationId xmlns:p14="http://schemas.microsoft.com/office/powerpoint/2010/main" val="42575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numérico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Para manejar los valores </a:t>
            </a:r>
            <a:r>
              <a:rPr lang="es-PE" sz="2800" dirty="0" err="1"/>
              <a:t>NaN</a:t>
            </a:r>
            <a:r>
              <a:rPr lang="es-PE" sz="2800" dirty="0"/>
              <a:t>, se utiliza la función relacionada </a:t>
            </a:r>
            <a:r>
              <a:rPr lang="es-PE" sz="2800" dirty="0" err="1"/>
              <a:t>isNaN</a:t>
            </a:r>
            <a:r>
              <a:rPr lang="es-PE" sz="2800" dirty="0"/>
              <a:t>(), que devuelve true si </a:t>
            </a:r>
            <a:r>
              <a:rPr lang="es-PE" sz="2800" dirty="0" smtClean="0"/>
              <a:t>el parámetro </a:t>
            </a:r>
            <a:r>
              <a:rPr lang="es-PE" sz="2800" dirty="0"/>
              <a:t>que se le pasa no es un </a:t>
            </a:r>
            <a:r>
              <a:rPr lang="es-PE" sz="2800" dirty="0" smtClean="0"/>
              <a:t>número.</a:t>
            </a:r>
            <a:endParaRPr lang="es-PE" sz="2800" dirty="0"/>
          </a:p>
          <a:p>
            <a:pPr lvl="2">
              <a:spcBef>
                <a:spcPts val="12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variable1 = 3;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"hola";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isNaN</a:t>
            </a:r>
            <a:r>
              <a:rPr lang="es-PE" sz="2400" dirty="0">
                <a:solidFill>
                  <a:srgbClr val="002060"/>
                </a:solidFill>
              </a:rPr>
              <a:t>(variable1); </a:t>
            </a:r>
            <a:r>
              <a:rPr lang="es-PE" sz="2400" i="1" dirty="0">
                <a:solidFill>
                  <a:srgbClr val="002060"/>
                </a:solidFill>
              </a:rPr>
              <a:t>// false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isNaN</a:t>
            </a:r>
            <a:r>
              <a:rPr lang="es-PE" sz="2400" dirty="0">
                <a:solidFill>
                  <a:srgbClr val="002060"/>
                </a:solidFill>
              </a:rPr>
              <a:t>(variable2); </a:t>
            </a:r>
            <a:r>
              <a:rPr lang="es-PE" sz="2400" i="1" dirty="0">
                <a:solidFill>
                  <a:srgbClr val="002060"/>
                </a:solidFill>
              </a:rPr>
              <a:t>// true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isNaN</a:t>
            </a:r>
            <a:r>
              <a:rPr lang="es-PE" sz="2400" dirty="0">
                <a:solidFill>
                  <a:srgbClr val="002060"/>
                </a:solidFill>
              </a:rPr>
              <a:t>(variable1 + variable2); </a:t>
            </a:r>
            <a:r>
              <a:rPr lang="es-PE" sz="2400" i="1" dirty="0">
                <a:solidFill>
                  <a:srgbClr val="002060"/>
                </a:solidFill>
              </a:rPr>
              <a:t>// </a:t>
            </a:r>
            <a:r>
              <a:rPr lang="es-PE" sz="2400" i="1" dirty="0" smtClean="0">
                <a:solidFill>
                  <a:srgbClr val="002060"/>
                </a:solidFill>
              </a:rPr>
              <a:t>true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numérico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Por último, JavaScript define algunas constantes matemáticas que representan </a:t>
            </a:r>
            <a:r>
              <a:rPr lang="es-PE" sz="2800" dirty="0" smtClean="0"/>
              <a:t>valores numéricos significativos.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996350"/>
            <a:ext cx="7724244" cy="339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7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cadena de texto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El valor de las cadenas de texto se indica encerrado entre comillas simples o dobles: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"hola";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'mundo';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variable3 = "hola mundo, esta es una frase más larga</a:t>
            </a:r>
            <a:r>
              <a:rPr lang="es-PE" sz="2400" dirty="0" smtClean="0">
                <a:solidFill>
                  <a:srgbClr val="002060"/>
                </a:solidFill>
              </a:rPr>
              <a:t>";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err="1" smtClean="0"/>
              <a:t>Combinación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comillas</a:t>
            </a:r>
            <a:r>
              <a:rPr lang="en-US" sz="28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"hola 'mundo'";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'hola "mundo"';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variable3 = "hola 'mundo', esta es una "frase" más larga</a:t>
            </a:r>
            <a:r>
              <a:rPr lang="es-PE" sz="2400" dirty="0" smtClean="0">
                <a:solidFill>
                  <a:srgbClr val="002060"/>
                </a:solidFill>
              </a:rPr>
              <a:t>";  //Se produce un error.</a:t>
            </a:r>
          </a:p>
        </p:txBody>
      </p:sp>
    </p:spTree>
    <p:extLst>
      <p:ext uri="{BB962C8B-B14F-4D97-AF65-F5344CB8AC3E}">
        <p14:creationId xmlns:p14="http://schemas.microsoft.com/office/powerpoint/2010/main" val="9113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cadena de texto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JavaScript define un mecanismo para incluir de forma </a:t>
            </a:r>
            <a:r>
              <a:rPr lang="es-PE" sz="2800" dirty="0" smtClean="0"/>
              <a:t>sencilla caracteres </a:t>
            </a:r>
            <a:r>
              <a:rPr lang="es-PE" sz="2800" dirty="0"/>
              <a:t>especiales (ENTER, Tabulador) y problemáticos (comillas</a:t>
            </a:r>
            <a:r>
              <a:rPr lang="es-PE" sz="2800" dirty="0" smtClean="0"/>
              <a:t>). 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796253" cy="32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0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Conversión entre tipo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JavaScript para conversión de tipos de variables tiene utiliza una técnica llamada </a:t>
            </a:r>
            <a:r>
              <a:rPr lang="es-PE" sz="2800" i="1" dirty="0" err="1" smtClean="0"/>
              <a:t>typecasting</a:t>
            </a:r>
            <a:r>
              <a:rPr lang="es-PE" sz="2800" i="1" dirty="0" smtClean="0"/>
              <a:t>.</a:t>
            </a:r>
            <a:endParaRPr lang="es-PE" sz="2800" dirty="0" smtClean="0"/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JavaScript </a:t>
            </a:r>
            <a:r>
              <a:rPr lang="es-PE" sz="2800" dirty="0"/>
              <a:t>incluye un método llamado </a:t>
            </a:r>
            <a:r>
              <a:rPr lang="es-PE" sz="2800" dirty="0" err="1"/>
              <a:t>toString</a:t>
            </a:r>
            <a:r>
              <a:rPr lang="es-PE" sz="2800" dirty="0"/>
              <a:t>() que permite convertir variables </a:t>
            </a:r>
            <a:r>
              <a:rPr lang="es-PE" sz="2800" dirty="0" smtClean="0"/>
              <a:t>de cualquier </a:t>
            </a:r>
            <a:r>
              <a:rPr lang="es-PE" sz="2800" dirty="0"/>
              <a:t>tipo a variables de cadena de </a:t>
            </a:r>
            <a:r>
              <a:rPr lang="es-PE" sz="2800" dirty="0" smtClean="0"/>
              <a:t>texto.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true;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variable1.toString(); // devuelve "true" como cadena de texto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5;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variable2.toString(); // devuelve "5" como cadena de texto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Conversión entre tipo de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JavaScript también incluye métodos para convertir los valores de las variables en </a:t>
            </a:r>
            <a:r>
              <a:rPr lang="es-PE" sz="2800" dirty="0" smtClean="0"/>
              <a:t>valores numéricos.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Los </a:t>
            </a:r>
            <a:r>
              <a:rPr lang="es-PE" sz="2800" dirty="0"/>
              <a:t>métodos definidos son </a:t>
            </a:r>
            <a:r>
              <a:rPr lang="es-PE" sz="2800" dirty="0" err="1"/>
              <a:t>parseInt</a:t>
            </a:r>
            <a:r>
              <a:rPr lang="es-PE" sz="2800" dirty="0"/>
              <a:t>() y </a:t>
            </a:r>
            <a:r>
              <a:rPr lang="es-PE" sz="2800" dirty="0" err="1"/>
              <a:t>parseFloat</a:t>
            </a:r>
            <a:r>
              <a:rPr lang="es-PE" sz="2800" dirty="0" smtClean="0"/>
              <a:t>().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"hola";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parseInt</a:t>
            </a:r>
            <a:r>
              <a:rPr lang="es-PE" sz="2400" dirty="0">
                <a:solidFill>
                  <a:srgbClr val="002060"/>
                </a:solidFill>
              </a:rPr>
              <a:t>(variable1); </a:t>
            </a:r>
            <a:r>
              <a:rPr lang="es-PE" sz="2400" i="1" dirty="0">
                <a:solidFill>
                  <a:srgbClr val="002060"/>
                </a:solidFill>
              </a:rPr>
              <a:t>// devuelve </a:t>
            </a:r>
            <a:r>
              <a:rPr lang="es-PE" sz="2400" i="1" dirty="0" err="1">
                <a:solidFill>
                  <a:srgbClr val="002060"/>
                </a:solidFill>
              </a:rPr>
              <a:t>NaN</a:t>
            </a:r>
            <a:endParaRPr lang="es-PE" sz="2400" i="1" dirty="0">
              <a:solidFill>
                <a:srgbClr val="002060"/>
              </a:solidFill>
            </a:endParaRP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"34";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parseInt</a:t>
            </a:r>
            <a:r>
              <a:rPr lang="es-PE" sz="2400" dirty="0">
                <a:solidFill>
                  <a:srgbClr val="002060"/>
                </a:solidFill>
              </a:rPr>
              <a:t>(variable2); </a:t>
            </a:r>
            <a:r>
              <a:rPr lang="es-PE" sz="2400" i="1" dirty="0">
                <a:solidFill>
                  <a:srgbClr val="002060"/>
                </a:solidFill>
              </a:rPr>
              <a:t>// devuelve 34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variable3 = "34hola23";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parseInt</a:t>
            </a:r>
            <a:r>
              <a:rPr lang="es-PE" sz="2400" dirty="0">
                <a:solidFill>
                  <a:srgbClr val="002060"/>
                </a:solidFill>
              </a:rPr>
              <a:t>(variable3); </a:t>
            </a:r>
            <a:r>
              <a:rPr lang="es-PE" sz="2400" i="1" dirty="0">
                <a:solidFill>
                  <a:srgbClr val="002060"/>
                </a:solidFill>
              </a:rPr>
              <a:t>// devuelve 34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variable4 = "34.23";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parseInt</a:t>
            </a:r>
            <a:r>
              <a:rPr lang="es-PE" sz="2400" dirty="0">
                <a:solidFill>
                  <a:srgbClr val="002060"/>
                </a:solidFill>
              </a:rPr>
              <a:t>(variable4); </a:t>
            </a:r>
            <a:r>
              <a:rPr lang="es-PE" sz="2400" i="1" dirty="0">
                <a:solidFill>
                  <a:srgbClr val="002060"/>
                </a:solidFill>
              </a:rPr>
              <a:t>// devuelve 34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Tipos de referencia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En JavaScript para </a:t>
            </a:r>
            <a:r>
              <a:rPr lang="es-PE" sz="2800" dirty="0"/>
              <a:t>crear un </a:t>
            </a:r>
            <a:r>
              <a:rPr lang="es-PE" sz="2800" dirty="0" smtClean="0"/>
              <a:t>objeto de </a:t>
            </a:r>
            <a:r>
              <a:rPr lang="es-PE" sz="2800" dirty="0"/>
              <a:t>tipo </a:t>
            </a:r>
            <a:r>
              <a:rPr lang="es-PE" sz="2800" dirty="0" err="1"/>
              <a:t>String</a:t>
            </a:r>
            <a:r>
              <a:rPr lang="es-PE" sz="2800" dirty="0"/>
              <a:t> se </a:t>
            </a:r>
            <a:r>
              <a:rPr lang="es-PE" sz="2800" dirty="0" smtClean="0"/>
              <a:t>realiza de la siguiente manera:</a:t>
            </a:r>
          </a:p>
          <a:p>
            <a:pPr>
              <a:spcBef>
                <a:spcPts val="1800"/>
              </a:spcBef>
            </a:pPr>
            <a:r>
              <a:rPr lang="nn-NO" sz="2400" dirty="0" smtClean="0">
                <a:solidFill>
                  <a:srgbClr val="002060"/>
                </a:solidFill>
              </a:rPr>
              <a:t>	var </a:t>
            </a:r>
            <a:r>
              <a:rPr lang="nn-NO" sz="2400" dirty="0">
                <a:solidFill>
                  <a:srgbClr val="002060"/>
                </a:solidFill>
              </a:rPr>
              <a:t>variable1 = new String("hola mundo</a:t>
            </a:r>
            <a:r>
              <a:rPr lang="nn-NO" sz="2400" dirty="0" smtClean="0">
                <a:solidFill>
                  <a:srgbClr val="002060"/>
                </a:solidFill>
              </a:rPr>
              <a:t>");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La propiedad </a:t>
            </a:r>
            <a:r>
              <a:rPr lang="es-PE" sz="2800" dirty="0" err="1"/>
              <a:t>length</a:t>
            </a:r>
            <a:r>
              <a:rPr lang="es-PE" sz="2800" dirty="0"/>
              <a:t> sólo está disponible en la clase </a:t>
            </a:r>
            <a:r>
              <a:rPr lang="es-PE" sz="2800" dirty="0" err="1"/>
              <a:t>String</a:t>
            </a:r>
            <a:r>
              <a:rPr lang="es-PE" sz="2800" dirty="0"/>
              <a:t>, por lo que en principio no </a:t>
            </a:r>
            <a:r>
              <a:rPr lang="es-PE" sz="2800" dirty="0" smtClean="0"/>
              <a:t>debería poder </a:t>
            </a:r>
            <a:r>
              <a:rPr lang="es-PE" sz="2800" dirty="0"/>
              <a:t>utilizarse en un dato primitivo de tipo cadena de </a:t>
            </a:r>
            <a:r>
              <a:rPr lang="es-PE" sz="2800" dirty="0" smtClean="0"/>
              <a:t>texto.</a:t>
            </a:r>
          </a:p>
          <a:p>
            <a:pPr>
              <a:spcBef>
                <a:spcPts val="1800"/>
              </a:spcBef>
            </a:pPr>
            <a:r>
              <a:rPr lang="es-PE" sz="2800" dirty="0" smtClean="0">
                <a:solidFill>
                  <a:srgbClr val="002060"/>
                </a:solidFill>
              </a:rPr>
              <a:t>	</a:t>
            </a: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longitud = "hola mundo".</a:t>
            </a:r>
            <a:r>
              <a:rPr lang="es-PE" sz="2400" dirty="0" err="1">
                <a:solidFill>
                  <a:srgbClr val="002060"/>
                </a:solidFill>
              </a:rPr>
              <a:t>length</a:t>
            </a:r>
            <a:r>
              <a:rPr lang="es-PE" sz="2400" dirty="0">
                <a:solidFill>
                  <a:srgbClr val="002060"/>
                </a:solidFill>
              </a:rPr>
              <a:t>;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Tipos de referencia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Ejemplo:</a:t>
            </a:r>
          </a:p>
          <a:p>
            <a:pPr lvl="1">
              <a:spcBef>
                <a:spcPts val="18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new Date(2009, </a:t>
            </a:r>
            <a:r>
              <a:rPr lang="es-PE" sz="2400" dirty="0" smtClean="0">
                <a:solidFill>
                  <a:srgbClr val="002060"/>
                </a:solidFill>
              </a:rPr>
              <a:t>12, </a:t>
            </a:r>
            <a:r>
              <a:rPr lang="es-PE" sz="2400" dirty="0">
                <a:solidFill>
                  <a:srgbClr val="002060"/>
                </a:solidFill>
              </a:rPr>
              <a:t>25); // variable1 = 25 diciembre de 2009</a:t>
            </a:r>
          </a:p>
          <a:p>
            <a:pPr lvl="1">
              <a:spcBef>
                <a:spcPts val="18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variable1; // variable2 = 25 diciembre de 2009</a:t>
            </a:r>
          </a:p>
          <a:p>
            <a:pPr lvl="1">
              <a:spcBef>
                <a:spcPts val="1800"/>
              </a:spcBef>
            </a:pPr>
            <a:r>
              <a:rPr lang="es-PE" sz="2400" dirty="0">
                <a:solidFill>
                  <a:srgbClr val="002060"/>
                </a:solidFill>
              </a:rPr>
              <a:t>variable2.setFullYear(2010, </a:t>
            </a:r>
            <a:r>
              <a:rPr lang="es-PE" sz="2400" dirty="0" smtClean="0">
                <a:solidFill>
                  <a:srgbClr val="002060"/>
                </a:solidFill>
              </a:rPr>
              <a:t>12, </a:t>
            </a:r>
            <a:r>
              <a:rPr lang="es-PE" sz="2400" dirty="0">
                <a:solidFill>
                  <a:srgbClr val="002060"/>
                </a:solidFill>
              </a:rPr>
              <a:t>31); // variable2 = 31 diciembre de 2010</a:t>
            </a:r>
          </a:p>
          <a:p>
            <a:pPr lvl="1">
              <a:spcBef>
                <a:spcPts val="1800"/>
              </a:spcBef>
            </a:pPr>
            <a:r>
              <a:rPr lang="es-PE" sz="2400" dirty="0">
                <a:solidFill>
                  <a:srgbClr val="002060"/>
                </a:solidFill>
              </a:rPr>
              <a:t>// Ahora variable1 también es 31 diciembre de 2010</a:t>
            </a: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</a:t>
            </a:r>
            <a:r>
              <a:rPr lang="es-PE" dirty="0" err="1" smtClean="0">
                <a:solidFill>
                  <a:schemeClr val="bg1"/>
                </a:solidFill>
              </a:rPr>
              <a:t>object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Una </a:t>
            </a:r>
            <a:r>
              <a:rPr lang="es-PE" sz="2800" dirty="0"/>
              <a:t>utilidad práctica de </a:t>
            </a:r>
            <a:r>
              <a:rPr lang="es-PE" sz="2800" dirty="0" err="1"/>
              <a:t>Object</a:t>
            </a:r>
            <a:r>
              <a:rPr lang="es-PE" sz="2800" dirty="0"/>
              <a:t> es la conversión entre tipos de datos primitivos y </a:t>
            </a:r>
            <a:r>
              <a:rPr lang="es-PE" sz="2800" dirty="0" smtClean="0"/>
              <a:t>sus correspondientes </a:t>
            </a:r>
            <a:r>
              <a:rPr lang="es-PE" sz="2800" dirty="0"/>
              <a:t>tipos de referencia:</a:t>
            </a:r>
          </a:p>
          <a:p>
            <a:pPr lvl="1">
              <a:spcBef>
                <a:spcPts val="18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numero = new </a:t>
            </a:r>
            <a:r>
              <a:rPr lang="es-PE" sz="2400" dirty="0" err="1">
                <a:solidFill>
                  <a:srgbClr val="002060"/>
                </a:solidFill>
              </a:rPr>
              <a:t>Object</a:t>
            </a:r>
            <a:r>
              <a:rPr lang="es-PE" sz="2400" dirty="0">
                <a:solidFill>
                  <a:srgbClr val="002060"/>
                </a:solidFill>
              </a:rPr>
              <a:t>(5); // numero es de tipo </a:t>
            </a:r>
            <a:r>
              <a:rPr lang="es-PE" sz="2400" dirty="0" err="1">
                <a:solidFill>
                  <a:srgbClr val="002060"/>
                </a:solidFill>
              </a:rPr>
              <a:t>Number</a:t>
            </a:r>
            <a:endParaRPr lang="es-PE" sz="2400" dirty="0">
              <a:solidFill>
                <a:srgbClr val="00206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cadena = new </a:t>
            </a:r>
            <a:r>
              <a:rPr lang="es-PE" sz="2400" dirty="0" err="1">
                <a:solidFill>
                  <a:srgbClr val="002060"/>
                </a:solidFill>
              </a:rPr>
              <a:t>Object</a:t>
            </a:r>
            <a:r>
              <a:rPr lang="es-PE" sz="2400" dirty="0">
                <a:solidFill>
                  <a:srgbClr val="002060"/>
                </a:solidFill>
              </a:rPr>
              <a:t>("hola mundo"); // cadena es de tipo </a:t>
            </a:r>
            <a:r>
              <a:rPr lang="es-PE" sz="2400" dirty="0" err="1">
                <a:solidFill>
                  <a:srgbClr val="002060"/>
                </a:solidFill>
              </a:rPr>
              <a:t>String</a:t>
            </a:r>
            <a:endParaRPr lang="es-PE" sz="2400" dirty="0">
              <a:solidFill>
                <a:srgbClr val="00206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conectado = new </a:t>
            </a:r>
            <a:r>
              <a:rPr lang="es-PE" sz="2400" dirty="0" err="1">
                <a:solidFill>
                  <a:srgbClr val="002060"/>
                </a:solidFill>
              </a:rPr>
              <a:t>Object</a:t>
            </a:r>
            <a:r>
              <a:rPr lang="es-PE" sz="2400" dirty="0">
                <a:solidFill>
                  <a:srgbClr val="002060"/>
                </a:solidFill>
              </a:rPr>
              <a:t>(false); // conectado es de tipo </a:t>
            </a:r>
            <a:r>
              <a:rPr lang="es-PE" sz="2400" dirty="0" err="1" smtClean="0">
                <a:solidFill>
                  <a:srgbClr val="002060"/>
                </a:solidFill>
              </a:rPr>
              <a:t>Boolean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</a:t>
            </a:r>
            <a:r>
              <a:rPr lang="es-PE" dirty="0" err="1" smtClean="0">
                <a:solidFill>
                  <a:schemeClr val="bg1"/>
                </a:solidFill>
              </a:rPr>
              <a:t>boolean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Utilizando el tipo de referencia </a:t>
            </a:r>
            <a:r>
              <a:rPr lang="es-PE" sz="2800" dirty="0" err="1"/>
              <a:t>Boolean</a:t>
            </a:r>
            <a:r>
              <a:rPr lang="es-PE" sz="2800" dirty="0"/>
              <a:t>, es posible crear objetos de tipo lógico o </a:t>
            </a:r>
            <a:r>
              <a:rPr lang="es-PE" sz="2800" dirty="0" smtClean="0"/>
              <a:t>booleano</a:t>
            </a:r>
            <a:r>
              <a:rPr lang="es-PE" sz="2800" dirty="0"/>
              <a:t>.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new </a:t>
            </a:r>
            <a:r>
              <a:rPr lang="es-PE" sz="2400" dirty="0" err="1">
                <a:solidFill>
                  <a:srgbClr val="002060"/>
                </a:solidFill>
              </a:rPr>
              <a:t>Boolean</a:t>
            </a:r>
            <a:r>
              <a:rPr lang="es-PE" sz="2400" dirty="0">
                <a:solidFill>
                  <a:srgbClr val="002060"/>
                </a:solidFill>
              </a:rPr>
              <a:t>(false</a:t>
            </a:r>
            <a:r>
              <a:rPr lang="es-PE" sz="2400" dirty="0" smtClean="0">
                <a:solidFill>
                  <a:srgbClr val="002060"/>
                </a:solidFill>
              </a:rPr>
              <a:t>);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En </a:t>
            </a:r>
            <a:r>
              <a:rPr lang="es-PE" sz="2800" dirty="0"/>
              <a:t>general no se utilizan objetos de tipo </a:t>
            </a:r>
            <a:r>
              <a:rPr lang="es-PE" sz="2800" dirty="0" err="1"/>
              <a:t>Boolean</a:t>
            </a:r>
            <a:r>
              <a:rPr lang="es-PE" sz="2800" dirty="0"/>
              <a:t> porque su comportamiento </a:t>
            </a:r>
            <a:r>
              <a:rPr lang="es-PE" sz="2800" dirty="0" smtClean="0"/>
              <a:t>no siempre </a:t>
            </a:r>
            <a:r>
              <a:rPr lang="es-PE" sz="2800" dirty="0"/>
              <a:t>es idéntico al de los tipos de datos </a:t>
            </a:r>
            <a:r>
              <a:rPr lang="es-PE" sz="2800" dirty="0" smtClean="0"/>
              <a:t>primitivos.</a:t>
            </a:r>
            <a:endParaRPr lang="es-PE" sz="2800" dirty="0"/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true, variable2 = false;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variable3 = new </a:t>
            </a:r>
            <a:r>
              <a:rPr lang="es-PE" sz="2400" dirty="0" err="1">
                <a:solidFill>
                  <a:srgbClr val="002060"/>
                </a:solidFill>
              </a:rPr>
              <a:t>Boolean</a:t>
            </a:r>
            <a:r>
              <a:rPr lang="es-PE" sz="2400" dirty="0">
                <a:solidFill>
                  <a:srgbClr val="002060"/>
                </a:solidFill>
              </a:rPr>
              <a:t>(false);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variable2 &amp;&amp; variable1; </a:t>
            </a:r>
            <a:r>
              <a:rPr lang="es-PE" sz="2400" i="1" dirty="0">
                <a:solidFill>
                  <a:srgbClr val="002060"/>
                </a:solidFill>
              </a:rPr>
              <a:t>// el resultado es false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variable3 &amp;&amp; variable1; </a:t>
            </a:r>
            <a:r>
              <a:rPr lang="es-PE" sz="2400" i="1" dirty="0">
                <a:solidFill>
                  <a:srgbClr val="002060"/>
                </a:solidFill>
              </a:rPr>
              <a:t>// el resultado es true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Diferencias entre Java y JavaScript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Compilador.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Orientado a objetos.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Propósito.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Estructuras fuertes.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Otras características, Java es mas potente, robusto y seguro y tiene mas funcionalidades que JavaScript.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4139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</a:t>
            </a:r>
            <a:r>
              <a:rPr lang="es-PE" dirty="0" err="1" smtClean="0">
                <a:solidFill>
                  <a:schemeClr val="bg1"/>
                </a:solidFill>
              </a:rPr>
              <a:t>number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La clase </a:t>
            </a:r>
            <a:r>
              <a:rPr lang="es-PE" sz="2800" dirty="0" err="1"/>
              <a:t>Number</a:t>
            </a:r>
            <a:r>
              <a:rPr lang="es-PE" sz="2800" dirty="0"/>
              <a:t> permite definir variables de tipo numérico independientemente de si el valor </a:t>
            </a:r>
            <a:r>
              <a:rPr lang="es-PE" sz="2800" dirty="0" smtClean="0"/>
              <a:t>es entero </a:t>
            </a:r>
            <a:r>
              <a:rPr lang="es-PE" sz="2800" dirty="0"/>
              <a:t>o decimal: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new </a:t>
            </a:r>
            <a:r>
              <a:rPr lang="es-PE" sz="2400" dirty="0" err="1">
                <a:solidFill>
                  <a:srgbClr val="002060"/>
                </a:solidFill>
              </a:rPr>
              <a:t>Number</a:t>
            </a:r>
            <a:r>
              <a:rPr lang="es-PE" sz="2400" dirty="0">
                <a:solidFill>
                  <a:srgbClr val="002060"/>
                </a:solidFill>
              </a:rPr>
              <a:t>(16);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new </a:t>
            </a:r>
            <a:r>
              <a:rPr lang="es-PE" sz="2400" dirty="0" err="1">
                <a:solidFill>
                  <a:srgbClr val="002060"/>
                </a:solidFill>
              </a:rPr>
              <a:t>Number</a:t>
            </a:r>
            <a:r>
              <a:rPr lang="es-PE" sz="2400" dirty="0">
                <a:solidFill>
                  <a:srgbClr val="002060"/>
                </a:solidFill>
              </a:rPr>
              <a:t>(3.141592</a:t>
            </a:r>
            <a:r>
              <a:rPr lang="es-PE" sz="2400" dirty="0" smtClean="0">
                <a:solidFill>
                  <a:srgbClr val="002060"/>
                </a:solidFill>
              </a:rPr>
              <a:t>);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Para obtener el valor numérico almacenado, se puede utilizar el método </a:t>
            </a:r>
            <a:r>
              <a:rPr lang="es-PE" sz="2800" dirty="0" err="1"/>
              <a:t>valueOf</a:t>
            </a:r>
            <a:r>
              <a:rPr lang="es-PE" sz="2800" dirty="0" smtClean="0"/>
              <a:t>().</a:t>
            </a:r>
            <a:endParaRPr lang="es-PE" sz="2800" dirty="0"/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new </a:t>
            </a:r>
            <a:r>
              <a:rPr lang="es-PE" sz="2400" dirty="0" err="1">
                <a:solidFill>
                  <a:srgbClr val="002060"/>
                </a:solidFill>
              </a:rPr>
              <a:t>Number</a:t>
            </a:r>
            <a:r>
              <a:rPr lang="es-PE" sz="2400" dirty="0">
                <a:solidFill>
                  <a:srgbClr val="002060"/>
                </a:solidFill>
              </a:rPr>
              <a:t>(16);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variable1.valueOf(); // variable2 = 16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</a:t>
            </a:r>
            <a:r>
              <a:rPr lang="es-PE" dirty="0" err="1" smtClean="0">
                <a:solidFill>
                  <a:schemeClr val="bg1"/>
                </a:solidFill>
              </a:rPr>
              <a:t>number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Uno de los métodos más útiles para los números es </a:t>
            </a:r>
            <a:r>
              <a:rPr lang="es-PE" sz="2800" dirty="0" err="1"/>
              <a:t>toFixed</a:t>
            </a:r>
            <a:r>
              <a:rPr lang="es-PE" sz="2800" dirty="0"/>
              <a:t>(), que trunca el número </a:t>
            </a:r>
            <a:r>
              <a:rPr lang="es-PE" sz="2800" dirty="0" smtClean="0"/>
              <a:t>de decimales </a:t>
            </a:r>
            <a:r>
              <a:rPr lang="es-PE" sz="2800" dirty="0"/>
              <a:t>de un número al valor indicado como </a:t>
            </a:r>
            <a:r>
              <a:rPr lang="es-PE" sz="2800" dirty="0" smtClean="0"/>
              <a:t>parámetro.</a:t>
            </a:r>
            <a:endParaRPr lang="es-PE" sz="2800" dirty="0"/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new </a:t>
            </a:r>
            <a:r>
              <a:rPr lang="es-PE" sz="2400" dirty="0" err="1">
                <a:solidFill>
                  <a:srgbClr val="002060"/>
                </a:solidFill>
              </a:rPr>
              <a:t>Number</a:t>
            </a:r>
            <a:r>
              <a:rPr lang="es-PE" sz="2400" dirty="0">
                <a:solidFill>
                  <a:srgbClr val="002060"/>
                </a:solidFill>
              </a:rPr>
              <a:t>(3.141592);</a:t>
            </a:r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variable2 = variable1.toFixed(); // variable2 = 3</a:t>
            </a:r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variable3 = variable1.toFixed(2); // variable3 = 3.14</a:t>
            </a:r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variable4 = variable1.toFixed(10); // variable4 = </a:t>
            </a:r>
            <a:r>
              <a:rPr lang="es-PE" sz="2400" dirty="0" smtClean="0">
                <a:solidFill>
                  <a:srgbClr val="002060"/>
                </a:solidFill>
              </a:rPr>
              <a:t>3.1415920000</a:t>
            </a:r>
          </a:p>
        </p:txBody>
      </p:sp>
    </p:spTree>
    <p:extLst>
      <p:ext uri="{BB962C8B-B14F-4D97-AF65-F5344CB8AC3E}">
        <p14:creationId xmlns:p14="http://schemas.microsoft.com/office/powerpoint/2010/main" val="1287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Variables de tipo </a:t>
            </a:r>
            <a:r>
              <a:rPr lang="es-PE" dirty="0" err="1" smtClean="0">
                <a:solidFill>
                  <a:schemeClr val="bg1"/>
                </a:solidFill>
              </a:rPr>
              <a:t>String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3000"/>
              </a:spcBef>
              <a:buFont typeface="Arial" pitchFamily="34" charset="0"/>
              <a:buChar char="•"/>
            </a:pPr>
            <a:r>
              <a:rPr lang="es-PE" sz="2800" dirty="0"/>
              <a:t>La clase </a:t>
            </a:r>
            <a:r>
              <a:rPr lang="es-PE" sz="2800" dirty="0" err="1"/>
              <a:t>String</a:t>
            </a:r>
            <a:r>
              <a:rPr lang="es-PE" sz="2800" dirty="0"/>
              <a:t> representa una cadena de texto, de forma similar a los tipos de datos primitivos:</a:t>
            </a:r>
          </a:p>
          <a:p>
            <a:pPr>
              <a:spcBef>
                <a:spcPts val="3000"/>
              </a:spcBef>
            </a:pPr>
            <a:r>
              <a:rPr lang="es-PE" sz="2800" dirty="0" smtClean="0"/>
              <a:t>	</a:t>
            </a:r>
            <a:r>
              <a:rPr lang="es-PE" sz="2800" dirty="0" err="1" smtClean="0">
                <a:solidFill>
                  <a:srgbClr val="002060"/>
                </a:solidFill>
              </a:rPr>
              <a:t>var</a:t>
            </a:r>
            <a:r>
              <a:rPr lang="es-PE" sz="2800" dirty="0" smtClean="0">
                <a:solidFill>
                  <a:srgbClr val="002060"/>
                </a:solidFill>
              </a:rPr>
              <a:t> </a:t>
            </a:r>
            <a:r>
              <a:rPr lang="es-PE" sz="2800" dirty="0">
                <a:solidFill>
                  <a:srgbClr val="002060"/>
                </a:solidFill>
              </a:rPr>
              <a:t>variable1 = new </a:t>
            </a:r>
            <a:r>
              <a:rPr lang="es-PE" sz="2800" dirty="0" err="1">
                <a:solidFill>
                  <a:srgbClr val="002060"/>
                </a:solidFill>
              </a:rPr>
              <a:t>String</a:t>
            </a:r>
            <a:r>
              <a:rPr lang="es-PE" sz="2800" dirty="0">
                <a:solidFill>
                  <a:srgbClr val="002060"/>
                </a:solidFill>
              </a:rPr>
              <a:t>("hola mundo</a:t>
            </a:r>
            <a:r>
              <a:rPr lang="es-PE" sz="2800" dirty="0" smtClean="0">
                <a:solidFill>
                  <a:srgbClr val="002060"/>
                </a:solidFill>
              </a:rPr>
              <a:t>");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 </a:t>
            </a:r>
            <a:r>
              <a:rPr lang="es-PE" dirty="0" err="1" smtClean="0">
                <a:solidFill>
                  <a:schemeClr val="bg1"/>
                </a:solidFill>
              </a:rPr>
              <a:t>instanceof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JavaScript define </a:t>
            </a:r>
            <a:r>
              <a:rPr lang="es-PE" sz="2800" dirty="0"/>
              <a:t>el operador </a:t>
            </a:r>
            <a:r>
              <a:rPr lang="es-PE" sz="2800" dirty="0" err="1"/>
              <a:t>instanceof</a:t>
            </a:r>
            <a:r>
              <a:rPr lang="es-PE" sz="2800" dirty="0"/>
              <a:t> para determinar la clase concreta de un objeto.</a:t>
            </a:r>
          </a:p>
          <a:p>
            <a:pPr lvl="2">
              <a:spcBef>
                <a:spcPts val="600"/>
              </a:spcBef>
            </a:pPr>
            <a:r>
              <a:rPr lang="nn-NO" sz="2400" dirty="0">
                <a:solidFill>
                  <a:srgbClr val="002060"/>
                </a:solidFill>
              </a:rPr>
              <a:t>var variable1 = new String("hola mundo");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typeof</a:t>
            </a:r>
            <a:r>
              <a:rPr lang="es-PE" sz="2400" dirty="0">
                <a:solidFill>
                  <a:srgbClr val="002060"/>
                </a:solidFill>
              </a:rPr>
              <a:t> variable1; </a:t>
            </a:r>
            <a:r>
              <a:rPr lang="es-PE" sz="2400" i="1" dirty="0">
                <a:solidFill>
                  <a:srgbClr val="002060"/>
                </a:solidFill>
              </a:rPr>
              <a:t>// devuelve "</a:t>
            </a:r>
            <a:r>
              <a:rPr lang="es-PE" sz="2400" i="1" dirty="0" err="1">
                <a:solidFill>
                  <a:srgbClr val="002060"/>
                </a:solidFill>
              </a:rPr>
              <a:t>object</a:t>
            </a:r>
            <a:r>
              <a:rPr lang="es-PE" sz="2400" i="1" dirty="0">
                <a:solidFill>
                  <a:srgbClr val="002060"/>
                </a:solidFill>
              </a:rPr>
              <a:t>"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instanceof</a:t>
            </a:r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smtClean="0">
                <a:solidFill>
                  <a:srgbClr val="002060"/>
                </a:solidFill>
              </a:rPr>
              <a:t>variable1; </a:t>
            </a:r>
            <a:r>
              <a:rPr lang="es-PE" sz="2400" i="1" dirty="0">
                <a:solidFill>
                  <a:srgbClr val="002060"/>
                </a:solidFill>
              </a:rPr>
              <a:t>// devuelve true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El operador </a:t>
            </a:r>
            <a:r>
              <a:rPr lang="es-PE" sz="2800" dirty="0" err="1"/>
              <a:t>instanceof</a:t>
            </a:r>
            <a:r>
              <a:rPr lang="es-PE" sz="2800" dirty="0"/>
              <a:t> sólo devuelve como valor true o false. </a:t>
            </a:r>
            <a:endParaRPr lang="es-PE" sz="2800" dirty="0" smtClean="0"/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El operador </a:t>
            </a:r>
            <a:r>
              <a:rPr lang="es-PE" sz="2800" dirty="0" err="1" smtClean="0"/>
              <a:t>instanceof</a:t>
            </a:r>
            <a:r>
              <a:rPr lang="es-PE" sz="2800" dirty="0" smtClean="0"/>
              <a:t> no devuelve </a:t>
            </a:r>
            <a:r>
              <a:rPr lang="es-PE" sz="2800" dirty="0"/>
              <a:t>directamente la clase de la que ha instanciado la variable, sino que se debe </a:t>
            </a:r>
            <a:r>
              <a:rPr lang="es-PE" sz="2800" dirty="0" smtClean="0"/>
              <a:t>comprobar cada </a:t>
            </a:r>
            <a:r>
              <a:rPr lang="es-PE" sz="2800" dirty="0"/>
              <a:t>posible tipo de clase individualmente</a:t>
            </a:r>
            <a:r>
              <a:rPr lang="es-PE" sz="2800" dirty="0" smtClean="0"/>
              <a:t>.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Operadores de asignación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De </a:t>
            </a:r>
            <a:r>
              <a:rPr lang="en-US" sz="2800" dirty="0" err="1" smtClean="0"/>
              <a:t>asignación</a:t>
            </a:r>
            <a:r>
              <a:rPr lang="en-US" sz="2800" dirty="0" smtClean="0"/>
              <a:t>.</a:t>
            </a:r>
            <a:endParaRPr lang="es-PE" sz="2800" dirty="0" smtClean="0"/>
          </a:p>
          <a:p>
            <a:pPr lvl="2">
              <a:spcBef>
                <a:spcPts val="6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numero1 = 3;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variable1 = "hola mundo</a:t>
            </a:r>
            <a:r>
              <a:rPr lang="es-PE" sz="2400" dirty="0" smtClean="0">
                <a:solidFill>
                  <a:srgbClr val="002060"/>
                </a:solidFill>
              </a:rPr>
              <a:t>";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Operadores de incremento y </a:t>
            </a:r>
            <a:r>
              <a:rPr lang="es-PE" sz="2800" dirty="0" smtClean="0"/>
              <a:t>decremento.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numero = 5;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++numero;</a:t>
            </a:r>
          </a:p>
          <a:p>
            <a:pPr lvl="2">
              <a:spcBef>
                <a:spcPts val="6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(numero); </a:t>
            </a:r>
            <a:r>
              <a:rPr lang="es-PE" sz="2400" i="1" dirty="0">
                <a:solidFill>
                  <a:srgbClr val="002060"/>
                </a:solidFill>
              </a:rPr>
              <a:t>// numero = </a:t>
            </a:r>
            <a:r>
              <a:rPr lang="es-PE" sz="2400" i="1" dirty="0" smtClean="0">
                <a:solidFill>
                  <a:srgbClr val="002060"/>
                </a:solidFill>
              </a:rPr>
              <a:t>6</a:t>
            </a:r>
          </a:p>
          <a:p>
            <a:pPr lvl="2">
              <a:spcBef>
                <a:spcPts val="600"/>
              </a:spcBef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spcBef>
                <a:spcPts val="6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numero = 5;</a:t>
            </a:r>
          </a:p>
          <a:p>
            <a:pPr>
              <a:spcBef>
                <a:spcPts val="600"/>
              </a:spcBef>
            </a:pPr>
            <a:r>
              <a:rPr lang="es-PE" sz="2400" dirty="0" smtClean="0">
                <a:solidFill>
                  <a:srgbClr val="002060"/>
                </a:solidFill>
              </a:rPr>
              <a:t>	--</a:t>
            </a:r>
            <a:r>
              <a:rPr lang="es-PE" sz="2400" dirty="0">
                <a:solidFill>
                  <a:srgbClr val="002060"/>
                </a:solidFill>
              </a:rPr>
              <a:t>numero;</a:t>
            </a:r>
          </a:p>
          <a:p>
            <a:pPr>
              <a:spcBef>
                <a:spcPts val="600"/>
              </a:spcBef>
            </a:pPr>
            <a:r>
              <a:rPr lang="es-PE" sz="2400" dirty="0" smtClean="0">
                <a:solidFill>
                  <a:srgbClr val="002060"/>
                </a:solidFill>
              </a:rPr>
              <a:t>	</a:t>
            </a:r>
            <a:r>
              <a:rPr lang="es-PE" sz="2400" dirty="0" err="1" smtClean="0">
                <a:solidFill>
                  <a:srgbClr val="002060"/>
                </a:solidFill>
              </a:rPr>
              <a:t>alert</a:t>
            </a:r>
            <a:r>
              <a:rPr lang="es-PE" sz="2400" dirty="0" smtClean="0">
                <a:solidFill>
                  <a:srgbClr val="002060"/>
                </a:solidFill>
              </a:rPr>
              <a:t>(numero</a:t>
            </a:r>
            <a:r>
              <a:rPr lang="es-PE" sz="2400" dirty="0">
                <a:solidFill>
                  <a:srgbClr val="002060"/>
                </a:solidFill>
              </a:rPr>
              <a:t>); // numero = </a:t>
            </a:r>
            <a:r>
              <a:rPr lang="es-PE" sz="2400" dirty="0" smtClean="0">
                <a:solidFill>
                  <a:srgbClr val="00206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60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Operadores </a:t>
            </a:r>
            <a:r>
              <a:rPr lang="es-PE" dirty="0" err="1" smtClean="0">
                <a:solidFill>
                  <a:schemeClr val="bg1"/>
                </a:solidFill>
              </a:rPr>
              <a:t>logicos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Negación</a:t>
            </a:r>
            <a:r>
              <a:rPr lang="en-US" sz="2800" dirty="0" smtClean="0"/>
              <a:t>.</a:t>
            </a:r>
            <a:endParaRPr lang="es-PE" sz="2800" dirty="0" smtClean="0"/>
          </a:p>
          <a:p>
            <a:pPr lvl="2">
              <a:spcBef>
                <a:spcPts val="12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visible = true;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alert</a:t>
            </a:r>
            <a:r>
              <a:rPr lang="es-PE" sz="2400" dirty="0">
                <a:solidFill>
                  <a:srgbClr val="002060"/>
                </a:solidFill>
              </a:rPr>
              <a:t>(!visible); </a:t>
            </a:r>
            <a:r>
              <a:rPr lang="es-PE" sz="2400" i="1" dirty="0">
                <a:solidFill>
                  <a:srgbClr val="002060"/>
                </a:solidFill>
              </a:rPr>
              <a:t>// Muestra 'false' y no 'true'</a:t>
            </a:r>
            <a:endParaRPr lang="es-PE" sz="2400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AND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valor1 = true;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valor2 = false;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valor1 &amp;&amp; valor2; </a:t>
            </a:r>
            <a:r>
              <a:rPr lang="es-PE" sz="2400" i="1" dirty="0">
                <a:solidFill>
                  <a:srgbClr val="002060"/>
                </a:solidFill>
              </a:rPr>
              <a:t>// resultado = false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valor1 = true;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valor2 = true;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valor1 &amp;&amp; valor2; </a:t>
            </a:r>
            <a:r>
              <a:rPr lang="es-PE" sz="2400" i="1" dirty="0">
                <a:solidFill>
                  <a:srgbClr val="002060"/>
                </a:solidFill>
              </a:rPr>
              <a:t>// resultado = </a:t>
            </a:r>
            <a:r>
              <a:rPr lang="es-PE" sz="2400" i="1" dirty="0" smtClean="0">
                <a:solidFill>
                  <a:srgbClr val="002060"/>
                </a:solidFill>
              </a:rPr>
              <a:t>true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Operadores </a:t>
            </a:r>
            <a:r>
              <a:rPr lang="es-PE" dirty="0" err="1" smtClean="0">
                <a:solidFill>
                  <a:schemeClr val="bg1"/>
                </a:solidFill>
              </a:rPr>
              <a:t>logicos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OR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valor1 = true;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valor2 = false;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valor1 || valor2; // resultado = true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valor1 = false;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valor2 = false;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valor1 || valor2; // resultado = </a:t>
            </a:r>
            <a:r>
              <a:rPr lang="es-PE" sz="2400" dirty="0" smtClean="0">
                <a:solidFill>
                  <a:srgbClr val="00206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093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Operadores matemáticos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471910"/>
            <a:ext cx="81369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JavaScript permite realizar manipulaciones matemáticas sobre el valor de las </a:t>
            </a:r>
            <a:r>
              <a:rPr lang="es-PE" sz="2800" dirty="0" smtClean="0"/>
              <a:t>variables numéricas</a:t>
            </a:r>
            <a:r>
              <a:rPr lang="es-PE" sz="2800" dirty="0"/>
              <a:t>. </a:t>
            </a: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Los </a:t>
            </a:r>
            <a:r>
              <a:rPr lang="es-PE" sz="2800" dirty="0"/>
              <a:t>operadores definidos son: suma (+), resta (-), multiplicación (*) y división </a:t>
            </a:r>
            <a:r>
              <a:rPr lang="es-PE" sz="2800" dirty="0" smtClean="0"/>
              <a:t>(/).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numero1 = 10;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numero2 = 5;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numero1 / numero2; // resultado = 2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3 + numero1; // resultado = 13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numero2 – 4; // resultado = 1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numero1 * numero 2; // resultado = </a:t>
            </a:r>
            <a:r>
              <a:rPr lang="es-PE" sz="2400" dirty="0" smtClean="0">
                <a:solidFill>
                  <a:srgbClr val="002060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2431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Operadores matemáticos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Operador modulo.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numero1 = 10;</a:t>
            </a:r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numero2 = 5;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numero1 % numero2; </a:t>
            </a:r>
            <a:r>
              <a:rPr lang="es-PE" sz="2400" i="1" dirty="0">
                <a:solidFill>
                  <a:srgbClr val="002060"/>
                </a:solidFill>
              </a:rPr>
              <a:t>// resultado = 0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numero1 = 9;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numero2 = 5;</a:t>
            </a:r>
          </a:p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numero1 % numero2; </a:t>
            </a:r>
            <a:r>
              <a:rPr lang="es-PE" sz="2400" i="1" dirty="0">
                <a:solidFill>
                  <a:srgbClr val="002060"/>
                </a:solidFill>
              </a:rPr>
              <a:t>// resultado = </a:t>
            </a:r>
            <a:r>
              <a:rPr lang="es-PE" sz="2400" i="1" dirty="0" smtClean="0">
                <a:solidFill>
                  <a:srgbClr val="002060"/>
                </a:solidFill>
              </a:rPr>
              <a:t>4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Operadores matemáticos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611355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Los operadores matemáticos se pueden combinar con el operador de </a:t>
            </a:r>
            <a:r>
              <a:rPr lang="es-PE" sz="2800" dirty="0" smtClean="0"/>
              <a:t>asignación </a:t>
            </a:r>
            <a:r>
              <a:rPr lang="es-PE" sz="2800" dirty="0"/>
              <a:t>para escribir </a:t>
            </a:r>
            <a:r>
              <a:rPr lang="es-PE" sz="2800" dirty="0" smtClean="0"/>
              <a:t>de forma </a:t>
            </a:r>
            <a:r>
              <a:rPr lang="es-PE" sz="2800" dirty="0"/>
              <a:t>abreviada algunas operaciones </a:t>
            </a:r>
            <a:r>
              <a:rPr lang="es-PE" sz="2800" dirty="0" smtClean="0"/>
              <a:t>comunes.</a:t>
            </a:r>
            <a:endParaRPr lang="es-PE" sz="2800" dirty="0"/>
          </a:p>
          <a:p>
            <a:pPr lvl="2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numero1 = 5;</a:t>
            </a:r>
          </a:p>
          <a:p>
            <a:pPr lvl="2">
              <a:spcBef>
                <a:spcPts val="1200"/>
              </a:spcBef>
            </a:pPr>
            <a:r>
              <a:rPr lang="it-IT" sz="2400" dirty="0">
                <a:solidFill>
                  <a:srgbClr val="002060"/>
                </a:solidFill>
              </a:rPr>
              <a:t>numero1 += 3; </a:t>
            </a:r>
            <a:r>
              <a:rPr lang="it-IT" sz="2400" i="1" dirty="0">
                <a:solidFill>
                  <a:srgbClr val="002060"/>
                </a:solidFill>
              </a:rPr>
              <a:t>// numero1 = numero1 + 3 = 8</a:t>
            </a:r>
          </a:p>
          <a:p>
            <a:pPr lvl="2">
              <a:spcBef>
                <a:spcPts val="1200"/>
              </a:spcBef>
            </a:pPr>
            <a:r>
              <a:rPr lang="it-IT" sz="2400" dirty="0">
                <a:solidFill>
                  <a:srgbClr val="002060"/>
                </a:solidFill>
              </a:rPr>
              <a:t>numero1 -= 1; </a:t>
            </a:r>
            <a:r>
              <a:rPr lang="it-IT" sz="2400" i="1" dirty="0">
                <a:solidFill>
                  <a:srgbClr val="002060"/>
                </a:solidFill>
              </a:rPr>
              <a:t>// numero1 = numero1 - 1 = 4</a:t>
            </a:r>
          </a:p>
          <a:p>
            <a:pPr lvl="2">
              <a:spcBef>
                <a:spcPts val="1200"/>
              </a:spcBef>
            </a:pPr>
            <a:r>
              <a:rPr lang="it-IT" sz="2400" dirty="0">
                <a:solidFill>
                  <a:srgbClr val="002060"/>
                </a:solidFill>
              </a:rPr>
              <a:t>numero1 *=2; </a:t>
            </a:r>
            <a:r>
              <a:rPr lang="it-IT" sz="2400" i="1" dirty="0">
                <a:solidFill>
                  <a:srgbClr val="002060"/>
                </a:solidFill>
              </a:rPr>
              <a:t>// numero1 = numero1 * 2 = 10</a:t>
            </a:r>
          </a:p>
          <a:p>
            <a:pPr lvl="2">
              <a:spcBef>
                <a:spcPts val="1200"/>
              </a:spcBef>
            </a:pPr>
            <a:r>
              <a:rPr lang="it-IT" sz="2400" dirty="0">
                <a:solidFill>
                  <a:srgbClr val="002060"/>
                </a:solidFill>
              </a:rPr>
              <a:t>numero1 /= 2; </a:t>
            </a:r>
            <a:r>
              <a:rPr lang="it-IT" sz="2400" i="1" dirty="0">
                <a:solidFill>
                  <a:srgbClr val="002060"/>
                </a:solidFill>
              </a:rPr>
              <a:t>// numero1 = numero1 / 2 = 2.5</a:t>
            </a:r>
          </a:p>
          <a:p>
            <a:pPr lvl="2">
              <a:spcBef>
                <a:spcPts val="1200"/>
              </a:spcBef>
            </a:pPr>
            <a:r>
              <a:rPr lang="it-IT" sz="2400" dirty="0">
                <a:solidFill>
                  <a:srgbClr val="002060"/>
                </a:solidFill>
              </a:rPr>
              <a:t>numero1 %= 3; </a:t>
            </a:r>
            <a:r>
              <a:rPr lang="it-IT" sz="2400" i="1" dirty="0">
                <a:solidFill>
                  <a:srgbClr val="002060"/>
                </a:solidFill>
              </a:rPr>
              <a:t>// numero1 = numero1 % 3 = </a:t>
            </a:r>
            <a:r>
              <a:rPr lang="it-IT" sz="2400" i="1" dirty="0" smtClean="0">
                <a:solidFill>
                  <a:srgbClr val="002060"/>
                </a:solidFill>
              </a:rPr>
              <a:t>2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Formas de introducir JavaScript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err="1"/>
              <a:t>Javascript</a:t>
            </a:r>
            <a:r>
              <a:rPr lang="es-PE" sz="2800" dirty="0"/>
              <a:t> se </a:t>
            </a:r>
            <a:r>
              <a:rPr lang="es-PE" sz="2800" dirty="0" smtClean="0"/>
              <a:t>ejecuta </a:t>
            </a:r>
            <a:r>
              <a:rPr lang="es-PE" sz="2800" dirty="0"/>
              <a:t>dentro del propio documento </a:t>
            </a:r>
            <a:r>
              <a:rPr lang="es-PE" sz="2800" dirty="0" smtClean="0"/>
              <a:t>HTML, es </a:t>
            </a:r>
            <a:r>
              <a:rPr lang="es-PE" sz="2800" dirty="0"/>
              <a:t>decir, el código </a:t>
            </a:r>
            <a:r>
              <a:rPr lang="es-PE" sz="2800" dirty="0" err="1"/>
              <a:t>Javascript</a:t>
            </a:r>
            <a:r>
              <a:rPr lang="es-PE" sz="2800" dirty="0"/>
              <a:t>, en la mayoría de los casos, se mezcla con el propio código HTML para generar la página</a:t>
            </a:r>
            <a:r>
              <a:rPr lang="es-PE" sz="2800" dirty="0" smtClean="0"/>
              <a:t>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Para delimitar el código </a:t>
            </a:r>
            <a:r>
              <a:rPr lang="es-PE" sz="2800" dirty="0" err="1" smtClean="0"/>
              <a:t>Javascript</a:t>
            </a:r>
            <a:r>
              <a:rPr lang="es-PE" sz="2800" dirty="0" smtClean="0"/>
              <a:t> se utilizan las etiquetas </a:t>
            </a:r>
            <a:r>
              <a:rPr lang="es-PE" sz="2800" dirty="0"/>
              <a:t>&lt;SCRIPT&gt; y &lt;/SCRIPT</a:t>
            </a:r>
            <a:r>
              <a:rPr lang="es-PE" sz="2800" dirty="0" smtClean="0"/>
              <a:t>&gt;.</a:t>
            </a: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 </a:t>
            </a:r>
            <a:r>
              <a:rPr lang="es-PE" sz="2800" dirty="0"/>
              <a:t>Todo el código </a:t>
            </a:r>
            <a:r>
              <a:rPr lang="es-PE" sz="2800" dirty="0" err="1"/>
              <a:t>Javascript</a:t>
            </a:r>
            <a:r>
              <a:rPr lang="es-PE" sz="2800" dirty="0"/>
              <a:t> que pongamos en la página </a:t>
            </a:r>
            <a:r>
              <a:rPr lang="es-PE" sz="2800" dirty="0" smtClean="0"/>
              <a:t>HTML ha </a:t>
            </a:r>
            <a:r>
              <a:rPr lang="es-PE" sz="2800" dirty="0"/>
              <a:t>de ser introducido </a:t>
            </a:r>
            <a:r>
              <a:rPr lang="es-PE" sz="2800" dirty="0" smtClean="0"/>
              <a:t>en las etiquetas </a:t>
            </a:r>
            <a:r>
              <a:rPr lang="es-PE" sz="2800" dirty="0"/>
              <a:t>&lt;SCRIPT&gt; y &lt;/SCRIPT</a:t>
            </a:r>
            <a:r>
              <a:rPr lang="es-PE" sz="2800" dirty="0" smtClean="0"/>
              <a:t>&gt;. </a:t>
            </a:r>
          </a:p>
        </p:txBody>
      </p:sp>
    </p:spTree>
    <p:extLst>
      <p:ext uri="{BB962C8B-B14F-4D97-AF65-F5344CB8AC3E}">
        <p14:creationId xmlns:p14="http://schemas.microsoft.com/office/powerpoint/2010/main" val="20942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Operadores relacionales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Los operadores relacionales definidos por JavaScript son idénticos a los definidos por </a:t>
            </a:r>
            <a:r>
              <a:rPr lang="es-PE" sz="2800" dirty="0" smtClean="0"/>
              <a:t>las matemáticas</a:t>
            </a:r>
            <a:r>
              <a:rPr lang="es-PE" sz="2800" dirty="0"/>
              <a:t>: mayor que (&gt;), menor que (&lt;), mayor o igual (&gt;=), menor o igual (&lt;=), igual (==) </a:t>
            </a:r>
            <a:r>
              <a:rPr lang="es-PE" sz="2800" dirty="0" smtClean="0"/>
              <a:t>y distinto (!=).</a:t>
            </a:r>
          </a:p>
          <a:p>
            <a:pPr lvl="2">
              <a:spcBef>
                <a:spcPts val="600"/>
              </a:spcBef>
            </a:pPr>
            <a:r>
              <a:rPr lang="es-PE" sz="2400" dirty="0" smtClean="0">
                <a:solidFill>
                  <a:srgbClr val="002060"/>
                </a:solidFill>
              </a:rPr>
              <a:t>numero1 </a:t>
            </a:r>
            <a:r>
              <a:rPr lang="es-PE" sz="2400" dirty="0">
                <a:solidFill>
                  <a:srgbClr val="002060"/>
                </a:solidFill>
              </a:rPr>
              <a:t>= 5;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numero2 = 5;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numero1 &gt;= numero2; </a:t>
            </a:r>
            <a:r>
              <a:rPr lang="es-PE" sz="2400" i="1" dirty="0">
                <a:solidFill>
                  <a:srgbClr val="002060"/>
                </a:solidFill>
              </a:rPr>
              <a:t>// resultado = true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numero1 &lt;= numero2; </a:t>
            </a:r>
            <a:r>
              <a:rPr lang="es-PE" sz="2400" i="1" dirty="0">
                <a:solidFill>
                  <a:srgbClr val="002060"/>
                </a:solidFill>
              </a:rPr>
              <a:t>// resultado = true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numero1 == numero2; </a:t>
            </a:r>
            <a:r>
              <a:rPr lang="es-PE" sz="2400" i="1" dirty="0">
                <a:solidFill>
                  <a:srgbClr val="002060"/>
                </a:solidFill>
              </a:rPr>
              <a:t>// resultado = true</a:t>
            </a:r>
          </a:p>
          <a:p>
            <a:pPr lvl="2">
              <a:spcBef>
                <a:spcPts val="6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numero1 != numero2; </a:t>
            </a:r>
            <a:r>
              <a:rPr lang="es-PE" sz="2400" i="1" dirty="0">
                <a:solidFill>
                  <a:srgbClr val="002060"/>
                </a:solidFill>
              </a:rPr>
              <a:t>// resultado = false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Operadores relacionales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El operador == es la mayor fuente de errores de programación incluso para los usuarios que </a:t>
            </a:r>
            <a:r>
              <a:rPr lang="es-PE" sz="2800" dirty="0" smtClean="0"/>
              <a:t>ya tienen </a:t>
            </a:r>
            <a:r>
              <a:rPr lang="es-PE" sz="2800" dirty="0"/>
              <a:t>cierta experiencia desarrollando scripts. </a:t>
            </a:r>
            <a:endParaRPr lang="es-PE" sz="2800" dirty="0" smtClean="0"/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Si </a:t>
            </a:r>
            <a:r>
              <a:rPr lang="es-PE" sz="2800" dirty="0"/>
              <a:t>se quiere comparar el valor de dos </a:t>
            </a:r>
            <a:r>
              <a:rPr lang="es-PE" sz="2800" dirty="0" smtClean="0"/>
              <a:t>variables, no </a:t>
            </a:r>
            <a:r>
              <a:rPr lang="es-PE" sz="2800" dirty="0"/>
              <a:t>se debe utilizar el operador </a:t>
            </a:r>
            <a:r>
              <a:rPr lang="es-PE" sz="2800" dirty="0" smtClean="0"/>
              <a:t>=.</a:t>
            </a:r>
          </a:p>
          <a:p>
            <a:pPr lvl="2">
              <a:spcBef>
                <a:spcPts val="1800"/>
              </a:spcBef>
            </a:pPr>
            <a:r>
              <a:rPr lang="es-PE" sz="2400" dirty="0" err="1" smtClean="0">
                <a:solidFill>
                  <a:srgbClr val="002060"/>
                </a:solidFill>
              </a:rPr>
              <a:t>var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>
                <a:solidFill>
                  <a:srgbClr val="002060"/>
                </a:solidFill>
              </a:rPr>
              <a:t>numero1 = 5;</a:t>
            </a:r>
          </a:p>
          <a:p>
            <a:pPr lvl="2">
              <a:spcBef>
                <a:spcPts val="1800"/>
              </a:spcBef>
            </a:pPr>
            <a:r>
              <a:rPr lang="es-PE" sz="2400" dirty="0">
                <a:solidFill>
                  <a:srgbClr val="002060"/>
                </a:solidFill>
              </a:rPr>
              <a:t>resultado = numero1 = 3; </a:t>
            </a:r>
            <a:r>
              <a:rPr lang="es-PE" sz="2400" i="1" dirty="0">
                <a:solidFill>
                  <a:srgbClr val="002060"/>
                </a:solidFill>
              </a:rPr>
              <a:t>// numero1 = 3 y resultado = 3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Operadores relacionales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Para comparar valores, se debe utilizar el operador == (con dos signos de igual):</a:t>
            </a:r>
          </a:p>
          <a:p>
            <a:pPr lvl="2"/>
            <a:r>
              <a:rPr lang="es-PE" sz="2200" dirty="0" err="1">
                <a:solidFill>
                  <a:srgbClr val="002060"/>
                </a:solidFill>
              </a:rPr>
              <a:t>var</a:t>
            </a:r>
            <a:r>
              <a:rPr lang="es-PE" sz="2200" dirty="0">
                <a:solidFill>
                  <a:srgbClr val="002060"/>
                </a:solidFill>
              </a:rPr>
              <a:t> numero1 = 5;</a:t>
            </a:r>
          </a:p>
          <a:p>
            <a:pPr lvl="2"/>
            <a:r>
              <a:rPr lang="es-PE" sz="2200" dirty="0">
                <a:solidFill>
                  <a:srgbClr val="002060"/>
                </a:solidFill>
              </a:rPr>
              <a:t>resultado = numero1 == 3; </a:t>
            </a:r>
            <a:r>
              <a:rPr lang="es-PE" sz="2200" i="1" dirty="0">
                <a:solidFill>
                  <a:srgbClr val="002060"/>
                </a:solidFill>
              </a:rPr>
              <a:t>// numero1 = 5 y resultado = </a:t>
            </a:r>
            <a:r>
              <a:rPr lang="es-PE" sz="2200" i="1" dirty="0" smtClean="0">
                <a:solidFill>
                  <a:srgbClr val="002060"/>
                </a:solidFill>
              </a:rPr>
              <a:t>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/>
              <a:t>Además de las variables numéricas, también se pueden utilizar variables de tipo cadena de </a:t>
            </a:r>
            <a:r>
              <a:rPr lang="es-PE" sz="2800" dirty="0" smtClean="0"/>
              <a:t>texto con </a:t>
            </a:r>
            <a:r>
              <a:rPr lang="es-PE" sz="2800" dirty="0"/>
              <a:t>los operadores relacionales:</a:t>
            </a:r>
          </a:p>
          <a:p>
            <a:pPr lvl="2"/>
            <a:r>
              <a:rPr lang="es-PE" sz="2200" dirty="0" err="1">
                <a:solidFill>
                  <a:srgbClr val="002060"/>
                </a:solidFill>
              </a:rPr>
              <a:t>var</a:t>
            </a:r>
            <a:r>
              <a:rPr lang="es-PE" sz="2200" dirty="0">
                <a:solidFill>
                  <a:srgbClr val="002060"/>
                </a:solidFill>
              </a:rPr>
              <a:t> texto1 = "hola";</a:t>
            </a:r>
          </a:p>
          <a:p>
            <a:pPr lvl="2"/>
            <a:r>
              <a:rPr lang="es-PE" sz="2200" dirty="0" err="1">
                <a:solidFill>
                  <a:srgbClr val="002060"/>
                </a:solidFill>
              </a:rPr>
              <a:t>var</a:t>
            </a:r>
            <a:r>
              <a:rPr lang="es-PE" sz="2200" dirty="0">
                <a:solidFill>
                  <a:srgbClr val="002060"/>
                </a:solidFill>
              </a:rPr>
              <a:t> texto2 = "hola";</a:t>
            </a:r>
          </a:p>
          <a:p>
            <a:pPr lvl="2"/>
            <a:r>
              <a:rPr lang="es-PE" sz="2200" dirty="0" err="1">
                <a:solidFill>
                  <a:srgbClr val="002060"/>
                </a:solidFill>
              </a:rPr>
              <a:t>var</a:t>
            </a:r>
            <a:r>
              <a:rPr lang="es-PE" sz="2200" dirty="0">
                <a:solidFill>
                  <a:srgbClr val="002060"/>
                </a:solidFill>
              </a:rPr>
              <a:t> texto3 = "</a:t>
            </a:r>
            <a:r>
              <a:rPr lang="es-PE" sz="2200" dirty="0" err="1">
                <a:solidFill>
                  <a:srgbClr val="002060"/>
                </a:solidFill>
              </a:rPr>
              <a:t>adios</a:t>
            </a:r>
            <a:r>
              <a:rPr lang="es-PE" sz="2200" dirty="0">
                <a:solidFill>
                  <a:srgbClr val="002060"/>
                </a:solidFill>
              </a:rPr>
              <a:t>";</a:t>
            </a:r>
          </a:p>
          <a:p>
            <a:pPr lvl="2"/>
            <a:r>
              <a:rPr lang="es-PE" sz="2200" dirty="0">
                <a:solidFill>
                  <a:srgbClr val="002060"/>
                </a:solidFill>
              </a:rPr>
              <a:t>resultado = texto1 == texto3; </a:t>
            </a:r>
            <a:r>
              <a:rPr lang="es-PE" sz="2200" i="1" dirty="0">
                <a:solidFill>
                  <a:srgbClr val="002060"/>
                </a:solidFill>
              </a:rPr>
              <a:t>// resultado = false</a:t>
            </a:r>
          </a:p>
          <a:p>
            <a:pPr lvl="2"/>
            <a:r>
              <a:rPr lang="es-PE" sz="2200" dirty="0">
                <a:solidFill>
                  <a:srgbClr val="002060"/>
                </a:solidFill>
              </a:rPr>
              <a:t>resultado = texto1 != texto2; </a:t>
            </a:r>
            <a:r>
              <a:rPr lang="es-PE" sz="2200" i="1" dirty="0">
                <a:solidFill>
                  <a:srgbClr val="002060"/>
                </a:solidFill>
              </a:rPr>
              <a:t>// resultado = false</a:t>
            </a:r>
          </a:p>
          <a:p>
            <a:pPr lvl="2"/>
            <a:r>
              <a:rPr lang="es-PE" sz="2200" dirty="0">
                <a:solidFill>
                  <a:srgbClr val="002060"/>
                </a:solidFill>
              </a:rPr>
              <a:t>resultado = texto3 &gt;= texto2; </a:t>
            </a:r>
            <a:r>
              <a:rPr lang="es-PE" sz="2200" i="1" dirty="0">
                <a:solidFill>
                  <a:srgbClr val="002060"/>
                </a:solidFill>
              </a:rPr>
              <a:t>// resultado = false</a:t>
            </a:r>
            <a:endParaRPr lang="es-PE" sz="22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Estructuras de control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400"/>
              </a:spcBef>
              <a:buFont typeface="Arial" pitchFamily="34" charset="0"/>
              <a:buChar char="•"/>
            </a:pPr>
            <a:r>
              <a:rPr lang="es-PE" sz="2800" dirty="0" smtClean="0"/>
              <a:t>Toma de decisiones.</a:t>
            </a:r>
          </a:p>
          <a:p>
            <a:pPr marL="914400" lvl="1" indent="-457200"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2800" dirty="0" smtClean="0"/>
              <a:t>IF</a:t>
            </a:r>
          </a:p>
          <a:p>
            <a:pPr marL="914400" lvl="1" indent="-457200"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2800" dirty="0" smtClean="0"/>
              <a:t>SWITCH</a:t>
            </a:r>
            <a:endParaRPr lang="es-PE" sz="2800" dirty="0" smtClean="0"/>
          </a:p>
          <a:p>
            <a:pPr marL="457200" indent="-457200">
              <a:spcBef>
                <a:spcPts val="2400"/>
              </a:spcBef>
              <a:buFont typeface="Arial" pitchFamily="34" charset="0"/>
              <a:buChar char="•"/>
            </a:pPr>
            <a:r>
              <a:rPr lang="es-PE" sz="2800" dirty="0" smtClean="0"/>
              <a:t>Bucles</a:t>
            </a:r>
          </a:p>
          <a:p>
            <a:pPr marL="800100" lvl="1" indent="-342900"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2800" dirty="0" smtClean="0"/>
              <a:t>FOR</a:t>
            </a:r>
          </a:p>
          <a:p>
            <a:pPr marL="800100" lvl="1" indent="-342900"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2800" dirty="0" smtClean="0"/>
              <a:t>WHILE</a:t>
            </a:r>
          </a:p>
          <a:p>
            <a:pPr marL="800100" lvl="1" indent="-342900"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2800" dirty="0" smtClean="0"/>
              <a:t>DO WHILE</a:t>
            </a:r>
            <a:endParaRPr lang="es-PE" sz="2200" dirty="0" smtClean="0"/>
          </a:p>
        </p:txBody>
      </p:sp>
    </p:spTree>
    <p:extLst>
      <p:ext uri="{BB962C8B-B14F-4D97-AF65-F5344CB8AC3E}">
        <p14:creationId xmlns:p14="http://schemas.microsoft.com/office/powerpoint/2010/main" val="5738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Estructuras IF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400"/>
              </a:spcBef>
              <a:buFont typeface="Arial" pitchFamily="34" charset="0"/>
              <a:buChar char="•"/>
            </a:pPr>
            <a:r>
              <a:rPr lang="es-PE" sz="2800" dirty="0"/>
              <a:t>La sintaxis de la estructura IF es la </a:t>
            </a:r>
            <a:r>
              <a:rPr lang="es-PE" sz="2800" dirty="0" smtClean="0"/>
              <a:t>siguiente.</a:t>
            </a:r>
          </a:p>
          <a:p>
            <a:pPr lvl="1">
              <a:spcBef>
                <a:spcPts val="24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if</a:t>
            </a:r>
            <a:r>
              <a:rPr lang="es-PE" sz="2400" dirty="0">
                <a:solidFill>
                  <a:srgbClr val="002060"/>
                </a:solidFill>
              </a:rPr>
              <a:t> (expresión)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//acciones a realizar en caso positivo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//...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} </a:t>
            </a:r>
            <a:endParaRPr lang="es-PE" sz="2400" dirty="0" smtClean="0">
              <a:solidFill>
                <a:srgbClr val="002060"/>
              </a:solidFill>
            </a:endParaRPr>
          </a:p>
          <a:p>
            <a:pPr lvl="1">
              <a:spcBef>
                <a:spcPts val="24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if</a:t>
            </a:r>
            <a:r>
              <a:rPr lang="es-PE" sz="2400" dirty="0">
                <a:solidFill>
                  <a:srgbClr val="002060"/>
                </a:solidFill>
              </a:rPr>
              <a:t> (expresión)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//acciones a realizar en caso positivo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//...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} </a:t>
            </a:r>
            <a:r>
              <a:rPr lang="es-PE" sz="2400" dirty="0" err="1">
                <a:solidFill>
                  <a:srgbClr val="002060"/>
                </a:solidFill>
              </a:rPr>
              <a:t>else</a:t>
            </a:r>
            <a:r>
              <a:rPr lang="es-PE" sz="2400" dirty="0">
                <a:solidFill>
                  <a:srgbClr val="002060"/>
                </a:solidFill>
              </a:rPr>
              <a:t>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//acciones a realizar en caso negativo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//...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} 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24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if</a:t>
            </a:r>
            <a:r>
              <a:rPr lang="es-PE" sz="2400" dirty="0">
                <a:solidFill>
                  <a:srgbClr val="002060"/>
                </a:solidFill>
              </a:rPr>
              <a:t> (</a:t>
            </a:r>
            <a:r>
              <a:rPr lang="es-PE" sz="2400" dirty="0" err="1">
                <a:solidFill>
                  <a:srgbClr val="002060"/>
                </a:solidFill>
              </a:rPr>
              <a:t>credito</a:t>
            </a:r>
            <a:r>
              <a:rPr lang="es-PE" sz="2400" dirty="0">
                <a:solidFill>
                  <a:srgbClr val="002060"/>
                </a:solidFill>
              </a:rPr>
              <a:t> &gt;= precio)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</a:t>
            </a:r>
            <a:r>
              <a:rPr lang="es-PE" sz="2400" dirty="0" err="1">
                <a:solidFill>
                  <a:srgbClr val="002060"/>
                </a:solidFill>
              </a:rPr>
              <a:t>document.write</a:t>
            </a:r>
            <a:r>
              <a:rPr lang="es-PE" sz="2400" dirty="0">
                <a:solidFill>
                  <a:srgbClr val="002060"/>
                </a:solidFill>
              </a:rPr>
              <a:t>("has comprado el artículo " + </a:t>
            </a:r>
            <a:r>
              <a:rPr lang="es-PE" sz="2400" dirty="0" err="1">
                <a:solidFill>
                  <a:srgbClr val="002060"/>
                </a:solidFill>
              </a:rPr>
              <a:t>nuevoArtículo</a:t>
            </a:r>
            <a:r>
              <a:rPr lang="es-PE" sz="2400" dirty="0">
                <a:solidFill>
                  <a:srgbClr val="002060"/>
                </a:solidFill>
              </a:rPr>
              <a:t>) //enseño compra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carrito += </a:t>
            </a:r>
            <a:r>
              <a:rPr lang="es-PE" sz="2400" dirty="0" err="1">
                <a:solidFill>
                  <a:srgbClr val="002060"/>
                </a:solidFill>
              </a:rPr>
              <a:t>nuevoArticulo</a:t>
            </a:r>
            <a:r>
              <a:rPr lang="es-PE" sz="2400" dirty="0">
                <a:solidFill>
                  <a:srgbClr val="002060"/>
                </a:solidFill>
              </a:rPr>
              <a:t> //introduzco el artículo en el carrito de la compra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</a:t>
            </a:r>
            <a:r>
              <a:rPr lang="es-PE" sz="2400" dirty="0" err="1">
                <a:solidFill>
                  <a:srgbClr val="002060"/>
                </a:solidFill>
              </a:rPr>
              <a:t>credito</a:t>
            </a:r>
            <a:r>
              <a:rPr lang="es-PE" sz="2400" dirty="0">
                <a:solidFill>
                  <a:srgbClr val="002060"/>
                </a:solidFill>
              </a:rPr>
              <a:t> -= precio //disminuyo el crédito según el precio del artículo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} </a:t>
            </a:r>
            <a:r>
              <a:rPr lang="es-PE" sz="2400" dirty="0" err="1">
                <a:solidFill>
                  <a:srgbClr val="002060"/>
                </a:solidFill>
              </a:rPr>
              <a:t>else</a:t>
            </a:r>
            <a:r>
              <a:rPr lang="es-PE" sz="2400" dirty="0">
                <a:solidFill>
                  <a:srgbClr val="002060"/>
                </a:solidFill>
              </a:rPr>
              <a:t>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</a:t>
            </a:r>
            <a:r>
              <a:rPr lang="es-PE" sz="2400" dirty="0" err="1">
                <a:solidFill>
                  <a:srgbClr val="002060"/>
                </a:solidFill>
              </a:rPr>
              <a:t>document.write</a:t>
            </a:r>
            <a:r>
              <a:rPr lang="es-PE" sz="2400" dirty="0">
                <a:solidFill>
                  <a:srgbClr val="002060"/>
                </a:solidFill>
              </a:rPr>
              <a:t>("se te ha acabado el crédito") //informo que te falta dinero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</a:t>
            </a:r>
            <a:r>
              <a:rPr lang="es-PE" sz="2400" dirty="0" err="1">
                <a:solidFill>
                  <a:srgbClr val="002060"/>
                </a:solidFill>
              </a:rPr>
              <a:t>window.location</a:t>
            </a:r>
            <a:r>
              <a:rPr lang="es-PE" sz="2400" dirty="0">
                <a:solidFill>
                  <a:srgbClr val="002060"/>
                </a:solidFill>
              </a:rPr>
              <a:t> = "carritodelacompra.html" //voy a la página del carrito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smtClean="0">
                <a:solidFill>
                  <a:srgbClr val="002060"/>
                </a:solidFill>
              </a:rPr>
              <a:t>}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Sentencias IF anidadas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Ejemplo </a:t>
            </a:r>
          </a:p>
          <a:p>
            <a:pPr lvl="1">
              <a:spcBef>
                <a:spcPts val="1200"/>
              </a:spcBef>
            </a:pPr>
            <a:r>
              <a:rPr lang="es-PE" sz="2300" dirty="0" err="1">
                <a:solidFill>
                  <a:srgbClr val="002060"/>
                </a:solidFill>
              </a:rPr>
              <a:t>var</a:t>
            </a:r>
            <a:r>
              <a:rPr lang="es-PE" sz="2300" dirty="0">
                <a:solidFill>
                  <a:srgbClr val="002060"/>
                </a:solidFill>
              </a:rPr>
              <a:t> numero1=23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 err="1">
                <a:solidFill>
                  <a:srgbClr val="002060"/>
                </a:solidFill>
              </a:rPr>
              <a:t>var</a:t>
            </a:r>
            <a:r>
              <a:rPr lang="es-PE" sz="2300" dirty="0">
                <a:solidFill>
                  <a:srgbClr val="002060"/>
                </a:solidFill>
              </a:rPr>
              <a:t> numero2=63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 err="1">
                <a:solidFill>
                  <a:srgbClr val="002060"/>
                </a:solidFill>
              </a:rPr>
              <a:t>if</a:t>
            </a:r>
            <a:r>
              <a:rPr lang="es-PE" sz="2300" dirty="0">
                <a:solidFill>
                  <a:srgbClr val="002060"/>
                </a:solidFill>
              </a:rPr>
              <a:t> (numero1 == numero2){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>
                <a:solidFill>
                  <a:srgbClr val="002060"/>
                </a:solidFill>
              </a:rPr>
              <a:t>   </a:t>
            </a:r>
            <a:r>
              <a:rPr lang="es-PE" sz="2300" dirty="0" err="1">
                <a:solidFill>
                  <a:srgbClr val="002060"/>
                </a:solidFill>
              </a:rPr>
              <a:t>document.write</a:t>
            </a:r>
            <a:r>
              <a:rPr lang="es-PE" sz="2300" dirty="0">
                <a:solidFill>
                  <a:srgbClr val="002060"/>
                </a:solidFill>
              </a:rPr>
              <a:t>("Los dos números son iguales")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>
                <a:solidFill>
                  <a:srgbClr val="002060"/>
                </a:solidFill>
              </a:rPr>
              <a:t>}</a:t>
            </a:r>
            <a:r>
              <a:rPr lang="es-PE" sz="2300" dirty="0" err="1">
                <a:solidFill>
                  <a:srgbClr val="002060"/>
                </a:solidFill>
              </a:rPr>
              <a:t>else</a:t>
            </a:r>
            <a:r>
              <a:rPr lang="es-PE" sz="2300" dirty="0">
                <a:solidFill>
                  <a:srgbClr val="002060"/>
                </a:solidFill>
              </a:rPr>
              <a:t>{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>
                <a:solidFill>
                  <a:srgbClr val="002060"/>
                </a:solidFill>
              </a:rPr>
              <a:t>   </a:t>
            </a:r>
            <a:r>
              <a:rPr lang="es-PE" sz="2300" dirty="0" err="1">
                <a:solidFill>
                  <a:srgbClr val="002060"/>
                </a:solidFill>
              </a:rPr>
              <a:t>if</a:t>
            </a:r>
            <a:r>
              <a:rPr lang="es-PE" sz="2300" dirty="0">
                <a:solidFill>
                  <a:srgbClr val="002060"/>
                </a:solidFill>
              </a:rPr>
              <a:t> (numero1 &gt; numero2) {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>
                <a:solidFill>
                  <a:srgbClr val="002060"/>
                </a:solidFill>
              </a:rPr>
              <a:t>      </a:t>
            </a:r>
            <a:r>
              <a:rPr lang="es-PE" sz="2300" dirty="0" err="1">
                <a:solidFill>
                  <a:srgbClr val="002060"/>
                </a:solidFill>
              </a:rPr>
              <a:t>document.write</a:t>
            </a:r>
            <a:r>
              <a:rPr lang="es-PE" sz="2300" dirty="0">
                <a:solidFill>
                  <a:srgbClr val="002060"/>
                </a:solidFill>
              </a:rPr>
              <a:t>("El primer número es mayor que el segundo")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>
                <a:solidFill>
                  <a:srgbClr val="002060"/>
                </a:solidFill>
              </a:rPr>
              <a:t>   }</a:t>
            </a:r>
            <a:r>
              <a:rPr lang="es-PE" sz="2300" dirty="0" err="1">
                <a:solidFill>
                  <a:srgbClr val="002060"/>
                </a:solidFill>
              </a:rPr>
              <a:t>else</a:t>
            </a:r>
            <a:r>
              <a:rPr lang="es-PE" sz="2300" dirty="0">
                <a:solidFill>
                  <a:srgbClr val="002060"/>
                </a:solidFill>
              </a:rPr>
              <a:t>{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>
                <a:solidFill>
                  <a:srgbClr val="002060"/>
                </a:solidFill>
              </a:rPr>
              <a:t>      </a:t>
            </a:r>
            <a:r>
              <a:rPr lang="es-PE" sz="2300" dirty="0" err="1">
                <a:solidFill>
                  <a:srgbClr val="002060"/>
                </a:solidFill>
              </a:rPr>
              <a:t>document.write</a:t>
            </a:r>
            <a:r>
              <a:rPr lang="es-PE" sz="2300" dirty="0">
                <a:solidFill>
                  <a:srgbClr val="002060"/>
                </a:solidFill>
              </a:rPr>
              <a:t>("El primer número es menor que el segundo")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>
                <a:solidFill>
                  <a:srgbClr val="002060"/>
                </a:solidFill>
              </a:rPr>
              <a:t>   } </a:t>
            </a:r>
            <a:br>
              <a:rPr lang="es-PE" sz="2300" dirty="0">
                <a:solidFill>
                  <a:srgbClr val="002060"/>
                </a:solidFill>
              </a:rPr>
            </a:br>
            <a:r>
              <a:rPr lang="es-PE" sz="2300" dirty="0" smtClean="0">
                <a:solidFill>
                  <a:srgbClr val="002060"/>
                </a:solidFill>
              </a:rPr>
              <a:t>}</a:t>
            </a:r>
            <a:endParaRPr lang="en-US" sz="23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Operador IF 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400"/>
              </a:spcBef>
              <a:buFont typeface="Arial" pitchFamily="34" charset="0"/>
              <a:buChar char="•"/>
            </a:pPr>
            <a:r>
              <a:rPr lang="es-PE" sz="2800" dirty="0" smtClean="0"/>
              <a:t>Sintaxis </a:t>
            </a:r>
          </a:p>
          <a:p>
            <a:pPr lvl="1">
              <a:spcBef>
                <a:spcPts val="2400"/>
              </a:spcBef>
            </a:pPr>
            <a:r>
              <a:rPr lang="es-PE" sz="2400" dirty="0"/>
              <a:t>Variable = (condición) ? valor1 : </a:t>
            </a:r>
            <a:r>
              <a:rPr lang="es-PE" sz="2400" dirty="0" smtClean="0"/>
              <a:t>valor2</a:t>
            </a:r>
          </a:p>
          <a:p>
            <a:pPr marL="342900" indent="-342900">
              <a:spcBef>
                <a:spcPts val="2400"/>
              </a:spcBef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Ejemplo</a:t>
            </a:r>
            <a:r>
              <a:rPr lang="en-US" sz="28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s-PE" sz="2400" dirty="0" smtClean="0">
                <a:solidFill>
                  <a:srgbClr val="002060"/>
                </a:solidFill>
              </a:rPr>
              <a:t>      momento </a:t>
            </a:r>
            <a:r>
              <a:rPr lang="es-PE" sz="2400" dirty="0">
                <a:solidFill>
                  <a:srgbClr val="002060"/>
                </a:solidFill>
              </a:rPr>
              <a:t>= (</a:t>
            </a:r>
            <a:r>
              <a:rPr lang="es-PE" sz="2400" dirty="0" err="1">
                <a:solidFill>
                  <a:srgbClr val="002060"/>
                </a:solidFill>
              </a:rPr>
              <a:t>hora_actual</a:t>
            </a:r>
            <a:r>
              <a:rPr lang="es-PE" sz="2400" dirty="0">
                <a:solidFill>
                  <a:srgbClr val="002060"/>
                </a:solidFill>
              </a:rPr>
              <a:t> &lt; 12) ? "Antes del mediodía" </a:t>
            </a:r>
            <a:r>
              <a:rPr lang="es-PE" sz="2400" dirty="0" smtClean="0">
                <a:solidFill>
                  <a:srgbClr val="002060"/>
                </a:solidFill>
              </a:rPr>
              <a:t>:</a:t>
            </a:r>
          </a:p>
          <a:p>
            <a:pPr>
              <a:spcBef>
                <a:spcPts val="2400"/>
              </a:spcBef>
            </a:pPr>
            <a:r>
              <a:rPr lang="es-PE" sz="2400" dirty="0" smtClean="0">
                <a:solidFill>
                  <a:srgbClr val="002060"/>
                </a:solidFill>
              </a:rPr>
              <a:t>      "</a:t>
            </a:r>
            <a:r>
              <a:rPr lang="es-PE" sz="2400" dirty="0">
                <a:solidFill>
                  <a:srgbClr val="002060"/>
                </a:solidFill>
              </a:rPr>
              <a:t>Después del mediodía" 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 </a:t>
            </a:r>
            <a:r>
              <a:rPr lang="es-PE" dirty="0" err="1" smtClean="0">
                <a:solidFill>
                  <a:schemeClr val="bg1"/>
                </a:solidFill>
              </a:rPr>
              <a:t>Switch</a:t>
            </a:r>
            <a:r>
              <a:rPr lang="es-PE" dirty="0" smtClean="0">
                <a:solidFill>
                  <a:schemeClr val="bg1"/>
                </a:solidFill>
              </a:rPr>
              <a:t> 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400"/>
              </a:spcBef>
              <a:buFont typeface="Arial" pitchFamily="34" charset="0"/>
              <a:buChar char="•"/>
            </a:pPr>
            <a:r>
              <a:rPr lang="es-PE" sz="2800" dirty="0" smtClean="0"/>
              <a:t>Sintaxis </a:t>
            </a:r>
          </a:p>
          <a:p>
            <a:pPr lvl="1">
              <a:spcBef>
                <a:spcPts val="2400"/>
              </a:spcBef>
            </a:pPr>
            <a:r>
              <a:rPr lang="es-PE" sz="2000" dirty="0" err="1">
                <a:solidFill>
                  <a:srgbClr val="002060"/>
                </a:solidFill>
              </a:rPr>
              <a:t>switch</a:t>
            </a:r>
            <a:r>
              <a:rPr lang="es-PE" sz="2000" dirty="0">
                <a:solidFill>
                  <a:srgbClr val="002060"/>
                </a:solidFill>
              </a:rPr>
              <a:t> (expresión) {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 case valor1: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    Sentencias a ejecutar si la expresión tiene como valor a valor1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    break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 case valor2: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    Sentencias a ejecutar si la expresión tiene como valor a valor2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    break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 case valor3: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    Sentencias a ejecutar si la expresión tiene como valor a valor3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    break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 default: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>
                <a:solidFill>
                  <a:srgbClr val="002060"/>
                </a:solidFill>
              </a:rPr>
              <a:t>       Sentencias a ejecutar si el valor no es ninguno de los anteriores </a:t>
            </a:r>
            <a:br>
              <a:rPr lang="es-PE" sz="2000" dirty="0">
                <a:solidFill>
                  <a:srgbClr val="002060"/>
                </a:solidFill>
              </a:rPr>
            </a:br>
            <a:r>
              <a:rPr lang="es-PE" sz="2000" dirty="0" smtClean="0">
                <a:solidFill>
                  <a:srgbClr val="002060"/>
                </a:solidFill>
              </a:rPr>
              <a:t>}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Bucle FOR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Sintaxis. </a:t>
            </a:r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for</a:t>
            </a:r>
            <a:r>
              <a:rPr lang="es-PE" sz="2400" dirty="0">
                <a:solidFill>
                  <a:srgbClr val="002060"/>
                </a:solidFill>
              </a:rPr>
              <a:t> (inicialización; condición; actualización)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//sentencias a ejecutar en cada iteración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smtClean="0">
                <a:solidFill>
                  <a:srgbClr val="002060"/>
                </a:solidFill>
              </a:rPr>
              <a:t>}</a:t>
            </a:r>
            <a:endParaRPr lang="en-US" sz="2300" dirty="0">
              <a:solidFill>
                <a:srgbClr val="002060"/>
              </a:solidFill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 smtClean="0"/>
              <a:t>Ejemplo</a:t>
            </a:r>
            <a:r>
              <a:rPr lang="en-US" sz="28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i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err="1">
                <a:solidFill>
                  <a:srgbClr val="002060"/>
                </a:solidFill>
              </a:rPr>
              <a:t>for</a:t>
            </a:r>
            <a:r>
              <a:rPr lang="es-PE" sz="2400" dirty="0">
                <a:solidFill>
                  <a:srgbClr val="002060"/>
                </a:solidFill>
              </a:rPr>
              <a:t> (i=0;i&lt;=10;i++)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</a:t>
            </a:r>
            <a:r>
              <a:rPr lang="es-PE" sz="2400" dirty="0" err="1">
                <a:solidFill>
                  <a:srgbClr val="002060"/>
                </a:solidFill>
              </a:rPr>
              <a:t>document.write</a:t>
            </a:r>
            <a:r>
              <a:rPr lang="es-PE" sz="2400" dirty="0">
                <a:solidFill>
                  <a:srgbClr val="002060"/>
                </a:solidFill>
              </a:rPr>
              <a:t>(i)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</a:t>
            </a:r>
            <a:r>
              <a:rPr lang="es-PE" sz="2400" dirty="0" err="1">
                <a:solidFill>
                  <a:srgbClr val="002060"/>
                </a:solidFill>
              </a:rPr>
              <a:t>document.write</a:t>
            </a:r>
            <a:r>
              <a:rPr lang="es-PE" sz="2400" dirty="0">
                <a:solidFill>
                  <a:srgbClr val="002060"/>
                </a:solidFill>
              </a:rPr>
              <a:t>("&lt;</a:t>
            </a:r>
            <a:r>
              <a:rPr lang="es-PE" sz="2400" dirty="0" err="1">
                <a:solidFill>
                  <a:srgbClr val="002060"/>
                </a:solidFill>
              </a:rPr>
              <a:t>br</a:t>
            </a:r>
            <a:r>
              <a:rPr lang="es-PE" sz="2400" dirty="0">
                <a:solidFill>
                  <a:srgbClr val="002060"/>
                </a:solidFill>
              </a:rPr>
              <a:t>&gt;")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175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Formas de introducir </a:t>
            </a:r>
            <a:r>
              <a:rPr lang="es-PE" dirty="0" err="1" smtClean="0">
                <a:solidFill>
                  <a:schemeClr val="bg1"/>
                </a:solidFill>
              </a:rPr>
              <a:t>Javascript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En una misma página podemos introducir varios scripts, cada uno </a:t>
            </a:r>
            <a:r>
              <a:rPr lang="es-PE" sz="2800" dirty="0" smtClean="0"/>
              <a:t>podría </a:t>
            </a:r>
            <a:r>
              <a:rPr lang="es-PE" sz="2800" dirty="0"/>
              <a:t>introducirse dentro de unas etiquetas &lt;SCRIPT&gt; distintas. </a:t>
            </a:r>
            <a:endParaRPr lang="es-PE" sz="2800" dirty="0" smtClean="0"/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También se puede escribir </a:t>
            </a:r>
            <a:r>
              <a:rPr lang="es-PE" sz="2800" dirty="0" err="1"/>
              <a:t>Javascript</a:t>
            </a:r>
            <a:r>
              <a:rPr lang="es-PE" sz="2800" dirty="0"/>
              <a:t> dentro de determinados atributos de la página, como el atributo </a:t>
            </a:r>
            <a:r>
              <a:rPr lang="es-PE" sz="2800" i="1" dirty="0" err="1"/>
              <a:t>onclick</a:t>
            </a:r>
            <a:r>
              <a:rPr lang="es-PE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9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Bucle FOR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 smtClean="0"/>
              <a:t>Ejemplo</a:t>
            </a:r>
            <a:r>
              <a:rPr lang="en-US" sz="28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pt-BR" sz="2400" dirty="0">
                <a:solidFill>
                  <a:srgbClr val="002060"/>
                </a:solidFill>
              </a:rPr>
              <a:t>for (i=1;i&lt;=6;i++) { </a:t>
            </a:r>
            <a:br>
              <a:rPr lang="pt-BR" sz="2400" dirty="0">
                <a:solidFill>
                  <a:srgbClr val="002060"/>
                </a:solidFill>
              </a:rPr>
            </a:br>
            <a:r>
              <a:rPr lang="pt-BR" sz="2400" dirty="0">
                <a:solidFill>
                  <a:srgbClr val="002060"/>
                </a:solidFill>
              </a:rPr>
              <a:t>    </a:t>
            </a:r>
            <a:r>
              <a:rPr lang="pt-BR" sz="2400" dirty="0" err="1">
                <a:solidFill>
                  <a:srgbClr val="002060"/>
                </a:solidFill>
              </a:rPr>
              <a:t>document.write</a:t>
            </a:r>
            <a:r>
              <a:rPr lang="pt-BR" sz="2400" dirty="0">
                <a:solidFill>
                  <a:srgbClr val="002060"/>
                </a:solidFill>
              </a:rPr>
              <a:t>("&lt;H" + i + "&gt;</a:t>
            </a:r>
            <a:r>
              <a:rPr lang="pt-BR" sz="2400" dirty="0" err="1">
                <a:solidFill>
                  <a:srgbClr val="002060"/>
                </a:solidFill>
              </a:rPr>
              <a:t>Encabezado</a:t>
            </a:r>
            <a:r>
              <a:rPr lang="pt-BR" sz="2400" dirty="0">
                <a:solidFill>
                  <a:srgbClr val="002060"/>
                </a:solidFill>
              </a:rPr>
              <a:t> de </a:t>
            </a:r>
            <a:r>
              <a:rPr lang="pt-BR" sz="2400" dirty="0" err="1">
                <a:solidFill>
                  <a:srgbClr val="002060"/>
                </a:solidFill>
              </a:rPr>
              <a:t>nivel</a:t>
            </a:r>
            <a:r>
              <a:rPr lang="pt-BR" sz="2400" dirty="0">
                <a:solidFill>
                  <a:srgbClr val="002060"/>
                </a:solidFill>
              </a:rPr>
              <a:t> " + i + "&lt;/H" + i + "&gt;") </a:t>
            </a:r>
            <a:br>
              <a:rPr lang="pt-BR" sz="2400" dirty="0">
                <a:solidFill>
                  <a:srgbClr val="002060"/>
                </a:solidFill>
              </a:rPr>
            </a:br>
            <a:r>
              <a:rPr lang="pt-BR" sz="2400" dirty="0" smtClean="0">
                <a:solidFill>
                  <a:srgbClr val="002060"/>
                </a:solidFill>
              </a:rPr>
              <a:t>}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Bucle WHILE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Sintaxis. </a:t>
            </a:r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while</a:t>
            </a:r>
            <a:r>
              <a:rPr lang="es-PE" sz="2400" dirty="0">
                <a:solidFill>
                  <a:srgbClr val="002060"/>
                </a:solidFill>
              </a:rPr>
              <a:t> (condición){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//sentencias a ejecutar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smtClean="0">
                <a:solidFill>
                  <a:srgbClr val="002060"/>
                </a:solidFill>
              </a:rPr>
              <a:t>}</a:t>
            </a:r>
            <a:endParaRPr lang="en-US" sz="2300" dirty="0">
              <a:solidFill>
                <a:srgbClr val="002060"/>
              </a:solidFill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 smtClean="0"/>
              <a:t>Ejemplo</a:t>
            </a:r>
            <a:r>
              <a:rPr lang="en-US" sz="28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color = ""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err="1">
                <a:solidFill>
                  <a:srgbClr val="002060"/>
                </a:solidFill>
              </a:rPr>
              <a:t>while</a:t>
            </a:r>
            <a:r>
              <a:rPr lang="es-PE" sz="2400" dirty="0">
                <a:solidFill>
                  <a:srgbClr val="002060"/>
                </a:solidFill>
              </a:rPr>
              <a:t> (color != "rojo"){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color = </a:t>
            </a:r>
            <a:r>
              <a:rPr lang="es-PE" sz="2400" dirty="0" err="1">
                <a:solidFill>
                  <a:srgbClr val="002060"/>
                </a:solidFill>
              </a:rPr>
              <a:t>prompt</a:t>
            </a:r>
            <a:r>
              <a:rPr lang="es-PE" sz="2400" dirty="0">
                <a:solidFill>
                  <a:srgbClr val="002060"/>
                </a:solidFill>
              </a:rPr>
              <a:t>("dame un color (escribe rojo para salir)","")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smtClean="0">
                <a:solidFill>
                  <a:srgbClr val="002060"/>
                </a:solidFill>
              </a:rPr>
              <a:t>}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Bucle DO…WHILE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Sintaxis. </a:t>
            </a:r>
          </a:p>
          <a:p>
            <a:pPr lvl="1"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do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//sentencias del bucle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} </a:t>
            </a:r>
            <a:r>
              <a:rPr lang="es-PE" sz="2400" dirty="0" err="1">
                <a:solidFill>
                  <a:srgbClr val="002060"/>
                </a:solidFill>
              </a:rPr>
              <a:t>while</a:t>
            </a:r>
            <a:r>
              <a:rPr lang="es-PE" sz="2400" dirty="0">
                <a:solidFill>
                  <a:srgbClr val="002060"/>
                </a:solidFill>
              </a:rPr>
              <a:t> (condición</a:t>
            </a:r>
            <a:r>
              <a:rPr lang="es-PE" sz="2400" dirty="0" smtClean="0">
                <a:solidFill>
                  <a:srgbClr val="002060"/>
                </a:solidFill>
              </a:rPr>
              <a:t>)</a:t>
            </a:r>
            <a:endParaRPr lang="en-US" sz="2300" dirty="0">
              <a:solidFill>
                <a:srgbClr val="002060"/>
              </a:solidFill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 smtClean="0"/>
              <a:t>Ejemplo</a:t>
            </a:r>
            <a:r>
              <a:rPr lang="en-US" sz="28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color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do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color = </a:t>
            </a:r>
            <a:r>
              <a:rPr lang="es-PE" sz="2400" dirty="0" err="1">
                <a:solidFill>
                  <a:srgbClr val="002060"/>
                </a:solidFill>
              </a:rPr>
              <a:t>prompt</a:t>
            </a:r>
            <a:r>
              <a:rPr lang="es-PE" sz="2400" dirty="0">
                <a:solidFill>
                  <a:srgbClr val="002060"/>
                </a:solidFill>
              </a:rPr>
              <a:t>("dame un color (escribe rojo para salir)","")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} </a:t>
            </a:r>
            <a:r>
              <a:rPr lang="es-PE" sz="2400" dirty="0" err="1">
                <a:solidFill>
                  <a:srgbClr val="002060"/>
                </a:solidFill>
              </a:rPr>
              <a:t>while</a:t>
            </a:r>
            <a:r>
              <a:rPr lang="es-PE" sz="2400" dirty="0">
                <a:solidFill>
                  <a:srgbClr val="002060"/>
                </a:solidFill>
              </a:rPr>
              <a:t> (color != "rojo</a:t>
            </a:r>
            <a:r>
              <a:rPr lang="es-PE" sz="2400" dirty="0" smtClean="0">
                <a:solidFill>
                  <a:srgbClr val="002060"/>
                </a:solidFill>
              </a:rPr>
              <a:t>")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Break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Se detiene un bucle utilizando la palabra break</a:t>
            </a:r>
            <a:r>
              <a:rPr lang="es-PE" sz="2800" dirty="0" smtClean="0"/>
              <a:t>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Detener </a:t>
            </a:r>
            <a:r>
              <a:rPr lang="es-PE" sz="2800" dirty="0"/>
              <a:t>un bucle significa salirse de él y dejarlo todo como está para continuar con el flujo del programa inmediatamente después del bucle</a:t>
            </a:r>
            <a:r>
              <a:rPr lang="es-PE" sz="28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it-IT" sz="2400" dirty="0">
                <a:solidFill>
                  <a:srgbClr val="002060"/>
                </a:solidFill>
              </a:rPr>
              <a:t>for (i=0;i&lt;10;i++){ </a:t>
            </a:r>
            <a:br>
              <a:rPr lang="it-IT" sz="2400" dirty="0">
                <a:solidFill>
                  <a:srgbClr val="002060"/>
                </a:solidFill>
              </a:rPr>
            </a:br>
            <a:r>
              <a:rPr lang="it-IT" sz="2400" dirty="0">
                <a:solidFill>
                  <a:srgbClr val="002060"/>
                </a:solidFill>
              </a:rPr>
              <a:t>    document.write (i) </a:t>
            </a:r>
            <a:br>
              <a:rPr lang="it-IT" sz="2400" dirty="0">
                <a:solidFill>
                  <a:srgbClr val="002060"/>
                </a:solidFill>
              </a:rPr>
            </a:br>
            <a:r>
              <a:rPr lang="it-IT" sz="2400" dirty="0">
                <a:solidFill>
                  <a:srgbClr val="002060"/>
                </a:solidFill>
              </a:rPr>
              <a:t>    escribe = prompt("dime si continuo preguntando...", "si") </a:t>
            </a:r>
            <a:br>
              <a:rPr lang="it-IT" sz="2400" dirty="0">
                <a:solidFill>
                  <a:srgbClr val="002060"/>
                </a:solidFill>
              </a:rPr>
            </a:br>
            <a:r>
              <a:rPr lang="it-IT" sz="2400" dirty="0">
                <a:solidFill>
                  <a:srgbClr val="002060"/>
                </a:solidFill>
              </a:rPr>
              <a:t>    if (escribe == "no") </a:t>
            </a:r>
            <a:br>
              <a:rPr lang="it-IT" sz="2400" dirty="0">
                <a:solidFill>
                  <a:srgbClr val="002060"/>
                </a:solidFill>
              </a:rPr>
            </a:br>
            <a:r>
              <a:rPr lang="it-IT" sz="2400" dirty="0">
                <a:solidFill>
                  <a:srgbClr val="002060"/>
                </a:solidFill>
              </a:rPr>
              <a:t>       break </a:t>
            </a:r>
            <a:br>
              <a:rPr lang="it-IT" sz="2400" dirty="0">
                <a:solidFill>
                  <a:srgbClr val="002060"/>
                </a:solidFill>
              </a:rPr>
            </a:br>
            <a:r>
              <a:rPr lang="it-IT" sz="2400" dirty="0">
                <a:solidFill>
                  <a:srgbClr val="002060"/>
                </a:solidFill>
              </a:rPr>
              <a:t>} 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Continue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Sirve para volver al principio del bucle en cualquier momento, sin ejecutar las líneas que haya por debajo de la palabra </a:t>
            </a:r>
            <a:r>
              <a:rPr lang="es-PE" sz="2800" dirty="0" err="1"/>
              <a:t>continue</a:t>
            </a:r>
            <a:r>
              <a:rPr lang="es-PE" sz="2800" dirty="0"/>
              <a:t>. </a:t>
            </a:r>
            <a:endParaRPr lang="es-PE" sz="2800" dirty="0" smtClean="0"/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var</a:t>
            </a:r>
            <a:r>
              <a:rPr lang="es-PE" sz="2400" dirty="0">
                <a:solidFill>
                  <a:srgbClr val="002060"/>
                </a:solidFill>
              </a:rPr>
              <a:t> i=0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err="1">
                <a:solidFill>
                  <a:srgbClr val="002060"/>
                </a:solidFill>
              </a:rPr>
              <a:t>while</a:t>
            </a:r>
            <a:r>
              <a:rPr lang="es-PE" sz="2400" dirty="0">
                <a:solidFill>
                  <a:srgbClr val="002060"/>
                </a:solidFill>
              </a:rPr>
              <a:t> (i&lt;7){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incrementar = </a:t>
            </a:r>
            <a:r>
              <a:rPr lang="es-PE" sz="2400" dirty="0" err="1">
                <a:solidFill>
                  <a:srgbClr val="002060"/>
                </a:solidFill>
              </a:rPr>
              <a:t>prompt</a:t>
            </a:r>
            <a:r>
              <a:rPr lang="es-PE" sz="2400" dirty="0">
                <a:solidFill>
                  <a:srgbClr val="002060"/>
                </a:solidFill>
              </a:rPr>
              <a:t>("La cuenta está en " + i + ", dime si incremento", "si")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</a:t>
            </a:r>
            <a:r>
              <a:rPr lang="es-PE" sz="2400" dirty="0" err="1">
                <a:solidFill>
                  <a:srgbClr val="002060"/>
                </a:solidFill>
              </a:rPr>
              <a:t>if</a:t>
            </a:r>
            <a:r>
              <a:rPr lang="es-PE" sz="2400" dirty="0">
                <a:solidFill>
                  <a:srgbClr val="002060"/>
                </a:solidFill>
              </a:rPr>
              <a:t> (incrementar == "no")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    </a:t>
            </a:r>
            <a:r>
              <a:rPr lang="es-PE" sz="2400" dirty="0" err="1">
                <a:solidFill>
                  <a:srgbClr val="002060"/>
                </a:solidFill>
              </a:rPr>
              <a:t>continue</a:t>
            </a:r>
            <a:r>
              <a:rPr lang="es-PE" sz="2400" dirty="0">
                <a:solidFill>
                  <a:srgbClr val="002060"/>
                </a:solidFill>
              </a:rPr>
              <a:t>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i++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382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0585" y="260648"/>
            <a:ext cx="8229600" cy="1143000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Bucles anidados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6933" y="1533465"/>
            <a:ext cx="81369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Anidar un bucle consiste en meter ese bucle dentro de otro</a:t>
            </a:r>
            <a:r>
              <a:rPr lang="es-PE" sz="2800" dirty="0" smtClean="0"/>
              <a:t>. </a:t>
            </a:r>
          </a:p>
          <a:p>
            <a:pPr lvl="1">
              <a:spcBef>
                <a:spcPts val="1200"/>
              </a:spcBef>
            </a:pPr>
            <a:r>
              <a:rPr lang="es-PE" sz="2400" dirty="0" err="1">
                <a:solidFill>
                  <a:srgbClr val="002060"/>
                </a:solidFill>
              </a:rPr>
              <a:t>for</a:t>
            </a:r>
            <a:r>
              <a:rPr lang="es-PE" sz="2400" dirty="0">
                <a:solidFill>
                  <a:srgbClr val="002060"/>
                </a:solidFill>
              </a:rPr>
              <a:t> (i=0;i&lt;10;i++){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</a:t>
            </a:r>
            <a:r>
              <a:rPr lang="es-PE" sz="2400" dirty="0" err="1">
                <a:solidFill>
                  <a:srgbClr val="002060"/>
                </a:solidFill>
              </a:rPr>
              <a:t>for</a:t>
            </a:r>
            <a:r>
              <a:rPr lang="es-PE" sz="2400" dirty="0">
                <a:solidFill>
                  <a:srgbClr val="002060"/>
                </a:solidFill>
              </a:rPr>
              <a:t> (j=0;j&lt;10;j++) {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</a:t>
            </a:r>
            <a:r>
              <a:rPr lang="es-PE" sz="2400" dirty="0" err="1">
                <a:solidFill>
                  <a:srgbClr val="002060"/>
                </a:solidFill>
              </a:rPr>
              <a:t>document.write</a:t>
            </a:r>
            <a:r>
              <a:rPr lang="es-PE" sz="2400" dirty="0">
                <a:solidFill>
                  <a:srgbClr val="002060"/>
                </a:solidFill>
              </a:rPr>
              <a:t>(i + "-" + j)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    } 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 smtClean="0">
                <a:solidFill>
                  <a:srgbClr val="002060"/>
                </a:solidFill>
              </a:rPr>
              <a:t>}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Maneras de ejecutar </a:t>
            </a:r>
            <a:r>
              <a:rPr lang="es-PE" dirty="0" err="1" smtClean="0">
                <a:solidFill>
                  <a:schemeClr val="bg1"/>
                </a:solidFill>
              </a:rPr>
              <a:t>Javascript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Ejecución directa, es el modo de ejecutar scripts más básico.</a:t>
            </a:r>
          </a:p>
          <a:p>
            <a:r>
              <a:rPr lang="es-PE" dirty="0" smtClean="0"/>
              <a:t>	</a:t>
            </a:r>
          </a:p>
          <a:p>
            <a:r>
              <a:rPr lang="es-PE" sz="2400" dirty="0" smtClean="0"/>
              <a:t>         </a:t>
            </a:r>
            <a:r>
              <a:rPr lang="es-PE" sz="2400" dirty="0" smtClean="0">
                <a:solidFill>
                  <a:srgbClr val="002060"/>
                </a:solidFill>
              </a:rPr>
              <a:t>&lt;</a:t>
            </a:r>
            <a:r>
              <a:rPr lang="es-PE" sz="2400" dirty="0">
                <a:solidFill>
                  <a:srgbClr val="002060"/>
                </a:solidFill>
              </a:rPr>
              <a:t>script</a:t>
            </a:r>
            <a:r>
              <a:rPr lang="es-PE" sz="2400" dirty="0" smtClean="0">
                <a:solidFill>
                  <a:srgbClr val="002060"/>
                </a:solidFill>
              </a:rPr>
              <a:t>&gt;                   	</a:t>
            </a:r>
            <a:r>
              <a:rPr lang="es-PE" sz="2400" dirty="0" err="1" smtClean="0">
                <a:solidFill>
                  <a:srgbClr val="002060"/>
                </a:solidFill>
              </a:rPr>
              <a:t>window.open</a:t>
            </a:r>
            <a:r>
              <a:rPr lang="es-PE" sz="2400" dirty="0">
                <a:solidFill>
                  <a:srgbClr val="002060"/>
                </a:solidFill>
              </a:rPr>
              <a:t>("http://www.google.com","","</a:t>
            </a:r>
            <a:r>
              <a:rPr lang="es-PE" sz="2400" dirty="0" smtClean="0">
                <a:solidFill>
                  <a:srgbClr val="002060"/>
                </a:solidFill>
              </a:rPr>
              <a:t>width=550,	      </a:t>
            </a:r>
            <a:r>
              <a:rPr lang="es-PE" sz="2400" dirty="0" err="1" smtClean="0">
                <a:solidFill>
                  <a:srgbClr val="002060"/>
                </a:solidFill>
              </a:rPr>
              <a:t>height</a:t>
            </a:r>
            <a:r>
              <a:rPr lang="es-PE" sz="2400" dirty="0" smtClean="0">
                <a:solidFill>
                  <a:srgbClr val="002060"/>
                </a:solidFill>
              </a:rPr>
              <a:t>=420,menubar=no</a:t>
            </a:r>
            <a:r>
              <a:rPr lang="es-PE" sz="2400" dirty="0">
                <a:solidFill>
                  <a:srgbClr val="002060"/>
                </a:solidFill>
              </a:rPr>
              <a:t>")</a:t>
            </a:r>
          </a:p>
          <a:p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smtClean="0">
                <a:solidFill>
                  <a:srgbClr val="002060"/>
                </a:solidFill>
              </a:rPr>
              <a:t>        &lt;/</a:t>
            </a:r>
            <a:r>
              <a:rPr lang="es-PE" sz="2400" dirty="0">
                <a:solidFill>
                  <a:srgbClr val="002060"/>
                </a:solidFill>
              </a:rPr>
              <a:t>script</a:t>
            </a:r>
            <a:r>
              <a:rPr lang="es-PE" sz="2400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smtClean="0">
                <a:solidFill>
                  <a:srgbClr val="002060"/>
                </a:solidFill>
              </a:rPr>
              <a:t>        </a:t>
            </a:r>
          </a:p>
          <a:p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smtClean="0">
                <a:solidFill>
                  <a:srgbClr val="002060"/>
                </a:solidFill>
              </a:rPr>
              <a:t>        &lt;</a:t>
            </a:r>
            <a:r>
              <a:rPr lang="es-PE" sz="2400" dirty="0">
                <a:solidFill>
                  <a:srgbClr val="002060"/>
                </a:solidFill>
              </a:rPr>
              <a:t>script&gt;</a:t>
            </a:r>
          </a:p>
          <a:p>
            <a:pPr lvl="2"/>
            <a:r>
              <a:rPr lang="es-PE" sz="2400" dirty="0" err="1">
                <a:solidFill>
                  <a:srgbClr val="002060"/>
                </a:solidFill>
              </a:rPr>
              <a:t>window.alert</a:t>
            </a:r>
            <a:r>
              <a:rPr lang="es-PE" sz="2400" dirty="0">
                <a:solidFill>
                  <a:srgbClr val="002060"/>
                </a:solidFill>
              </a:rPr>
              <a:t>("Bienvenido a mi sitio web. Gracias</a:t>
            </a:r>
            <a:r>
              <a:rPr lang="es-PE" sz="2400" dirty="0" smtClean="0">
                <a:solidFill>
                  <a:srgbClr val="002060"/>
                </a:solidFill>
              </a:rPr>
              <a:t>...")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   &lt;/</a:t>
            </a:r>
            <a:r>
              <a:rPr lang="es-PE" sz="2400" dirty="0">
                <a:solidFill>
                  <a:srgbClr val="002060"/>
                </a:solidFill>
              </a:rPr>
              <a:t>script</a:t>
            </a:r>
            <a:r>
              <a:rPr lang="es-PE" sz="2400" dirty="0" smtClean="0">
                <a:solidFill>
                  <a:srgbClr val="002060"/>
                </a:solidFill>
              </a:rPr>
              <a:t>&gt;</a:t>
            </a:r>
          </a:p>
          <a:p>
            <a:pPr lvl="2"/>
            <a:endParaRPr lang="es-PE" sz="2400" dirty="0" smtClean="0">
              <a:solidFill>
                <a:srgbClr val="002060"/>
              </a:solidFill>
            </a:endParaRP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  &lt;</a:t>
            </a:r>
            <a:r>
              <a:rPr lang="es-PE" sz="2400" dirty="0">
                <a:solidFill>
                  <a:srgbClr val="002060"/>
                </a:solidFill>
              </a:rPr>
              <a:t>script&gt; </a:t>
            </a:r>
            <a:r>
              <a:rPr lang="es-PE" sz="2400" dirty="0" err="1">
                <a:solidFill>
                  <a:srgbClr val="002060"/>
                </a:solidFill>
              </a:rPr>
              <a:t>document.write</a:t>
            </a:r>
            <a:r>
              <a:rPr lang="es-PE" sz="2400" dirty="0">
                <a:solidFill>
                  <a:srgbClr val="002060"/>
                </a:solidFill>
              </a:rPr>
              <a:t>(new Date()) &lt;/script</a:t>
            </a:r>
            <a:r>
              <a:rPr lang="es-PE" sz="2400" dirty="0" smtClean="0">
                <a:solidFill>
                  <a:srgbClr val="00206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10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Maneras de ejecutar JavaScript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En respuesta a un evento, </a:t>
            </a:r>
            <a:r>
              <a:rPr lang="es-PE" sz="2800" dirty="0"/>
              <a:t>Los programas como </a:t>
            </a:r>
            <a:r>
              <a:rPr lang="es-PE" sz="2800" dirty="0" err="1"/>
              <a:t>Javascript</a:t>
            </a:r>
            <a:r>
              <a:rPr lang="es-PE" sz="2800" dirty="0"/>
              <a:t> están preparados para atrapar determinadas acciones </a:t>
            </a:r>
            <a:r>
              <a:rPr lang="es-PE" sz="2800" dirty="0" smtClean="0"/>
              <a:t>realizadas por el navegante sobre la </a:t>
            </a:r>
            <a:r>
              <a:rPr lang="es-PE" sz="2800" dirty="0"/>
              <a:t>página, y realizar acciones como respuesta.</a:t>
            </a:r>
            <a:endParaRPr lang="es-PE" sz="2800" dirty="0" smtClean="0"/>
          </a:p>
          <a:p>
            <a:r>
              <a:rPr lang="es-PE" dirty="0" smtClean="0"/>
              <a:t>	</a:t>
            </a:r>
          </a:p>
          <a:p>
            <a:r>
              <a:rPr lang="es-PE" dirty="0" smtClean="0"/>
              <a:t>         </a:t>
            </a:r>
            <a:endParaRPr lang="en-US" dirty="0" smtClean="0"/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&lt;</a:t>
            </a:r>
            <a:r>
              <a:rPr lang="en-US" sz="2400" dirty="0">
                <a:solidFill>
                  <a:srgbClr val="002060"/>
                </a:solidFill>
              </a:rPr>
              <a:t>input type=button value=</a:t>
            </a:r>
            <a:r>
              <a:rPr lang="en-US" sz="2400" dirty="0" err="1">
                <a:solidFill>
                  <a:srgbClr val="002060"/>
                </a:solidFill>
              </a:rPr>
              <a:t>Atrás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onclick</a:t>
            </a:r>
            <a:r>
              <a:rPr lang="en-US" sz="2400" dirty="0">
                <a:solidFill>
                  <a:srgbClr val="002060"/>
                </a:solidFill>
              </a:rPr>
              <a:t>="</a:t>
            </a:r>
            <a:r>
              <a:rPr lang="en-US" sz="2400" dirty="0" err="1">
                <a:solidFill>
                  <a:srgbClr val="002060"/>
                </a:solidFill>
              </a:rPr>
              <a:t>history.go</a:t>
            </a:r>
            <a:r>
              <a:rPr lang="en-US" sz="2400" dirty="0">
                <a:solidFill>
                  <a:srgbClr val="002060"/>
                </a:solidFill>
              </a:rPr>
              <a:t>(-1)"&gt;</a:t>
            </a:r>
            <a:endParaRPr lang="es-PE" sz="2400" dirty="0">
              <a:solidFill>
                <a:srgbClr val="002060"/>
              </a:solidFill>
            </a:endParaRPr>
          </a:p>
          <a:p>
            <a:pPr lvl="2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3712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Maneras de colocar JavaScript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1964" y="1628800"/>
            <a:ext cx="813690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Uso del atributo “</a:t>
            </a:r>
            <a:r>
              <a:rPr lang="es-PE" sz="2800" dirty="0" err="1" smtClean="0"/>
              <a:t>type</a:t>
            </a:r>
            <a:r>
              <a:rPr lang="es-PE" sz="2800" dirty="0" smtClean="0"/>
              <a:t>”.</a:t>
            </a:r>
          </a:p>
          <a:p>
            <a:pPr>
              <a:spcBef>
                <a:spcPts val="1800"/>
              </a:spcBef>
            </a:pPr>
            <a:r>
              <a:rPr lang="es-PE" sz="2800" dirty="0" smtClean="0"/>
              <a:t>	</a:t>
            </a:r>
            <a:r>
              <a:rPr lang="es-PE" sz="2800" dirty="0" smtClean="0">
                <a:solidFill>
                  <a:srgbClr val="002060"/>
                </a:solidFill>
              </a:rPr>
              <a:t>&lt;</a:t>
            </a:r>
            <a:r>
              <a:rPr lang="es-PE" sz="2800" dirty="0">
                <a:solidFill>
                  <a:srgbClr val="002060"/>
                </a:solidFill>
              </a:rPr>
              <a:t>script </a:t>
            </a:r>
            <a:r>
              <a:rPr lang="es-PE" sz="2800" dirty="0" err="1">
                <a:solidFill>
                  <a:srgbClr val="002060"/>
                </a:solidFill>
              </a:rPr>
              <a:t>type</a:t>
            </a:r>
            <a:r>
              <a:rPr lang="es-PE" sz="2800" dirty="0">
                <a:solidFill>
                  <a:srgbClr val="002060"/>
                </a:solidFill>
              </a:rPr>
              <a:t>="</a:t>
            </a:r>
            <a:r>
              <a:rPr lang="es-PE" sz="2800" dirty="0" err="1">
                <a:solidFill>
                  <a:srgbClr val="002060"/>
                </a:solidFill>
              </a:rPr>
              <a:t>text</a:t>
            </a:r>
            <a:r>
              <a:rPr lang="es-PE" sz="2800" dirty="0">
                <a:solidFill>
                  <a:srgbClr val="002060"/>
                </a:solidFill>
              </a:rPr>
              <a:t>/</a:t>
            </a:r>
            <a:r>
              <a:rPr lang="es-PE" sz="2800" dirty="0" err="1">
                <a:solidFill>
                  <a:srgbClr val="002060"/>
                </a:solidFill>
              </a:rPr>
              <a:t>javascript</a:t>
            </a:r>
            <a:r>
              <a:rPr lang="es-PE" sz="2800" dirty="0">
                <a:solidFill>
                  <a:srgbClr val="002060"/>
                </a:solidFill>
              </a:rPr>
              <a:t>"&gt; </a:t>
            </a:r>
            <a:endParaRPr lang="es-PE" sz="2800" dirty="0" smtClean="0">
              <a:solidFill>
                <a:srgbClr val="002060"/>
              </a:solidFill>
            </a:endParaRP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Incluir ficheros externos de </a:t>
            </a:r>
            <a:r>
              <a:rPr lang="es-PE" sz="2800" dirty="0" err="1" smtClean="0"/>
              <a:t>Javascript</a:t>
            </a:r>
            <a:r>
              <a:rPr lang="es-PE" sz="28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es-PE" sz="2400" dirty="0">
                <a:solidFill>
                  <a:srgbClr val="002060"/>
                </a:solidFill>
              </a:rPr>
              <a:t>&lt;SCRIPT </a:t>
            </a:r>
            <a:r>
              <a:rPr lang="es-PE" sz="2400" dirty="0" err="1">
                <a:solidFill>
                  <a:srgbClr val="002060"/>
                </a:solidFill>
              </a:rPr>
              <a:t>type</a:t>
            </a:r>
            <a:r>
              <a:rPr lang="es-PE" sz="2400" dirty="0">
                <a:solidFill>
                  <a:srgbClr val="002060"/>
                </a:solidFill>
              </a:rPr>
              <a:t>="</a:t>
            </a:r>
            <a:r>
              <a:rPr lang="es-PE" sz="2400" dirty="0" err="1">
                <a:solidFill>
                  <a:srgbClr val="002060"/>
                </a:solidFill>
              </a:rPr>
              <a:t>text</a:t>
            </a:r>
            <a:r>
              <a:rPr lang="es-PE" sz="2400" dirty="0">
                <a:solidFill>
                  <a:srgbClr val="002060"/>
                </a:solidFill>
              </a:rPr>
              <a:t>/</a:t>
            </a:r>
            <a:r>
              <a:rPr lang="es-PE" sz="2400" dirty="0" err="1">
                <a:solidFill>
                  <a:srgbClr val="002060"/>
                </a:solidFill>
              </a:rPr>
              <a:t>javascript</a:t>
            </a:r>
            <a:r>
              <a:rPr lang="es-PE" sz="2400" dirty="0">
                <a:solidFill>
                  <a:srgbClr val="002060"/>
                </a:solidFill>
              </a:rPr>
              <a:t>" </a:t>
            </a:r>
            <a:r>
              <a:rPr lang="es-PE" sz="2400" dirty="0" err="1">
                <a:solidFill>
                  <a:srgbClr val="002060"/>
                </a:solidFill>
              </a:rPr>
              <a:t>src</a:t>
            </a:r>
            <a:r>
              <a:rPr lang="es-PE" sz="2400" dirty="0">
                <a:solidFill>
                  <a:srgbClr val="002060"/>
                </a:solidFill>
              </a:rPr>
              <a:t>="archivo_externo.js"&gt;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//estoy incluyendo el fichero "archivo_externo.js"</a:t>
            </a:r>
            <a:br>
              <a:rPr lang="es-PE" sz="2400" dirty="0">
                <a:solidFill>
                  <a:srgbClr val="002060"/>
                </a:solidFill>
              </a:rPr>
            </a:br>
            <a:r>
              <a:rPr lang="es-PE" sz="2400" dirty="0">
                <a:solidFill>
                  <a:srgbClr val="002060"/>
                </a:solidFill>
              </a:rPr>
              <a:t>&lt;/SCRIPT&gt; 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3180</Words>
  <Application>Microsoft Office PowerPoint</Application>
  <PresentationFormat>Presentación en pantalla (4:3)</PresentationFormat>
  <Paragraphs>418</Paragraphs>
  <Slides>65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6" baseType="lpstr">
      <vt:lpstr>Tema de Office</vt:lpstr>
      <vt:lpstr>Presentación de PowerPoint</vt:lpstr>
      <vt:lpstr>Introducción</vt:lpstr>
      <vt:lpstr>Que se necesita para trabajar con JavaScript.</vt:lpstr>
      <vt:lpstr>Diferencias entre Java y JavaScript</vt:lpstr>
      <vt:lpstr>Formas de introducir JavaScript</vt:lpstr>
      <vt:lpstr>Formas de introducir Javascript</vt:lpstr>
      <vt:lpstr>Maneras de ejecutar Javascript</vt:lpstr>
      <vt:lpstr>Maneras de ejecutar JavaScript </vt:lpstr>
      <vt:lpstr>Maneras de colocar JavaScript</vt:lpstr>
      <vt:lpstr>Ejemplo</vt:lpstr>
      <vt:lpstr>Ejemplo</vt:lpstr>
      <vt:lpstr>Sintaxis</vt:lpstr>
      <vt:lpstr>Sintaxis</vt:lpstr>
      <vt:lpstr>Palabras reservadas</vt:lpstr>
      <vt:lpstr>Definición de variables</vt:lpstr>
      <vt:lpstr>Definición de variables</vt:lpstr>
      <vt:lpstr>Declaración de variables</vt:lpstr>
      <vt:lpstr>Ambito de variables</vt:lpstr>
      <vt:lpstr>Ambito de variables</vt:lpstr>
      <vt:lpstr>Ambito de variables</vt:lpstr>
      <vt:lpstr>Ambito de variables</vt:lpstr>
      <vt:lpstr>Tipos de variables</vt:lpstr>
      <vt:lpstr>El operador typeof</vt:lpstr>
      <vt:lpstr>Variables de tipo undefinied</vt:lpstr>
      <vt:lpstr>Variables de tipo null</vt:lpstr>
      <vt:lpstr>Variables de tipo boolean</vt:lpstr>
      <vt:lpstr>Variables de tipo boolean</vt:lpstr>
      <vt:lpstr>Variables de tipo numérico</vt:lpstr>
      <vt:lpstr>Variables de tipo numérico</vt:lpstr>
      <vt:lpstr>Variables de tipo numérico</vt:lpstr>
      <vt:lpstr>Variables de tipo numérico</vt:lpstr>
      <vt:lpstr>Variables de tipo cadena de texto</vt:lpstr>
      <vt:lpstr>Variables de tipo cadena de texto</vt:lpstr>
      <vt:lpstr>Conversión entre tipo de variables</vt:lpstr>
      <vt:lpstr>Conversión entre tipo de variables</vt:lpstr>
      <vt:lpstr>Tipos de referencia</vt:lpstr>
      <vt:lpstr>Tipos de referencia</vt:lpstr>
      <vt:lpstr>Variables de tipo object</vt:lpstr>
      <vt:lpstr>Variables de tipo boolean</vt:lpstr>
      <vt:lpstr>Variables de tipo number</vt:lpstr>
      <vt:lpstr>Variables de tipo number</vt:lpstr>
      <vt:lpstr>Variables de tipo String</vt:lpstr>
      <vt:lpstr>Operador instanceof</vt:lpstr>
      <vt:lpstr>Operadores de asignación </vt:lpstr>
      <vt:lpstr>Operadores logicos </vt:lpstr>
      <vt:lpstr>Operadores logicos </vt:lpstr>
      <vt:lpstr>Operadores matemáticos </vt:lpstr>
      <vt:lpstr>Operadores matemáticos </vt:lpstr>
      <vt:lpstr>Operadores matemáticos </vt:lpstr>
      <vt:lpstr>Operadores relacionales </vt:lpstr>
      <vt:lpstr>Operadores relacionales </vt:lpstr>
      <vt:lpstr>Operadores relacionales </vt:lpstr>
      <vt:lpstr>Estructuras de control </vt:lpstr>
      <vt:lpstr>Estructuras IF </vt:lpstr>
      <vt:lpstr>Ejemplo </vt:lpstr>
      <vt:lpstr>Sentencias IF anidadas </vt:lpstr>
      <vt:lpstr>Operador IF  </vt:lpstr>
      <vt:lpstr>Estructura Switch  </vt:lpstr>
      <vt:lpstr>Bucle FOR </vt:lpstr>
      <vt:lpstr>Bucle FOR </vt:lpstr>
      <vt:lpstr>Bucle WHILE </vt:lpstr>
      <vt:lpstr>Bucle DO…WHILE </vt:lpstr>
      <vt:lpstr>Break </vt:lpstr>
      <vt:lpstr>Continue </vt:lpstr>
      <vt:lpstr>Bucles anidados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235</cp:revision>
  <dcterms:created xsi:type="dcterms:W3CDTF">2012-04-21T03:42:52Z</dcterms:created>
  <dcterms:modified xsi:type="dcterms:W3CDTF">2012-05-15T03:42:25Z</dcterms:modified>
</cp:coreProperties>
</file>