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51035A4-3BD5-4A0E-A83E-DE9853408D4C}" type="datetimeFigureOut">
              <a:rPr lang="es-CO" smtClean="0"/>
              <a:t>4/05/2020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928969D-2F65-4585-A890-6409D1DC9900}" type="slidenum">
              <a:rPr lang="es-CO" smtClean="0"/>
              <a:t>‹Nº›</a:t>
            </a:fld>
            <a:endParaRPr lang="es-CO"/>
          </a:p>
        </p:txBody>
      </p:sp>
    </p:spTree>
    <p:extLst>
      <p:ext uri="{BB962C8B-B14F-4D97-AF65-F5344CB8AC3E}">
        <p14:creationId xmlns:p14="http://schemas.microsoft.com/office/powerpoint/2010/main" val="1986073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51035A4-3BD5-4A0E-A83E-DE9853408D4C}" type="datetimeFigureOut">
              <a:rPr lang="es-CO" smtClean="0"/>
              <a:t>4/05/2020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928969D-2F65-4585-A890-6409D1DC9900}" type="slidenum">
              <a:rPr lang="es-CO" smtClean="0"/>
              <a:t>‹Nº›</a:t>
            </a:fld>
            <a:endParaRPr lang="es-CO"/>
          </a:p>
        </p:txBody>
      </p:sp>
    </p:spTree>
    <p:extLst>
      <p:ext uri="{BB962C8B-B14F-4D97-AF65-F5344CB8AC3E}">
        <p14:creationId xmlns:p14="http://schemas.microsoft.com/office/powerpoint/2010/main" val="284928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51035A4-3BD5-4A0E-A83E-DE9853408D4C}" type="datetimeFigureOut">
              <a:rPr lang="es-CO" smtClean="0"/>
              <a:t>4/05/2020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928969D-2F65-4585-A890-6409D1DC9900}" type="slidenum">
              <a:rPr lang="es-CO" smtClean="0"/>
              <a:t>‹Nº›</a:t>
            </a:fld>
            <a:endParaRPr lang="es-CO"/>
          </a:p>
        </p:txBody>
      </p:sp>
    </p:spTree>
    <p:extLst>
      <p:ext uri="{BB962C8B-B14F-4D97-AF65-F5344CB8AC3E}">
        <p14:creationId xmlns:p14="http://schemas.microsoft.com/office/powerpoint/2010/main" val="1569858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51035A4-3BD5-4A0E-A83E-DE9853408D4C}" type="datetimeFigureOut">
              <a:rPr lang="es-CO" smtClean="0"/>
              <a:t>4/05/2020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928969D-2F65-4585-A890-6409D1DC9900}" type="slidenum">
              <a:rPr lang="es-CO" smtClean="0"/>
              <a:t>‹Nº›</a:t>
            </a:fld>
            <a:endParaRPr lang="es-CO"/>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53519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51035A4-3BD5-4A0E-A83E-DE9853408D4C}" type="datetimeFigureOut">
              <a:rPr lang="es-CO" smtClean="0"/>
              <a:t>4/05/2020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928969D-2F65-4585-A890-6409D1DC9900}" type="slidenum">
              <a:rPr lang="es-CO" smtClean="0"/>
              <a:t>‹Nº›</a:t>
            </a:fld>
            <a:endParaRPr lang="es-CO"/>
          </a:p>
        </p:txBody>
      </p:sp>
    </p:spTree>
    <p:extLst>
      <p:ext uri="{BB962C8B-B14F-4D97-AF65-F5344CB8AC3E}">
        <p14:creationId xmlns:p14="http://schemas.microsoft.com/office/powerpoint/2010/main" val="1001815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D51035A4-3BD5-4A0E-A83E-DE9853408D4C}" type="datetimeFigureOut">
              <a:rPr lang="es-CO" smtClean="0"/>
              <a:t>4/05/2020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B928969D-2F65-4585-A890-6409D1DC9900}" type="slidenum">
              <a:rPr lang="es-CO" smtClean="0"/>
              <a:t>‹Nº›</a:t>
            </a:fld>
            <a:endParaRPr lang="es-CO"/>
          </a:p>
        </p:txBody>
      </p:sp>
    </p:spTree>
    <p:extLst>
      <p:ext uri="{BB962C8B-B14F-4D97-AF65-F5344CB8AC3E}">
        <p14:creationId xmlns:p14="http://schemas.microsoft.com/office/powerpoint/2010/main" val="128398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D51035A4-3BD5-4A0E-A83E-DE9853408D4C}" type="datetimeFigureOut">
              <a:rPr lang="es-CO" smtClean="0"/>
              <a:t>4/05/2020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B928969D-2F65-4585-A890-6409D1DC9900}" type="slidenum">
              <a:rPr lang="es-CO" smtClean="0"/>
              <a:t>‹Nº›</a:t>
            </a:fld>
            <a:endParaRPr lang="es-CO"/>
          </a:p>
        </p:txBody>
      </p:sp>
    </p:spTree>
    <p:extLst>
      <p:ext uri="{BB962C8B-B14F-4D97-AF65-F5344CB8AC3E}">
        <p14:creationId xmlns:p14="http://schemas.microsoft.com/office/powerpoint/2010/main" val="916505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51035A4-3BD5-4A0E-A83E-DE9853408D4C}" type="datetimeFigureOut">
              <a:rPr lang="es-CO" smtClean="0"/>
              <a:t>4/05/2020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928969D-2F65-4585-A890-6409D1DC9900}" type="slidenum">
              <a:rPr lang="es-CO" smtClean="0"/>
              <a:t>‹Nº›</a:t>
            </a:fld>
            <a:endParaRPr lang="es-CO"/>
          </a:p>
        </p:txBody>
      </p:sp>
    </p:spTree>
    <p:extLst>
      <p:ext uri="{BB962C8B-B14F-4D97-AF65-F5344CB8AC3E}">
        <p14:creationId xmlns:p14="http://schemas.microsoft.com/office/powerpoint/2010/main" val="11380701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51035A4-3BD5-4A0E-A83E-DE9853408D4C}" type="datetimeFigureOut">
              <a:rPr lang="es-CO" smtClean="0"/>
              <a:t>4/05/2020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928969D-2F65-4585-A890-6409D1DC9900}" type="slidenum">
              <a:rPr lang="es-CO" smtClean="0"/>
              <a:t>‹Nº›</a:t>
            </a:fld>
            <a:endParaRPr lang="es-CO"/>
          </a:p>
        </p:txBody>
      </p:sp>
    </p:spTree>
    <p:extLst>
      <p:ext uri="{BB962C8B-B14F-4D97-AF65-F5344CB8AC3E}">
        <p14:creationId xmlns:p14="http://schemas.microsoft.com/office/powerpoint/2010/main" val="116812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51035A4-3BD5-4A0E-A83E-DE9853408D4C}" type="datetimeFigureOut">
              <a:rPr lang="es-CO" smtClean="0"/>
              <a:t>4/05/2020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928969D-2F65-4585-A890-6409D1DC9900}" type="slidenum">
              <a:rPr lang="es-CO" smtClean="0"/>
              <a:t>‹Nº›</a:t>
            </a:fld>
            <a:endParaRPr lang="es-CO"/>
          </a:p>
        </p:txBody>
      </p:sp>
    </p:spTree>
    <p:extLst>
      <p:ext uri="{BB962C8B-B14F-4D97-AF65-F5344CB8AC3E}">
        <p14:creationId xmlns:p14="http://schemas.microsoft.com/office/powerpoint/2010/main" val="1541091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51035A4-3BD5-4A0E-A83E-DE9853408D4C}" type="datetimeFigureOut">
              <a:rPr lang="es-CO" smtClean="0"/>
              <a:t>4/05/2020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928969D-2F65-4585-A890-6409D1DC9900}" type="slidenum">
              <a:rPr lang="es-CO" smtClean="0"/>
              <a:t>‹Nº›</a:t>
            </a:fld>
            <a:endParaRPr lang="es-CO"/>
          </a:p>
        </p:txBody>
      </p:sp>
    </p:spTree>
    <p:extLst>
      <p:ext uri="{BB962C8B-B14F-4D97-AF65-F5344CB8AC3E}">
        <p14:creationId xmlns:p14="http://schemas.microsoft.com/office/powerpoint/2010/main" val="255703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51035A4-3BD5-4A0E-A83E-DE9853408D4C}" type="datetimeFigureOut">
              <a:rPr lang="es-CO" smtClean="0"/>
              <a:t>4/05/2020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928969D-2F65-4585-A890-6409D1DC9900}" type="slidenum">
              <a:rPr lang="es-CO" smtClean="0"/>
              <a:t>‹Nº›</a:t>
            </a:fld>
            <a:endParaRPr lang="es-CO"/>
          </a:p>
        </p:txBody>
      </p:sp>
    </p:spTree>
    <p:extLst>
      <p:ext uri="{BB962C8B-B14F-4D97-AF65-F5344CB8AC3E}">
        <p14:creationId xmlns:p14="http://schemas.microsoft.com/office/powerpoint/2010/main" val="1771353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51035A4-3BD5-4A0E-A83E-DE9853408D4C}" type="datetimeFigureOut">
              <a:rPr lang="es-CO" smtClean="0"/>
              <a:t>4/05/2020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B928969D-2F65-4585-A890-6409D1DC9900}" type="slidenum">
              <a:rPr lang="es-CO" smtClean="0"/>
              <a:t>‹Nº›</a:t>
            </a:fld>
            <a:endParaRPr lang="es-CO"/>
          </a:p>
        </p:txBody>
      </p:sp>
    </p:spTree>
    <p:extLst>
      <p:ext uri="{BB962C8B-B14F-4D97-AF65-F5344CB8AC3E}">
        <p14:creationId xmlns:p14="http://schemas.microsoft.com/office/powerpoint/2010/main" val="1085589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51035A4-3BD5-4A0E-A83E-DE9853408D4C}" type="datetimeFigureOut">
              <a:rPr lang="es-CO" smtClean="0"/>
              <a:t>4/05/2020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B928969D-2F65-4585-A890-6409D1DC9900}" type="slidenum">
              <a:rPr lang="es-CO" smtClean="0"/>
              <a:t>‹Nº›</a:t>
            </a:fld>
            <a:endParaRPr lang="es-CO"/>
          </a:p>
        </p:txBody>
      </p:sp>
    </p:spTree>
    <p:extLst>
      <p:ext uri="{BB962C8B-B14F-4D97-AF65-F5344CB8AC3E}">
        <p14:creationId xmlns:p14="http://schemas.microsoft.com/office/powerpoint/2010/main" val="198268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1035A4-3BD5-4A0E-A83E-DE9853408D4C}" type="datetimeFigureOut">
              <a:rPr lang="es-CO" smtClean="0"/>
              <a:t>4/05/2020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B928969D-2F65-4585-A890-6409D1DC9900}" type="slidenum">
              <a:rPr lang="es-CO" smtClean="0"/>
              <a:t>‹Nº›</a:t>
            </a:fld>
            <a:endParaRPr lang="es-CO"/>
          </a:p>
        </p:txBody>
      </p:sp>
    </p:spTree>
    <p:extLst>
      <p:ext uri="{BB962C8B-B14F-4D97-AF65-F5344CB8AC3E}">
        <p14:creationId xmlns:p14="http://schemas.microsoft.com/office/powerpoint/2010/main" val="2365016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51035A4-3BD5-4A0E-A83E-DE9853408D4C}" type="datetimeFigureOut">
              <a:rPr lang="es-CO" smtClean="0"/>
              <a:t>4/05/2020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928969D-2F65-4585-A890-6409D1DC9900}" type="slidenum">
              <a:rPr lang="es-CO" smtClean="0"/>
              <a:t>‹Nº›</a:t>
            </a:fld>
            <a:endParaRPr lang="es-CO"/>
          </a:p>
        </p:txBody>
      </p:sp>
    </p:spTree>
    <p:extLst>
      <p:ext uri="{BB962C8B-B14F-4D97-AF65-F5344CB8AC3E}">
        <p14:creationId xmlns:p14="http://schemas.microsoft.com/office/powerpoint/2010/main" val="3166383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51035A4-3BD5-4A0E-A83E-DE9853408D4C}" type="datetimeFigureOut">
              <a:rPr lang="es-CO" smtClean="0"/>
              <a:t>4/05/2020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928969D-2F65-4585-A890-6409D1DC9900}" type="slidenum">
              <a:rPr lang="es-CO" smtClean="0"/>
              <a:t>‹Nº›</a:t>
            </a:fld>
            <a:endParaRPr lang="es-CO"/>
          </a:p>
        </p:txBody>
      </p:sp>
    </p:spTree>
    <p:extLst>
      <p:ext uri="{BB962C8B-B14F-4D97-AF65-F5344CB8AC3E}">
        <p14:creationId xmlns:p14="http://schemas.microsoft.com/office/powerpoint/2010/main" val="2611817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1035A4-3BD5-4A0E-A83E-DE9853408D4C}" type="datetimeFigureOut">
              <a:rPr lang="es-CO" smtClean="0"/>
              <a:t>4/05/2020</a:t>
            </a:fld>
            <a:endParaRPr lang="es-CO"/>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928969D-2F65-4585-A890-6409D1DC9900}" type="slidenum">
              <a:rPr lang="es-CO" smtClean="0"/>
              <a:t>‹Nº›</a:t>
            </a:fld>
            <a:endParaRPr lang="es-CO"/>
          </a:p>
        </p:txBody>
      </p:sp>
    </p:spTree>
    <p:extLst>
      <p:ext uri="{BB962C8B-B14F-4D97-AF65-F5344CB8AC3E}">
        <p14:creationId xmlns:p14="http://schemas.microsoft.com/office/powerpoint/2010/main" val="4712947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eoi.es/blogs/mintecon/2014/05/27/rrhh-desde-el-punto-de-vista-de-los-empleados/" TargetMode="External"/><Relationship Id="rId7" Type="http://schemas.openxmlformats.org/officeDocument/2006/relationships/hyperlink" Target="https://creativecommons.org/licenses/by-nc-nd/3.0/" TargetMode="External"/><Relationship Id="rId2" Type="http://schemas.openxmlformats.org/officeDocument/2006/relationships/image" Target="../media/image2.jpg"/><Relationship Id="rId1" Type="http://schemas.openxmlformats.org/officeDocument/2006/relationships/slideLayout" Target="../slideLayouts/slideLayout4.xml"/><Relationship Id="rId6" Type="http://schemas.openxmlformats.org/officeDocument/2006/relationships/hyperlink" Target="https://creativecommons.org/licenses/by-nc-sa/3.0/" TargetMode="External"/><Relationship Id="rId5" Type="http://schemas.openxmlformats.org/officeDocument/2006/relationships/hyperlink" Target="http://pastoralsanitaria.blogspot.com/2016/09/lo-principal-valores-de-la-persona-para.html" TargetMode="Externa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www.sintetia.com/complejo-y-complicado-sutiles-diferencias-de-enormes-consecuencias/" TargetMode="External"/><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hyperlink" Target="https://creativecommons.org/licenses/by-sa/3.0/" TargetMode="External"/><Relationship Id="rId5" Type="http://schemas.openxmlformats.org/officeDocument/2006/relationships/hyperlink" Target="https://en.wikipedia.org/wiki/Feedback"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manuelgross.blogspot.com/2017/07/3-competencias-y-6-consejos-para.html" TargetMode="External"/><Relationship Id="rId7" Type="http://schemas.openxmlformats.org/officeDocument/2006/relationships/hyperlink" Target="https://creativecommons.org/licenses/by/3.0/" TargetMode="External"/><Relationship Id="rId2" Type="http://schemas.openxmlformats.org/officeDocument/2006/relationships/image" Target="../media/image6.jpg"/><Relationship Id="rId1" Type="http://schemas.openxmlformats.org/officeDocument/2006/relationships/slideLayout" Target="../slideLayouts/slideLayout4.xml"/><Relationship Id="rId6" Type="http://schemas.openxmlformats.org/officeDocument/2006/relationships/hyperlink" Target="https://creativecommons.org/licenses/by-nc-nd/3.0/" TargetMode="External"/><Relationship Id="rId5" Type="http://schemas.openxmlformats.org/officeDocument/2006/relationships/hyperlink" Target="http://agendainmobiliariatv.blogspot.com/2013/06/errores-evitar-al-firmar-un-contrato-de.html" TargetMode="Externa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hyperlink" Target="https://pixabay.com/th/%E0%B8%81%E0%B8%A3%E0%B8%B2%E0%B8%9F-%E0%B9%80%E0%B8%AA%E0%B9%89%E0%B8%99%E0%B9%82%E0%B8%84%E0%B9%89%E0%B8%87-%E0%B9%81%E0%B8%99%E0%B8%A7%E0%B9%82%E0%B8%99%E0%B9%89%E0%B8%A1-%E0%B9%81%E0%B8%9C%E0%B8%99%E0%B8%A0%E0%B8%B2%E0%B8%9E-311333/" TargetMode="External"/><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hyperlink" Target="https://creativecommons.org/licenses/by-nc-nd/3.0/" TargetMode="External"/><Relationship Id="rId5" Type="http://schemas.openxmlformats.org/officeDocument/2006/relationships/hyperlink" Target="http://blogueroforever.blogspot.com/2014/01/promotores-de-cambios.html" TargetMode="Externa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gamarrasite.com/contenido/articulos/2304-sepa-por-que-un-cliente-insatisfecho-no-se-queja.html" TargetMode="External"/><Relationship Id="rId7" Type="http://schemas.openxmlformats.org/officeDocument/2006/relationships/hyperlink" Target="https://creativecommons.org/licenses/by-nc-sa/3.0/" TargetMode="External"/><Relationship Id="rId2" Type="http://schemas.openxmlformats.org/officeDocument/2006/relationships/image" Target="../media/image10.jpg"/><Relationship Id="rId1" Type="http://schemas.openxmlformats.org/officeDocument/2006/relationships/slideLayout" Target="../slideLayouts/slideLayout4.xml"/><Relationship Id="rId6" Type="http://schemas.openxmlformats.org/officeDocument/2006/relationships/hyperlink" Target="https://creativecommons.org/licenses/by-nc-nd/3.0/" TargetMode="External"/><Relationship Id="rId5" Type="http://schemas.openxmlformats.org/officeDocument/2006/relationships/hyperlink" Target="http://cristinaalvarez.es/diseno-de-newsletter-pozuelo-de-alarcon/" TargetMode="Externa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hyperlink" Target="http://gestorhumano.wordpress.com/category/resistencia-al-cambio/" TargetMode="External"/><Relationship Id="rId2" Type="http://schemas.openxmlformats.org/officeDocument/2006/relationships/image" Target="../media/image12.jpg"/><Relationship Id="rId1" Type="http://schemas.openxmlformats.org/officeDocument/2006/relationships/slideLayout" Target="../slideLayouts/slideLayout4.xml"/><Relationship Id="rId6" Type="http://schemas.openxmlformats.org/officeDocument/2006/relationships/hyperlink" Target="https://creativecommons.org/licenses/by-nc/3.0/" TargetMode="External"/><Relationship Id="rId5" Type="http://schemas.openxmlformats.org/officeDocument/2006/relationships/hyperlink" Target="http://www.mujeresdeempresa.com/innovacion-y-creatividad-de-donde-vienen-las-buenas-ideas/" TargetMode="Externa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646E2B-3AA3-44AB-8EA7-ED8A2121AEA0}"/>
              </a:ext>
            </a:extLst>
          </p:cNvPr>
          <p:cNvSpPr>
            <a:spLocks noGrp="1"/>
          </p:cNvSpPr>
          <p:nvPr>
            <p:ph type="ctrTitle"/>
          </p:nvPr>
        </p:nvSpPr>
        <p:spPr/>
        <p:txBody>
          <a:bodyPr/>
          <a:lstStyle/>
          <a:p>
            <a:r>
              <a:rPr lang="es-CO" dirty="0"/>
              <a:t>Manifiesto </a:t>
            </a:r>
            <a:r>
              <a:rPr lang="es-CO" dirty="0" err="1"/>
              <a:t>agil</a:t>
            </a:r>
            <a:endParaRPr lang="es-CO" dirty="0"/>
          </a:p>
        </p:txBody>
      </p:sp>
      <p:sp>
        <p:nvSpPr>
          <p:cNvPr id="3" name="Subtítulo 2">
            <a:extLst>
              <a:ext uri="{FF2B5EF4-FFF2-40B4-BE49-F238E27FC236}">
                <a16:creationId xmlns:a16="http://schemas.microsoft.com/office/drawing/2014/main" id="{914A5FD4-4912-4FBE-AB8C-B552C40AB763}"/>
              </a:ext>
            </a:extLst>
          </p:cNvPr>
          <p:cNvSpPr>
            <a:spLocks noGrp="1"/>
          </p:cNvSpPr>
          <p:nvPr>
            <p:ph type="subTitle" idx="1"/>
          </p:nvPr>
        </p:nvSpPr>
        <p:spPr/>
        <p:txBody>
          <a:bodyPr/>
          <a:lstStyle/>
          <a:p>
            <a:r>
              <a:rPr lang="es-CO" dirty="0"/>
              <a:t>Valores en los que se basa lo procesos a la hora del desarrollo</a:t>
            </a:r>
          </a:p>
        </p:txBody>
      </p:sp>
    </p:spTree>
    <p:extLst>
      <p:ext uri="{BB962C8B-B14F-4D97-AF65-F5344CB8AC3E}">
        <p14:creationId xmlns:p14="http://schemas.microsoft.com/office/powerpoint/2010/main" val="835477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ACDC1B-6120-4397-9B0A-518555ADA8B4}"/>
              </a:ext>
            </a:extLst>
          </p:cNvPr>
          <p:cNvSpPr>
            <a:spLocks noGrp="1"/>
          </p:cNvSpPr>
          <p:nvPr>
            <p:ph type="title"/>
          </p:nvPr>
        </p:nvSpPr>
        <p:spPr>
          <a:xfrm>
            <a:off x="841717" y="761998"/>
            <a:ext cx="10353761" cy="1326321"/>
          </a:xfrm>
        </p:spPr>
        <p:txBody>
          <a:bodyPr>
            <a:normAutofit fontScale="90000"/>
          </a:bodyPr>
          <a:lstStyle/>
          <a:p>
            <a:r>
              <a:rPr lang="es-MX" sz="2700" b="0" dirty="0">
                <a:effectLst/>
              </a:rPr>
              <a:t>4. Las personas del negocio y los desarrolladores deben trabajar juntos de forma cotidiana a través del proyecto</a:t>
            </a:r>
            <a:r>
              <a:rPr lang="es-MX" b="0" dirty="0">
                <a:effectLst/>
              </a:rPr>
              <a:t>.</a:t>
            </a:r>
            <a:br>
              <a:rPr lang="es-MX" b="0" dirty="0">
                <a:effectLst/>
              </a:rPr>
            </a:br>
            <a:br>
              <a:rPr lang="es-MX" dirty="0"/>
            </a:br>
            <a:endParaRPr lang="es-CO" dirty="0"/>
          </a:p>
        </p:txBody>
      </p:sp>
      <p:pic>
        <p:nvPicPr>
          <p:cNvPr id="6" name="Marcador de contenido 5">
            <a:extLst>
              <a:ext uri="{FF2B5EF4-FFF2-40B4-BE49-F238E27FC236}">
                <a16:creationId xmlns:a16="http://schemas.microsoft.com/office/drawing/2014/main" id="{14A7D54C-3C70-45B4-B498-31313B940ED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81162" y="2748756"/>
            <a:ext cx="3571875" cy="2381250"/>
          </a:xfrm>
        </p:spPr>
      </p:pic>
      <p:pic>
        <p:nvPicPr>
          <p:cNvPr id="9" name="Marcador de contenido 8">
            <a:extLst>
              <a:ext uri="{FF2B5EF4-FFF2-40B4-BE49-F238E27FC236}">
                <a16:creationId xmlns:a16="http://schemas.microsoft.com/office/drawing/2014/main" id="{66DAE2A3-9D3A-495A-8842-39FCD683A46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00800" y="2373262"/>
            <a:ext cx="4585252" cy="3170272"/>
          </a:xfrm>
        </p:spPr>
      </p:pic>
      <p:sp>
        <p:nvSpPr>
          <p:cNvPr id="7" name="CuadroTexto 6">
            <a:extLst>
              <a:ext uri="{FF2B5EF4-FFF2-40B4-BE49-F238E27FC236}">
                <a16:creationId xmlns:a16="http://schemas.microsoft.com/office/drawing/2014/main" id="{5007BD5E-BC54-41FD-B0AE-EEAA05B6CA9C}"/>
              </a:ext>
            </a:extLst>
          </p:cNvPr>
          <p:cNvSpPr txBox="1"/>
          <p:nvPr/>
        </p:nvSpPr>
        <p:spPr>
          <a:xfrm>
            <a:off x="2093843" y="2088319"/>
            <a:ext cx="2358887" cy="369332"/>
          </a:xfrm>
          <a:prstGeom prst="rect">
            <a:avLst/>
          </a:prstGeom>
          <a:noFill/>
        </p:spPr>
        <p:txBody>
          <a:bodyPr wrap="square" rtlCol="0">
            <a:spAutoFit/>
          </a:bodyPr>
          <a:lstStyle/>
          <a:p>
            <a:r>
              <a:rPr lang="es-CO" dirty="0"/>
              <a:t>No es esto</a:t>
            </a:r>
          </a:p>
        </p:txBody>
      </p:sp>
      <p:sp>
        <p:nvSpPr>
          <p:cNvPr id="10" name="CuadroTexto 9">
            <a:extLst>
              <a:ext uri="{FF2B5EF4-FFF2-40B4-BE49-F238E27FC236}">
                <a16:creationId xmlns:a16="http://schemas.microsoft.com/office/drawing/2014/main" id="{2C268E54-9BEA-4C7A-A915-471C06D66290}"/>
              </a:ext>
            </a:extLst>
          </p:cNvPr>
          <p:cNvSpPr txBox="1"/>
          <p:nvPr/>
        </p:nvSpPr>
        <p:spPr>
          <a:xfrm>
            <a:off x="7394713" y="1815548"/>
            <a:ext cx="2557670" cy="369332"/>
          </a:xfrm>
          <a:prstGeom prst="rect">
            <a:avLst/>
          </a:prstGeom>
          <a:noFill/>
        </p:spPr>
        <p:txBody>
          <a:bodyPr wrap="square" rtlCol="0">
            <a:spAutoFit/>
          </a:bodyPr>
          <a:lstStyle/>
          <a:p>
            <a:r>
              <a:rPr lang="es-CO" dirty="0"/>
              <a:t>Es esto</a:t>
            </a:r>
          </a:p>
        </p:txBody>
      </p:sp>
    </p:spTree>
    <p:extLst>
      <p:ext uri="{BB962C8B-B14F-4D97-AF65-F5344CB8AC3E}">
        <p14:creationId xmlns:p14="http://schemas.microsoft.com/office/powerpoint/2010/main" val="1719201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2163B7-9649-492F-B91D-04A98AA7E555}"/>
              </a:ext>
            </a:extLst>
          </p:cNvPr>
          <p:cNvSpPr>
            <a:spLocks noGrp="1"/>
          </p:cNvSpPr>
          <p:nvPr>
            <p:ph type="title"/>
          </p:nvPr>
        </p:nvSpPr>
        <p:spPr/>
        <p:txBody>
          <a:bodyPr>
            <a:normAutofit fontScale="90000"/>
          </a:bodyPr>
          <a:lstStyle/>
          <a:p>
            <a:r>
              <a:rPr lang="es-MX" sz="2700" b="0" dirty="0">
                <a:effectLst/>
              </a:rPr>
              <a:t>5. Construcción de proyectos en torno a individuos motivados, dándoles la oportunidad y el respaldo que necesitan y procurándoles confianza para que realicen la tarea.</a:t>
            </a:r>
            <a:endParaRPr lang="es-CO" dirty="0"/>
          </a:p>
        </p:txBody>
      </p:sp>
      <p:pic>
        <p:nvPicPr>
          <p:cNvPr id="6" name="Marcador de contenido 5">
            <a:extLst>
              <a:ext uri="{FF2B5EF4-FFF2-40B4-BE49-F238E27FC236}">
                <a16:creationId xmlns:a16="http://schemas.microsoft.com/office/drawing/2014/main" id="{C59DC97D-6404-4D41-8A52-9BCF582AC7C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45704" y="3134519"/>
            <a:ext cx="3640621" cy="2219359"/>
          </a:xfrm>
        </p:spPr>
      </p:pic>
      <p:pic>
        <p:nvPicPr>
          <p:cNvPr id="8" name="Marcador de contenido 7">
            <a:extLst>
              <a:ext uri="{FF2B5EF4-FFF2-40B4-BE49-F238E27FC236}">
                <a16:creationId xmlns:a16="http://schemas.microsoft.com/office/drawing/2014/main" id="{9275D0D1-C93D-4CFA-81DC-2867E20A25D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877878" y="3067844"/>
            <a:ext cx="3152741" cy="2219359"/>
          </a:xfrm>
        </p:spPr>
      </p:pic>
      <p:sp>
        <p:nvSpPr>
          <p:cNvPr id="10" name="CuadroTexto 9">
            <a:extLst>
              <a:ext uri="{FF2B5EF4-FFF2-40B4-BE49-F238E27FC236}">
                <a16:creationId xmlns:a16="http://schemas.microsoft.com/office/drawing/2014/main" id="{FE56BBA1-FD2A-4E88-9312-A5AD8E385C9A}"/>
              </a:ext>
            </a:extLst>
          </p:cNvPr>
          <p:cNvSpPr txBox="1"/>
          <p:nvPr/>
        </p:nvSpPr>
        <p:spPr>
          <a:xfrm>
            <a:off x="1842052" y="2557670"/>
            <a:ext cx="2040835" cy="371060"/>
          </a:xfrm>
          <a:prstGeom prst="rect">
            <a:avLst/>
          </a:prstGeom>
          <a:noFill/>
        </p:spPr>
        <p:txBody>
          <a:bodyPr wrap="square" rtlCol="0">
            <a:spAutoFit/>
          </a:bodyPr>
          <a:lstStyle/>
          <a:p>
            <a:r>
              <a:rPr lang="es-CO" dirty="0"/>
              <a:t>No es esto</a:t>
            </a:r>
          </a:p>
        </p:txBody>
      </p:sp>
      <p:sp>
        <p:nvSpPr>
          <p:cNvPr id="11" name="CuadroTexto 10">
            <a:extLst>
              <a:ext uri="{FF2B5EF4-FFF2-40B4-BE49-F238E27FC236}">
                <a16:creationId xmlns:a16="http://schemas.microsoft.com/office/drawing/2014/main" id="{7807AF7A-34BD-4951-B82C-E99E30A3BE8E}"/>
              </a:ext>
            </a:extLst>
          </p:cNvPr>
          <p:cNvSpPr txBox="1"/>
          <p:nvPr/>
        </p:nvSpPr>
        <p:spPr>
          <a:xfrm>
            <a:off x="7407965" y="2557670"/>
            <a:ext cx="2252870" cy="371060"/>
          </a:xfrm>
          <a:prstGeom prst="rect">
            <a:avLst/>
          </a:prstGeom>
          <a:noFill/>
        </p:spPr>
        <p:txBody>
          <a:bodyPr wrap="square" rtlCol="0">
            <a:spAutoFit/>
          </a:bodyPr>
          <a:lstStyle/>
          <a:p>
            <a:r>
              <a:rPr lang="es-CO" dirty="0"/>
              <a:t>Es esto</a:t>
            </a:r>
          </a:p>
        </p:txBody>
      </p:sp>
    </p:spTree>
    <p:extLst>
      <p:ext uri="{BB962C8B-B14F-4D97-AF65-F5344CB8AC3E}">
        <p14:creationId xmlns:p14="http://schemas.microsoft.com/office/powerpoint/2010/main" val="775938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2163B7-9649-492F-B91D-04A98AA7E555}"/>
              </a:ext>
            </a:extLst>
          </p:cNvPr>
          <p:cNvSpPr>
            <a:spLocks noGrp="1"/>
          </p:cNvSpPr>
          <p:nvPr>
            <p:ph type="title"/>
          </p:nvPr>
        </p:nvSpPr>
        <p:spPr/>
        <p:txBody>
          <a:bodyPr>
            <a:normAutofit fontScale="90000"/>
          </a:bodyPr>
          <a:lstStyle/>
          <a:p>
            <a:r>
              <a:rPr lang="es-CO" sz="2700" dirty="0"/>
              <a:t>6. </a:t>
            </a:r>
            <a:r>
              <a:rPr lang="es-MX" sz="2700" b="0" dirty="0">
                <a:effectLst/>
              </a:rPr>
              <a:t>La forma más eficiente y efectiva de comunicar información de ida y vuelta dentro de un equipo de desarrollo es mediante la conversación cara a cara.</a:t>
            </a:r>
            <a:endParaRPr lang="es-CO" dirty="0"/>
          </a:p>
        </p:txBody>
      </p:sp>
      <p:sp>
        <p:nvSpPr>
          <p:cNvPr id="10" name="CuadroTexto 9">
            <a:extLst>
              <a:ext uri="{FF2B5EF4-FFF2-40B4-BE49-F238E27FC236}">
                <a16:creationId xmlns:a16="http://schemas.microsoft.com/office/drawing/2014/main" id="{FE56BBA1-FD2A-4E88-9312-A5AD8E385C9A}"/>
              </a:ext>
            </a:extLst>
          </p:cNvPr>
          <p:cNvSpPr txBox="1"/>
          <p:nvPr/>
        </p:nvSpPr>
        <p:spPr>
          <a:xfrm>
            <a:off x="1842052" y="2557670"/>
            <a:ext cx="2040835" cy="371060"/>
          </a:xfrm>
          <a:prstGeom prst="rect">
            <a:avLst/>
          </a:prstGeom>
          <a:noFill/>
        </p:spPr>
        <p:txBody>
          <a:bodyPr wrap="square" rtlCol="0">
            <a:spAutoFit/>
          </a:bodyPr>
          <a:lstStyle/>
          <a:p>
            <a:r>
              <a:rPr lang="es-CO" dirty="0"/>
              <a:t>No es esto</a:t>
            </a:r>
          </a:p>
        </p:txBody>
      </p:sp>
      <p:sp>
        <p:nvSpPr>
          <p:cNvPr id="11" name="CuadroTexto 10">
            <a:extLst>
              <a:ext uri="{FF2B5EF4-FFF2-40B4-BE49-F238E27FC236}">
                <a16:creationId xmlns:a16="http://schemas.microsoft.com/office/drawing/2014/main" id="{7807AF7A-34BD-4951-B82C-E99E30A3BE8E}"/>
              </a:ext>
            </a:extLst>
          </p:cNvPr>
          <p:cNvSpPr txBox="1"/>
          <p:nvPr/>
        </p:nvSpPr>
        <p:spPr>
          <a:xfrm>
            <a:off x="7407965" y="2557670"/>
            <a:ext cx="2252870" cy="371060"/>
          </a:xfrm>
          <a:prstGeom prst="rect">
            <a:avLst/>
          </a:prstGeom>
          <a:noFill/>
        </p:spPr>
        <p:txBody>
          <a:bodyPr wrap="square" rtlCol="0">
            <a:spAutoFit/>
          </a:bodyPr>
          <a:lstStyle/>
          <a:p>
            <a:r>
              <a:rPr lang="es-CO" dirty="0"/>
              <a:t>Es esto</a:t>
            </a:r>
          </a:p>
        </p:txBody>
      </p:sp>
      <p:pic>
        <p:nvPicPr>
          <p:cNvPr id="12" name="Marcador de contenido 11">
            <a:extLst>
              <a:ext uri="{FF2B5EF4-FFF2-40B4-BE49-F238E27FC236}">
                <a16:creationId xmlns:a16="http://schemas.microsoft.com/office/drawing/2014/main" id="{E200E36F-16DD-4829-912A-F1E0D270E9C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0722" y="2928730"/>
            <a:ext cx="5105400" cy="2552700"/>
          </a:xfrm>
        </p:spPr>
      </p:pic>
      <p:pic>
        <p:nvPicPr>
          <p:cNvPr id="14" name="Marcador de contenido 13">
            <a:extLst>
              <a:ext uri="{FF2B5EF4-FFF2-40B4-BE49-F238E27FC236}">
                <a16:creationId xmlns:a16="http://schemas.microsoft.com/office/drawing/2014/main" id="{FF5FE511-AE54-469C-B76A-88DFD7B5C2E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891130" y="3152983"/>
            <a:ext cx="3119645" cy="2161139"/>
          </a:xfrm>
        </p:spPr>
      </p:pic>
    </p:spTree>
    <p:extLst>
      <p:ext uri="{BB962C8B-B14F-4D97-AF65-F5344CB8AC3E}">
        <p14:creationId xmlns:p14="http://schemas.microsoft.com/office/powerpoint/2010/main" val="862708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E68554-49A5-44FB-A46D-FB60445755C6}"/>
              </a:ext>
            </a:extLst>
          </p:cNvPr>
          <p:cNvSpPr>
            <a:spLocks noGrp="1"/>
          </p:cNvSpPr>
          <p:nvPr>
            <p:ph type="title"/>
          </p:nvPr>
        </p:nvSpPr>
        <p:spPr/>
        <p:txBody>
          <a:bodyPr>
            <a:normAutofit/>
          </a:bodyPr>
          <a:lstStyle/>
          <a:p>
            <a:r>
              <a:rPr lang="es-MX" sz="2400" b="0" dirty="0">
                <a:effectLst/>
              </a:rPr>
              <a:t>7. El software que funciona es la principal medida del progreso.</a:t>
            </a:r>
            <a:endParaRPr lang="es-CO" sz="2400" dirty="0"/>
          </a:p>
        </p:txBody>
      </p:sp>
      <p:pic>
        <p:nvPicPr>
          <p:cNvPr id="6" name="Marcador de contenido 5">
            <a:extLst>
              <a:ext uri="{FF2B5EF4-FFF2-40B4-BE49-F238E27FC236}">
                <a16:creationId xmlns:a16="http://schemas.microsoft.com/office/drawing/2014/main" id="{63D206FD-83D6-4E4E-870F-B6A137EC121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1965" y="3167856"/>
            <a:ext cx="3631510" cy="2345048"/>
          </a:xfrm>
        </p:spPr>
      </p:pic>
      <p:pic>
        <p:nvPicPr>
          <p:cNvPr id="8" name="Marcador de contenido 7">
            <a:extLst>
              <a:ext uri="{FF2B5EF4-FFF2-40B4-BE49-F238E27FC236}">
                <a16:creationId xmlns:a16="http://schemas.microsoft.com/office/drawing/2014/main" id="{39870A1A-599D-492D-9B4A-724E8BCFBE5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811617" y="3383117"/>
            <a:ext cx="2827685" cy="2129787"/>
          </a:xfrm>
        </p:spPr>
      </p:pic>
      <p:sp>
        <p:nvSpPr>
          <p:cNvPr id="9" name="CuadroTexto 8">
            <a:extLst>
              <a:ext uri="{FF2B5EF4-FFF2-40B4-BE49-F238E27FC236}">
                <a16:creationId xmlns:a16="http://schemas.microsoft.com/office/drawing/2014/main" id="{3C86BCAF-1F98-4A11-89EE-D7615FC4ECF7}"/>
              </a:ext>
            </a:extLst>
          </p:cNvPr>
          <p:cNvSpPr txBox="1"/>
          <p:nvPr/>
        </p:nvSpPr>
        <p:spPr>
          <a:xfrm>
            <a:off x="1881809" y="2743200"/>
            <a:ext cx="2054087" cy="369332"/>
          </a:xfrm>
          <a:prstGeom prst="rect">
            <a:avLst/>
          </a:prstGeom>
          <a:noFill/>
        </p:spPr>
        <p:txBody>
          <a:bodyPr wrap="square" rtlCol="0">
            <a:spAutoFit/>
          </a:bodyPr>
          <a:lstStyle/>
          <a:p>
            <a:r>
              <a:rPr lang="es-CO" dirty="0"/>
              <a:t>No es esto</a:t>
            </a:r>
          </a:p>
        </p:txBody>
      </p:sp>
      <p:sp>
        <p:nvSpPr>
          <p:cNvPr id="10" name="CuadroTexto 9">
            <a:extLst>
              <a:ext uri="{FF2B5EF4-FFF2-40B4-BE49-F238E27FC236}">
                <a16:creationId xmlns:a16="http://schemas.microsoft.com/office/drawing/2014/main" id="{ECC01935-3DFC-4898-B857-1FB54DD1A406}"/>
              </a:ext>
            </a:extLst>
          </p:cNvPr>
          <p:cNvSpPr txBox="1"/>
          <p:nvPr/>
        </p:nvSpPr>
        <p:spPr>
          <a:xfrm>
            <a:off x="7195930" y="2743200"/>
            <a:ext cx="1749287" cy="369332"/>
          </a:xfrm>
          <a:prstGeom prst="rect">
            <a:avLst/>
          </a:prstGeom>
          <a:noFill/>
        </p:spPr>
        <p:txBody>
          <a:bodyPr wrap="square" rtlCol="0">
            <a:spAutoFit/>
          </a:bodyPr>
          <a:lstStyle/>
          <a:p>
            <a:r>
              <a:rPr lang="es-CO" dirty="0"/>
              <a:t>Es esto</a:t>
            </a:r>
          </a:p>
        </p:txBody>
      </p:sp>
    </p:spTree>
    <p:extLst>
      <p:ext uri="{BB962C8B-B14F-4D97-AF65-F5344CB8AC3E}">
        <p14:creationId xmlns:p14="http://schemas.microsoft.com/office/powerpoint/2010/main" val="2893278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9DBF86-2208-49D1-8EF9-A98D66AD3C69}"/>
              </a:ext>
            </a:extLst>
          </p:cNvPr>
          <p:cNvSpPr>
            <a:spLocks noGrp="1"/>
          </p:cNvSpPr>
          <p:nvPr>
            <p:ph type="title"/>
          </p:nvPr>
        </p:nvSpPr>
        <p:spPr/>
        <p:txBody>
          <a:bodyPr>
            <a:normAutofit fontScale="90000"/>
          </a:bodyPr>
          <a:lstStyle/>
          <a:p>
            <a:r>
              <a:rPr lang="es-MX" sz="2700" b="0" dirty="0">
                <a:effectLst/>
              </a:rPr>
              <a:t>8. Los procesos ágiles promueven el desarrollo sostenido. Los patrocinadores, desarrolladores y usuarios deben mantener un ritmo constante de forma indefinida.</a:t>
            </a:r>
            <a:endParaRPr lang="es-CO" dirty="0"/>
          </a:p>
        </p:txBody>
      </p:sp>
      <p:pic>
        <p:nvPicPr>
          <p:cNvPr id="6" name="Marcador de contenido 5">
            <a:extLst>
              <a:ext uri="{FF2B5EF4-FFF2-40B4-BE49-F238E27FC236}">
                <a16:creationId xmlns:a16="http://schemas.microsoft.com/office/drawing/2014/main" id="{DCB0CF62-F44F-44D5-A69E-1A5B1066733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8141" y="3122385"/>
            <a:ext cx="3121152" cy="2773680"/>
          </a:xfrm>
        </p:spPr>
      </p:pic>
      <p:pic>
        <p:nvPicPr>
          <p:cNvPr id="8" name="Marcador de contenido 7">
            <a:extLst>
              <a:ext uri="{FF2B5EF4-FFF2-40B4-BE49-F238E27FC236}">
                <a16:creationId xmlns:a16="http://schemas.microsoft.com/office/drawing/2014/main" id="{5D4FAA46-0A42-4BC7-B3D1-1224579CFF9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854030" y="3122385"/>
            <a:ext cx="3628439" cy="2456780"/>
          </a:xfrm>
        </p:spPr>
      </p:pic>
      <p:sp>
        <p:nvSpPr>
          <p:cNvPr id="9" name="CuadroTexto 8">
            <a:extLst>
              <a:ext uri="{FF2B5EF4-FFF2-40B4-BE49-F238E27FC236}">
                <a16:creationId xmlns:a16="http://schemas.microsoft.com/office/drawing/2014/main" id="{57064C8F-AAD6-4D29-AEBE-0090C5981F60}"/>
              </a:ext>
            </a:extLst>
          </p:cNvPr>
          <p:cNvSpPr txBox="1"/>
          <p:nvPr/>
        </p:nvSpPr>
        <p:spPr>
          <a:xfrm>
            <a:off x="1205948" y="2358887"/>
            <a:ext cx="2676939" cy="369332"/>
          </a:xfrm>
          <a:prstGeom prst="rect">
            <a:avLst/>
          </a:prstGeom>
          <a:noFill/>
        </p:spPr>
        <p:txBody>
          <a:bodyPr wrap="square" rtlCol="0">
            <a:spAutoFit/>
          </a:bodyPr>
          <a:lstStyle/>
          <a:p>
            <a:r>
              <a:rPr lang="es-CO" dirty="0"/>
              <a:t>Esto no es</a:t>
            </a:r>
          </a:p>
        </p:txBody>
      </p:sp>
      <p:sp>
        <p:nvSpPr>
          <p:cNvPr id="10" name="CuadroTexto 9">
            <a:extLst>
              <a:ext uri="{FF2B5EF4-FFF2-40B4-BE49-F238E27FC236}">
                <a16:creationId xmlns:a16="http://schemas.microsoft.com/office/drawing/2014/main" id="{50DE422B-B83D-4A8A-BDED-0E08FE2EC96F}"/>
              </a:ext>
            </a:extLst>
          </p:cNvPr>
          <p:cNvSpPr txBox="1"/>
          <p:nvPr/>
        </p:nvSpPr>
        <p:spPr>
          <a:xfrm>
            <a:off x="7394713" y="2610678"/>
            <a:ext cx="2358887" cy="369332"/>
          </a:xfrm>
          <a:prstGeom prst="rect">
            <a:avLst/>
          </a:prstGeom>
          <a:noFill/>
        </p:spPr>
        <p:txBody>
          <a:bodyPr wrap="square" rtlCol="0">
            <a:spAutoFit/>
          </a:bodyPr>
          <a:lstStyle/>
          <a:p>
            <a:r>
              <a:rPr lang="es-CO" dirty="0"/>
              <a:t>Es esto</a:t>
            </a:r>
          </a:p>
        </p:txBody>
      </p:sp>
    </p:spTree>
    <p:extLst>
      <p:ext uri="{BB962C8B-B14F-4D97-AF65-F5344CB8AC3E}">
        <p14:creationId xmlns:p14="http://schemas.microsoft.com/office/powerpoint/2010/main" val="1958987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F3EE2F-4E52-4DE6-9FBA-BF083659890C}"/>
              </a:ext>
            </a:extLst>
          </p:cNvPr>
          <p:cNvSpPr>
            <a:spLocks noGrp="1"/>
          </p:cNvSpPr>
          <p:nvPr>
            <p:ph type="title"/>
          </p:nvPr>
        </p:nvSpPr>
        <p:spPr/>
        <p:txBody>
          <a:bodyPr/>
          <a:lstStyle/>
          <a:p>
            <a:r>
              <a:rPr lang="es-MX" sz="2400" b="0" dirty="0">
                <a:effectLst/>
              </a:rPr>
              <a:t>9. La atención continua a la excelencia técnica enaltece la agilidad.</a:t>
            </a:r>
            <a:endParaRPr lang="es-CO" dirty="0"/>
          </a:p>
        </p:txBody>
      </p:sp>
      <p:pic>
        <p:nvPicPr>
          <p:cNvPr id="6" name="Marcador de contenido 5">
            <a:extLst>
              <a:ext uri="{FF2B5EF4-FFF2-40B4-BE49-F238E27FC236}">
                <a16:creationId xmlns:a16="http://schemas.microsoft.com/office/drawing/2014/main" id="{DA8FC62E-A51F-40DC-BBA7-9A4865F8611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1965" y="3120230"/>
            <a:ext cx="3550547" cy="2829995"/>
          </a:xfrm>
        </p:spPr>
      </p:pic>
      <p:pic>
        <p:nvPicPr>
          <p:cNvPr id="12" name="Marcador de contenido 11">
            <a:extLst>
              <a:ext uri="{FF2B5EF4-FFF2-40B4-BE49-F238E27FC236}">
                <a16:creationId xmlns:a16="http://schemas.microsoft.com/office/drawing/2014/main" id="{18916B7F-E9B1-4A9A-BB07-AE47BC52A93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50157" y="2948780"/>
            <a:ext cx="2823299" cy="2709897"/>
          </a:xfrm>
        </p:spPr>
      </p:pic>
      <p:sp>
        <p:nvSpPr>
          <p:cNvPr id="13" name="CuadroTexto 12">
            <a:extLst>
              <a:ext uri="{FF2B5EF4-FFF2-40B4-BE49-F238E27FC236}">
                <a16:creationId xmlns:a16="http://schemas.microsoft.com/office/drawing/2014/main" id="{0293B237-E859-475F-84D9-A7E4F3A208F9}"/>
              </a:ext>
            </a:extLst>
          </p:cNvPr>
          <p:cNvSpPr txBox="1"/>
          <p:nvPr/>
        </p:nvSpPr>
        <p:spPr>
          <a:xfrm>
            <a:off x="1696278" y="2464904"/>
            <a:ext cx="2186609" cy="369332"/>
          </a:xfrm>
          <a:prstGeom prst="rect">
            <a:avLst/>
          </a:prstGeom>
          <a:noFill/>
        </p:spPr>
        <p:txBody>
          <a:bodyPr wrap="square" rtlCol="0">
            <a:spAutoFit/>
          </a:bodyPr>
          <a:lstStyle/>
          <a:p>
            <a:r>
              <a:rPr lang="es-CO" dirty="0"/>
              <a:t>No es esto</a:t>
            </a:r>
          </a:p>
        </p:txBody>
      </p:sp>
      <p:sp>
        <p:nvSpPr>
          <p:cNvPr id="14" name="CuadroTexto 13">
            <a:extLst>
              <a:ext uri="{FF2B5EF4-FFF2-40B4-BE49-F238E27FC236}">
                <a16:creationId xmlns:a16="http://schemas.microsoft.com/office/drawing/2014/main" id="{536CB98F-0277-495F-BED6-2380BB19CF4B}"/>
              </a:ext>
            </a:extLst>
          </p:cNvPr>
          <p:cNvSpPr txBox="1"/>
          <p:nvPr/>
        </p:nvSpPr>
        <p:spPr>
          <a:xfrm>
            <a:off x="7315200" y="2464904"/>
            <a:ext cx="1881809" cy="369332"/>
          </a:xfrm>
          <a:prstGeom prst="rect">
            <a:avLst/>
          </a:prstGeom>
          <a:noFill/>
        </p:spPr>
        <p:txBody>
          <a:bodyPr wrap="square" rtlCol="0">
            <a:spAutoFit/>
          </a:bodyPr>
          <a:lstStyle/>
          <a:p>
            <a:r>
              <a:rPr lang="es-CO" dirty="0"/>
              <a:t>Es esto</a:t>
            </a:r>
          </a:p>
        </p:txBody>
      </p:sp>
    </p:spTree>
    <p:extLst>
      <p:ext uri="{BB962C8B-B14F-4D97-AF65-F5344CB8AC3E}">
        <p14:creationId xmlns:p14="http://schemas.microsoft.com/office/powerpoint/2010/main" val="564801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FE990B-7A9A-427B-96FA-B68A41E1A156}"/>
              </a:ext>
            </a:extLst>
          </p:cNvPr>
          <p:cNvSpPr>
            <a:spLocks noGrp="1"/>
          </p:cNvSpPr>
          <p:nvPr>
            <p:ph type="title"/>
          </p:nvPr>
        </p:nvSpPr>
        <p:spPr/>
        <p:txBody>
          <a:bodyPr>
            <a:normAutofit/>
          </a:bodyPr>
          <a:lstStyle/>
          <a:p>
            <a:r>
              <a:rPr lang="es-MX" sz="2700" b="0" dirty="0">
                <a:effectLst/>
              </a:rPr>
              <a:t>10. La simplicidad como arte de maximizar la cantidad de trabajo que se hace, es esencial</a:t>
            </a:r>
            <a:endParaRPr lang="es-CO" dirty="0"/>
          </a:p>
        </p:txBody>
      </p:sp>
      <p:pic>
        <p:nvPicPr>
          <p:cNvPr id="6" name="Marcador de contenido 5">
            <a:extLst>
              <a:ext uri="{FF2B5EF4-FFF2-40B4-BE49-F238E27FC236}">
                <a16:creationId xmlns:a16="http://schemas.microsoft.com/office/drawing/2014/main" id="{0FAC27B8-3DA6-4823-8530-DE17625D08E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03513" y="3034505"/>
            <a:ext cx="3125649" cy="2557911"/>
          </a:xfrm>
        </p:spPr>
      </p:pic>
      <p:pic>
        <p:nvPicPr>
          <p:cNvPr id="9" name="Marcador de contenido 8">
            <a:extLst>
              <a:ext uri="{FF2B5EF4-FFF2-40B4-BE49-F238E27FC236}">
                <a16:creationId xmlns:a16="http://schemas.microsoft.com/office/drawing/2014/main" id="{9907B781-6C42-44A7-A111-6379929C803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99583" y="3058319"/>
            <a:ext cx="3416748" cy="2255803"/>
          </a:xfrm>
        </p:spPr>
      </p:pic>
      <p:sp>
        <p:nvSpPr>
          <p:cNvPr id="7" name="CuadroTexto 6">
            <a:extLst>
              <a:ext uri="{FF2B5EF4-FFF2-40B4-BE49-F238E27FC236}">
                <a16:creationId xmlns:a16="http://schemas.microsoft.com/office/drawing/2014/main" id="{F3F8A3F4-F693-4E4A-ACF6-B6AB9F7FED37}"/>
              </a:ext>
            </a:extLst>
          </p:cNvPr>
          <p:cNvSpPr txBox="1"/>
          <p:nvPr/>
        </p:nvSpPr>
        <p:spPr>
          <a:xfrm>
            <a:off x="1961322" y="2491409"/>
            <a:ext cx="2054087" cy="369332"/>
          </a:xfrm>
          <a:prstGeom prst="rect">
            <a:avLst/>
          </a:prstGeom>
          <a:noFill/>
        </p:spPr>
        <p:txBody>
          <a:bodyPr wrap="square" rtlCol="0">
            <a:spAutoFit/>
          </a:bodyPr>
          <a:lstStyle/>
          <a:p>
            <a:r>
              <a:rPr lang="es-CO" dirty="0"/>
              <a:t>No es esto</a:t>
            </a:r>
          </a:p>
        </p:txBody>
      </p:sp>
      <p:sp>
        <p:nvSpPr>
          <p:cNvPr id="10" name="CuadroTexto 9">
            <a:extLst>
              <a:ext uri="{FF2B5EF4-FFF2-40B4-BE49-F238E27FC236}">
                <a16:creationId xmlns:a16="http://schemas.microsoft.com/office/drawing/2014/main" id="{B870D484-2393-4051-A5AA-1609C69ECDBD}"/>
              </a:ext>
            </a:extLst>
          </p:cNvPr>
          <p:cNvSpPr txBox="1"/>
          <p:nvPr/>
        </p:nvSpPr>
        <p:spPr>
          <a:xfrm>
            <a:off x="7156174" y="2491409"/>
            <a:ext cx="1868556" cy="369332"/>
          </a:xfrm>
          <a:prstGeom prst="rect">
            <a:avLst/>
          </a:prstGeom>
          <a:noFill/>
        </p:spPr>
        <p:txBody>
          <a:bodyPr wrap="square" rtlCol="0">
            <a:spAutoFit/>
          </a:bodyPr>
          <a:lstStyle/>
          <a:p>
            <a:r>
              <a:rPr lang="es-CO" dirty="0"/>
              <a:t>Es esto</a:t>
            </a:r>
          </a:p>
        </p:txBody>
      </p:sp>
    </p:spTree>
    <p:extLst>
      <p:ext uri="{BB962C8B-B14F-4D97-AF65-F5344CB8AC3E}">
        <p14:creationId xmlns:p14="http://schemas.microsoft.com/office/powerpoint/2010/main" val="2310698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C1F84E-BB98-4E1A-9AA3-D755D18EDF47}"/>
              </a:ext>
            </a:extLst>
          </p:cNvPr>
          <p:cNvSpPr>
            <a:spLocks noGrp="1"/>
          </p:cNvSpPr>
          <p:nvPr>
            <p:ph type="title"/>
          </p:nvPr>
        </p:nvSpPr>
        <p:spPr/>
        <p:txBody>
          <a:bodyPr>
            <a:noAutofit/>
          </a:bodyPr>
          <a:lstStyle/>
          <a:p>
            <a:r>
              <a:rPr lang="es-MX" sz="2400" b="0" dirty="0">
                <a:effectLst/>
              </a:rPr>
              <a:t>11. Las mejores arquitecturas, requisitos y diseños emergen de equipos que se autoorganizan.</a:t>
            </a:r>
            <a:endParaRPr lang="es-CO" sz="2400" dirty="0"/>
          </a:p>
        </p:txBody>
      </p:sp>
      <p:pic>
        <p:nvPicPr>
          <p:cNvPr id="6" name="Marcador de contenido 5">
            <a:extLst>
              <a:ext uri="{FF2B5EF4-FFF2-40B4-BE49-F238E27FC236}">
                <a16:creationId xmlns:a16="http://schemas.microsoft.com/office/drawing/2014/main" id="{95F2E1C6-3A77-43C9-B7F2-CB53660F3A1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35638" y="2938670"/>
            <a:ext cx="2857500" cy="1600200"/>
          </a:xfrm>
        </p:spPr>
      </p:pic>
      <p:pic>
        <p:nvPicPr>
          <p:cNvPr id="8" name="Marcador de contenido 7">
            <a:extLst>
              <a:ext uri="{FF2B5EF4-FFF2-40B4-BE49-F238E27FC236}">
                <a16:creationId xmlns:a16="http://schemas.microsoft.com/office/drawing/2014/main" id="{097FCEB5-5454-4EAC-B906-21ECCEE0EDA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348498" y="2932804"/>
            <a:ext cx="2143125" cy="2143125"/>
          </a:xfrm>
        </p:spPr>
      </p:pic>
      <p:sp>
        <p:nvSpPr>
          <p:cNvPr id="9" name="CuadroTexto 8">
            <a:extLst>
              <a:ext uri="{FF2B5EF4-FFF2-40B4-BE49-F238E27FC236}">
                <a16:creationId xmlns:a16="http://schemas.microsoft.com/office/drawing/2014/main" id="{F166378D-E2B1-4DD4-AA8D-3D87863617CD}"/>
              </a:ext>
            </a:extLst>
          </p:cNvPr>
          <p:cNvSpPr txBox="1"/>
          <p:nvPr/>
        </p:nvSpPr>
        <p:spPr>
          <a:xfrm>
            <a:off x="2385391" y="2279374"/>
            <a:ext cx="1974574" cy="369332"/>
          </a:xfrm>
          <a:prstGeom prst="rect">
            <a:avLst/>
          </a:prstGeom>
          <a:noFill/>
        </p:spPr>
        <p:txBody>
          <a:bodyPr wrap="square" rtlCol="0">
            <a:spAutoFit/>
          </a:bodyPr>
          <a:lstStyle/>
          <a:p>
            <a:r>
              <a:rPr lang="es-CO" dirty="0"/>
              <a:t>Esto no es</a:t>
            </a:r>
          </a:p>
        </p:txBody>
      </p:sp>
      <p:sp>
        <p:nvSpPr>
          <p:cNvPr id="10" name="CuadroTexto 9">
            <a:extLst>
              <a:ext uri="{FF2B5EF4-FFF2-40B4-BE49-F238E27FC236}">
                <a16:creationId xmlns:a16="http://schemas.microsoft.com/office/drawing/2014/main" id="{F5094718-E3DF-49AD-8CF4-ACC3CFFF8ECA}"/>
              </a:ext>
            </a:extLst>
          </p:cNvPr>
          <p:cNvSpPr txBox="1"/>
          <p:nvPr/>
        </p:nvSpPr>
        <p:spPr>
          <a:xfrm>
            <a:off x="7235687" y="2425148"/>
            <a:ext cx="2305878" cy="369332"/>
          </a:xfrm>
          <a:prstGeom prst="rect">
            <a:avLst/>
          </a:prstGeom>
          <a:noFill/>
        </p:spPr>
        <p:txBody>
          <a:bodyPr wrap="square" rtlCol="0">
            <a:spAutoFit/>
          </a:bodyPr>
          <a:lstStyle/>
          <a:p>
            <a:r>
              <a:rPr lang="es-CO" dirty="0"/>
              <a:t>Esto si es</a:t>
            </a:r>
          </a:p>
        </p:txBody>
      </p:sp>
    </p:spTree>
    <p:extLst>
      <p:ext uri="{BB962C8B-B14F-4D97-AF65-F5344CB8AC3E}">
        <p14:creationId xmlns:p14="http://schemas.microsoft.com/office/powerpoint/2010/main" val="3618774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97E50F-3E80-4449-A658-BC24E4E9FE5A}"/>
              </a:ext>
            </a:extLst>
          </p:cNvPr>
          <p:cNvSpPr>
            <a:spLocks noGrp="1"/>
          </p:cNvSpPr>
          <p:nvPr>
            <p:ph type="title"/>
          </p:nvPr>
        </p:nvSpPr>
        <p:spPr/>
        <p:txBody>
          <a:bodyPr>
            <a:normAutofit/>
          </a:bodyPr>
          <a:lstStyle/>
          <a:p>
            <a:r>
              <a:rPr lang="es-MX" sz="2400" b="0" dirty="0">
                <a:effectLst/>
              </a:rPr>
              <a:t>12. En intervalos regulares, el equipo reflexiona sobre la forma de ser más efectivo y ajusta su conducta en consecuencia.</a:t>
            </a:r>
            <a:endParaRPr lang="es-CO" dirty="0"/>
          </a:p>
        </p:txBody>
      </p:sp>
      <p:pic>
        <p:nvPicPr>
          <p:cNvPr id="6" name="Marcador de contenido 5">
            <a:extLst>
              <a:ext uri="{FF2B5EF4-FFF2-40B4-BE49-F238E27FC236}">
                <a16:creationId xmlns:a16="http://schemas.microsoft.com/office/drawing/2014/main" id="{709C1C47-BD50-4A74-B033-D633EB90C1B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52650" y="3067844"/>
            <a:ext cx="2628900" cy="1743075"/>
          </a:xfrm>
        </p:spPr>
      </p:pic>
      <p:pic>
        <p:nvPicPr>
          <p:cNvPr id="8" name="Marcador de contenido 7">
            <a:extLst>
              <a:ext uri="{FF2B5EF4-FFF2-40B4-BE49-F238E27FC236}">
                <a16:creationId xmlns:a16="http://schemas.microsoft.com/office/drawing/2014/main" id="{D3DDD5B2-8F25-48CA-BA2B-02AE6A063F1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335044" y="3115469"/>
            <a:ext cx="2771775" cy="1647825"/>
          </a:xfrm>
        </p:spPr>
      </p:pic>
      <p:sp>
        <p:nvSpPr>
          <p:cNvPr id="9" name="CuadroTexto 8">
            <a:extLst>
              <a:ext uri="{FF2B5EF4-FFF2-40B4-BE49-F238E27FC236}">
                <a16:creationId xmlns:a16="http://schemas.microsoft.com/office/drawing/2014/main" id="{09050D8E-8202-47C9-BCC5-389F85540AA3}"/>
              </a:ext>
            </a:extLst>
          </p:cNvPr>
          <p:cNvSpPr txBox="1"/>
          <p:nvPr/>
        </p:nvSpPr>
        <p:spPr>
          <a:xfrm>
            <a:off x="2040835" y="2531165"/>
            <a:ext cx="1948069" cy="369332"/>
          </a:xfrm>
          <a:prstGeom prst="rect">
            <a:avLst/>
          </a:prstGeom>
          <a:noFill/>
        </p:spPr>
        <p:txBody>
          <a:bodyPr wrap="square" rtlCol="0">
            <a:spAutoFit/>
          </a:bodyPr>
          <a:lstStyle/>
          <a:p>
            <a:r>
              <a:rPr lang="es-CO" dirty="0"/>
              <a:t>No es esto</a:t>
            </a:r>
          </a:p>
        </p:txBody>
      </p:sp>
      <p:sp>
        <p:nvSpPr>
          <p:cNvPr id="10" name="CuadroTexto 9">
            <a:extLst>
              <a:ext uri="{FF2B5EF4-FFF2-40B4-BE49-F238E27FC236}">
                <a16:creationId xmlns:a16="http://schemas.microsoft.com/office/drawing/2014/main" id="{C2D9A81A-2433-4A96-8E39-8A7F5B1EEA15}"/>
              </a:ext>
            </a:extLst>
          </p:cNvPr>
          <p:cNvSpPr txBox="1"/>
          <p:nvPr/>
        </p:nvSpPr>
        <p:spPr>
          <a:xfrm>
            <a:off x="7235687" y="2637183"/>
            <a:ext cx="1948069" cy="369332"/>
          </a:xfrm>
          <a:prstGeom prst="rect">
            <a:avLst/>
          </a:prstGeom>
          <a:noFill/>
        </p:spPr>
        <p:txBody>
          <a:bodyPr wrap="square" rtlCol="0">
            <a:spAutoFit/>
          </a:bodyPr>
          <a:lstStyle/>
          <a:p>
            <a:r>
              <a:rPr lang="es-CO" dirty="0"/>
              <a:t>Si es esto</a:t>
            </a:r>
          </a:p>
        </p:txBody>
      </p:sp>
    </p:spTree>
    <p:extLst>
      <p:ext uri="{BB962C8B-B14F-4D97-AF65-F5344CB8AC3E}">
        <p14:creationId xmlns:p14="http://schemas.microsoft.com/office/powerpoint/2010/main" val="85331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BDA23-63C4-4BA3-B7A0-FF9D5A94ED2C}"/>
              </a:ext>
            </a:extLst>
          </p:cNvPr>
          <p:cNvSpPr>
            <a:spLocks noGrp="1"/>
          </p:cNvSpPr>
          <p:nvPr>
            <p:ph type="title"/>
          </p:nvPr>
        </p:nvSpPr>
        <p:spPr>
          <a:xfrm>
            <a:off x="1229244" y="728869"/>
            <a:ext cx="9319486" cy="899285"/>
          </a:xfrm>
        </p:spPr>
        <p:txBody>
          <a:bodyPr/>
          <a:lstStyle/>
          <a:p>
            <a:r>
              <a:rPr lang="es-CO" dirty="0"/>
              <a:t>Reflexión o conclusión</a:t>
            </a:r>
          </a:p>
        </p:txBody>
      </p:sp>
      <p:sp>
        <p:nvSpPr>
          <p:cNvPr id="3" name="Marcador de texto 2">
            <a:extLst>
              <a:ext uri="{FF2B5EF4-FFF2-40B4-BE49-F238E27FC236}">
                <a16:creationId xmlns:a16="http://schemas.microsoft.com/office/drawing/2014/main" id="{07712BA5-1C31-431D-A1F9-083CD41585B4}"/>
              </a:ext>
            </a:extLst>
          </p:cNvPr>
          <p:cNvSpPr>
            <a:spLocks noGrp="1"/>
          </p:cNvSpPr>
          <p:nvPr>
            <p:ph type="body" idx="1"/>
          </p:nvPr>
        </p:nvSpPr>
        <p:spPr/>
        <p:txBody>
          <a:bodyPr>
            <a:normAutofit fontScale="70000" lnSpcReduction="20000"/>
          </a:bodyPr>
          <a:lstStyle/>
          <a:p>
            <a:r>
              <a:rPr lang="es-CO" dirty="0"/>
              <a:t>El manifiesto ágil podría decir que es una seria de reglas éticas en un equipo de desarrollo, donde se valora mucho el trabajo en equipo, la retro alimentación, la mejora constante, respeto con el cliente, una buena atención y disposición en el trabajo,  y como todo esto influye en  nuestra labor de forma muy positiva logrando ser mas eficientes.</a:t>
            </a:r>
          </a:p>
        </p:txBody>
      </p:sp>
    </p:spTree>
    <p:extLst>
      <p:ext uri="{BB962C8B-B14F-4D97-AF65-F5344CB8AC3E}">
        <p14:creationId xmlns:p14="http://schemas.microsoft.com/office/powerpoint/2010/main" val="2278610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322C4A-D1F8-4C52-BEE4-F0106E1A47AE}"/>
              </a:ext>
            </a:extLst>
          </p:cNvPr>
          <p:cNvSpPr>
            <a:spLocks noGrp="1"/>
          </p:cNvSpPr>
          <p:nvPr>
            <p:ph type="title"/>
          </p:nvPr>
        </p:nvSpPr>
        <p:spPr>
          <a:xfrm>
            <a:off x="913795" y="198784"/>
            <a:ext cx="10353761" cy="1737138"/>
          </a:xfrm>
        </p:spPr>
        <p:txBody>
          <a:bodyPr>
            <a:normAutofit fontScale="90000"/>
          </a:bodyPr>
          <a:lstStyle/>
          <a:p>
            <a:r>
              <a:rPr lang="es-MX" dirty="0">
                <a:effectLst/>
              </a:rPr>
              <a:t>Valoramos más a los individuos y su interacción que a los procesos y las herramientas</a:t>
            </a:r>
            <a:br>
              <a:rPr lang="es-MX" dirty="0">
                <a:effectLst/>
              </a:rPr>
            </a:br>
            <a:endParaRPr lang="es-CO" dirty="0"/>
          </a:p>
        </p:txBody>
      </p:sp>
      <p:pic>
        <p:nvPicPr>
          <p:cNvPr id="6" name="Marcador de contenido 5">
            <a:extLst>
              <a:ext uri="{FF2B5EF4-FFF2-40B4-BE49-F238E27FC236}">
                <a16:creationId xmlns:a16="http://schemas.microsoft.com/office/drawing/2014/main" id="{A6D6FA7C-2F5B-426B-BCBE-153ABE938A29}"/>
              </a:ext>
            </a:extLst>
          </p:cNvPr>
          <p:cNvPicPr>
            <a:picLocks noGrp="1" noChangeAspect="1"/>
          </p:cNvPicPr>
          <p:nvPr>
            <p:ph sz="half"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14400" y="2521215"/>
            <a:ext cx="5105400" cy="2836333"/>
          </a:xfrm>
        </p:spPr>
      </p:pic>
      <p:pic>
        <p:nvPicPr>
          <p:cNvPr id="9" name="Marcador de contenido 8">
            <a:extLst>
              <a:ext uri="{FF2B5EF4-FFF2-40B4-BE49-F238E27FC236}">
                <a16:creationId xmlns:a16="http://schemas.microsoft.com/office/drawing/2014/main" id="{BCFC642C-60DB-4CBE-9F84-61399BB48826}"/>
              </a:ext>
            </a:extLst>
          </p:cNvPr>
          <p:cNvPicPr>
            <a:picLocks noGrp="1" noChangeAspect="1"/>
          </p:cNvPicPr>
          <p:nvPr>
            <p:ph sz="half" idx="2"/>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173788" y="2592389"/>
            <a:ext cx="5094287" cy="2693985"/>
          </a:xfrm>
        </p:spPr>
      </p:pic>
      <p:sp>
        <p:nvSpPr>
          <p:cNvPr id="7" name="CuadroTexto 6">
            <a:extLst>
              <a:ext uri="{FF2B5EF4-FFF2-40B4-BE49-F238E27FC236}">
                <a16:creationId xmlns:a16="http://schemas.microsoft.com/office/drawing/2014/main" id="{90D5382C-B94B-4AA7-9FB5-115E30AD8274}"/>
              </a:ext>
            </a:extLst>
          </p:cNvPr>
          <p:cNvSpPr txBox="1"/>
          <p:nvPr/>
        </p:nvSpPr>
        <p:spPr>
          <a:xfrm>
            <a:off x="914400" y="5357548"/>
            <a:ext cx="5105400" cy="230832"/>
          </a:xfrm>
          <a:prstGeom prst="rect">
            <a:avLst/>
          </a:prstGeom>
          <a:noFill/>
        </p:spPr>
        <p:txBody>
          <a:bodyPr wrap="square" rtlCol="0">
            <a:spAutoFit/>
          </a:bodyPr>
          <a:lstStyle/>
          <a:p>
            <a:r>
              <a:rPr lang="es-CO" sz="900">
                <a:hlinkClick r:id="rId3" tooltip="http://www.eoi.es/blogs/mintecon/2014/05/27/rrhh-desde-el-punto-de-vista-de-los-empleados/"/>
              </a:rPr>
              <a:t>Esta foto</a:t>
            </a:r>
            <a:r>
              <a:rPr lang="es-CO" sz="900"/>
              <a:t> de Autor desconocido está bajo licencia </a:t>
            </a:r>
            <a:r>
              <a:rPr lang="es-CO" sz="900">
                <a:hlinkClick r:id="rId6" tooltip="https://creativecommons.org/licenses/by-nc-sa/3.0/"/>
              </a:rPr>
              <a:t>CC BY-SA-NC</a:t>
            </a:r>
            <a:endParaRPr lang="es-CO" sz="900"/>
          </a:p>
        </p:txBody>
      </p:sp>
      <p:sp>
        <p:nvSpPr>
          <p:cNvPr id="10" name="CuadroTexto 9">
            <a:extLst>
              <a:ext uri="{FF2B5EF4-FFF2-40B4-BE49-F238E27FC236}">
                <a16:creationId xmlns:a16="http://schemas.microsoft.com/office/drawing/2014/main" id="{FF3F0112-ABCA-486E-AFE8-B4764F0A1A23}"/>
              </a:ext>
            </a:extLst>
          </p:cNvPr>
          <p:cNvSpPr txBox="1"/>
          <p:nvPr/>
        </p:nvSpPr>
        <p:spPr>
          <a:xfrm>
            <a:off x="6173788" y="5286374"/>
            <a:ext cx="5094287" cy="230832"/>
          </a:xfrm>
          <a:prstGeom prst="rect">
            <a:avLst/>
          </a:prstGeom>
          <a:noFill/>
        </p:spPr>
        <p:txBody>
          <a:bodyPr wrap="square" rtlCol="0">
            <a:spAutoFit/>
          </a:bodyPr>
          <a:lstStyle/>
          <a:p>
            <a:r>
              <a:rPr lang="es-CO" sz="900">
                <a:hlinkClick r:id="rId5" tooltip="http://pastoralsanitaria.blogspot.com/2016/09/lo-principal-valores-de-la-persona-para.html"/>
              </a:rPr>
              <a:t>Esta foto</a:t>
            </a:r>
            <a:r>
              <a:rPr lang="es-CO" sz="900"/>
              <a:t> de Autor desconocido está bajo licencia </a:t>
            </a:r>
            <a:r>
              <a:rPr lang="es-CO" sz="900">
                <a:hlinkClick r:id="rId7" tooltip="https://creativecommons.org/licenses/by-nc-nd/3.0/"/>
              </a:rPr>
              <a:t>CC BY-NC-ND</a:t>
            </a:r>
            <a:endParaRPr lang="es-CO" sz="900"/>
          </a:p>
        </p:txBody>
      </p:sp>
      <p:sp>
        <p:nvSpPr>
          <p:cNvPr id="11" name="CuadroTexto 10">
            <a:extLst>
              <a:ext uri="{FF2B5EF4-FFF2-40B4-BE49-F238E27FC236}">
                <a16:creationId xmlns:a16="http://schemas.microsoft.com/office/drawing/2014/main" id="{BEDD627B-5C40-45C5-9D9C-CDA1CC7AB85A}"/>
              </a:ext>
            </a:extLst>
          </p:cNvPr>
          <p:cNvSpPr txBox="1"/>
          <p:nvPr/>
        </p:nvSpPr>
        <p:spPr>
          <a:xfrm>
            <a:off x="1338470" y="1859236"/>
            <a:ext cx="3750365" cy="369332"/>
          </a:xfrm>
          <a:prstGeom prst="rect">
            <a:avLst/>
          </a:prstGeom>
          <a:noFill/>
        </p:spPr>
        <p:txBody>
          <a:bodyPr wrap="square" rtlCol="0">
            <a:spAutoFit/>
          </a:bodyPr>
          <a:lstStyle/>
          <a:p>
            <a:pPr algn="ctr"/>
            <a:r>
              <a:rPr lang="es-CO" dirty="0"/>
              <a:t>Esto no es</a:t>
            </a:r>
          </a:p>
        </p:txBody>
      </p:sp>
      <p:sp>
        <p:nvSpPr>
          <p:cNvPr id="12" name="CuadroTexto 11">
            <a:extLst>
              <a:ext uri="{FF2B5EF4-FFF2-40B4-BE49-F238E27FC236}">
                <a16:creationId xmlns:a16="http://schemas.microsoft.com/office/drawing/2014/main" id="{1144A8E3-2294-40E7-A58F-2B1EDC63D6CA}"/>
              </a:ext>
            </a:extLst>
          </p:cNvPr>
          <p:cNvSpPr txBox="1"/>
          <p:nvPr/>
        </p:nvSpPr>
        <p:spPr>
          <a:xfrm>
            <a:off x="6771861" y="2228568"/>
            <a:ext cx="2676939" cy="369332"/>
          </a:xfrm>
          <a:prstGeom prst="rect">
            <a:avLst/>
          </a:prstGeom>
          <a:noFill/>
        </p:spPr>
        <p:txBody>
          <a:bodyPr wrap="square" rtlCol="0">
            <a:spAutoFit/>
          </a:bodyPr>
          <a:lstStyle/>
          <a:p>
            <a:pPr algn="ctr"/>
            <a:r>
              <a:rPr lang="es-CO" dirty="0"/>
              <a:t>Esto si es</a:t>
            </a:r>
          </a:p>
        </p:txBody>
      </p:sp>
    </p:spTree>
    <p:extLst>
      <p:ext uri="{BB962C8B-B14F-4D97-AF65-F5344CB8AC3E}">
        <p14:creationId xmlns:p14="http://schemas.microsoft.com/office/powerpoint/2010/main" val="1448774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70D7C2-E9B6-46D2-9940-B14D7CD5DB89}"/>
              </a:ext>
            </a:extLst>
          </p:cNvPr>
          <p:cNvSpPr>
            <a:spLocks noGrp="1"/>
          </p:cNvSpPr>
          <p:nvPr>
            <p:ph type="title"/>
          </p:nvPr>
        </p:nvSpPr>
        <p:spPr/>
        <p:txBody>
          <a:bodyPr/>
          <a:lstStyle/>
          <a:p>
            <a:r>
              <a:rPr lang="es-CO" dirty="0"/>
              <a:t>integrante</a:t>
            </a:r>
          </a:p>
        </p:txBody>
      </p:sp>
      <p:sp>
        <p:nvSpPr>
          <p:cNvPr id="3" name="Marcador de texto 2">
            <a:extLst>
              <a:ext uri="{FF2B5EF4-FFF2-40B4-BE49-F238E27FC236}">
                <a16:creationId xmlns:a16="http://schemas.microsoft.com/office/drawing/2014/main" id="{77E2684E-6072-46C4-9351-860E268695CE}"/>
              </a:ext>
            </a:extLst>
          </p:cNvPr>
          <p:cNvSpPr>
            <a:spLocks noGrp="1"/>
          </p:cNvSpPr>
          <p:nvPr>
            <p:ph type="body" idx="1"/>
          </p:nvPr>
        </p:nvSpPr>
        <p:spPr>
          <a:xfrm>
            <a:off x="1229244" y="3602038"/>
            <a:ext cx="9733512" cy="2096397"/>
          </a:xfrm>
        </p:spPr>
        <p:txBody>
          <a:bodyPr>
            <a:normAutofit lnSpcReduction="10000"/>
          </a:bodyPr>
          <a:lstStyle/>
          <a:p>
            <a:r>
              <a:rPr lang="es-CO" dirty="0"/>
              <a:t>Juan David Bedoya Tobón</a:t>
            </a:r>
          </a:p>
          <a:p>
            <a:r>
              <a:rPr lang="es-CO" dirty="0"/>
              <a:t>cc.1.112.766.253</a:t>
            </a:r>
          </a:p>
          <a:p>
            <a:r>
              <a:rPr lang="es-CO" dirty="0"/>
              <a:t>Ficha:2026994</a:t>
            </a:r>
          </a:p>
          <a:p>
            <a:r>
              <a:rPr lang="es-CO" dirty="0"/>
              <a:t>ADSI-SENA</a:t>
            </a:r>
          </a:p>
          <a:p>
            <a:endParaRPr lang="es-CO" dirty="0"/>
          </a:p>
          <a:p>
            <a:endParaRPr lang="es-CO" dirty="0"/>
          </a:p>
          <a:p>
            <a:endParaRPr lang="es-CO" dirty="0"/>
          </a:p>
        </p:txBody>
      </p:sp>
    </p:spTree>
    <p:extLst>
      <p:ext uri="{BB962C8B-B14F-4D97-AF65-F5344CB8AC3E}">
        <p14:creationId xmlns:p14="http://schemas.microsoft.com/office/powerpoint/2010/main" val="2251809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DD66B5-E2C3-4D91-B7C1-C4D320ED9722}"/>
              </a:ext>
            </a:extLst>
          </p:cNvPr>
          <p:cNvSpPr>
            <a:spLocks noGrp="1"/>
          </p:cNvSpPr>
          <p:nvPr>
            <p:ph type="title"/>
          </p:nvPr>
        </p:nvSpPr>
        <p:spPr>
          <a:xfrm>
            <a:off x="913795" y="225288"/>
            <a:ext cx="10353761" cy="1391478"/>
          </a:xfrm>
        </p:spPr>
        <p:txBody>
          <a:bodyPr>
            <a:normAutofit fontScale="90000"/>
          </a:bodyPr>
          <a:lstStyle/>
          <a:p>
            <a:r>
              <a:rPr lang="es-MX" dirty="0">
                <a:effectLst/>
              </a:rPr>
              <a:t>Valoramos más el software que funciona que la documentación exhaustiva.</a:t>
            </a:r>
            <a:br>
              <a:rPr lang="es-MX" dirty="0">
                <a:effectLst/>
              </a:rPr>
            </a:br>
            <a:endParaRPr lang="es-CO" dirty="0"/>
          </a:p>
        </p:txBody>
      </p:sp>
      <p:pic>
        <p:nvPicPr>
          <p:cNvPr id="6" name="Marcador de contenido 5">
            <a:extLst>
              <a:ext uri="{FF2B5EF4-FFF2-40B4-BE49-F238E27FC236}">
                <a16:creationId xmlns:a16="http://schemas.microsoft.com/office/drawing/2014/main" id="{5C453B50-996D-44F0-8D2F-1BCD48D6A177}"/>
              </a:ext>
            </a:extLst>
          </p:cNvPr>
          <p:cNvPicPr>
            <a:picLocks noGrp="1" noChangeAspect="1"/>
          </p:cNvPicPr>
          <p:nvPr>
            <p:ph sz="half"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65159" y="2374902"/>
            <a:ext cx="4062215" cy="3416298"/>
          </a:xfrm>
        </p:spPr>
      </p:pic>
      <p:pic>
        <p:nvPicPr>
          <p:cNvPr id="9" name="Marcador de contenido 8">
            <a:extLst>
              <a:ext uri="{FF2B5EF4-FFF2-40B4-BE49-F238E27FC236}">
                <a16:creationId xmlns:a16="http://schemas.microsoft.com/office/drawing/2014/main" id="{9F291EB8-2A88-4D75-BC6D-FE455170FB60}"/>
              </a:ext>
            </a:extLst>
          </p:cNvPr>
          <p:cNvPicPr>
            <a:picLocks noGrp="1" noChangeAspect="1"/>
          </p:cNvPicPr>
          <p:nvPr>
            <p:ph sz="half" idx="2"/>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573078" y="2423250"/>
            <a:ext cx="3767329" cy="3446565"/>
          </a:xfrm>
        </p:spPr>
      </p:pic>
      <p:sp>
        <p:nvSpPr>
          <p:cNvPr id="7" name="CuadroTexto 6">
            <a:extLst>
              <a:ext uri="{FF2B5EF4-FFF2-40B4-BE49-F238E27FC236}">
                <a16:creationId xmlns:a16="http://schemas.microsoft.com/office/drawing/2014/main" id="{BADE8322-5FF3-4164-9420-D8C01386E1A7}"/>
              </a:ext>
            </a:extLst>
          </p:cNvPr>
          <p:cNvSpPr txBox="1"/>
          <p:nvPr/>
        </p:nvSpPr>
        <p:spPr>
          <a:xfrm>
            <a:off x="1265159" y="5823804"/>
            <a:ext cx="4062215" cy="230832"/>
          </a:xfrm>
          <a:prstGeom prst="rect">
            <a:avLst/>
          </a:prstGeom>
          <a:noFill/>
        </p:spPr>
        <p:txBody>
          <a:bodyPr wrap="square" rtlCol="0">
            <a:spAutoFit/>
          </a:bodyPr>
          <a:lstStyle/>
          <a:p>
            <a:r>
              <a:rPr lang="es-CO" sz="900">
                <a:hlinkClick r:id="rId3" tooltip="http://www.sintetia.com/complejo-y-complicado-sutiles-diferencias-de-enormes-consecuencias/"/>
              </a:rPr>
              <a:t>Esta foto</a:t>
            </a:r>
            <a:r>
              <a:rPr lang="es-CO" sz="900"/>
              <a:t> de Autor desconocido está bajo licencia </a:t>
            </a:r>
            <a:r>
              <a:rPr lang="es-CO" sz="900">
                <a:hlinkClick r:id="rId6" tooltip="https://creativecommons.org/licenses/by-sa/3.0/"/>
              </a:rPr>
              <a:t>CC BY-SA</a:t>
            </a:r>
            <a:endParaRPr lang="es-CO" sz="900"/>
          </a:p>
        </p:txBody>
      </p:sp>
      <p:sp>
        <p:nvSpPr>
          <p:cNvPr id="10" name="CuadroTexto 9">
            <a:extLst>
              <a:ext uri="{FF2B5EF4-FFF2-40B4-BE49-F238E27FC236}">
                <a16:creationId xmlns:a16="http://schemas.microsoft.com/office/drawing/2014/main" id="{E826EF35-28CC-4050-B8CB-F4153FD75BC8}"/>
              </a:ext>
            </a:extLst>
          </p:cNvPr>
          <p:cNvSpPr txBox="1"/>
          <p:nvPr/>
        </p:nvSpPr>
        <p:spPr>
          <a:xfrm>
            <a:off x="6573078" y="5054709"/>
            <a:ext cx="3767329" cy="230832"/>
          </a:xfrm>
          <a:prstGeom prst="rect">
            <a:avLst/>
          </a:prstGeom>
          <a:noFill/>
        </p:spPr>
        <p:txBody>
          <a:bodyPr wrap="square" rtlCol="0">
            <a:spAutoFit/>
          </a:bodyPr>
          <a:lstStyle/>
          <a:p>
            <a:r>
              <a:rPr lang="es-CO" sz="900">
                <a:hlinkClick r:id="rId5" tooltip="https://en.wikipedia.org/wiki/Feedback"/>
              </a:rPr>
              <a:t>Esta foto</a:t>
            </a:r>
            <a:r>
              <a:rPr lang="es-CO" sz="900"/>
              <a:t> de Autor desconocido está bajo licencia </a:t>
            </a:r>
            <a:r>
              <a:rPr lang="es-CO" sz="900">
                <a:hlinkClick r:id="rId6" tooltip="https://creativecommons.org/licenses/by-sa/3.0/"/>
              </a:rPr>
              <a:t>CC BY-SA</a:t>
            </a:r>
            <a:endParaRPr lang="es-CO" sz="900"/>
          </a:p>
        </p:txBody>
      </p:sp>
      <p:sp>
        <p:nvSpPr>
          <p:cNvPr id="11" name="CuadroTexto 10">
            <a:extLst>
              <a:ext uri="{FF2B5EF4-FFF2-40B4-BE49-F238E27FC236}">
                <a16:creationId xmlns:a16="http://schemas.microsoft.com/office/drawing/2014/main" id="{82FD27BE-5F66-429C-AE27-34B1DA84FE6E}"/>
              </a:ext>
            </a:extLst>
          </p:cNvPr>
          <p:cNvSpPr txBox="1"/>
          <p:nvPr/>
        </p:nvSpPr>
        <p:spPr>
          <a:xfrm>
            <a:off x="1881809" y="1921565"/>
            <a:ext cx="2875721" cy="369332"/>
          </a:xfrm>
          <a:prstGeom prst="rect">
            <a:avLst/>
          </a:prstGeom>
          <a:noFill/>
        </p:spPr>
        <p:txBody>
          <a:bodyPr wrap="square" rtlCol="0">
            <a:spAutoFit/>
          </a:bodyPr>
          <a:lstStyle/>
          <a:p>
            <a:r>
              <a:rPr lang="es-CO" dirty="0"/>
              <a:t>No es esto</a:t>
            </a:r>
          </a:p>
        </p:txBody>
      </p:sp>
      <p:sp>
        <p:nvSpPr>
          <p:cNvPr id="12" name="CuadroTexto 11">
            <a:extLst>
              <a:ext uri="{FF2B5EF4-FFF2-40B4-BE49-F238E27FC236}">
                <a16:creationId xmlns:a16="http://schemas.microsoft.com/office/drawing/2014/main" id="{D5725D8B-F2B7-46A4-BFD3-1ED9A4AEF2E2}"/>
              </a:ext>
            </a:extLst>
          </p:cNvPr>
          <p:cNvSpPr txBox="1"/>
          <p:nvPr/>
        </p:nvSpPr>
        <p:spPr>
          <a:xfrm>
            <a:off x="7620000" y="2054087"/>
            <a:ext cx="2517913" cy="369332"/>
          </a:xfrm>
          <a:prstGeom prst="rect">
            <a:avLst/>
          </a:prstGeom>
          <a:noFill/>
        </p:spPr>
        <p:txBody>
          <a:bodyPr wrap="square" rtlCol="0">
            <a:spAutoFit/>
          </a:bodyPr>
          <a:lstStyle/>
          <a:p>
            <a:r>
              <a:rPr lang="es-CO" dirty="0"/>
              <a:t>Si es esto</a:t>
            </a:r>
          </a:p>
        </p:txBody>
      </p:sp>
    </p:spTree>
    <p:extLst>
      <p:ext uri="{BB962C8B-B14F-4D97-AF65-F5344CB8AC3E}">
        <p14:creationId xmlns:p14="http://schemas.microsoft.com/office/powerpoint/2010/main" val="2167455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5F8395-BA96-4318-BF33-C0C0E88C3F7D}"/>
              </a:ext>
            </a:extLst>
          </p:cNvPr>
          <p:cNvSpPr>
            <a:spLocks noGrp="1"/>
          </p:cNvSpPr>
          <p:nvPr>
            <p:ph type="title"/>
          </p:nvPr>
        </p:nvSpPr>
        <p:spPr/>
        <p:txBody>
          <a:bodyPr>
            <a:normAutofit fontScale="90000"/>
          </a:bodyPr>
          <a:lstStyle/>
          <a:p>
            <a:r>
              <a:rPr lang="es-MX" dirty="0">
                <a:effectLst/>
              </a:rPr>
              <a:t>Valoramos más la colaboración con el cliente que la negociación contractual.</a:t>
            </a:r>
            <a:br>
              <a:rPr lang="es-MX" dirty="0">
                <a:effectLst/>
              </a:rPr>
            </a:br>
            <a:endParaRPr lang="es-CO" dirty="0"/>
          </a:p>
        </p:txBody>
      </p:sp>
      <p:pic>
        <p:nvPicPr>
          <p:cNvPr id="6" name="Marcador de contenido 5">
            <a:extLst>
              <a:ext uri="{FF2B5EF4-FFF2-40B4-BE49-F238E27FC236}">
                <a16:creationId xmlns:a16="http://schemas.microsoft.com/office/drawing/2014/main" id="{49C31AEE-EC34-496F-8F9D-794212D8B138}"/>
              </a:ext>
            </a:extLst>
          </p:cNvPr>
          <p:cNvPicPr>
            <a:picLocks noGrp="1" noChangeAspect="1"/>
          </p:cNvPicPr>
          <p:nvPr>
            <p:ph sz="half"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691521" y="2886215"/>
            <a:ext cx="4762500" cy="2667000"/>
          </a:xfrm>
        </p:spPr>
      </p:pic>
      <p:pic>
        <p:nvPicPr>
          <p:cNvPr id="9" name="Marcador de contenido 8">
            <a:extLst>
              <a:ext uri="{FF2B5EF4-FFF2-40B4-BE49-F238E27FC236}">
                <a16:creationId xmlns:a16="http://schemas.microsoft.com/office/drawing/2014/main" id="{9655007D-14A0-4F14-B381-CBA06B1C4245}"/>
              </a:ext>
            </a:extLst>
          </p:cNvPr>
          <p:cNvPicPr>
            <a:picLocks noGrp="1" noChangeAspect="1"/>
          </p:cNvPicPr>
          <p:nvPr>
            <p:ph sz="half" idx="2"/>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96950" y="2624754"/>
            <a:ext cx="4762500" cy="3162300"/>
          </a:xfrm>
        </p:spPr>
      </p:pic>
      <p:sp>
        <p:nvSpPr>
          <p:cNvPr id="7" name="CuadroTexto 6">
            <a:extLst>
              <a:ext uri="{FF2B5EF4-FFF2-40B4-BE49-F238E27FC236}">
                <a16:creationId xmlns:a16="http://schemas.microsoft.com/office/drawing/2014/main" id="{B3EB430E-FBF1-4A63-9877-270E6AFC5538}"/>
              </a:ext>
            </a:extLst>
          </p:cNvPr>
          <p:cNvSpPr txBox="1"/>
          <p:nvPr/>
        </p:nvSpPr>
        <p:spPr>
          <a:xfrm>
            <a:off x="7195103" y="6255580"/>
            <a:ext cx="4762500" cy="230832"/>
          </a:xfrm>
          <a:prstGeom prst="rect">
            <a:avLst/>
          </a:prstGeom>
          <a:noFill/>
        </p:spPr>
        <p:txBody>
          <a:bodyPr wrap="square" rtlCol="0">
            <a:spAutoFit/>
          </a:bodyPr>
          <a:lstStyle/>
          <a:p>
            <a:r>
              <a:rPr lang="es-CO" sz="900">
                <a:hlinkClick r:id="rId3" tooltip="https://manuelgross.blogspot.com/2017/07/3-competencias-y-6-consejos-para.html"/>
              </a:rPr>
              <a:t>Esta foto</a:t>
            </a:r>
            <a:r>
              <a:rPr lang="es-CO" sz="900"/>
              <a:t> de Autor desconocido está bajo licencia </a:t>
            </a:r>
            <a:r>
              <a:rPr lang="es-CO" sz="900">
                <a:hlinkClick r:id="rId6" tooltip="https://creativecommons.org/licenses/by-nc-nd/3.0/"/>
              </a:rPr>
              <a:t>CC BY-NC-ND</a:t>
            </a:r>
            <a:endParaRPr lang="es-CO" sz="900"/>
          </a:p>
        </p:txBody>
      </p:sp>
      <p:sp>
        <p:nvSpPr>
          <p:cNvPr id="10" name="CuadroTexto 9">
            <a:extLst>
              <a:ext uri="{FF2B5EF4-FFF2-40B4-BE49-F238E27FC236}">
                <a16:creationId xmlns:a16="http://schemas.microsoft.com/office/drawing/2014/main" id="{D52D40E8-3A9E-4CFD-B68F-5DC0DEABA0E3}"/>
              </a:ext>
            </a:extLst>
          </p:cNvPr>
          <p:cNvSpPr txBox="1"/>
          <p:nvPr/>
        </p:nvSpPr>
        <p:spPr>
          <a:xfrm>
            <a:off x="996950" y="5826448"/>
            <a:ext cx="4762500" cy="230832"/>
          </a:xfrm>
          <a:prstGeom prst="rect">
            <a:avLst/>
          </a:prstGeom>
          <a:noFill/>
        </p:spPr>
        <p:txBody>
          <a:bodyPr wrap="square" rtlCol="0">
            <a:spAutoFit/>
          </a:bodyPr>
          <a:lstStyle/>
          <a:p>
            <a:r>
              <a:rPr lang="es-CO" sz="900">
                <a:hlinkClick r:id="rId5" tooltip="http://agendainmobiliariatv.blogspot.com/2013/06/errores-evitar-al-firmar-un-contrato-de.html"/>
              </a:rPr>
              <a:t>Esta foto</a:t>
            </a:r>
            <a:r>
              <a:rPr lang="es-CO" sz="900"/>
              <a:t> de Autor desconocido está bajo licencia </a:t>
            </a:r>
            <a:r>
              <a:rPr lang="es-CO" sz="900">
                <a:hlinkClick r:id="rId7" tooltip="https://creativecommons.org/licenses/by/3.0/"/>
              </a:rPr>
              <a:t>CC BY</a:t>
            </a:r>
            <a:endParaRPr lang="es-CO" sz="900"/>
          </a:p>
        </p:txBody>
      </p:sp>
      <p:sp>
        <p:nvSpPr>
          <p:cNvPr id="11" name="CuadroTexto 10">
            <a:extLst>
              <a:ext uri="{FF2B5EF4-FFF2-40B4-BE49-F238E27FC236}">
                <a16:creationId xmlns:a16="http://schemas.microsoft.com/office/drawing/2014/main" id="{A48F5BF4-752E-430B-8929-94B82B0BCA38}"/>
              </a:ext>
            </a:extLst>
          </p:cNvPr>
          <p:cNvSpPr txBox="1"/>
          <p:nvPr/>
        </p:nvSpPr>
        <p:spPr>
          <a:xfrm>
            <a:off x="2160104" y="2186609"/>
            <a:ext cx="2279374" cy="369332"/>
          </a:xfrm>
          <a:prstGeom prst="rect">
            <a:avLst/>
          </a:prstGeom>
          <a:noFill/>
        </p:spPr>
        <p:txBody>
          <a:bodyPr wrap="square" rtlCol="0">
            <a:spAutoFit/>
          </a:bodyPr>
          <a:lstStyle/>
          <a:p>
            <a:r>
              <a:rPr lang="es-CO" dirty="0"/>
              <a:t>No es esto</a:t>
            </a:r>
          </a:p>
        </p:txBody>
      </p:sp>
      <p:sp>
        <p:nvSpPr>
          <p:cNvPr id="12" name="CuadroTexto 11">
            <a:extLst>
              <a:ext uri="{FF2B5EF4-FFF2-40B4-BE49-F238E27FC236}">
                <a16:creationId xmlns:a16="http://schemas.microsoft.com/office/drawing/2014/main" id="{8931EBA0-5D17-42DE-BBB6-ECE8462700AD}"/>
              </a:ext>
            </a:extLst>
          </p:cNvPr>
          <p:cNvSpPr txBox="1"/>
          <p:nvPr/>
        </p:nvSpPr>
        <p:spPr>
          <a:xfrm>
            <a:off x="7553739" y="2186609"/>
            <a:ext cx="2716696" cy="369332"/>
          </a:xfrm>
          <a:prstGeom prst="rect">
            <a:avLst/>
          </a:prstGeom>
          <a:noFill/>
        </p:spPr>
        <p:txBody>
          <a:bodyPr wrap="square" rtlCol="0">
            <a:spAutoFit/>
          </a:bodyPr>
          <a:lstStyle/>
          <a:p>
            <a:r>
              <a:rPr lang="es-CO" dirty="0"/>
              <a:t>Es esto</a:t>
            </a:r>
          </a:p>
        </p:txBody>
      </p:sp>
    </p:spTree>
    <p:extLst>
      <p:ext uri="{BB962C8B-B14F-4D97-AF65-F5344CB8AC3E}">
        <p14:creationId xmlns:p14="http://schemas.microsoft.com/office/powerpoint/2010/main" val="2361952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D26555-21D4-42E0-BCF9-3B56943377DA}"/>
              </a:ext>
            </a:extLst>
          </p:cNvPr>
          <p:cNvSpPr>
            <a:spLocks noGrp="1"/>
          </p:cNvSpPr>
          <p:nvPr>
            <p:ph type="title"/>
          </p:nvPr>
        </p:nvSpPr>
        <p:spPr/>
        <p:txBody>
          <a:bodyPr>
            <a:normAutofit fontScale="90000"/>
          </a:bodyPr>
          <a:lstStyle/>
          <a:p>
            <a:r>
              <a:rPr lang="es-MX" dirty="0">
                <a:effectLst/>
              </a:rPr>
              <a:t>Valoramos más la respuesta al cambio que el seguimiento de un plan</a:t>
            </a:r>
            <a:br>
              <a:rPr lang="es-MX" dirty="0">
                <a:effectLst/>
              </a:rPr>
            </a:br>
            <a:endParaRPr lang="es-CO" dirty="0"/>
          </a:p>
        </p:txBody>
      </p:sp>
      <p:pic>
        <p:nvPicPr>
          <p:cNvPr id="6" name="Marcador de contenido 5">
            <a:extLst>
              <a:ext uri="{FF2B5EF4-FFF2-40B4-BE49-F238E27FC236}">
                <a16:creationId xmlns:a16="http://schemas.microsoft.com/office/drawing/2014/main" id="{94993FB8-980E-4BCC-9D0D-CE1A4D80C5C9}"/>
              </a:ext>
            </a:extLst>
          </p:cNvPr>
          <p:cNvPicPr>
            <a:picLocks noGrp="1" noChangeAspect="1"/>
          </p:cNvPicPr>
          <p:nvPr>
            <p:ph sz="half"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98009" y="2454724"/>
            <a:ext cx="4448634" cy="3336476"/>
          </a:xfrm>
        </p:spPr>
      </p:pic>
      <p:pic>
        <p:nvPicPr>
          <p:cNvPr id="9" name="Marcador de contenido 8">
            <a:extLst>
              <a:ext uri="{FF2B5EF4-FFF2-40B4-BE49-F238E27FC236}">
                <a16:creationId xmlns:a16="http://schemas.microsoft.com/office/drawing/2014/main" id="{458C71F5-BDDA-429B-8BB8-5E03EFC19E0B}"/>
              </a:ext>
            </a:extLst>
          </p:cNvPr>
          <p:cNvPicPr>
            <a:picLocks noGrp="1" noChangeAspect="1"/>
          </p:cNvPicPr>
          <p:nvPr>
            <p:ph sz="half" idx="2"/>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173788" y="2263733"/>
            <a:ext cx="5094287" cy="3351296"/>
          </a:xfrm>
        </p:spPr>
      </p:pic>
      <p:sp>
        <p:nvSpPr>
          <p:cNvPr id="7" name="CuadroTexto 6">
            <a:extLst>
              <a:ext uri="{FF2B5EF4-FFF2-40B4-BE49-F238E27FC236}">
                <a16:creationId xmlns:a16="http://schemas.microsoft.com/office/drawing/2014/main" id="{515E97CF-05BA-4325-B351-39C58D9CFC06}"/>
              </a:ext>
            </a:extLst>
          </p:cNvPr>
          <p:cNvSpPr txBox="1"/>
          <p:nvPr/>
        </p:nvSpPr>
        <p:spPr>
          <a:xfrm>
            <a:off x="1603513" y="1935921"/>
            <a:ext cx="2849217" cy="369957"/>
          </a:xfrm>
          <a:prstGeom prst="rect">
            <a:avLst/>
          </a:prstGeom>
          <a:noFill/>
        </p:spPr>
        <p:txBody>
          <a:bodyPr wrap="square" rtlCol="0">
            <a:spAutoFit/>
          </a:bodyPr>
          <a:lstStyle/>
          <a:p>
            <a:r>
              <a:rPr lang="es-CO" dirty="0"/>
              <a:t>No es solo esto</a:t>
            </a:r>
          </a:p>
        </p:txBody>
      </p:sp>
      <p:sp>
        <p:nvSpPr>
          <p:cNvPr id="10" name="CuadroTexto 9">
            <a:extLst>
              <a:ext uri="{FF2B5EF4-FFF2-40B4-BE49-F238E27FC236}">
                <a16:creationId xmlns:a16="http://schemas.microsoft.com/office/drawing/2014/main" id="{0D19FDFA-B91C-4FEE-B050-C5748029FC53}"/>
              </a:ext>
            </a:extLst>
          </p:cNvPr>
          <p:cNvSpPr txBox="1"/>
          <p:nvPr/>
        </p:nvSpPr>
        <p:spPr>
          <a:xfrm>
            <a:off x="6173788" y="5615029"/>
            <a:ext cx="5094287" cy="230832"/>
          </a:xfrm>
          <a:prstGeom prst="rect">
            <a:avLst/>
          </a:prstGeom>
          <a:noFill/>
        </p:spPr>
        <p:txBody>
          <a:bodyPr wrap="square" rtlCol="0">
            <a:spAutoFit/>
          </a:bodyPr>
          <a:lstStyle/>
          <a:p>
            <a:r>
              <a:rPr lang="es-CO" sz="900">
                <a:hlinkClick r:id="rId5" tooltip="http://blogueroforever.blogspot.com/2014/01/promotores-de-cambios.html"/>
              </a:rPr>
              <a:t>Esta foto</a:t>
            </a:r>
            <a:r>
              <a:rPr lang="es-CO" sz="900"/>
              <a:t> de Autor desconocido está bajo licencia </a:t>
            </a:r>
            <a:r>
              <a:rPr lang="es-CO" sz="900">
                <a:hlinkClick r:id="rId6" tooltip="https://creativecommons.org/licenses/by-nc-nd/3.0/"/>
              </a:rPr>
              <a:t>CC BY-NC-ND</a:t>
            </a:r>
            <a:endParaRPr lang="es-CO" sz="900"/>
          </a:p>
        </p:txBody>
      </p:sp>
      <p:sp>
        <p:nvSpPr>
          <p:cNvPr id="11" name="CuadroTexto 10">
            <a:extLst>
              <a:ext uri="{FF2B5EF4-FFF2-40B4-BE49-F238E27FC236}">
                <a16:creationId xmlns:a16="http://schemas.microsoft.com/office/drawing/2014/main" id="{4F9B288C-BD80-4533-9D93-5DA02BEE6CBD}"/>
              </a:ext>
            </a:extLst>
          </p:cNvPr>
          <p:cNvSpPr txBox="1"/>
          <p:nvPr/>
        </p:nvSpPr>
        <p:spPr>
          <a:xfrm>
            <a:off x="7328452" y="1736035"/>
            <a:ext cx="3127513" cy="369957"/>
          </a:xfrm>
          <a:prstGeom prst="rect">
            <a:avLst/>
          </a:prstGeom>
          <a:noFill/>
        </p:spPr>
        <p:txBody>
          <a:bodyPr wrap="square" rtlCol="0">
            <a:spAutoFit/>
          </a:bodyPr>
          <a:lstStyle/>
          <a:p>
            <a:r>
              <a:rPr lang="es-CO" dirty="0"/>
              <a:t>Es esto</a:t>
            </a:r>
          </a:p>
        </p:txBody>
      </p:sp>
    </p:spTree>
    <p:extLst>
      <p:ext uri="{BB962C8B-B14F-4D97-AF65-F5344CB8AC3E}">
        <p14:creationId xmlns:p14="http://schemas.microsoft.com/office/powerpoint/2010/main" val="1480372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94CA42-3B9C-4DF6-8A80-1F3703F38A26}"/>
              </a:ext>
            </a:extLst>
          </p:cNvPr>
          <p:cNvSpPr>
            <a:spLocks noGrp="1"/>
          </p:cNvSpPr>
          <p:nvPr>
            <p:ph type="ctrTitle"/>
          </p:nvPr>
        </p:nvSpPr>
        <p:spPr/>
        <p:txBody>
          <a:bodyPr/>
          <a:lstStyle/>
          <a:p>
            <a:r>
              <a:rPr lang="es-MX" dirty="0">
                <a:effectLst/>
              </a:rPr>
              <a:t>Los 12 principios del manifiesto ágil</a:t>
            </a:r>
            <a:br>
              <a:rPr lang="es-MX" dirty="0">
                <a:effectLst/>
              </a:rPr>
            </a:br>
            <a:endParaRPr lang="es-CO" dirty="0"/>
          </a:p>
        </p:txBody>
      </p:sp>
      <p:sp>
        <p:nvSpPr>
          <p:cNvPr id="3" name="Subtítulo 2">
            <a:extLst>
              <a:ext uri="{FF2B5EF4-FFF2-40B4-BE49-F238E27FC236}">
                <a16:creationId xmlns:a16="http://schemas.microsoft.com/office/drawing/2014/main" id="{17BD9295-BB54-48A2-81E2-CB28D96C0EC6}"/>
              </a:ext>
            </a:extLst>
          </p:cNvPr>
          <p:cNvSpPr>
            <a:spLocks noGrp="1"/>
          </p:cNvSpPr>
          <p:nvPr>
            <p:ph type="subTitle" idx="1"/>
          </p:nvPr>
        </p:nvSpPr>
        <p:spPr/>
        <p:txBody>
          <a:bodyPr/>
          <a:lstStyle/>
          <a:p>
            <a:r>
              <a:rPr lang="es-CO" dirty="0"/>
              <a:t>El manifiesto ágil tiene 12 elementos fundamentales:</a:t>
            </a:r>
          </a:p>
        </p:txBody>
      </p:sp>
    </p:spTree>
    <p:extLst>
      <p:ext uri="{BB962C8B-B14F-4D97-AF65-F5344CB8AC3E}">
        <p14:creationId xmlns:p14="http://schemas.microsoft.com/office/powerpoint/2010/main" val="2847083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935B59-E151-4AB9-AEC3-FCC589252616}"/>
              </a:ext>
            </a:extLst>
          </p:cNvPr>
          <p:cNvSpPr>
            <a:spLocks noGrp="1"/>
          </p:cNvSpPr>
          <p:nvPr>
            <p:ph type="title"/>
          </p:nvPr>
        </p:nvSpPr>
        <p:spPr/>
        <p:txBody>
          <a:bodyPr>
            <a:noAutofit/>
          </a:bodyPr>
          <a:lstStyle/>
          <a:p>
            <a:r>
              <a:rPr lang="es-MX" sz="2000" b="0" dirty="0">
                <a:effectLst/>
              </a:rPr>
              <a:t>1. </a:t>
            </a:r>
            <a:r>
              <a:rPr lang="es-MX" sz="2400" b="0" dirty="0">
                <a:effectLst/>
              </a:rPr>
              <a:t>Nuestra principal prioridad es satisfacer al cliente a través de la entrega temprana y continua de software de valor.</a:t>
            </a:r>
            <a:endParaRPr lang="es-CO" sz="2400" dirty="0"/>
          </a:p>
        </p:txBody>
      </p:sp>
      <p:pic>
        <p:nvPicPr>
          <p:cNvPr id="6" name="Marcador de contenido 5">
            <a:extLst>
              <a:ext uri="{FF2B5EF4-FFF2-40B4-BE49-F238E27FC236}">
                <a16:creationId xmlns:a16="http://schemas.microsoft.com/office/drawing/2014/main" id="{C6A737FF-86D1-4135-86D3-E811790040B0}"/>
              </a:ext>
            </a:extLst>
          </p:cNvPr>
          <p:cNvPicPr>
            <a:picLocks noGrp="1" noChangeAspect="1"/>
          </p:cNvPicPr>
          <p:nvPr>
            <p:ph sz="half"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57710" y="2424607"/>
            <a:ext cx="4016656" cy="3366593"/>
          </a:xfrm>
        </p:spPr>
      </p:pic>
      <p:pic>
        <p:nvPicPr>
          <p:cNvPr id="10" name="Marcador de contenido 9">
            <a:extLst>
              <a:ext uri="{FF2B5EF4-FFF2-40B4-BE49-F238E27FC236}">
                <a16:creationId xmlns:a16="http://schemas.microsoft.com/office/drawing/2014/main" id="{C1F3755E-A12A-40A0-A27B-731B36D55CBA}"/>
              </a:ext>
            </a:extLst>
          </p:cNvPr>
          <p:cNvPicPr>
            <a:picLocks noGrp="1" noChangeAspect="1"/>
          </p:cNvPicPr>
          <p:nvPr>
            <p:ph sz="half" idx="2"/>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173788" y="2983223"/>
            <a:ext cx="5094287" cy="1912317"/>
          </a:xfrm>
        </p:spPr>
      </p:pic>
      <p:sp>
        <p:nvSpPr>
          <p:cNvPr id="7" name="CuadroTexto 6">
            <a:extLst>
              <a:ext uri="{FF2B5EF4-FFF2-40B4-BE49-F238E27FC236}">
                <a16:creationId xmlns:a16="http://schemas.microsoft.com/office/drawing/2014/main" id="{96ABFDEC-4193-449A-AB81-5FC3B0524230}"/>
              </a:ext>
            </a:extLst>
          </p:cNvPr>
          <p:cNvSpPr txBox="1"/>
          <p:nvPr/>
        </p:nvSpPr>
        <p:spPr>
          <a:xfrm>
            <a:off x="1257710" y="5851060"/>
            <a:ext cx="4016656" cy="230832"/>
          </a:xfrm>
          <a:prstGeom prst="rect">
            <a:avLst/>
          </a:prstGeom>
          <a:noFill/>
        </p:spPr>
        <p:txBody>
          <a:bodyPr wrap="square" rtlCol="0">
            <a:spAutoFit/>
          </a:bodyPr>
          <a:lstStyle/>
          <a:p>
            <a:r>
              <a:rPr lang="es-CO" sz="900">
                <a:hlinkClick r:id="rId3" tooltip="http://gamarrasite.com/contenido/articulos/2304-sepa-por-que-un-cliente-insatisfecho-no-se-queja.html"/>
              </a:rPr>
              <a:t>Esta foto</a:t>
            </a:r>
            <a:r>
              <a:rPr lang="es-CO" sz="900"/>
              <a:t> de Autor desconocido está bajo licencia </a:t>
            </a:r>
            <a:r>
              <a:rPr lang="es-CO" sz="900">
                <a:hlinkClick r:id="rId6" tooltip="https://creativecommons.org/licenses/by-nc-nd/3.0/"/>
              </a:rPr>
              <a:t>CC BY-NC-ND</a:t>
            </a:r>
            <a:endParaRPr lang="es-CO" sz="900"/>
          </a:p>
        </p:txBody>
      </p:sp>
      <p:sp>
        <p:nvSpPr>
          <p:cNvPr id="8" name="CuadroTexto 7">
            <a:extLst>
              <a:ext uri="{FF2B5EF4-FFF2-40B4-BE49-F238E27FC236}">
                <a16:creationId xmlns:a16="http://schemas.microsoft.com/office/drawing/2014/main" id="{66CD4F61-2971-4509-9DBF-F6F776390D89}"/>
              </a:ext>
            </a:extLst>
          </p:cNvPr>
          <p:cNvSpPr txBox="1"/>
          <p:nvPr/>
        </p:nvSpPr>
        <p:spPr>
          <a:xfrm>
            <a:off x="1736035" y="1935921"/>
            <a:ext cx="2981739" cy="369332"/>
          </a:xfrm>
          <a:prstGeom prst="rect">
            <a:avLst/>
          </a:prstGeom>
          <a:noFill/>
        </p:spPr>
        <p:txBody>
          <a:bodyPr wrap="square" rtlCol="0">
            <a:spAutoFit/>
          </a:bodyPr>
          <a:lstStyle/>
          <a:p>
            <a:r>
              <a:rPr lang="es-CO" dirty="0"/>
              <a:t>No es esto</a:t>
            </a:r>
          </a:p>
        </p:txBody>
      </p:sp>
      <p:sp>
        <p:nvSpPr>
          <p:cNvPr id="11" name="CuadroTexto 10">
            <a:extLst>
              <a:ext uri="{FF2B5EF4-FFF2-40B4-BE49-F238E27FC236}">
                <a16:creationId xmlns:a16="http://schemas.microsoft.com/office/drawing/2014/main" id="{B7484F1B-CA21-4BDB-B543-1D4ED57BDBC4}"/>
              </a:ext>
            </a:extLst>
          </p:cNvPr>
          <p:cNvSpPr txBox="1"/>
          <p:nvPr/>
        </p:nvSpPr>
        <p:spPr>
          <a:xfrm>
            <a:off x="6173788" y="4895540"/>
            <a:ext cx="5094287" cy="230832"/>
          </a:xfrm>
          <a:prstGeom prst="rect">
            <a:avLst/>
          </a:prstGeom>
          <a:noFill/>
        </p:spPr>
        <p:txBody>
          <a:bodyPr wrap="square" rtlCol="0">
            <a:spAutoFit/>
          </a:bodyPr>
          <a:lstStyle/>
          <a:p>
            <a:r>
              <a:rPr lang="es-CO" sz="900">
                <a:hlinkClick r:id="rId5" tooltip="http://cristinaalvarez.es/diseno-de-newsletter-pozuelo-de-alarcon/"/>
              </a:rPr>
              <a:t>Esta foto</a:t>
            </a:r>
            <a:r>
              <a:rPr lang="es-CO" sz="900"/>
              <a:t> de Autor desconocido está bajo licencia </a:t>
            </a:r>
            <a:r>
              <a:rPr lang="es-CO" sz="900">
                <a:hlinkClick r:id="rId7" tooltip="https://creativecommons.org/licenses/by-nc-sa/3.0/"/>
              </a:rPr>
              <a:t>CC BY-SA-NC</a:t>
            </a:r>
            <a:endParaRPr lang="es-CO" sz="900"/>
          </a:p>
        </p:txBody>
      </p:sp>
      <p:sp>
        <p:nvSpPr>
          <p:cNvPr id="12" name="CuadroTexto 11">
            <a:extLst>
              <a:ext uri="{FF2B5EF4-FFF2-40B4-BE49-F238E27FC236}">
                <a16:creationId xmlns:a16="http://schemas.microsoft.com/office/drawing/2014/main" id="{A4DDFA04-A521-45D0-BE07-EE4ED8D8A403}"/>
              </a:ext>
            </a:extLst>
          </p:cNvPr>
          <p:cNvSpPr txBox="1"/>
          <p:nvPr/>
        </p:nvSpPr>
        <p:spPr>
          <a:xfrm>
            <a:off x="7103165" y="2424607"/>
            <a:ext cx="3498574" cy="369332"/>
          </a:xfrm>
          <a:prstGeom prst="rect">
            <a:avLst/>
          </a:prstGeom>
          <a:noFill/>
        </p:spPr>
        <p:txBody>
          <a:bodyPr wrap="square" rtlCol="0">
            <a:spAutoFit/>
          </a:bodyPr>
          <a:lstStyle/>
          <a:p>
            <a:r>
              <a:rPr lang="es-CO" dirty="0"/>
              <a:t>Es esto</a:t>
            </a:r>
          </a:p>
        </p:txBody>
      </p:sp>
    </p:spTree>
    <p:extLst>
      <p:ext uri="{BB962C8B-B14F-4D97-AF65-F5344CB8AC3E}">
        <p14:creationId xmlns:p14="http://schemas.microsoft.com/office/powerpoint/2010/main" val="4011972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55F322-5925-4DFB-8F62-661D7FBFECA5}"/>
              </a:ext>
            </a:extLst>
          </p:cNvPr>
          <p:cNvSpPr>
            <a:spLocks noGrp="1"/>
          </p:cNvSpPr>
          <p:nvPr>
            <p:ph type="title"/>
          </p:nvPr>
        </p:nvSpPr>
        <p:spPr/>
        <p:txBody>
          <a:bodyPr>
            <a:normAutofit fontScale="90000"/>
          </a:bodyPr>
          <a:lstStyle/>
          <a:p>
            <a:r>
              <a:rPr lang="es-MX" sz="2400" b="0" dirty="0">
                <a:effectLst/>
              </a:rPr>
              <a:t>2.  Son bienvenidos los requisitos cambiantes, incluso si llegan tarde al desarrollo. Los procesos ágiles se doblegan al cambio como ventaja competitiva para el cliente</a:t>
            </a:r>
            <a:r>
              <a:rPr lang="es-MX" b="0" dirty="0">
                <a:effectLst/>
              </a:rPr>
              <a:t>.</a:t>
            </a:r>
            <a:endParaRPr lang="es-CO" dirty="0"/>
          </a:p>
        </p:txBody>
      </p:sp>
      <p:pic>
        <p:nvPicPr>
          <p:cNvPr id="6" name="Marcador de contenido 5">
            <a:extLst>
              <a:ext uri="{FF2B5EF4-FFF2-40B4-BE49-F238E27FC236}">
                <a16:creationId xmlns:a16="http://schemas.microsoft.com/office/drawing/2014/main" id="{DB7EBE5F-BB5D-419B-8850-F8D9FE974D9B}"/>
              </a:ext>
            </a:extLst>
          </p:cNvPr>
          <p:cNvPicPr>
            <a:picLocks noGrp="1" noChangeAspect="1"/>
          </p:cNvPicPr>
          <p:nvPr>
            <p:ph sz="half"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13795" y="2458257"/>
            <a:ext cx="2732930" cy="2346633"/>
          </a:xfrm>
        </p:spPr>
      </p:pic>
      <p:pic>
        <p:nvPicPr>
          <p:cNvPr id="15" name="Marcador de contenido 14">
            <a:extLst>
              <a:ext uri="{FF2B5EF4-FFF2-40B4-BE49-F238E27FC236}">
                <a16:creationId xmlns:a16="http://schemas.microsoft.com/office/drawing/2014/main" id="{E9189838-5F21-489E-AB7B-5D3868255F1F}"/>
              </a:ext>
            </a:extLst>
          </p:cNvPr>
          <p:cNvPicPr>
            <a:picLocks noGrp="1" noChangeAspect="1"/>
          </p:cNvPicPr>
          <p:nvPr>
            <p:ph sz="half" idx="2"/>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670240" y="3047999"/>
            <a:ext cx="4829175" cy="2858915"/>
          </a:xfrm>
        </p:spPr>
      </p:pic>
      <p:sp>
        <p:nvSpPr>
          <p:cNvPr id="13" name="CuadroTexto 12">
            <a:extLst>
              <a:ext uri="{FF2B5EF4-FFF2-40B4-BE49-F238E27FC236}">
                <a16:creationId xmlns:a16="http://schemas.microsoft.com/office/drawing/2014/main" id="{56F09371-4CFE-4219-B274-C0B3B1B49B2E}"/>
              </a:ext>
            </a:extLst>
          </p:cNvPr>
          <p:cNvSpPr txBox="1"/>
          <p:nvPr/>
        </p:nvSpPr>
        <p:spPr>
          <a:xfrm>
            <a:off x="2093843" y="1935921"/>
            <a:ext cx="2213114" cy="369332"/>
          </a:xfrm>
          <a:prstGeom prst="rect">
            <a:avLst/>
          </a:prstGeom>
          <a:noFill/>
        </p:spPr>
        <p:txBody>
          <a:bodyPr wrap="square" rtlCol="0">
            <a:spAutoFit/>
          </a:bodyPr>
          <a:lstStyle/>
          <a:p>
            <a:r>
              <a:rPr lang="es-CO" dirty="0"/>
              <a:t>No es esto:</a:t>
            </a:r>
          </a:p>
        </p:txBody>
      </p:sp>
      <p:sp>
        <p:nvSpPr>
          <p:cNvPr id="16" name="CuadroTexto 15">
            <a:extLst>
              <a:ext uri="{FF2B5EF4-FFF2-40B4-BE49-F238E27FC236}">
                <a16:creationId xmlns:a16="http://schemas.microsoft.com/office/drawing/2014/main" id="{F86AB2FF-B637-451E-A032-BCA1B5AAEBF3}"/>
              </a:ext>
            </a:extLst>
          </p:cNvPr>
          <p:cNvSpPr txBox="1"/>
          <p:nvPr/>
        </p:nvSpPr>
        <p:spPr>
          <a:xfrm>
            <a:off x="6306344" y="5549106"/>
            <a:ext cx="4829175" cy="230832"/>
          </a:xfrm>
          <a:prstGeom prst="rect">
            <a:avLst/>
          </a:prstGeom>
          <a:noFill/>
        </p:spPr>
        <p:txBody>
          <a:bodyPr wrap="square" rtlCol="0">
            <a:spAutoFit/>
          </a:bodyPr>
          <a:lstStyle/>
          <a:p>
            <a:r>
              <a:rPr lang="es-CO" sz="900">
                <a:hlinkClick r:id="rId5" tooltip="http://www.mujeresdeempresa.com/innovacion-y-creatividad-de-donde-vienen-las-buenas-ideas/"/>
              </a:rPr>
              <a:t>Esta foto</a:t>
            </a:r>
            <a:r>
              <a:rPr lang="es-CO" sz="900"/>
              <a:t> de Autor desconocido está bajo licencia </a:t>
            </a:r>
            <a:r>
              <a:rPr lang="es-CO" sz="900">
                <a:hlinkClick r:id="rId6" tooltip="https://creativecommons.org/licenses/by-nc/3.0/"/>
              </a:rPr>
              <a:t>CC BY-NC</a:t>
            </a:r>
            <a:endParaRPr lang="es-CO" sz="900"/>
          </a:p>
        </p:txBody>
      </p:sp>
      <p:sp>
        <p:nvSpPr>
          <p:cNvPr id="17" name="CuadroTexto 16">
            <a:extLst>
              <a:ext uri="{FF2B5EF4-FFF2-40B4-BE49-F238E27FC236}">
                <a16:creationId xmlns:a16="http://schemas.microsoft.com/office/drawing/2014/main" id="{AD73E897-77CA-4A48-BF0C-AB82C995476D}"/>
              </a:ext>
            </a:extLst>
          </p:cNvPr>
          <p:cNvSpPr txBox="1"/>
          <p:nvPr/>
        </p:nvSpPr>
        <p:spPr>
          <a:xfrm>
            <a:off x="6970643" y="2458257"/>
            <a:ext cx="2358887" cy="369332"/>
          </a:xfrm>
          <a:prstGeom prst="rect">
            <a:avLst/>
          </a:prstGeom>
          <a:noFill/>
        </p:spPr>
        <p:txBody>
          <a:bodyPr wrap="square" rtlCol="0">
            <a:spAutoFit/>
          </a:bodyPr>
          <a:lstStyle/>
          <a:p>
            <a:r>
              <a:rPr lang="es-CO" dirty="0"/>
              <a:t>Es esto</a:t>
            </a:r>
          </a:p>
        </p:txBody>
      </p:sp>
    </p:spTree>
    <p:extLst>
      <p:ext uri="{BB962C8B-B14F-4D97-AF65-F5344CB8AC3E}">
        <p14:creationId xmlns:p14="http://schemas.microsoft.com/office/powerpoint/2010/main" val="4100007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75191B-3B0A-43D4-A671-25EE00AAF9C2}"/>
              </a:ext>
            </a:extLst>
          </p:cNvPr>
          <p:cNvSpPr>
            <a:spLocks noGrp="1"/>
          </p:cNvSpPr>
          <p:nvPr>
            <p:ph type="title"/>
          </p:nvPr>
        </p:nvSpPr>
        <p:spPr/>
        <p:txBody>
          <a:bodyPr>
            <a:noAutofit/>
          </a:bodyPr>
          <a:lstStyle/>
          <a:p>
            <a:r>
              <a:rPr lang="es-MX" sz="2400" b="0" dirty="0">
                <a:effectLst/>
              </a:rPr>
              <a:t>3. Entregar con frecuencia software que funcione, en periodos de un par de semanas hasta un par de meses, con preferencia en los periodos breves.</a:t>
            </a:r>
            <a:endParaRPr lang="es-CO" sz="2400" dirty="0"/>
          </a:p>
        </p:txBody>
      </p:sp>
      <p:pic>
        <p:nvPicPr>
          <p:cNvPr id="14" name="Marcador de contenido 13">
            <a:extLst>
              <a:ext uri="{FF2B5EF4-FFF2-40B4-BE49-F238E27FC236}">
                <a16:creationId xmlns:a16="http://schemas.microsoft.com/office/drawing/2014/main" id="{69774D64-D74A-4599-B63E-1C5724A699C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75006" y="2575635"/>
            <a:ext cx="5094287" cy="3056572"/>
          </a:xfrm>
        </p:spPr>
      </p:pic>
      <p:pic>
        <p:nvPicPr>
          <p:cNvPr id="11" name="Marcador de contenido 10">
            <a:extLst>
              <a:ext uri="{FF2B5EF4-FFF2-40B4-BE49-F238E27FC236}">
                <a16:creationId xmlns:a16="http://schemas.microsoft.com/office/drawing/2014/main" id="{D8C3970E-9B5B-49CF-9FD2-49B6BDDBC73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590261" y="3010694"/>
            <a:ext cx="3162714" cy="2488958"/>
          </a:xfrm>
        </p:spPr>
      </p:pic>
      <p:sp>
        <p:nvSpPr>
          <p:cNvPr id="12" name="CuadroTexto 11">
            <a:extLst>
              <a:ext uri="{FF2B5EF4-FFF2-40B4-BE49-F238E27FC236}">
                <a16:creationId xmlns:a16="http://schemas.microsoft.com/office/drawing/2014/main" id="{2F8E3524-B17D-40AC-91C4-AE97960703B6}"/>
              </a:ext>
            </a:extLst>
          </p:cNvPr>
          <p:cNvSpPr txBox="1"/>
          <p:nvPr/>
        </p:nvSpPr>
        <p:spPr>
          <a:xfrm>
            <a:off x="1855304" y="2411896"/>
            <a:ext cx="2610679" cy="369332"/>
          </a:xfrm>
          <a:prstGeom prst="rect">
            <a:avLst/>
          </a:prstGeom>
          <a:noFill/>
        </p:spPr>
        <p:txBody>
          <a:bodyPr wrap="square" rtlCol="0">
            <a:spAutoFit/>
          </a:bodyPr>
          <a:lstStyle/>
          <a:p>
            <a:r>
              <a:rPr lang="es-CO" dirty="0"/>
              <a:t>No es esto</a:t>
            </a:r>
          </a:p>
        </p:txBody>
      </p:sp>
      <p:sp>
        <p:nvSpPr>
          <p:cNvPr id="15" name="CuadroTexto 14">
            <a:extLst>
              <a:ext uri="{FF2B5EF4-FFF2-40B4-BE49-F238E27FC236}">
                <a16:creationId xmlns:a16="http://schemas.microsoft.com/office/drawing/2014/main" id="{A196350F-6403-4F14-9549-30788BF8B905}"/>
              </a:ext>
            </a:extLst>
          </p:cNvPr>
          <p:cNvSpPr txBox="1"/>
          <p:nvPr/>
        </p:nvSpPr>
        <p:spPr>
          <a:xfrm>
            <a:off x="6970643" y="1929304"/>
            <a:ext cx="2862470" cy="646331"/>
          </a:xfrm>
          <a:prstGeom prst="rect">
            <a:avLst/>
          </a:prstGeom>
          <a:noFill/>
        </p:spPr>
        <p:txBody>
          <a:bodyPr wrap="square" rtlCol="0">
            <a:spAutoFit/>
          </a:bodyPr>
          <a:lstStyle/>
          <a:p>
            <a:r>
              <a:rPr lang="es-CO" dirty="0"/>
              <a:t>Es esto</a:t>
            </a:r>
          </a:p>
          <a:p>
            <a:endParaRPr lang="es-CO" dirty="0"/>
          </a:p>
        </p:txBody>
      </p:sp>
    </p:spTree>
    <p:extLst>
      <p:ext uri="{BB962C8B-B14F-4D97-AF65-F5344CB8AC3E}">
        <p14:creationId xmlns:p14="http://schemas.microsoft.com/office/powerpoint/2010/main" val="33754839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TM04033921[[fn=Damasco]]</Template>
  <TotalTime>190</TotalTime>
  <Words>618</Words>
  <Application>Microsoft Office PowerPoint</Application>
  <PresentationFormat>Panorámica</PresentationFormat>
  <Paragraphs>70</Paragraphs>
  <Slides>20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Bookman Old Style</vt:lpstr>
      <vt:lpstr>Rockwell</vt:lpstr>
      <vt:lpstr>Damask</vt:lpstr>
      <vt:lpstr>Manifiesto agil</vt:lpstr>
      <vt:lpstr>Valoramos más a los individuos y su interacción que a los procesos y las herramientas </vt:lpstr>
      <vt:lpstr>Valoramos más el software que funciona que la documentación exhaustiva. </vt:lpstr>
      <vt:lpstr>Valoramos más la colaboración con el cliente que la negociación contractual. </vt:lpstr>
      <vt:lpstr>Valoramos más la respuesta al cambio que el seguimiento de un plan </vt:lpstr>
      <vt:lpstr>Los 12 principios del manifiesto ágil </vt:lpstr>
      <vt:lpstr>1. Nuestra principal prioridad es satisfacer al cliente a través de la entrega temprana y continua de software de valor.</vt:lpstr>
      <vt:lpstr>2.  Son bienvenidos los requisitos cambiantes, incluso si llegan tarde al desarrollo. Los procesos ágiles se doblegan al cambio como ventaja competitiva para el cliente.</vt:lpstr>
      <vt:lpstr>3. Entregar con frecuencia software que funcione, en periodos de un par de semanas hasta un par de meses, con preferencia en los periodos breves.</vt:lpstr>
      <vt:lpstr>4. Las personas del negocio y los desarrolladores deben trabajar juntos de forma cotidiana a través del proyecto.  </vt:lpstr>
      <vt:lpstr>5. Construcción de proyectos en torno a individuos motivados, dándoles la oportunidad y el respaldo que necesitan y procurándoles confianza para que realicen la tarea.</vt:lpstr>
      <vt:lpstr>6. La forma más eficiente y efectiva de comunicar información de ida y vuelta dentro de un equipo de desarrollo es mediante la conversación cara a cara.</vt:lpstr>
      <vt:lpstr>7. El software que funciona es la principal medida del progreso.</vt:lpstr>
      <vt:lpstr>8. Los procesos ágiles promueven el desarrollo sostenido. Los patrocinadores, desarrolladores y usuarios deben mantener un ritmo constante de forma indefinida.</vt:lpstr>
      <vt:lpstr>9. La atención continua a la excelencia técnica enaltece la agilidad.</vt:lpstr>
      <vt:lpstr>10. La simplicidad como arte de maximizar la cantidad de trabajo que se hace, es esencial</vt:lpstr>
      <vt:lpstr>11. Las mejores arquitecturas, requisitos y diseños emergen de equipos que se autoorganizan.</vt:lpstr>
      <vt:lpstr>12. En intervalos regulares, el equipo reflexiona sobre la forma de ser más efectivo y ajusta su conducta en consecuencia.</vt:lpstr>
      <vt:lpstr>Reflexión o conclusión</vt:lpstr>
      <vt:lpstr>integrante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Manifiesto agil</dc:title>
  <dc:creator>graspbedoya@gmail.com</dc:creator>
  <cp:lastModifiedBy>graspbedoya@gmail.com</cp:lastModifiedBy>
  <cp:revision>16</cp:revision>
  <dcterms:created xsi:type="dcterms:W3CDTF">2020-05-04T22:57:19Z</dcterms:created>
  <dcterms:modified xsi:type="dcterms:W3CDTF">2020-05-05T02:07:40Z</dcterms:modified>
</cp:coreProperties>
</file>