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6" d="100"/>
          <a:sy n="76" d="100"/>
        </p:scale>
        <p:origin x="-90" y="-6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67F315-C79C-4320-8DDB-819AA37A9472}"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B466D-7E03-4FF8-AC28-FDAEFDB49DD6}" type="slidenum">
              <a:rPr lang="en-US" smtClean="0"/>
              <a:t>‹#›</a:t>
            </a:fld>
            <a:endParaRPr lang="en-US"/>
          </a:p>
        </p:txBody>
      </p:sp>
    </p:spTree>
    <p:extLst>
      <p:ext uri="{BB962C8B-B14F-4D97-AF65-F5344CB8AC3E}">
        <p14:creationId xmlns:p14="http://schemas.microsoft.com/office/powerpoint/2010/main" val="1687154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67F315-C79C-4320-8DDB-819AA37A9472}"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B466D-7E03-4FF8-AC28-FDAEFDB49DD6}" type="slidenum">
              <a:rPr lang="en-US" smtClean="0"/>
              <a:t>‹#›</a:t>
            </a:fld>
            <a:endParaRPr lang="en-US"/>
          </a:p>
        </p:txBody>
      </p:sp>
    </p:spTree>
    <p:extLst>
      <p:ext uri="{BB962C8B-B14F-4D97-AF65-F5344CB8AC3E}">
        <p14:creationId xmlns:p14="http://schemas.microsoft.com/office/powerpoint/2010/main" val="1346369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67F315-C79C-4320-8DDB-819AA37A9472}"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B466D-7E03-4FF8-AC28-FDAEFDB49DD6}" type="slidenum">
              <a:rPr lang="en-US" smtClean="0"/>
              <a:t>‹#›</a:t>
            </a:fld>
            <a:endParaRPr lang="en-US"/>
          </a:p>
        </p:txBody>
      </p:sp>
    </p:spTree>
    <p:extLst>
      <p:ext uri="{BB962C8B-B14F-4D97-AF65-F5344CB8AC3E}">
        <p14:creationId xmlns:p14="http://schemas.microsoft.com/office/powerpoint/2010/main" val="2937854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67F315-C79C-4320-8DDB-819AA37A9472}"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B466D-7E03-4FF8-AC28-FDAEFDB49DD6}" type="slidenum">
              <a:rPr lang="en-US" smtClean="0"/>
              <a:t>‹#›</a:t>
            </a:fld>
            <a:endParaRPr lang="en-US"/>
          </a:p>
        </p:txBody>
      </p:sp>
    </p:spTree>
    <p:extLst>
      <p:ext uri="{BB962C8B-B14F-4D97-AF65-F5344CB8AC3E}">
        <p14:creationId xmlns:p14="http://schemas.microsoft.com/office/powerpoint/2010/main" val="4273317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67F315-C79C-4320-8DDB-819AA37A9472}"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B466D-7E03-4FF8-AC28-FDAEFDB49DD6}" type="slidenum">
              <a:rPr lang="en-US" smtClean="0"/>
              <a:t>‹#›</a:t>
            </a:fld>
            <a:endParaRPr lang="en-US"/>
          </a:p>
        </p:txBody>
      </p:sp>
    </p:spTree>
    <p:extLst>
      <p:ext uri="{BB962C8B-B14F-4D97-AF65-F5344CB8AC3E}">
        <p14:creationId xmlns:p14="http://schemas.microsoft.com/office/powerpoint/2010/main" val="268649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67F315-C79C-4320-8DDB-819AA37A9472}"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8B466D-7E03-4FF8-AC28-FDAEFDB49DD6}" type="slidenum">
              <a:rPr lang="en-US" smtClean="0"/>
              <a:t>‹#›</a:t>
            </a:fld>
            <a:endParaRPr lang="en-US"/>
          </a:p>
        </p:txBody>
      </p:sp>
    </p:spTree>
    <p:extLst>
      <p:ext uri="{BB962C8B-B14F-4D97-AF65-F5344CB8AC3E}">
        <p14:creationId xmlns:p14="http://schemas.microsoft.com/office/powerpoint/2010/main" val="949483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67F315-C79C-4320-8DDB-819AA37A9472}" type="datetimeFigureOut">
              <a:rPr lang="en-US" smtClean="0"/>
              <a:t>3/2/2021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8B466D-7E03-4FF8-AC28-FDAEFDB49DD6}" type="slidenum">
              <a:rPr lang="en-US" smtClean="0"/>
              <a:t>‹#›</a:t>
            </a:fld>
            <a:endParaRPr lang="en-US"/>
          </a:p>
        </p:txBody>
      </p:sp>
    </p:spTree>
    <p:extLst>
      <p:ext uri="{BB962C8B-B14F-4D97-AF65-F5344CB8AC3E}">
        <p14:creationId xmlns:p14="http://schemas.microsoft.com/office/powerpoint/2010/main" val="1446654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67F315-C79C-4320-8DDB-819AA37A9472}" type="datetimeFigureOut">
              <a:rPr lang="en-US" smtClean="0"/>
              <a:t>3/2/2021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8B466D-7E03-4FF8-AC28-FDAEFDB49DD6}" type="slidenum">
              <a:rPr lang="en-US" smtClean="0"/>
              <a:t>‹#›</a:t>
            </a:fld>
            <a:endParaRPr lang="en-US"/>
          </a:p>
        </p:txBody>
      </p:sp>
    </p:spTree>
    <p:extLst>
      <p:ext uri="{BB962C8B-B14F-4D97-AF65-F5344CB8AC3E}">
        <p14:creationId xmlns:p14="http://schemas.microsoft.com/office/powerpoint/2010/main" val="2837944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67F315-C79C-4320-8DDB-819AA37A9472}" type="datetimeFigureOut">
              <a:rPr lang="en-US" smtClean="0"/>
              <a:t>3/2/2021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8B466D-7E03-4FF8-AC28-FDAEFDB49DD6}" type="slidenum">
              <a:rPr lang="en-US" smtClean="0"/>
              <a:t>‹#›</a:t>
            </a:fld>
            <a:endParaRPr lang="en-US"/>
          </a:p>
        </p:txBody>
      </p:sp>
    </p:spTree>
    <p:extLst>
      <p:ext uri="{BB962C8B-B14F-4D97-AF65-F5344CB8AC3E}">
        <p14:creationId xmlns:p14="http://schemas.microsoft.com/office/powerpoint/2010/main" val="487410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67F315-C79C-4320-8DDB-819AA37A9472}"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8B466D-7E03-4FF8-AC28-FDAEFDB49DD6}" type="slidenum">
              <a:rPr lang="en-US" smtClean="0"/>
              <a:t>‹#›</a:t>
            </a:fld>
            <a:endParaRPr lang="en-US"/>
          </a:p>
        </p:txBody>
      </p:sp>
    </p:spTree>
    <p:extLst>
      <p:ext uri="{BB962C8B-B14F-4D97-AF65-F5344CB8AC3E}">
        <p14:creationId xmlns:p14="http://schemas.microsoft.com/office/powerpoint/2010/main" val="3301632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67F315-C79C-4320-8DDB-819AA37A9472}"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8B466D-7E03-4FF8-AC28-FDAEFDB49DD6}" type="slidenum">
              <a:rPr lang="en-US" smtClean="0"/>
              <a:t>‹#›</a:t>
            </a:fld>
            <a:endParaRPr lang="en-US"/>
          </a:p>
        </p:txBody>
      </p:sp>
    </p:spTree>
    <p:extLst>
      <p:ext uri="{BB962C8B-B14F-4D97-AF65-F5344CB8AC3E}">
        <p14:creationId xmlns:p14="http://schemas.microsoft.com/office/powerpoint/2010/main" val="59624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67F315-C79C-4320-8DDB-819AA37A9472}" type="datetimeFigureOut">
              <a:rPr lang="en-US" smtClean="0"/>
              <a:t>3/2/2021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8B466D-7E03-4FF8-AC28-FDAEFDB49DD6}" type="slidenum">
              <a:rPr lang="en-US" smtClean="0"/>
              <a:t>‹#›</a:t>
            </a:fld>
            <a:endParaRPr lang="en-US"/>
          </a:p>
        </p:txBody>
      </p:sp>
    </p:spTree>
    <p:extLst>
      <p:ext uri="{BB962C8B-B14F-4D97-AF65-F5344CB8AC3E}">
        <p14:creationId xmlns:p14="http://schemas.microsoft.com/office/powerpoint/2010/main" val="3202579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Big Mountain Resort</a:t>
            </a:r>
            <a:endParaRPr lang="en-US" dirty="0"/>
          </a:p>
        </p:txBody>
      </p:sp>
      <p:sp>
        <p:nvSpPr>
          <p:cNvPr id="3" name="Subtitle 2"/>
          <p:cNvSpPr>
            <a:spLocks noGrp="1"/>
          </p:cNvSpPr>
          <p:nvPr>
            <p:ph type="subTitle" idx="1"/>
          </p:nvPr>
        </p:nvSpPr>
        <p:spPr/>
        <p:txBody>
          <a:bodyPr/>
          <a:lstStyle/>
          <a:p>
            <a:r>
              <a:rPr lang="en-US" dirty="0" smtClean="0"/>
              <a:t>A Data-Driven Review of Pricing Strategies</a:t>
            </a:r>
            <a:endParaRPr lang="en-US" dirty="0"/>
          </a:p>
        </p:txBody>
      </p:sp>
    </p:spTree>
    <p:extLst>
      <p:ext uri="{BB962C8B-B14F-4D97-AF65-F5344CB8AC3E}">
        <p14:creationId xmlns:p14="http://schemas.microsoft.com/office/powerpoint/2010/main" val="2035871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Identification</a:t>
            </a:r>
            <a:endParaRPr lang="en-US" dirty="0"/>
          </a:p>
        </p:txBody>
      </p:sp>
      <p:sp>
        <p:nvSpPr>
          <p:cNvPr id="3" name="Content Placeholder 2"/>
          <p:cNvSpPr>
            <a:spLocks noGrp="1"/>
          </p:cNvSpPr>
          <p:nvPr>
            <p:ph idx="1"/>
          </p:nvPr>
        </p:nvSpPr>
        <p:spPr/>
        <p:txBody>
          <a:bodyPr/>
          <a:lstStyle/>
          <a:p>
            <a:pPr marL="0" indent="0" algn="ctr">
              <a:buNone/>
            </a:pPr>
            <a:r>
              <a:rPr lang="en-US" u="sng" dirty="0" smtClean="0"/>
              <a:t>There are two issues to address:</a:t>
            </a:r>
            <a:endParaRPr lang="en-US" dirty="0" smtClean="0"/>
          </a:p>
          <a:p>
            <a:pPr marL="514350" indent="-514350">
              <a:buFont typeface="+mj-lt"/>
              <a:buAutoNum type="arabicPeriod"/>
            </a:pPr>
            <a:r>
              <a:rPr lang="en-US" dirty="0" smtClean="0"/>
              <a:t>Based on resort characteristics, can Big Mountain Resort (“Resort”) increase its lift ticket prices?</a:t>
            </a:r>
          </a:p>
          <a:p>
            <a:pPr marL="514350" indent="-514350">
              <a:buFont typeface="+mj-lt"/>
              <a:buAutoNum type="arabicPeriod"/>
            </a:pPr>
            <a:r>
              <a:rPr lang="en-US" dirty="0" smtClean="0"/>
              <a:t>Evaluate selected proposals developed by Resort management to allow for increase to life ticket prices?</a:t>
            </a:r>
            <a:endParaRPr lang="en-US" dirty="0"/>
          </a:p>
        </p:txBody>
      </p:sp>
    </p:spTree>
    <p:extLst>
      <p:ext uri="{BB962C8B-B14F-4D97-AF65-F5344CB8AC3E}">
        <p14:creationId xmlns:p14="http://schemas.microsoft.com/office/powerpoint/2010/main" val="756077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Recommendations </a:t>
            </a:r>
            <a:r>
              <a:rPr lang="en-US" dirty="0" smtClean="0"/>
              <a:t>and </a:t>
            </a:r>
            <a:r>
              <a:rPr lang="en-US" dirty="0" smtClean="0"/>
              <a:t>Key Findings</a:t>
            </a:r>
            <a:endParaRPr lang="en-US" dirty="0"/>
          </a:p>
        </p:txBody>
      </p:sp>
      <p:sp>
        <p:nvSpPr>
          <p:cNvPr id="4" name="Content Placeholder 3"/>
          <p:cNvSpPr>
            <a:spLocks noGrp="1"/>
          </p:cNvSpPr>
          <p:nvPr>
            <p:ph sz="half" idx="1"/>
          </p:nvPr>
        </p:nvSpPr>
        <p:spPr>
          <a:xfrm>
            <a:off x="457200" y="1600200"/>
            <a:ext cx="4495800" cy="4525963"/>
          </a:xfrm>
        </p:spPr>
        <p:txBody>
          <a:bodyPr>
            <a:normAutofit lnSpcReduction="10000"/>
          </a:bodyPr>
          <a:lstStyle/>
          <a:p>
            <a:r>
              <a:rPr lang="en-US" sz="2000" dirty="0" smtClean="0"/>
              <a:t>Key drivers of lift prices are:</a:t>
            </a:r>
          </a:p>
          <a:p>
            <a:pPr lvl="1"/>
            <a:r>
              <a:rPr lang="en-US" sz="2000" dirty="0" smtClean="0"/>
              <a:t>Number of fast quads</a:t>
            </a:r>
          </a:p>
          <a:p>
            <a:pPr lvl="1"/>
            <a:r>
              <a:rPr lang="en-US" sz="2000" dirty="0" smtClean="0"/>
              <a:t>Number of runs</a:t>
            </a:r>
          </a:p>
          <a:p>
            <a:pPr lvl="1"/>
            <a:r>
              <a:rPr lang="en-US" sz="2000" dirty="0" smtClean="0"/>
              <a:t>Snow making capacity</a:t>
            </a:r>
          </a:p>
          <a:p>
            <a:pPr lvl="1"/>
            <a:r>
              <a:rPr lang="en-US" sz="2000" dirty="0" smtClean="0"/>
              <a:t>Vertical drop</a:t>
            </a:r>
          </a:p>
          <a:p>
            <a:r>
              <a:rPr lang="en-US" sz="2000" dirty="0" smtClean="0"/>
              <a:t>Based on the data, it appears that </a:t>
            </a:r>
            <a:r>
              <a:rPr lang="en-US" sz="2000" b="1" dirty="0" smtClean="0"/>
              <a:t>the Resort may be underpricing its lift tickets</a:t>
            </a:r>
            <a:r>
              <a:rPr lang="en-US" sz="2000" dirty="0" smtClean="0"/>
              <a:t> compared to the industry</a:t>
            </a:r>
          </a:p>
          <a:p>
            <a:r>
              <a:rPr lang="en-US" sz="2000" dirty="0" smtClean="0"/>
              <a:t>Management proposal to reduce the number of runs may be worth considering, but other proposals appear to either not impact pricing or not impact pricing enough to offset operating expenses</a:t>
            </a:r>
          </a:p>
        </p:txBody>
      </p:sp>
      <p:pic>
        <p:nvPicPr>
          <p:cNvPr id="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26148" y="2241175"/>
            <a:ext cx="3660651" cy="294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3198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Results and Analysis</a:t>
            </a:r>
            <a:endParaRPr lang="en-US" dirty="0"/>
          </a:p>
        </p:txBody>
      </p:sp>
      <p:sp>
        <p:nvSpPr>
          <p:cNvPr id="3" name="Content Placeholder 2"/>
          <p:cNvSpPr>
            <a:spLocks noGrp="1"/>
          </p:cNvSpPr>
          <p:nvPr>
            <p:ph idx="1"/>
          </p:nvPr>
        </p:nvSpPr>
        <p:spPr/>
        <p:txBody>
          <a:bodyPr/>
          <a:lstStyle/>
          <a:p>
            <a:r>
              <a:rPr lang="en-US" dirty="0" smtClean="0"/>
              <a:t>Based on key </a:t>
            </a:r>
            <a:r>
              <a:rPr lang="en-US" dirty="0"/>
              <a:t>industry data, With a current price of 81 USD and a modeled price of 99.83 USD (with a MAE of 10.26 USD), analysis of the data indicates that there is some room for an increase in prices without any changes, through the impact on the projected number of tickets purchased should be </a:t>
            </a:r>
            <a:r>
              <a:rPr lang="en-US" dirty="0" smtClean="0"/>
              <a:t>examined</a:t>
            </a:r>
            <a:endParaRPr lang="en-US" dirty="0"/>
          </a:p>
        </p:txBody>
      </p:sp>
    </p:spTree>
    <p:extLst>
      <p:ext uri="{BB962C8B-B14F-4D97-AF65-F5344CB8AC3E}">
        <p14:creationId xmlns:p14="http://schemas.microsoft.com/office/powerpoint/2010/main" val="3478202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t>
            </a:r>
            <a:r>
              <a:rPr lang="en-US" dirty="0"/>
              <a:t>R</a:t>
            </a:r>
            <a:r>
              <a:rPr lang="en-US" dirty="0" smtClean="0"/>
              <a:t>esults </a:t>
            </a:r>
            <a:r>
              <a:rPr lang="en-US" dirty="0" smtClean="0"/>
              <a:t>and </a:t>
            </a:r>
            <a:r>
              <a:rPr lang="en-US" dirty="0" smtClean="0"/>
              <a:t>Analysis</a:t>
            </a:r>
            <a:endParaRPr lang="en-US" dirty="0"/>
          </a:p>
        </p:txBody>
      </p:sp>
      <p:sp>
        <p:nvSpPr>
          <p:cNvPr id="3" name="Content Placeholder 2"/>
          <p:cNvSpPr>
            <a:spLocks noGrp="1"/>
          </p:cNvSpPr>
          <p:nvPr>
            <p:ph idx="1"/>
          </p:nvPr>
        </p:nvSpPr>
        <p:spPr/>
        <p:txBody>
          <a:bodyPr/>
          <a:lstStyle/>
          <a:p>
            <a:r>
              <a:rPr lang="en-US" sz="2400" dirty="0" smtClean="0"/>
              <a:t>A </a:t>
            </a:r>
            <a:r>
              <a:rPr lang="en-US" sz="2400" dirty="0"/>
              <a:t>limited number of run closures may be considered, but as the number of runs closed increased, it appears that pricing power erodes </a:t>
            </a:r>
            <a:r>
              <a:rPr lang="en-US" sz="2400" dirty="0" smtClean="0"/>
              <a:t>rapidly (please see page 5)</a:t>
            </a:r>
            <a:endParaRPr lang="en-US" sz="2400" dirty="0"/>
          </a:p>
          <a:p>
            <a:r>
              <a:rPr lang="en-US" sz="2400" dirty="0"/>
              <a:t>Increasing the vertical drop of the  Resort and providing the corresponding lift service provides additional pricing </a:t>
            </a:r>
            <a:r>
              <a:rPr lang="en-US" sz="2400" dirty="0" smtClean="0"/>
              <a:t>power of an estimated $1mm, </a:t>
            </a:r>
            <a:r>
              <a:rPr lang="en-US" sz="2400" dirty="0"/>
              <a:t>but is likely outweighed by increased operating </a:t>
            </a:r>
            <a:r>
              <a:rPr lang="en-US" sz="2400" dirty="0" smtClean="0"/>
              <a:t>expenses of an estimated $1.5mm</a:t>
            </a:r>
            <a:endParaRPr lang="en-US" sz="2400" dirty="0"/>
          </a:p>
          <a:p>
            <a:r>
              <a:rPr lang="en-US" sz="2400" dirty="0"/>
              <a:t>Minor alterations to snowmaking capacity and the length of the longest run appear to provide  little pricing power </a:t>
            </a:r>
          </a:p>
          <a:p>
            <a:endParaRPr lang="en-US" dirty="0"/>
          </a:p>
        </p:txBody>
      </p:sp>
    </p:spTree>
    <p:extLst>
      <p:ext uri="{BB962C8B-B14F-4D97-AF65-F5344CB8AC3E}">
        <p14:creationId xmlns:p14="http://schemas.microsoft.com/office/powerpoint/2010/main" val="4267991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Results and Analysis</a:t>
            </a:r>
            <a:endParaRPr lang="en-US" dirty="0"/>
          </a:p>
        </p:txBody>
      </p:sp>
      <p:sp>
        <p:nvSpPr>
          <p:cNvPr id="3" name="Content Placeholder 2"/>
          <p:cNvSpPr>
            <a:spLocks noGrp="1"/>
          </p:cNvSpPr>
          <p:nvPr>
            <p:ph idx="1"/>
          </p:nvPr>
        </p:nvSpPr>
        <p:spPr/>
        <p:txBody>
          <a:bodyPr>
            <a:normAutofit/>
          </a:bodyPr>
          <a:lstStyle/>
          <a:p>
            <a:pPr marL="0" indent="0" algn="ctr">
              <a:buNone/>
            </a:pPr>
            <a:r>
              <a:rPr lang="en-US" sz="2800" dirty="0" smtClean="0"/>
              <a:t>Model projections show significant decrease in prices after closing two runs</a:t>
            </a:r>
            <a:endParaRPr lang="en-US" sz="2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8924" y="2667000"/>
            <a:ext cx="5876925" cy="317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7991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and </a:t>
            </a:r>
            <a:r>
              <a:rPr lang="en-US" dirty="0" smtClean="0"/>
              <a:t>Conclusion</a:t>
            </a:r>
            <a:endParaRPr lang="en-US" dirty="0"/>
          </a:p>
        </p:txBody>
      </p:sp>
      <p:sp>
        <p:nvSpPr>
          <p:cNvPr id="5" name="Content Placeholder 4"/>
          <p:cNvSpPr>
            <a:spLocks noGrp="1"/>
          </p:cNvSpPr>
          <p:nvPr>
            <p:ph sz="half" idx="1"/>
          </p:nvPr>
        </p:nvSpPr>
        <p:spPr/>
        <p:txBody>
          <a:bodyPr>
            <a:normAutofit fontScale="92500" lnSpcReduction="10000"/>
          </a:bodyPr>
          <a:lstStyle/>
          <a:p>
            <a:r>
              <a:rPr lang="en-US" sz="2400" dirty="0" smtClean="0"/>
              <a:t>Resort should explore raising ticket prices, but other strategies may have limited benefits</a:t>
            </a:r>
          </a:p>
          <a:p>
            <a:r>
              <a:rPr lang="en-US" sz="2400" dirty="0" smtClean="0"/>
              <a:t>Changes need to be considered in context of expenses and overall demand especially considering where Resorts lift tickets are currently priced</a:t>
            </a:r>
            <a:endParaRPr lang="en-US" sz="2400" dirty="0"/>
          </a:p>
          <a:p>
            <a:r>
              <a:rPr lang="en-US" sz="2400" dirty="0" smtClean="0"/>
              <a:t>Additional data, some of which may be relatively easy to obtain could significantly increase utility of the model</a:t>
            </a:r>
            <a:endParaRPr lang="en-US" sz="2400" dirty="0"/>
          </a:p>
        </p:txBody>
      </p:sp>
      <p:sp>
        <p:nvSpPr>
          <p:cNvPr id="6" name="Content Placeholder 5"/>
          <p:cNvSpPr>
            <a:spLocks noGrp="1"/>
          </p:cNvSpPr>
          <p:nvPr>
            <p:ph sz="half" idx="2"/>
          </p:nvPr>
        </p:nvSpPr>
        <p:spPr/>
        <p:txBody>
          <a:bodyPr>
            <a:normAutofit fontScale="92500" lnSpcReduction="10000"/>
          </a:bodyPr>
          <a:lstStyle/>
          <a:p>
            <a:endParaRPr 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514600"/>
            <a:ext cx="3676650" cy="264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7991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352</Words>
  <Application>Microsoft Office PowerPoint</Application>
  <PresentationFormat>On-screen Show (4:3)</PresentationFormat>
  <Paragraphs>26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Big Mountain Resort</vt:lpstr>
      <vt:lpstr>Problem Identification</vt:lpstr>
      <vt:lpstr>Recommendations and Key Findings</vt:lpstr>
      <vt:lpstr>Model Results and Analysis</vt:lpstr>
      <vt:lpstr>Model Results and Analysis</vt:lpstr>
      <vt:lpstr>Model Results and Analysis</vt:lpstr>
      <vt:lpstr>Summary and 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dc:creator>
  <cp:lastModifiedBy>Jonathan</cp:lastModifiedBy>
  <cp:revision>11</cp:revision>
  <dcterms:created xsi:type="dcterms:W3CDTF">2021-03-01T19:54:39Z</dcterms:created>
  <dcterms:modified xsi:type="dcterms:W3CDTF">2021-03-02T16:47:38Z</dcterms:modified>
</cp:coreProperties>
</file>