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9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6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3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2096E3-2730-449D-8FC2-84F0EF5D45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3857BBE-1256-41F3-97B2-AF6E2A5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A200-3DF8-4758-BBED-ED8696D00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Neighborhoods for Luxury Apartment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DFD8-3FF0-461E-B4DE-3D636E8AC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Coursera Capstone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6786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ADEE-6C2E-4546-89C3-EA440A54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7DE2-68F0-4540-A7C7-B5665564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Luxury apartments are expensive to build, however, have tremendous potential for Return On Investment (ROI)</a:t>
            </a:r>
          </a:p>
          <a:p>
            <a:r>
              <a:rPr lang="en-US" dirty="0"/>
              <a:t>Developers need a way to quickly assess multiple areas to determine where to build the luxury apartments for a maximum ROI</a:t>
            </a:r>
          </a:p>
          <a:p>
            <a:endParaRPr lang="en-US" dirty="0"/>
          </a:p>
          <a:p>
            <a:r>
              <a:rPr lang="en-US" dirty="0"/>
              <a:t>The problem to be answered 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“Which city is most likely to attract the most demand for a luxury apartment to maximize potential ROI?”</a:t>
            </a:r>
          </a:p>
        </p:txBody>
      </p:sp>
    </p:spTree>
    <p:extLst>
      <p:ext uri="{BB962C8B-B14F-4D97-AF65-F5344CB8AC3E}">
        <p14:creationId xmlns:p14="http://schemas.microsoft.com/office/powerpoint/2010/main" val="147858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3CE7-AAFE-45EC-ADA2-4D9D4DF8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D480-E59B-4DA7-AA1D-DF9C6214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cities were used as example for the code as the cities are user-defined and can be changed to explore many different areas</a:t>
            </a:r>
          </a:p>
          <a:p>
            <a:pPr lvl="1"/>
            <a:r>
              <a:rPr lang="en-US" dirty="0"/>
              <a:t>Alexandria, Atlanta, Birmingham, Denver, Seattle</a:t>
            </a:r>
          </a:p>
          <a:p>
            <a:r>
              <a:rPr lang="en-US" dirty="0"/>
              <a:t>Using the Foursquare API, venues within four kilometers of each city center were found and details for each captured</a:t>
            </a:r>
          </a:p>
          <a:p>
            <a:r>
              <a:rPr lang="en-US" dirty="0"/>
              <a:t>Venue details were used to determine which city is best for development</a:t>
            </a:r>
          </a:p>
          <a:p>
            <a:endParaRPr lang="en-US" dirty="0"/>
          </a:p>
          <a:p>
            <a:r>
              <a:rPr lang="en-US" dirty="0"/>
              <a:t>The data was further cut down later in the tool via Machine Learning code to create a dataset that better fit the problem</a:t>
            </a:r>
          </a:p>
        </p:txBody>
      </p:sp>
    </p:spTree>
    <p:extLst>
      <p:ext uri="{BB962C8B-B14F-4D97-AF65-F5344CB8AC3E}">
        <p14:creationId xmlns:p14="http://schemas.microsoft.com/office/powerpoint/2010/main" val="27957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68AC-49BF-431A-B078-3A29D20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16C0-CF9C-49D2-ACA8-35081D3B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K-Means Clustering, a large dataset of venues surrounding a city is categorized into different sets and compared</a:t>
            </a:r>
          </a:p>
          <a:p>
            <a:r>
              <a:rPr lang="en-US" dirty="0"/>
              <a:t>This process is iterated multiple times for each city with random points to find the dataset that provides the best set to compare against the other cities</a:t>
            </a:r>
          </a:p>
          <a:p>
            <a:pPr lvl="1"/>
            <a:r>
              <a:rPr lang="en-US" dirty="0"/>
              <a:t>This is done to prevent a grouping or spacing of venues unique to a location to give an unfair advantage to one location over another</a:t>
            </a:r>
          </a:p>
          <a:p>
            <a:r>
              <a:rPr lang="en-US" dirty="0"/>
              <a:t>The method splits the venue locations between two sets and compares the sets against each other, providing a “center” location for final results</a:t>
            </a:r>
          </a:p>
        </p:txBody>
      </p:sp>
    </p:spTree>
    <p:extLst>
      <p:ext uri="{BB962C8B-B14F-4D97-AF65-F5344CB8AC3E}">
        <p14:creationId xmlns:p14="http://schemas.microsoft.com/office/powerpoint/2010/main" val="88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68AC-49BF-431A-B078-3A29D20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CA2DCE-4A81-4D5E-8670-BBC91149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7" y="2839014"/>
            <a:ext cx="3753294" cy="2519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62EFD-0CEA-40B0-B8D1-02154D19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53" y="2863265"/>
            <a:ext cx="3753294" cy="2506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59F24-14EE-49B5-9D12-F02D02DDD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729" y="2863265"/>
            <a:ext cx="3753294" cy="2529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1C6BE-CFCA-420A-89AA-8AC5AE1704A6}"/>
              </a:ext>
            </a:extLst>
          </p:cNvPr>
          <p:cNvSpPr txBox="1"/>
          <p:nvPr/>
        </p:nvSpPr>
        <p:spPr>
          <a:xfrm>
            <a:off x="3831740" y="2046144"/>
            <a:ext cx="507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of K-Means Clustering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DAD08-1A95-412E-AD6D-246521FB7D01}"/>
              </a:ext>
            </a:extLst>
          </p:cNvPr>
          <p:cNvSpPr txBox="1"/>
          <p:nvPr/>
        </p:nvSpPr>
        <p:spPr>
          <a:xfrm>
            <a:off x="838200" y="5358851"/>
            <a:ext cx="2921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and Random point</a:t>
            </a:r>
            <a:br>
              <a:rPr lang="en-US" sz="2000" dirty="0"/>
            </a:br>
            <a:r>
              <a:rPr lang="en-US" sz="2000" dirty="0"/>
              <a:t>with venues split between</a:t>
            </a:r>
            <a:br>
              <a:rPr lang="en-US" sz="2000" dirty="0"/>
            </a:br>
            <a:r>
              <a:rPr lang="en-US" sz="2000" dirty="0"/>
              <a:t>the two, appropriately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8D393-8C56-4692-A03D-B03048DCAE77}"/>
              </a:ext>
            </a:extLst>
          </p:cNvPr>
          <p:cNvSpPr txBox="1"/>
          <p:nvPr/>
        </p:nvSpPr>
        <p:spPr>
          <a:xfrm>
            <a:off x="4791722" y="5358850"/>
            <a:ext cx="28296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First iteration of K-Means</a:t>
            </a:r>
            <a:br>
              <a:rPr lang="en-US" sz="2000" dirty="0"/>
            </a:br>
            <a:r>
              <a:rPr lang="en-US" sz="2000" dirty="0"/>
              <a:t>Clustering attempting to </a:t>
            </a:r>
            <a:br>
              <a:rPr lang="en-US" sz="2000" dirty="0"/>
            </a:br>
            <a:r>
              <a:rPr lang="en-US" sz="2000" dirty="0"/>
              <a:t>optimize center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23C7B-13A3-41D3-86D8-E47C258AD2DF}"/>
              </a:ext>
            </a:extLst>
          </p:cNvPr>
          <p:cNvSpPr txBox="1"/>
          <p:nvPr/>
        </p:nvSpPr>
        <p:spPr>
          <a:xfrm>
            <a:off x="8462615" y="5392571"/>
            <a:ext cx="3244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 continues to iterate until</a:t>
            </a:r>
            <a:br>
              <a:rPr lang="en-US" sz="2000" dirty="0"/>
            </a:br>
            <a:r>
              <a:rPr lang="en-US" sz="2000" dirty="0"/>
              <a:t>centers no longer need to be</a:t>
            </a:r>
            <a:br>
              <a:rPr lang="en-US" sz="2000" dirty="0"/>
            </a:br>
            <a:r>
              <a:rPr lang="en-US" sz="2000" dirty="0"/>
              <a:t>moved</a:t>
            </a:r>
          </a:p>
        </p:txBody>
      </p:sp>
    </p:spTree>
    <p:extLst>
      <p:ext uri="{BB962C8B-B14F-4D97-AF65-F5344CB8AC3E}">
        <p14:creationId xmlns:p14="http://schemas.microsoft.com/office/powerpoint/2010/main" val="403428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68AC-49BF-431A-B078-3A29D20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a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16C0-CF9C-49D2-ACA8-35081D3B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each city’s venue dataset is determined and recorded, the tool begins to score each city</a:t>
            </a:r>
          </a:p>
          <a:p>
            <a:r>
              <a:rPr lang="en-US" dirty="0"/>
              <a:t>The venues’ ratings out of ten, as determined by the Foursquare user database, are averaged together</a:t>
            </a:r>
          </a:p>
          <a:p>
            <a:r>
              <a:rPr lang="en-US" dirty="0"/>
              <a:t>The number of unique venue categories for each city is summed and divided by 50</a:t>
            </a:r>
          </a:p>
          <a:p>
            <a:pPr lvl="1"/>
            <a:r>
              <a:rPr lang="en-US" dirty="0"/>
              <a:t>The maximum amount of results Foursquare can deliver is 500</a:t>
            </a:r>
          </a:p>
          <a:p>
            <a:pPr lvl="1"/>
            <a:r>
              <a:rPr lang="en-US" dirty="0"/>
              <a:t>This allows a max score of 10 in the category of uniqueness</a:t>
            </a:r>
          </a:p>
          <a:p>
            <a:r>
              <a:rPr lang="en-US" dirty="0"/>
              <a:t>The two scores are added together for each city to provide a rating between 0 and 20 for each city to be compared to each other </a:t>
            </a:r>
          </a:p>
        </p:txBody>
      </p:sp>
    </p:spTree>
    <p:extLst>
      <p:ext uri="{BB962C8B-B14F-4D97-AF65-F5344CB8AC3E}">
        <p14:creationId xmlns:p14="http://schemas.microsoft.com/office/powerpoint/2010/main" val="279856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68AC-49BF-431A-B078-3A29D20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Example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16C0-CF9C-49D2-ACA8-35081D3B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280" y="5346040"/>
            <a:ext cx="1405269" cy="3625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/>
              <a:t>Tool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2FFC5-6A34-4A1B-9B89-A1718761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65" y="2903760"/>
            <a:ext cx="6428270" cy="2741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B92869-D255-4DB4-AE4D-9E285684426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619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 tool provides the results and some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4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68AC-49BF-431A-B078-3A29D20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16C0-CF9C-49D2-ACA8-35081D3B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compare multiple cities to determine which is best for luxury apartment development built and easy to use</a:t>
            </a:r>
          </a:p>
          <a:p>
            <a:r>
              <a:rPr lang="en-US" dirty="0"/>
              <a:t>More factors should be used to improve the tool’s accuracy</a:t>
            </a:r>
          </a:p>
          <a:p>
            <a:pPr lvl="1"/>
            <a:r>
              <a:rPr lang="en-US" dirty="0"/>
              <a:t>Cost of Living</a:t>
            </a:r>
          </a:p>
          <a:p>
            <a:pPr lvl="1"/>
            <a:r>
              <a:rPr lang="en-US" dirty="0"/>
              <a:t>City Growth</a:t>
            </a:r>
          </a:p>
          <a:p>
            <a:pPr lvl="1"/>
            <a:r>
              <a:rPr lang="en-US" dirty="0"/>
              <a:t>Zoning Laws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62271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470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Analyzing Neighborhoods for Luxury Apartment Development</vt:lpstr>
      <vt:lpstr>Problem</vt:lpstr>
      <vt:lpstr>Data</vt:lpstr>
      <vt:lpstr>K-Means Clustering</vt:lpstr>
      <vt:lpstr>K-Means Clustering</vt:lpstr>
      <vt:lpstr>Scoring a City</vt:lpstr>
      <vt:lpstr>Problem  Example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Neighborhoods for Luxury Apartment Development</dc:title>
  <dc:creator>Justin Clark</dc:creator>
  <cp:lastModifiedBy>Justin Clark</cp:lastModifiedBy>
  <cp:revision>5</cp:revision>
  <dcterms:created xsi:type="dcterms:W3CDTF">2020-05-22T18:34:15Z</dcterms:created>
  <dcterms:modified xsi:type="dcterms:W3CDTF">2020-05-22T19:26:40Z</dcterms:modified>
</cp:coreProperties>
</file>