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6"/>
  </p:notesMasterIdLst>
  <p:sldIdLst>
    <p:sldId id="256" r:id="rId2"/>
    <p:sldId id="257" r:id="rId3"/>
    <p:sldId id="259" r:id="rId4"/>
    <p:sldId id="258" r:id="rId5"/>
    <p:sldId id="263" r:id="rId6"/>
    <p:sldId id="271" r:id="rId7"/>
    <p:sldId id="260" r:id="rId8"/>
    <p:sldId id="286" r:id="rId9"/>
    <p:sldId id="262" r:id="rId10"/>
    <p:sldId id="261" r:id="rId11"/>
    <p:sldId id="264" r:id="rId12"/>
    <p:sldId id="270" r:id="rId13"/>
    <p:sldId id="265" r:id="rId14"/>
    <p:sldId id="275" r:id="rId15"/>
    <p:sldId id="266" r:id="rId16"/>
    <p:sldId id="272" r:id="rId17"/>
    <p:sldId id="273" r:id="rId18"/>
    <p:sldId id="274" r:id="rId19"/>
    <p:sldId id="267" r:id="rId20"/>
    <p:sldId id="287" r:id="rId21"/>
    <p:sldId id="288" r:id="rId22"/>
    <p:sldId id="289" r:id="rId23"/>
    <p:sldId id="290" r:id="rId24"/>
    <p:sldId id="268" r:id="rId25"/>
    <p:sldId id="291" r:id="rId26"/>
    <p:sldId id="292" r:id="rId27"/>
    <p:sldId id="293" r:id="rId28"/>
    <p:sldId id="294" r:id="rId29"/>
    <p:sldId id="295" r:id="rId30"/>
    <p:sldId id="296" r:id="rId31"/>
    <p:sldId id="298" r:id="rId32"/>
    <p:sldId id="297" r:id="rId33"/>
    <p:sldId id="299" r:id="rId34"/>
    <p:sldId id="300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3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4E2B3-4403-4393-BB8B-AE854F842FFB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576B6-BA25-48A5-995A-4330F3F4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5/19/2009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F7D0-54BE-4AFB-B0FC-FA5E364208B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290" name="Picture 2" descr="http://www.eurotcl.org/2009/Images/banner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 rot="16200000">
            <a:off x="-1153280" y="5268083"/>
            <a:ext cx="2743200" cy="43663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s.decoster@gmail.com?subject=Wub%20tutorial%20EuroTcl%20200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tcl.tk:30008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wu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google.com/p/wubwik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Wu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tcl.tk/_wub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wubwikit/source/browse/#svn/trunk/wubexampl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 err="1" smtClean="0"/>
              <a:t>Wub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tutorial</a:t>
            </a:r>
          </a:p>
          <a:p>
            <a:endParaRPr lang="en-US" sz="2400" dirty="0" smtClean="0"/>
          </a:p>
          <a:p>
            <a:r>
              <a:rPr lang="en-US" sz="2400" dirty="0">
                <a:hlinkClick r:id="rId3"/>
              </a:rPr>
              <a:t>j</a:t>
            </a:r>
            <a:r>
              <a:rPr lang="en-US" sz="2400" dirty="0" smtClean="0">
                <a:hlinkClick r:id="rId3"/>
              </a:rPr>
              <a:t>os.decoster@gmail.com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74754" name="Picture 2" descr="http://www.eurotcl.org/2009/Images/banne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-1249390" y="5135590"/>
            <a:ext cx="2971800" cy="4730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dataflow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Httpd</a:t>
            </a:r>
            <a:r>
              <a:rPr lang="en-US" dirty="0" smtClean="0"/>
              <a:t> module converts HTTP client request into </a:t>
            </a:r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Caching and blocking based on </a:t>
            </a:r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</a:t>
            </a:r>
            <a:endParaRPr lang="en-US" dirty="0" smtClean="0"/>
          </a:p>
          <a:p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are transformed into </a:t>
            </a:r>
            <a:r>
              <a:rPr lang="en-US" i="1" dirty="0" smtClean="0"/>
              <a:t>response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 by the web application using </a:t>
            </a:r>
            <a:r>
              <a:rPr lang="en-US" dirty="0" err="1" smtClean="0"/>
              <a:t>Wub</a:t>
            </a:r>
            <a:r>
              <a:rPr lang="en-US" dirty="0" smtClean="0"/>
              <a:t> utilities and domains.</a:t>
            </a:r>
          </a:p>
          <a:p>
            <a:r>
              <a:rPr lang="en-US" i="1" dirty="0" smtClean="0"/>
              <a:t>Response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are send back to the client by the </a:t>
            </a:r>
            <a:r>
              <a:rPr lang="en-US" dirty="0" err="1" smtClean="0"/>
              <a:t>Httpd</a:t>
            </a:r>
            <a:r>
              <a:rPr lang="en-US" dirty="0" smtClean="0"/>
              <a:t> module (protocol / non-protocol fields in </a:t>
            </a:r>
            <a:r>
              <a:rPr lang="en-US" dirty="0" err="1" smtClean="0"/>
              <a:t>dict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Wub</a:t>
            </a:r>
            <a:r>
              <a:rPr lang="en-US" dirty="0" smtClean="0"/>
              <a:t> out-of-the-box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the default setup, start the </a:t>
            </a:r>
            <a:r>
              <a:rPr lang="en-US" dirty="0" err="1" smtClean="0"/>
              <a:t>webserver</a:t>
            </a:r>
            <a:r>
              <a:rPr lang="en-US" dirty="0" smtClean="0"/>
              <a:t> with these lines: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package require Site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Site start home .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What’s being served?</a:t>
            </a:r>
          </a:p>
          <a:p>
            <a:pPr lvl="1"/>
            <a:r>
              <a:rPr lang="en-US" dirty="0" smtClean="0"/>
              <a:t>Files from html, images, </a:t>
            </a:r>
            <a:r>
              <a:rPr lang="en-US" dirty="0" err="1" smtClean="0"/>
              <a:t>css</a:t>
            </a:r>
            <a:r>
              <a:rPr lang="en-US" dirty="0" smtClean="0"/>
              <a:t> and scripts subdirectories of ./</a:t>
            </a:r>
            <a:r>
              <a:rPr lang="en-US" dirty="0" err="1" smtClean="0"/>
              <a:t>docroot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(continued)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4343400"/>
          <a:ext cx="79247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3352800"/>
                <a:gridCol w="1981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Expires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/html/file.html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http://myurl:8080/html/file.html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/images/file.gif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http://myurl:8080/images/file.gif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week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css</a:t>
                      </a:r>
                      <a:r>
                        <a:rPr lang="en-US" dirty="0" smtClean="0"/>
                        <a:t>/file.css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http://myurl:8080/css/file.css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/scripts/file.js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http://myurl:8080/scripts/file.js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6999"/>
          </a:xfrm>
        </p:spPr>
        <p:txBody>
          <a:bodyPr/>
          <a:lstStyle/>
          <a:p>
            <a:r>
              <a:rPr lang="en-US" dirty="0" smtClean="0"/>
              <a:t>How are these file served:</a:t>
            </a:r>
          </a:p>
          <a:p>
            <a:pPr lvl="1"/>
            <a:r>
              <a:rPr lang="en-US" dirty="0" smtClean="0"/>
              <a:t>On port 8080</a:t>
            </a:r>
          </a:p>
          <a:p>
            <a:pPr lvl="1"/>
            <a:r>
              <a:rPr lang="en-US" dirty="0" smtClean="0"/>
              <a:t>Using caching</a:t>
            </a:r>
          </a:p>
          <a:p>
            <a:pPr lvl="1"/>
            <a:r>
              <a:rPr lang="en-US" dirty="0" smtClean="0"/>
              <a:t>The html, images, </a:t>
            </a:r>
            <a:r>
              <a:rPr lang="en-US" dirty="0" err="1" smtClean="0"/>
              <a:t>css</a:t>
            </a:r>
            <a:r>
              <a:rPr lang="en-US" dirty="0" smtClean="0"/>
              <a:t> and scripts subdirectories are served as root in the URL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1a: adding some Nub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Nub is a configuration utility for </a:t>
            </a:r>
            <a:r>
              <a:rPr lang="en-US" dirty="0" err="1" smtClean="0"/>
              <a:t>Wub</a:t>
            </a:r>
            <a:endParaRPr lang="en-US" dirty="0" smtClean="0"/>
          </a:p>
          <a:p>
            <a:r>
              <a:rPr lang="en-US" dirty="0" smtClean="0"/>
              <a:t>Specify redirect from root URL to ./</a:t>
            </a:r>
            <a:r>
              <a:rPr lang="en-US" dirty="0" err="1" smtClean="0"/>
              <a:t>docroot</a:t>
            </a:r>
            <a:r>
              <a:rPr lang="en-US" smtClean="0"/>
              <a:t>/html/ex.html </a:t>
            </a:r>
            <a:r>
              <a:rPr lang="en-US" dirty="0" smtClean="0"/>
              <a:t>in ex.nub: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redirect / /html/ex.html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Start </a:t>
            </a:r>
            <a:r>
              <a:rPr lang="en-US" dirty="0" err="1" smtClean="0"/>
              <a:t>Wub</a:t>
            </a:r>
            <a:r>
              <a:rPr lang="en-US" dirty="0" smtClean="0"/>
              <a:t> with these lines: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package require Site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Site start home .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nubs ex.nub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1a: Nub redirect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redirect &lt;from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&lt;to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352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441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from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 for which to send a redirect.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to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 to redirect 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the File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Map URL’s to file system hierarchy</a:t>
            </a:r>
          </a:p>
          <a:p>
            <a:r>
              <a:rPr lang="en-US" dirty="0" smtClean="0"/>
              <a:t>Making File domains explicit in ex.nub: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     {File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}   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]    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/images/  {File images}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images]  expires "next week"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/scripts/ {File scripts}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scripts]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/html/    {File html}  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html]   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Add new File domain: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/disk/ {File disk}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root       /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indexfile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index.*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hide       {^([.].*)|(.*~)|(\#.*)$}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redirdir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1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expires    tomorrow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dateformat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"%Y %b %d %T"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0</a:t>
            </a:r>
          </a:p>
          <a:p>
            <a:pPr>
              <a:buNone/>
            </a:pPr>
            <a:endParaRPr lang="en-US" sz="1000" dirty="0" smtClean="0"/>
          </a:p>
          <a:p>
            <a:r>
              <a:rPr lang="en-US" dirty="0" smtClean="0"/>
              <a:t>Add Rewrite to ex.nub: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rewrite {/[^/]+[.]html} {/html/[file tail [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get $r -path]]}</a:t>
            </a:r>
          </a:p>
          <a:p>
            <a:pPr>
              <a:buNone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2: Nub domain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00200"/>
            <a:ext cx="784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domain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&lt;list of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and name&gt;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514600"/>
          <a:ext cx="6096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Argument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cs typeface="Courier New" pitchFamily="49" charset="0"/>
                        </a:rPr>
                        <a:t>Url</a:t>
                      </a:r>
                      <a:r>
                        <a:rPr lang="en-US" dirty="0" smtClean="0">
                          <a:cs typeface="Courier New" pitchFamily="49" charset="0"/>
                        </a:rPr>
                        <a:t> to be processed with the specified domain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domain_name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cs typeface="Courier New" pitchFamily="49" charset="0"/>
                        </a:rPr>
                        <a:t>name of domain to use (File, Mason, Direct,  </a:t>
                      </a:r>
                      <a:r>
                        <a:rPr lang="en-US" dirty="0" err="1" smtClean="0">
                          <a:cs typeface="Courier New" pitchFamily="49" charset="0"/>
                        </a:rPr>
                        <a:t>jQ</a:t>
                      </a:r>
                      <a:r>
                        <a:rPr lang="en-US" dirty="0" smtClean="0">
                          <a:cs typeface="Courier New" pitchFamily="49" charset="0"/>
                        </a:rPr>
                        <a:t>,  …)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this domain usage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args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 specific arguments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File domain arguments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219200"/>
          <a:ext cx="7924800" cy="5453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4572000"/>
                <a:gridCol w="17526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root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File-system root directory of File domain.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indexfile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the file which stands for a directory, such as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index.html</a:t>
                      </a:r>
                      <a:r>
                        <a:rPr lang="en-US" dirty="0" smtClean="0"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en-US" baseline="0" dirty="0" smtClean="0">
                          <a:latin typeface="+mn-lt"/>
                          <a:cs typeface="Courier New" pitchFamily="49" charset="0"/>
                        </a:rPr>
                        <a:t> The contents of that file will be returned in stead of the directory listing.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index.*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hide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regular expression to hide temp and other uninteresting files (default hides .* *~ and #*).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^([.].*)|(.*~)$</a:t>
                      </a: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redirdir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Should references to directories be required to have a trailing /?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expires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expression indicating when contents expires.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dateformat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format for displaying dates in directory listings.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%Y %b %d %T</a:t>
                      </a: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nodir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Don't allow the browsing of directories (default: 0 - browsing allowed).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Nub rewrite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rewrite &lt;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&gt; &lt;script&gt;</a:t>
            </a:r>
          </a:p>
          <a:p>
            <a:pPr algn="ctr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352800"/>
          <a:ext cx="7620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regexp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expression to select an URL to be transformed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script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Script to be called to transform the URL (evaluated in</a:t>
                      </a:r>
                      <a:r>
                        <a:rPr lang="en-US" baseline="0" dirty="0" smtClean="0"/>
                        <a:t> Nub namespace)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Mason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File like domain</a:t>
            </a:r>
          </a:p>
          <a:p>
            <a:r>
              <a:rPr lang="en-US" dirty="0" smtClean="0"/>
              <a:t>Mapping URL’s to file system hierarchy</a:t>
            </a:r>
          </a:p>
          <a:p>
            <a:r>
              <a:rPr lang="en-US" dirty="0" smtClean="0"/>
              <a:t>Provides </a:t>
            </a:r>
            <a:r>
              <a:rPr lang="en-US" dirty="0" err="1" smtClean="0"/>
              <a:t>templating</a:t>
            </a:r>
            <a:r>
              <a:rPr lang="en-US" dirty="0" smtClean="0"/>
              <a:t> by applying [</a:t>
            </a:r>
            <a:r>
              <a:rPr lang="en-US" dirty="0" err="1" smtClean="0"/>
              <a:t>subst</a:t>
            </a:r>
            <a:r>
              <a:rPr lang="en-US" dirty="0" smtClean="0"/>
              <a:t>] on .</a:t>
            </a:r>
            <a:r>
              <a:rPr lang="en-US" dirty="0" err="1" smtClean="0"/>
              <a:t>tml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Pre/post filtering of request and responses</a:t>
            </a:r>
          </a:p>
          <a:p>
            <a:r>
              <a:rPr lang="en-US" dirty="0" smtClean="0"/>
              <a:t>Adding Mason domain to ex.nub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domain /mason/ {Mason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mason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root [file join .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mason]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 1.1 </a:t>
            </a:r>
            <a:r>
              <a:rPr lang="en-US" dirty="0" err="1" smtClean="0"/>
              <a:t>Webserver</a:t>
            </a:r>
            <a:endParaRPr lang="en-US" dirty="0" smtClean="0"/>
          </a:p>
          <a:p>
            <a:r>
              <a:rPr lang="en-US" dirty="0" smtClean="0"/>
              <a:t>Written by Colin McCormack</a:t>
            </a:r>
          </a:p>
          <a:p>
            <a:r>
              <a:rPr lang="en-US" dirty="0" smtClean="0"/>
              <a:t>100% </a:t>
            </a:r>
            <a:r>
              <a:rPr lang="en-US" dirty="0" err="1" smtClean="0"/>
              <a:t>Tcl</a:t>
            </a:r>
            <a:r>
              <a:rPr lang="en-US" dirty="0" smtClean="0"/>
              <a:t> Web application framework</a:t>
            </a:r>
          </a:p>
          <a:p>
            <a:r>
              <a:rPr lang="en-US" dirty="0" smtClean="0"/>
              <a:t>Domain based</a:t>
            </a:r>
          </a:p>
          <a:p>
            <a:r>
              <a:rPr lang="en-US" dirty="0" smtClean="0"/>
              <a:t>Heavy user of recent </a:t>
            </a:r>
            <a:r>
              <a:rPr lang="en-US" dirty="0" err="1" smtClean="0"/>
              <a:t>Tcl</a:t>
            </a:r>
            <a:r>
              <a:rPr lang="en-US" dirty="0" smtClean="0"/>
              <a:t> features: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icts</a:t>
            </a:r>
            <a:endParaRPr lang="en-US" dirty="0" smtClean="0"/>
          </a:p>
          <a:p>
            <a:pPr lvl="1"/>
            <a:r>
              <a:rPr lang="en-US" dirty="0" err="1" smtClean="0"/>
              <a:t>coroutines</a:t>
            </a:r>
            <a:endParaRPr lang="en-US" dirty="0" smtClean="0"/>
          </a:p>
          <a:p>
            <a:pPr lvl="1"/>
            <a:r>
              <a:rPr lang="en-US" dirty="0" err="1" smtClean="0"/>
              <a:t>tclOO</a:t>
            </a:r>
            <a:endParaRPr lang="en-US" dirty="0" smtClean="0"/>
          </a:p>
          <a:p>
            <a:pPr lvl="1"/>
            <a:r>
              <a:rPr lang="en-US" dirty="0" err="1"/>
              <a:t>z</a:t>
            </a:r>
            <a:r>
              <a:rPr lang="en-US" dirty="0" err="1" smtClean="0"/>
              <a:t>lib</a:t>
            </a:r>
            <a:endParaRPr lang="en-US" dirty="0" smtClean="0"/>
          </a:p>
          <a:p>
            <a:r>
              <a:rPr lang="en-US" dirty="0" smtClean="0"/>
              <a:t>Successor of </a:t>
            </a:r>
            <a:r>
              <a:rPr lang="en-US" dirty="0" err="1" smtClean="0"/>
              <a:t>tclhttpd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Mason arguments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371600"/>
          <a:ext cx="822959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648200"/>
                <a:gridCol w="1828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Argumment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root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File-system root for Mason domain.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ctype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content type of returned values.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x-text/html-fragment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hide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</a:t>
                      </a:r>
                      <a:r>
                        <a:rPr lang="en-US" dirty="0" err="1" smtClean="0"/>
                        <a:t>expresion</a:t>
                      </a:r>
                      <a:r>
                        <a:rPr lang="en-US" dirty="0" smtClean="0"/>
                        <a:t> to detect files to hide.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^([.].*)|(.*~)$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indexfile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 of the file which stands for a directory, such as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index.html</a:t>
                      </a:r>
                      <a:r>
                        <a:rPr lang="en-US" dirty="0" smtClean="0"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en-US" baseline="0" dirty="0" smtClean="0">
                          <a:latin typeface="+mn-lt"/>
                          <a:cs typeface="Courier New" pitchFamily="49" charset="0"/>
                        </a:rPr>
                        <a:t> The contents of that file will be returned in stead of the directory listing.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index.html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expires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expression indicating when contents expires.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extension indicating</a:t>
                      </a:r>
                      <a:r>
                        <a:rPr lang="en-US" baseline="0" dirty="0" smtClean="0"/>
                        <a:t> which files will be evaluated.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tml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notfound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to be evaluated when requested</a:t>
                      </a:r>
                      <a:r>
                        <a:rPr lang="en-US" baseline="0" dirty="0" smtClean="0"/>
                        <a:t> file can’t be found.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notfound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3: Mason arguments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371600"/>
          <a:ext cx="822959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267200"/>
                <a:gridCol w="2209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Argumment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wrapper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to be evaluated </a:t>
                      </a:r>
                      <a:r>
                        <a:rPr lang="en-US" dirty="0" err="1" smtClean="0"/>
                        <a:t>whith</a:t>
                      </a:r>
                      <a:r>
                        <a:rPr lang="en-US" baseline="0" dirty="0" smtClean="0"/>
                        <a:t> successful response.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.wrapper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to be evaluated before processing requested file.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.auth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nodir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Don't allow the browsing 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dateformat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format for displaying dates in directory listings.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%Y %b %d %T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template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Is evaluated using [</a:t>
            </a:r>
            <a:r>
              <a:rPr lang="en-US" dirty="0" err="1" smtClean="0"/>
              <a:t>subst</a:t>
            </a:r>
            <a:r>
              <a:rPr lang="en-US" dirty="0" smtClean="0"/>
              <a:t>]</a:t>
            </a:r>
          </a:p>
          <a:p>
            <a:r>
              <a:rPr lang="en-US" dirty="0" smtClean="0"/>
              <a:t>Result of evaluation is returned as content</a:t>
            </a:r>
          </a:p>
          <a:p>
            <a:r>
              <a:rPr lang="en-US" dirty="0" smtClean="0"/>
              <a:t>Alternatively set –content field of response </a:t>
            </a:r>
            <a:r>
              <a:rPr lang="en-US" dirty="0" err="1" smtClean="0"/>
              <a:t>dict</a:t>
            </a:r>
            <a:r>
              <a:rPr lang="en-US" dirty="0" smtClean="0"/>
              <a:t> available in variable response</a:t>
            </a:r>
          </a:p>
          <a:p>
            <a:r>
              <a:rPr lang="en-US" dirty="0" smtClean="0"/>
              <a:t>Use the response </a:t>
            </a:r>
            <a:r>
              <a:rPr lang="en-US" dirty="0" err="1" smtClean="0"/>
              <a:t>dict</a:t>
            </a:r>
            <a:r>
              <a:rPr lang="en-US" dirty="0" smtClean="0"/>
              <a:t> to access the request information (e.g. query information)</a:t>
            </a:r>
          </a:p>
          <a:p>
            <a:r>
              <a:rPr lang="en-US" dirty="0" smtClean="0"/>
              <a:t>Other files with same name but different extension are also matched to template file, which allows for one template file to provide multiple formats (e.g. test.html, test.txt and test.tml)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3: Pre/Post/Not found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 filter (.auth): return code != 200 or set response </a:t>
            </a:r>
            <a:r>
              <a:rPr lang="en-US" dirty="0" err="1" smtClean="0"/>
              <a:t>dict</a:t>
            </a:r>
            <a:r>
              <a:rPr lang="en-US" dirty="0" smtClean="0"/>
              <a:t> –code to value != 200 to deny access</a:t>
            </a:r>
          </a:p>
          <a:p>
            <a:r>
              <a:rPr lang="en-US" dirty="0" smtClean="0"/>
              <a:t>Post filter (.wrapper): transforms responses after they have been processed (e.g. set content type)</a:t>
            </a:r>
          </a:p>
          <a:p>
            <a:r>
              <a:rPr lang="en-US" dirty="0" smtClean="0"/>
              <a:t>Not found (.</a:t>
            </a:r>
            <a:r>
              <a:rPr lang="en-US" dirty="0" err="1" smtClean="0"/>
              <a:t>notfound</a:t>
            </a:r>
            <a:r>
              <a:rPr lang="en-US" dirty="0" smtClean="0"/>
              <a:t>): is rand when request can’t be resolved</a:t>
            </a:r>
          </a:p>
          <a:p>
            <a:r>
              <a:rPr lang="en-US" dirty="0" smtClean="0"/>
              <a:t>If no filter file found in requested directory, Mason goes up in file system hierarchy until it finds one.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Direct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Dispatch a URL request to:</a:t>
            </a:r>
          </a:p>
          <a:p>
            <a:pPr lvl="1"/>
            <a:r>
              <a:rPr lang="en-US" dirty="0" smtClean="0"/>
              <a:t>Commands within a namespace</a:t>
            </a:r>
          </a:p>
          <a:p>
            <a:pPr>
              <a:buNone/>
            </a:pPr>
            <a:r>
              <a:rPr lang="en-US" dirty="0" smtClean="0"/>
              <a:t>    or</a:t>
            </a:r>
          </a:p>
          <a:p>
            <a:pPr lvl="1"/>
            <a:r>
              <a:rPr lang="en-US" dirty="0" smtClean="0"/>
              <a:t>Methods within an </a:t>
            </a:r>
            <a:r>
              <a:rPr lang="en-US" dirty="0" err="1" smtClean="0"/>
              <a:t>TclOO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Adding direct domain to nub: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domain 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directns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  Direct namespace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domain 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directoo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  Direct object    $::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oodomain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Direct arguments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6482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ctype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content type of returned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text/html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wildcard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proc/method to</a:t>
                      </a:r>
                      <a:r>
                        <a:rPr lang="en-US" baseline="0" dirty="0" smtClean="0"/>
                        <a:t> be used when the request URL  doesn’t match any of the </a:t>
                      </a:r>
                      <a:r>
                        <a:rPr lang="en-US" baseline="0" dirty="0" err="1" smtClean="0"/>
                        <a:t>proc’s</a:t>
                      </a:r>
                      <a:r>
                        <a:rPr lang="en-US" baseline="0" dirty="0" smtClean="0"/>
                        <a:t>/methods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/default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basic Direct proc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proc /test {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}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-content "Test for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content-type x-text/html-fragment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-title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test with query“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return $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basic Direct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::class create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constructor {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 {}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method /test {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-content "Test for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content-type x-text/html-fragment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-title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test"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return $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new]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Query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query arguments as proc/method arguments with same name as used in the query</a:t>
            </a:r>
          </a:p>
          <a:p>
            <a:r>
              <a:rPr lang="en-US" dirty="0" err="1" smtClean="0"/>
              <a:t>Wub</a:t>
            </a:r>
            <a:r>
              <a:rPr lang="en-US" dirty="0" smtClean="0"/>
              <a:t> will decode and assign the query arguments. </a:t>
            </a:r>
          </a:p>
          <a:p>
            <a:r>
              <a:rPr lang="en-US" dirty="0" smtClean="0"/>
              <a:t>Arguments missing  in the request passed as empty string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4: </a:t>
            </a:r>
            <a:r>
              <a:rPr lang="en-US" dirty="0" err="1" smtClean="0"/>
              <a:t>armouring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special characters (&lt;, ‘, …) need to be </a:t>
            </a:r>
            <a:r>
              <a:rPr lang="en-US" dirty="0" err="1" smtClean="0"/>
              <a:t>armoured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built-in command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armour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Tcler’s</a:t>
            </a:r>
            <a:r>
              <a:rPr lang="en-US" dirty="0" smtClean="0"/>
              <a:t> wiki runs on </a:t>
            </a:r>
            <a:r>
              <a:rPr lang="en-US" dirty="0" err="1" smtClean="0"/>
              <a:t>Wub</a:t>
            </a:r>
            <a:r>
              <a:rPr lang="en-US" dirty="0" smtClean="0"/>
              <a:t> since 2007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http://wiki.tcl.tk</a:t>
            </a:r>
            <a:endParaRPr lang="en-US" dirty="0" smtClean="0"/>
          </a:p>
          <a:p>
            <a:r>
              <a:rPr lang="en-US" dirty="0" err="1" smtClean="0"/>
              <a:t>Wubchain</a:t>
            </a:r>
            <a:r>
              <a:rPr lang="en-US" dirty="0" smtClean="0"/>
              <a:t> (web interface to </a:t>
            </a:r>
            <a:r>
              <a:rPr lang="en-US" dirty="0" err="1" smtClean="0"/>
              <a:t>Tcler’s</a:t>
            </a:r>
            <a:r>
              <a:rPr lang="en-US" dirty="0" smtClean="0"/>
              <a:t> chat)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4"/>
              </a:rPr>
              <a:t>http://wiki.tcl.tk:30008</a:t>
            </a:r>
            <a:endParaRPr lang="en-US" dirty="0" smtClean="0"/>
          </a:p>
          <a:p>
            <a:r>
              <a:rPr lang="en-US" dirty="0" smtClean="0"/>
              <a:t>Intranet application to manage tool releases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Wub</a:t>
            </a:r>
            <a:r>
              <a:rPr lang="en-US" dirty="0" smtClean="0"/>
              <a:t> converts all content to something permitted by the accept request field (e.g. test/html, text/plain, …)</a:t>
            </a:r>
          </a:p>
          <a:p>
            <a:r>
              <a:rPr lang="en-US" dirty="0" smtClean="0"/>
              <a:t>The Convert domain has a table of possible conversions</a:t>
            </a:r>
          </a:p>
          <a:p>
            <a:r>
              <a:rPr lang="en-US" dirty="0" smtClean="0"/>
              <a:t>Conversion notation: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.&lt;from&gt;.&lt;to&gt;</a:t>
            </a:r>
          </a:p>
          <a:p>
            <a:r>
              <a:rPr lang="en-US" dirty="0" smtClean="0">
                <a:cs typeface="Courier New" pitchFamily="49" charset="0"/>
              </a:rPr>
              <a:t>Basic built-in conversion: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.x-text/html-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fragment.text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/html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custom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Add proc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conversions</a:t>
            </a:r>
            <a:r>
              <a:rPr lang="en-US" dirty="0" smtClean="0"/>
              <a:t> namespace</a:t>
            </a:r>
          </a:p>
          <a:p>
            <a:r>
              <a:rPr lang="en-US" dirty="0" smtClean="0"/>
              <a:t>Name contains content type from which conversion starts and content type it generates: .&lt;from&gt;.&lt;to&gt;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::conversions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proc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.x-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unarmoured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-text/html-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fragment.x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-text/html-fragment {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} { 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set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get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-content]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{[string match "&lt;!DOCTYPE*"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]}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#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the content is already fully HTML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set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content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set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content [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armour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[Http Ok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$content x-text/html-fragment]	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4: </a:t>
            </a:r>
            <a:r>
              <a:rPr lang="en-US" dirty="0" smtClean="0"/>
              <a:t>Content </a:t>
            </a:r>
            <a:r>
              <a:rPr lang="en-US" dirty="0" smtClean="0"/>
              <a:t>type x-text/html-fragment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632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dict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-content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 to be sent to client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title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 field in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-headers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HTML statements puts verbatim in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-script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script source and</a:t>
                      </a:r>
                      <a:r>
                        <a:rPr lang="en-US" baseline="0" dirty="0" smtClean="0"/>
                        <a:t> script arguments, converted into 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baseline="0" dirty="0" smtClean="0"/>
                        <a:t>statements and placed in the header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-style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style source</a:t>
                      </a:r>
                      <a:r>
                        <a:rPr lang="en-US" baseline="0" dirty="0" smtClean="0"/>
                        <a:t> and style arguments, converted into 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stylesheet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&gt; </a:t>
                      </a:r>
                      <a:r>
                        <a:rPr lang="en-US" baseline="0" dirty="0" smtClean="0"/>
                        <a:t>statements and placed in the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-preload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HTML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dirty="0" smtClean="0"/>
                        <a:t>statement to be put in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-postscript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List of script source and</a:t>
                      </a:r>
                      <a:r>
                        <a:rPr lang="en-US" baseline="0" dirty="0" smtClean="0"/>
                        <a:t> script arguments, converted into 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baseline="0" dirty="0" smtClean="0"/>
                        <a:t>statements and placed at end of body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postload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List of HTML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dirty="0" smtClean="0"/>
                        <a:t>statement to be put at</a:t>
                      </a:r>
                      <a:r>
                        <a:rPr lang="en-US" baseline="0" dirty="0" smtClean="0"/>
                        <a:t> end of body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other 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content types can be returned by setting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content-type</a:t>
            </a:r>
            <a:r>
              <a:rPr lang="en-US" dirty="0" smtClean="0"/>
              <a:t> response </a:t>
            </a:r>
            <a:r>
              <a:rPr lang="en-US" dirty="0" err="1" smtClean="0"/>
              <a:t>dict</a:t>
            </a:r>
            <a:r>
              <a:rPr lang="en-US" dirty="0" smtClean="0"/>
              <a:t> value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content-type text/plain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generating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offers HTML generation commands: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&lt;command&gt; ?key value …? Contents</a:t>
            </a:r>
            <a:endParaRPr lang="en-US" dirty="0" smtClean="0"/>
          </a:p>
          <a:p>
            <a:r>
              <a:rPr lang="en-US" dirty="0" smtClean="0"/>
              <a:t>Is converted into: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&lt;command key=‘value’ key2=‘value2’ …&gt; contents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&lt;/command&gt;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4038600"/>
          <a:ext cx="560832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508760"/>
                <a:gridCol w="1402080"/>
                <a:gridCol w="1402080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&lt;h1&gt;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&lt;h3&gt;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&lt;h4&gt;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&lt;p&gt;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&lt;b&gt;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tt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ul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ol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li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&lt;span&gt;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&lt;table&gt;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&lt;td&gt;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&lt;author&gt;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&lt;description&gt;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&lt;copyright&gt;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&lt;generator&gt;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&lt;keywords&gt;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&lt;meta&gt;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&lt;link&gt;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&lt;script&gt;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5: Http commands and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6: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7: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8: </a:t>
            </a:r>
            <a:r>
              <a:rPr lang="en-US" dirty="0" err="1" smtClean="0"/>
              <a:t>ini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9: Nub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Tcl</a:t>
            </a:r>
            <a:r>
              <a:rPr lang="en-US" dirty="0" smtClean="0"/>
              <a:t> 8.6 (</a:t>
            </a:r>
            <a:r>
              <a:rPr lang="en-US" dirty="0" err="1" smtClean="0"/>
              <a:t>dicts</a:t>
            </a:r>
            <a:r>
              <a:rPr lang="en-US" dirty="0" smtClean="0"/>
              <a:t>, </a:t>
            </a:r>
            <a:r>
              <a:rPr lang="en-US" dirty="0" err="1" smtClean="0"/>
              <a:t>coroutines</a:t>
            </a:r>
            <a:r>
              <a:rPr lang="en-US" dirty="0" smtClean="0"/>
              <a:t>, </a:t>
            </a:r>
            <a:r>
              <a:rPr lang="en-US" dirty="0" err="1" smtClean="0"/>
              <a:t>tclOO</a:t>
            </a:r>
            <a:r>
              <a:rPr lang="en-US" dirty="0" smtClean="0"/>
              <a:t>, </a:t>
            </a:r>
            <a:r>
              <a:rPr lang="en-US" dirty="0" err="1" smtClean="0"/>
              <a:t>zlib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Tcllib</a:t>
            </a:r>
            <a:r>
              <a:rPr lang="en-US" dirty="0" smtClean="0"/>
              <a:t> 1.11</a:t>
            </a:r>
          </a:p>
          <a:p>
            <a:r>
              <a:rPr lang="en-US" dirty="0" smtClean="0"/>
              <a:t>Unix or Windows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10: Suspend/Resume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11: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12: Command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err="1" smtClean="0"/>
              <a:t>Wub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Wub’s</a:t>
            </a:r>
            <a:r>
              <a:rPr lang="en-US" dirty="0" smtClean="0"/>
              <a:t> hosted at Google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http://code.google.com/wub</a:t>
            </a:r>
            <a:endParaRPr lang="en-US" dirty="0" smtClean="0"/>
          </a:p>
          <a:p>
            <a:r>
              <a:rPr lang="en-US" dirty="0" smtClean="0"/>
              <a:t>Checkout via SVN:</a:t>
            </a:r>
          </a:p>
          <a:p>
            <a:pPr>
              <a:buNone/>
            </a:pPr>
            <a:r>
              <a:rPr lang="de-DE" sz="2000" dirty="0" smtClean="0"/>
              <a:t>           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svn 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checkout </a:t>
            </a:r>
            <a:r>
              <a:rPr lang="de-DE" sz="1800" b="1" i="1" dirty="0">
                <a:latin typeface="Courier New" pitchFamily="49" charset="0"/>
                <a:cs typeface="Courier New" pitchFamily="49" charset="0"/>
              </a:rPr>
              <a:t>http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wub.googlecode.com/svn/trunk Wub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Available together with required </a:t>
            </a:r>
            <a:r>
              <a:rPr lang="en-US" dirty="0" err="1" smtClean="0"/>
              <a:t>Tcllib</a:t>
            </a:r>
            <a:r>
              <a:rPr lang="en-US" dirty="0" smtClean="0"/>
              <a:t> modules as part of </a:t>
            </a:r>
            <a:r>
              <a:rPr lang="en-US" dirty="0" err="1" smtClean="0"/>
              <a:t>WubWikit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hlinkClick r:id="rId4"/>
              </a:rPr>
              <a:t>http://code.google.com/p/wubwikit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wiki page: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3"/>
              </a:rPr>
              <a:t>http</a:t>
            </a:r>
            <a:r>
              <a:rPr lang="en-US" smtClean="0">
                <a:hlinkClick r:id="rId3"/>
              </a:rPr>
              <a:t>://wiki.tcl.tk/Wub</a:t>
            </a:r>
            <a:r>
              <a:rPr lang="en-US" smtClean="0"/>
              <a:t>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Wub</a:t>
            </a:r>
            <a:r>
              <a:rPr lang="en-US" dirty="0" smtClean="0"/>
              <a:t> documentation: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4"/>
              </a:rPr>
              <a:t>http://wiki.tcl.tk/_wub/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different parts of </a:t>
            </a:r>
            <a:r>
              <a:rPr lang="en-US" dirty="0" err="1" smtClean="0"/>
              <a:t>Wub</a:t>
            </a:r>
            <a:endParaRPr lang="en-US" dirty="0" smtClean="0"/>
          </a:p>
          <a:p>
            <a:r>
              <a:rPr lang="en-US" dirty="0" smtClean="0"/>
              <a:t>Step-by-step introduction of File, Mason, Direct, Nub, Init and </a:t>
            </a:r>
            <a:r>
              <a:rPr lang="en-US" dirty="0" err="1" smtClean="0"/>
              <a:t>jQuery</a:t>
            </a:r>
            <a:r>
              <a:rPr lang="en-US" dirty="0" smtClean="0"/>
              <a:t> domains</a:t>
            </a:r>
          </a:p>
          <a:p>
            <a:r>
              <a:rPr lang="en-US" dirty="0" err="1" smtClean="0"/>
              <a:t>Wub</a:t>
            </a:r>
            <a:r>
              <a:rPr lang="en-US" dirty="0" smtClean="0"/>
              <a:t> API: utilities to generate HTML, cache, handle queries, convert response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Get examples at:</a:t>
            </a:r>
          </a:p>
          <a:p>
            <a:pPr>
              <a:buNone/>
            </a:pPr>
            <a:r>
              <a:rPr lang="en-US" dirty="0" smtClean="0">
                <a:hlinkClick r:id="rId3"/>
              </a:rPr>
              <a:t>   http://code.google.com/p/wubwikit/source/browse/#svn/trunk/wubexamples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Run as: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tclsh</a:t>
            </a:r>
            <a:r>
              <a:rPr lang="en-US" dirty="0" smtClean="0"/>
              <a:t> ex.tcl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Point browser to: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4"/>
              </a:rPr>
              <a:t>http://localhost:8080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16386" name="Picture 2" descr="http://wiki.tcl.tk/_repo/images/ar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2100" y="1295401"/>
            <a:ext cx="6019800" cy="49856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529</TotalTime>
  <Words>1955</Words>
  <Application>Microsoft Office PowerPoint</Application>
  <PresentationFormat>On-screen Show (4:3)</PresentationFormat>
  <Paragraphs>406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Let’s Wub</vt:lpstr>
      <vt:lpstr>What is Wub?</vt:lpstr>
      <vt:lpstr>Wub in action</vt:lpstr>
      <vt:lpstr>Requirements</vt:lpstr>
      <vt:lpstr>Getting Wub</vt:lpstr>
      <vt:lpstr>Documentation</vt:lpstr>
      <vt:lpstr>Tutorial goals</vt:lpstr>
      <vt:lpstr>Tutorials examples</vt:lpstr>
      <vt:lpstr>Wub’s architecture</vt:lpstr>
      <vt:lpstr>Wub’s dataflow</vt:lpstr>
      <vt:lpstr>Example 1: Wub out-of-the-box</vt:lpstr>
      <vt:lpstr>Example 1 (continued)</vt:lpstr>
      <vt:lpstr>Example 1a: adding some Nub</vt:lpstr>
      <vt:lpstr>Example 1a: Nub redirect syntax</vt:lpstr>
      <vt:lpstr>Example 2: the File domain</vt:lpstr>
      <vt:lpstr>Example 2: Nub domain syntax</vt:lpstr>
      <vt:lpstr>Example 2: File domain arguments</vt:lpstr>
      <vt:lpstr>Example 2: Nub rewrite syntax</vt:lpstr>
      <vt:lpstr>Example 3: Mason domain</vt:lpstr>
      <vt:lpstr>Example 3: Mason arguments</vt:lpstr>
      <vt:lpstr>Example 3: Mason arguments (cont.)</vt:lpstr>
      <vt:lpstr>Example 3: template file</vt:lpstr>
      <vt:lpstr>Example 3: Pre/Post/Not found filter</vt:lpstr>
      <vt:lpstr>Example 4: Direct domain</vt:lpstr>
      <vt:lpstr>Example 4: Direct arguments</vt:lpstr>
      <vt:lpstr>Example 4: basic Direct proc</vt:lpstr>
      <vt:lpstr>Example 4: basic Direct method</vt:lpstr>
      <vt:lpstr>Example 4: Query arguments</vt:lpstr>
      <vt:lpstr>Example 4: armouring</vt:lpstr>
      <vt:lpstr>Example 4: conversions</vt:lpstr>
      <vt:lpstr>Example 4: custom conversions</vt:lpstr>
      <vt:lpstr>Example 4: Content type x-text/html-fragment</vt:lpstr>
      <vt:lpstr>Example 4: other content types</vt:lpstr>
      <vt:lpstr>Example 4: generating html</vt:lpstr>
      <vt:lpstr>Example 5: Http commands and caching</vt:lpstr>
      <vt:lpstr>Example 6: Forms</vt:lpstr>
      <vt:lpstr>Example 7: jQuery</vt:lpstr>
      <vt:lpstr>Example 8: ini parameters</vt:lpstr>
      <vt:lpstr>Example 9: Nub</vt:lpstr>
      <vt:lpstr>Example 10: Suspend/Resume</vt:lpstr>
      <vt:lpstr>Example 11: Cookies</vt:lpstr>
      <vt:lpstr>Example 12: Command port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Wub</dc:title>
  <dc:creator>Jos Decoster</dc:creator>
  <cp:lastModifiedBy>Jos Decoster</cp:lastModifiedBy>
  <cp:revision>79</cp:revision>
  <dcterms:created xsi:type="dcterms:W3CDTF">2009-04-02T20:31:47Z</dcterms:created>
  <dcterms:modified xsi:type="dcterms:W3CDTF">2009-05-19T22:07:00Z</dcterms:modified>
</cp:coreProperties>
</file>