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5"/>
  </p:notesMasterIdLst>
  <p:sldIdLst>
    <p:sldId id="256" r:id="rId2"/>
    <p:sldId id="257" r:id="rId3"/>
    <p:sldId id="259" r:id="rId4"/>
    <p:sldId id="258" r:id="rId5"/>
    <p:sldId id="263" r:id="rId6"/>
    <p:sldId id="271" r:id="rId7"/>
    <p:sldId id="260" r:id="rId8"/>
    <p:sldId id="286" r:id="rId9"/>
    <p:sldId id="262" r:id="rId10"/>
    <p:sldId id="261" r:id="rId11"/>
    <p:sldId id="264" r:id="rId12"/>
    <p:sldId id="270" r:id="rId13"/>
    <p:sldId id="265" r:id="rId14"/>
    <p:sldId id="275" r:id="rId15"/>
    <p:sldId id="266" r:id="rId16"/>
    <p:sldId id="272" r:id="rId17"/>
    <p:sldId id="273" r:id="rId18"/>
    <p:sldId id="274" r:id="rId19"/>
    <p:sldId id="267" r:id="rId20"/>
    <p:sldId id="287" r:id="rId21"/>
    <p:sldId id="288" r:id="rId22"/>
    <p:sldId id="289" r:id="rId23"/>
    <p:sldId id="290" r:id="rId24"/>
    <p:sldId id="268" r:id="rId25"/>
    <p:sldId id="291" r:id="rId26"/>
    <p:sldId id="292" r:id="rId27"/>
    <p:sldId id="293" r:id="rId28"/>
    <p:sldId id="294" r:id="rId29"/>
    <p:sldId id="295" r:id="rId30"/>
    <p:sldId id="296" r:id="rId31"/>
    <p:sldId id="298" r:id="rId32"/>
    <p:sldId id="297" r:id="rId33"/>
    <p:sldId id="299" r:id="rId34"/>
    <p:sldId id="300" r:id="rId35"/>
    <p:sldId id="276" r:id="rId36"/>
    <p:sldId id="301" r:id="rId37"/>
    <p:sldId id="303" r:id="rId38"/>
    <p:sldId id="302" r:id="rId39"/>
    <p:sldId id="277" r:id="rId40"/>
    <p:sldId id="278" r:id="rId41"/>
    <p:sldId id="304" r:id="rId42"/>
    <p:sldId id="279" r:id="rId43"/>
    <p:sldId id="305" r:id="rId44"/>
    <p:sldId id="306" r:id="rId45"/>
    <p:sldId id="280" r:id="rId46"/>
    <p:sldId id="281" r:id="rId47"/>
    <p:sldId id="282" r:id="rId48"/>
    <p:sldId id="283" r:id="rId49"/>
    <p:sldId id="307" r:id="rId50"/>
    <p:sldId id="309" r:id="rId51"/>
    <p:sldId id="308" r:id="rId52"/>
    <p:sldId id="284" r:id="rId53"/>
    <p:sldId id="28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4E2B3-4403-4393-BB8B-AE854F842FFB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576B6-BA25-48A5-995A-4330F3F4AA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576B6-BA25-48A5-995A-4330F3F4AA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F7D0-54BE-4AFB-B0FC-FA5E364208B7}" type="datetimeFigureOut">
              <a:rPr lang="en-US" smtClean="0"/>
              <a:pPr/>
              <a:t>5/28/2009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3DB9-9DB3-408F-A27A-7E848ED0963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290" name="Picture 2" descr="http://www.eurotcl.org/2009/Images/banner.gi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16200000">
            <a:off x="-1153280" y="5268083"/>
            <a:ext cx="2743200" cy="436634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s.decoster@gmail.com?subject=Wub%20tutorial%20EuroTcl%20200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:30008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jquery.com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_wub/docs/Domains/JQ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9887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wu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de.google.com/p/wubwikit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/issues/list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tcl.tk/Wu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ki.tcl.tk/_wub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wubwikit/source/browse/#svn/trunk/wubexampl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tutorial</a:t>
            </a:r>
          </a:p>
          <a:p>
            <a:endParaRPr lang="en-US" sz="2400" dirty="0" smtClean="0"/>
          </a:p>
          <a:p>
            <a:r>
              <a:rPr lang="en-US" sz="2400" dirty="0">
                <a:hlinkClick r:id="rId3"/>
              </a:rPr>
              <a:t>j</a:t>
            </a:r>
            <a:r>
              <a:rPr lang="en-US" sz="2400" dirty="0" smtClean="0">
                <a:hlinkClick r:id="rId3"/>
              </a:rPr>
              <a:t>os.decoster@gmail.com</a:t>
            </a:r>
            <a:endParaRPr lang="en-US" sz="2400" dirty="0" smtClean="0"/>
          </a:p>
          <a:p>
            <a:endParaRPr lang="en-US" dirty="0"/>
          </a:p>
        </p:txBody>
      </p:sp>
      <p:pic>
        <p:nvPicPr>
          <p:cNvPr id="74754" name="Picture 2" descr="http://www.eurotcl.org/2009/Images/banner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249390" y="5135590"/>
            <a:ext cx="2971800" cy="4730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dataflow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Httpd</a:t>
            </a:r>
            <a:r>
              <a:rPr lang="en-US" dirty="0" smtClean="0"/>
              <a:t> module converts HTTP client request into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Caching and blocking based on </a:t>
            </a:r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</a:t>
            </a:r>
            <a:endParaRPr lang="en-US" dirty="0" smtClean="0"/>
          </a:p>
          <a:p>
            <a:r>
              <a:rPr lang="en-US" i="1" dirty="0" smtClean="0"/>
              <a:t>Request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transformed into </a:t>
            </a:r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 by the web application using </a:t>
            </a:r>
            <a:r>
              <a:rPr lang="en-US" dirty="0" err="1" smtClean="0"/>
              <a:t>Wub</a:t>
            </a:r>
            <a:r>
              <a:rPr lang="en-US" dirty="0" smtClean="0"/>
              <a:t> utilities and domains.</a:t>
            </a:r>
          </a:p>
          <a:p>
            <a:r>
              <a:rPr lang="en-US" i="1" dirty="0" smtClean="0"/>
              <a:t>Response</a:t>
            </a:r>
            <a:r>
              <a:rPr lang="en-US" dirty="0" smtClean="0"/>
              <a:t> </a:t>
            </a:r>
            <a:r>
              <a:rPr lang="en-US" dirty="0" err="1" smtClean="0"/>
              <a:t>dicts</a:t>
            </a:r>
            <a:r>
              <a:rPr lang="en-US" dirty="0" smtClean="0"/>
              <a:t> are send back to the client by the </a:t>
            </a:r>
            <a:r>
              <a:rPr lang="en-US" dirty="0" err="1" smtClean="0"/>
              <a:t>Httpd</a:t>
            </a:r>
            <a:r>
              <a:rPr lang="en-US" dirty="0" smtClean="0"/>
              <a:t> module (protocol / non-protocol fields in 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1: </a:t>
            </a:r>
            <a:r>
              <a:rPr lang="en-US" dirty="0" err="1" smtClean="0"/>
              <a:t>Wub</a:t>
            </a:r>
            <a:r>
              <a:rPr lang="en-US" dirty="0" smtClean="0"/>
              <a:t> out-of-the-box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Running the default setup, start the </a:t>
            </a:r>
            <a:r>
              <a:rPr lang="en-US" dirty="0" err="1" smtClean="0"/>
              <a:t>webserver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What’s being served?</a:t>
            </a:r>
          </a:p>
          <a:p>
            <a:pPr lvl="1"/>
            <a:r>
              <a:rPr lang="en-US" dirty="0" smtClean="0"/>
              <a:t>Files from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of ./</a:t>
            </a:r>
            <a:r>
              <a:rPr lang="en-US" dirty="0" err="1" smtClean="0"/>
              <a:t>docroot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7" name="Picture 3" descr="C:\Users\decoster\AppData\Local\Microsoft\Windows\Temporary Internet Files\Content.IE5\D1U1GQHK\MCj043982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5146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 (continued)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4343400"/>
          <a:ext cx="7924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3352800"/>
                <a:gridCol w="19811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On</a:t>
                      </a:r>
                      <a:r>
                        <a:rPr lang="en-US" baseline="0" dirty="0" smtClean="0"/>
                        <a:t>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 client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http://myurl:8080/html/file.html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http://myurl:8080/images/file.gif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next week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css</a:t>
                      </a:r>
                      <a:r>
                        <a:rPr lang="en-US" dirty="0" smtClean="0"/>
                        <a:t>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http://myurl:8080/css/file.css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./</a:t>
                      </a:r>
                      <a:r>
                        <a:rPr lang="en-US" dirty="0" err="1" smtClean="0"/>
                        <a:t>docroot</a:t>
                      </a:r>
                      <a:r>
                        <a:rPr lang="en-US" dirty="0" smtClean="0"/>
                        <a:t>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http://myurl:8080/scripts/file.js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/>
          <a:lstStyle/>
          <a:p>
            <a:r>
              <a:rPr lang="en-US" dirty="0" smtClean="0"/>
              <a:t>How are these file served:</a:t>
            </a:r>
          </a:p>
          <a:p>
            <a:pPr lvl="1"/>
            <a:r>
              <a:rPr lang="en-US" dirty="0" smtClean="0"/>
              <a:t>On port 8080</a:t>
            </a:r>
          </a:p>
          <a:p>
            <a:pPr lvl="1"/>
            <a:r>
              <a:rPr lang="en-US" dirty="0" smtClean="0"/>
              <a:t>Using caching</a:t>
            </a:r>
          </a:p>
          <a:p>
            <a:pPr lvl="1"/>
            <a:r>
              <a:rPr lang="en-US" dirty="0" smtClean="0"/>
              <a:t>The html, images, </a:t>
            </a:r>
            <a:r>
              <a:rPr lang="en-US" dirty="0" err="1" smtClean="0"/>
              <a:t>css</a:t>
            </a:r>
            <a:r>
              <a:rPr lang="en-US" dirty="0" smtClean="0"/>
              <a:t> and scripts subdirectories are served as root in the URL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adding some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Nub is a configuration utility for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Specify redirect from root URL to ./</a:t>
            </a:r>
            <a:r>
              <a:rPr lang="en-US" dirty="0" err="1" smtClean="0"/>
              <a:t>docroot</a:t>
            </a:r>
            <a:r>
              <a:rPr lang="en-US" smtClean="0"/>
              <a:t>/html/ex.html </a:t>
            </a:r>
            <a:r>
              <a:rPr lang="en-US" dirty="0" smtClean="0"/>
              <a:t>in ex.nub: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redirect / /html/ex.html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Start </a:t>
            </a:r>
            <a:r>
              <a:rPr lang="en-US" dirty="0" err="1" smtClean="0"/>
              <a:t>Wub</a:t>
            </a:r>
            <a:r>
              <a:rPr lang="en-US" dirty="0" smtClean="0"/>
              <a:t> with these lines:</a:t>
            </a:r>
          </a:p>
          <a:p>
            <a:pPr>
              <a:buNone/>
            </a:pP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package require Site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Site start home . </a:t>
            </a:r>
            <a:r>
              <a:rPr lang="en-US" sz="20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nubs ex.nub</a:t>
            </a:r>
          </a:p>
          <a:p>
            <a:pPr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1a: Nub redirect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 &lt;from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&lt;to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528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from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for which to send a redirect.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to 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URL to redirect to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the File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Map URL’s to file system hierarchy</a:t>
            </a:r>
          </a:p>
          <a:p>
            <a:r>
              <a:rPr lang="en-US" dirty="0" smtClean="0"/>
              <a:t>Making File domains explicit in ex.nub: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/     {File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} 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] 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/images/  {File images}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images]  expires "next week"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/scripts/ {File scripts}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scripts]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/html/    {File html}    root [file join .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html]    expires tomorrow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1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Add new File domain:</a:t>
            </a:r>
          </a:p>
          <a:p>
            <a:pPr>
              <a:buNone/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domain /disk/ {File disk}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root       /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indexfile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index.*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hide       {^([.].*)|(.*~)|(\#.*)$}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redirdir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1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expires    tomorrow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"%Y %b %d %T" \</a:t>
            </a:r>
          </a:p>
          <a:p>
            <a:pPr>
              <a:buNone/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nodir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0</a:t>
            </a:r>
          </a:p>
          <a:p>
            <a:pPr>
              <a:buNone/>
            </a:pPr>
            <a:endParaRPr lang="en-US" sz="1000" dirty="0" smtClean="0"/>
          </a:p>
          <a:p>
            <a:r>
              <a:rPr lang="en-US" dirty="0" smtClean="0"/>
              <a:t>Add Rewrite to ex.nub: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   rewrite {/[^/]+[.]html} {/html/[file tail [</a:t>
            </a:r>
            <a:r>
              <a:rPr lang="en-US" sz="10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 get $r -path]]}</a:t>
            </a:r>
          </a:p>
          <a:p>
            <a:pPr>
              <a:buNone/>
            </a:pPr>
            <a:endParaRPr lang="en-US" sz="1000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50" name="Picture 2" descr="C:\Users\decoster\AppData\Local\Microsoft\Windows\Temporary Internet Files\Content.IE5\L4D3NQZ7\MCj0432606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4191000"/>
            <a:ext cx="2314575" cy="2314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Nub domain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600200"/>
            <a:ext cx="7848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domain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&lt;list of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and name&gt;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2514600"/>
          <a:ext cx="60960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Argument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cs typeface="Courier New" pitchFamily="49" charset="0"/>
                        </a:rPr>
                        <a:t>Url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 to be processed with the specified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domain_name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cs typeface="Courier New" pitchFamily="49" charset="0"/>
                        </a:rPr>
                        <a:t>name of domain to use (File, Mason, Direct,  </a:t>
                      </a:r>
                      <a:r>
                        <a:rPr lang="en-US" dirty="0" err="1" smtClean="0">
                          <a:cs typeface="Courier New" pitchFamily="49" charset="0"/>
                        </a:rPr>
                        <a:t>jQ</a:t>
                      </a:r>
                      <a:r>
                        <a:rPr lang="en-US" dirty="0" smtClean="0">
                          <a:cs typeface="Courier New" pitchFamily="49" charset="0"/>
                        </a:rPr>
                        <a:t>,  …)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name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this domain usage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Domain specific arguments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File domain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219200"/>
          <a:ext cx="7924800" cy="5453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4572000"/>
                <a:gridCol w="1752600"/>
              </a:tblGrid>
              <a:tr h="424543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directory of File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index.*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regular expression to hide temp and other uninteresting files (default hides .* *~ and #*).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redirdir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Should references to directories be required to have a trailing /?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  <a:tr h="424543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Don't allow the browsing of directories (default: 0 - browsing allowed).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2: Nub rewrite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rewrite &lt;</a:t>
            </a:r>
            <a:r>
              <a:rPr lang="en-US" sz="3600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3600" dirty="0" smtClean="0">
                <a:latin typeface="Courier New" pitchFamily="49" charset="0"/>
                <a:cs typeface="Courier New" pitchFamily="49" charset="0"/>
              </a:rPr>
              <a:t>&gt; &lt;script&gt;</a:t>
            </a:r>
          </a:p>
          <a:p>
            <a:pPr algn="ctr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352800"/>
          <a:ext cx="7620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601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expression to select an URL to be transformed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Script to be called to transform the URL (evaluated in</a:t>
                      </a:r>
                      <a:r>
                        <a:rPr lang="en-US" baseline="0" dirty="0" smtClean="0"/>
                        <a:t> Nub namespace)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File like domain</a:t>
            </a:r>
          </a:p>
          <a:p>
            <a:r>
              <a:rPr lang="en-US" dirty="0" smtClean="0"/>
              <a:t>Mapping URL’s to file system hierarchy</a:t>
            </a:r>
          </a:p>
          <a:p>
            <a:r>
              <a:rPr lang="en-US" dirty="0" smtClean="0"/>
              <a:t>Provides </a:t>
            </a:r>
            <a:r>
              <a:rPr lang="en-US" dirty="0" err="1" smtClean="0"/>
              <a:t>templating</a:t>
            </a:r>
            <a:r>
              <a:rPr lang="en-US" dirty="0" smtClean="0"/>
              <a:t> by applying [</a:t>
            </a:r>
            <a:r>
              <a:rPr lang="en-US" dirty="0" err="1" smtClean="0"/>
              <a:t>subst</a:t>
            </a:r>
            <a:r>
              <a:rPr lang="en-US" dirty="0" smtClean="0"/>
              <a:t>] on .</a:t>
            </a:r>
            <a:r>
              <a:rPr lang="en-US" dirty="0" err="1" smtClean="0"/>
              <a:t>tml</a:t>
            </a:r>
            <a:r>
              <a:rPr lang="en-US" dirty="0" smtClean="0"/>
              <a:t> files</a:t>
            </a:r>
          </a:p>
          <a:p>
            <a:r>
              <a:rPr lang="en-US" dirty="0" smtClean="0"/>
              <a:t>Pre/post filtering of request and responses</a:t>
            </a:r>
          </a:p>
          <a:p>
            <a:r>
              <a:rPr lang="en-US" dirty="0" smtClean="0"/>
              <a:t>Adding Mason domain to ex.nub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buNone/>
            </a:pP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domain /mason/ {Mason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mason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 root [file join .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docroot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mason]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 descr="C:\Users\decoster\AppData\Local\Microsoft\Windows\Temporary Internet Files\Content.IE5\HGP0RYZK\MCj0217466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67600" y="1066800"/>
            <a:ext cx="1422197" cy="1402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Wub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HTTP 1.1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Written by Colin McCormack</a:t>
            </a:r>
          </a:p>
          <a:p>
            <a:r>
              <a:rPr lang="en-US" dirty="0" smtClean="0"/>
              <a:t>100% </a:t>
            </a:r>
            <a:r>
              <a:rPr lang="en-US" dirty="0" err="1" smtClean="0"/>
              <a:t>Tcl</a:t>
            </a:r>
            <a:r>
              <a:rPr lang="en-US" dirty="0" smtClean="0"/>
              <a:t> Web application framework</a:t>
            </a:r>
          </a:p>
          <a:p>
            <a:r>
              <a:rPr lang="en-US" dirty="0" smtClean="0"/>
              <a:t>Domain based</a:t>
            </a:r>
          </a:p>
          <a:p>
            <a:r>
              <a:rPr lang="en-US" dirty="0" smtClean="0"/>
              <a:t>Heavy user of recent </a:t>
            </a:r>
            <a:r>
              <a:rPr lang="en-US" dirty="0" err="1" smtClean="0"/>
              <a:t>Tcl</a:t>
            </a:r>
            <a:r>
              <a:rPr lang="en-US" dirty="0" smtClean="0"/>
              <a:t> </a:t>
            </a:r>
            <a:r>
              <a:rPr lang="en-US" dirty="0" smtClean="0"/>
              <a:t>features, which pushed development of </a:t>
            </a:r>
            <a:r>
              <a:rPr lang="en-US" dirty="0" err="1" smtClean="0"/>
              <a:t>Tcl</a:t>
            </a:r>
            <a:r>
              <a:rPr lang="en-US" dirty="0" smtClean="0"/>
              <a:t> </a:t>
            </a:r>
            <a:r>
              <a:rPr lang="en-US" smtClean="0"/>
              <a:t>8.6 forward:</a:t>
            </a:r>
            <a:endParaRPr lang="en-US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icts</a:t>
            </a:r>
            <a:endParaRPr lang="en-US" dirty="0" smtClean="0"/>
          </a:p>
          <a:p>
            <a:pPr lvl="1"/>
            <a:r>
              <a:rPr lang="en-US" dirty="0" err="1" smtClean="0"/>
              <a:t>coroutines</a:t>
            </a:r>
            <a:endParaRPr lang="en-US" dirty="0" smtClean="0"/>
          </a:p>
          <a:p>
            <a:pPr lvl="1"/>
            <a:r>
              <a:rPr lang="en-US" dirty="0" err="1" smtClean="0"/>
              <a:t>tclOO</a:t>
            </a:r>
            <a:endParaRPr lang="en-US" dirty="0" smtClean="0"/>
          </a:p>
          <a:p>
            <a:pPr lvl="1"/>
            <a:r>
              <a:rPr lang="en-US" dirty="0" err="1"/>
              <a:t>z</a:t>
            </a:r>
            <a:r>
              <a:rPr lang="en-US" dirty="0" err="1" smtClean="0"/>
              <a:t>lib</a:t>
            </a:r>
            <a:endParaRPr lang="en-US" dirty="0" smtClean="0"/>
          </a:p>
          <a:p>
            <a:r>
              <a:rPr lang="en-US" dirty="0" smtClean="0"/>
              <a:t>Successor of </a:t>
            </a:r>
            <a:r>
              <a:rPr lang="en-US" dirty="0" err="1" smtClean="0"/>
              <a:t>tclhttpd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Mason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root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File-system root for Mason domain.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</a:t>
                      </a:r>
                      <a:r>
                        <a:rPr lang="en-US" baseline="0" dirty="0" smtClean="0"/>
                        <a:t> content type of returned values.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x-text/html-fragment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hide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Regular </a:t>
                      </a:r>
                      <a:r>
                        <a:rPr lang="en-US" dirty="0" err="1" smtClean="0"/>
                        <a:t>expresion</a:t>
                      </a:r>
                      <a:r>
                        <a:rPr lang="en-US" dirty="0" smtClean="0"/>
                        <a:t> to detect files to hide.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^([.].*)|(.*~)$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indexfile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Name of the file which stands for a directory, such as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  <a:r>
                        <a:rPr lang="en-US" dirty="0" smtClean="0">
                          <a:latin typeface="+mn-lt"/>
                          <a:cs typeface="Courier New" pitchFamily="49" charset="0"/>
                        </a:rPr>
                        <a:t>.</a:t>
                      </a:r>
                      <a:r>
                        <a:rPr lang="en-US" baseline="0" dirty="0" smtClean="0">
                          <a:latin typeface="+mn-lt"/>
                          <a:cs typeface="Courier New" pitchFamily="49" charset="0"/>
                        </a:rPr>
                        <a:t> The contents of that file will be returned in stead of the directory listing.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index.html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expires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expression indicating when contents expires.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 extension indicating</a:t>
                      </a:r>
                      <a:r>
                        <a:rPr lang="en-US" baseline="0" dirty="0" smtClean="0"/>
                        <a:t> which files will be evaluated.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when requested</a:t>
                      </a:r>
                      <a:r>
                        <a:rPr lang="en-US" baseline="0" dirty="0" smtClean="0"/>
                        <a:t> file can’t be found.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notfound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Mason arguments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371600"/>
          <a:ext cx="82295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267200"/>
                <a:gridCol w="22097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Argumment</a:t>
                      </a:r>
                      <a:r>
                        <a:rPr lang="en-US" baseline="0" dirty="0" smtClean="0"/>
                        <a:t>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wrapper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</a:t>
                      </a:r>
                      <a:r>
                        <a:rPr lang="en-US" dirty="0" err="1" smtClean="0"/>
                        <a:t>whith</a:t>
                      </a:r>
                      <a:r>
                        <a:rPr lang="en-US" baseline="0" dirty="0" smtClean="0"/>
                        <a:t> successful response.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.wrapper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auth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Template to be evaluated before processing requested file.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.auth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nodir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Don't allow the browsing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dateformat</a:t>
                      </a:r>
                      <a:endParaRPr lang="en-US" dirty="0" smtClean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</a:t>
                      </a:r>
                      <a:r>
                        <a:rPr lang="en-US" dirty="0" err="1" smtClean="0"/>
                        <a:t>tcl</a:t>
                      </a:r>
                      <a:r>
                        <a:rPr lang="en-US" dirty="0" smtClean="0"/>
                        <a:t> clock format for displaying dates in directory listings.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%Y %b %d %T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template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Is evaluated using [</a:t>
            </a:r>
            <a:r>
              <a:rPr lang="en-US" dirty="0" err="1" smtClean="0"/>
              <a:t>subst</a:t>
            </a:r>
            <a:r>
              <a:rPr lang="en-US" dirty="0" smtClean="0"/>
              <a:t>]</a:t>
            </a:r>
          </a:p>
          <a:p>
            <a:r>
              <a:rPr lang="en-US" dirty="0" smtClean="0"/>
              <a:t>Result of evaluation is returned as content</a:t>
            </a:r>
          </a:p>
          <a:p>
            <a:r>
              <a:rPr lang="en-US" dirty="0" smtClean="0"/>
              <a:t>Alternatively set –content field of response </a:t>
            </a:r>
            <a:r>
              <a:rPr lang="en-US" dirty="0" err="1" smtClean="0"/>
              <a:t>dict</a:t>
            </a:r>
            <a:r>
              <a:rPr lang="en-US" dirty="0" smtClean="0"/>
              <a:t> available in variable response</a:t>
            </a:r>
          </a:p>
          <a:p>
            <a:r>
              <a:rPr lang="en-US" dirty="0" smtClean="0"/>
              <a:t>Use the response </a:t>
            </a:r>
            <a:r>
              <a:rPr lang="en-US" dirty="0" err="1" smtClean="0"/>
              <a:t>dict</a:t>
            </a:r>
            <a:r>
              <a:rPr lang="en-US" dirty="0" smtClean="0"/>
              <a:t> to access the request information (e.g. query information)</a:t>
            </a:r>
          </a:p>
          <a:p>
            <a:r>
              <a:rPr lang="en-US" dirty="0" smtClean="0"/>
              <a:t>Other files with same name but different extension are also matched to template file, which allows for one template file to provide multiple formats (e.g. test.html, test.txt and test.tml)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3: Pre/Post/Not found 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Pre filter (.auth): return code != 200 or set response </a:t>
            </a:r>
            <a:r>
              <a:rPr lang="en-US" dirty="0" err="1" smtClean="0"/>
              <a:t>dict</a:t>
            </a:r>
            <a:r>
              <a:rPr lang="en-US" dirty="0" smtClean="0"/>
              <a:t> –code to value != 200 to deny access</a:t>
            </a:r>
          </a:p>
          <a:p>
            <a:r>
              <a:rPr lang="en-US" dirty="0" smtClean="0"/>
              <a:t>Post filter (.wrapper): transforms responses after they have been processed (e.g. set content type)</a:t>
            </a:r>
          </a:p>
          <a:p>
            <a:r>
              <a:rPr lang="en-US" dirty="0" smtClean="0"/>
              <a:t>Not found (.</a:t>
            </a:r>
            <a:r>
              <a:rPr lang="en-US" dirty="0" err="1" smtClean="0"/>
              <a:t>notfound</a:t>
            </a:r>
            <a:r>
              <a:rPr lang="en-US" dirty="0" smtClean="0"/>
              <a:t>): is rand when request can’t be resolved</a:t>
            </a:r>
          </a:p>
          <a:p>
            <a:r>
              <a:rPr lang="en-US" dirty="0" smtClean="0"/>
              <a:t>If no filter file found in requested directory, Mason goes up in file system hierarchy until it finds one.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Dispatch a URL request to:</a:t>
            </a:r>
          </a:p>
          <a:p>
            <a:pPr lvl="1"/>
            <a:r>
              <a:rPr lang="en-US" dirty="0" smtClean="0"/>
              <a:t>Commands within a namespace</a:t>
            </a:r>
          </a:p>
          <a:p>
            <a:pPr>
              <a:buNone/>
            </a:pPr>
            <a:r>
              <a:rPr lang="en-US" dirty="0" smtClean="0"/>
              <a:t>    or</a:t>
            </a:r>
          </a:p>
          <a:p>
            <a:pPr lvl="1"/>
            <a:r>
              <a:rPr lang="en-US" dirty="0" smtClean="0"/>
              <a:t>Methods within an </a:t>
            </a:r>
            <a:r>
              <a:rPr lang="en-US" dirty="0" err="1" smtClean="0"/>
              <a:t>TclOO</a:t>
            </a:r>
            <a:r>
              <a:rPr lang="en-US" dirty="0" smtClean="0"/>
              <a:t> object</a:t>
            </a:r>
          </a:p>
          <a:p>
            <a:r>
              <a:rPr lang="en-US" dirty="0" smtClean="0"/>
              <a:t>Adding direct domain to nub:</a:t>
            </a:r>
          </a:p>
          <a:p>
            <a:pPr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directns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namespace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domain /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directoo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  Direct object    $::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Direct arguments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4648200"/>
                <a:gridCol w="1828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Argument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ctype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content type of returned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text/html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wildcard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proc/method to</a:t>
                      </a:r>
                      <a:r>
                        <a:rPr lang="en-US" baseline="0" dirty="0" smtClean="0"/>
                        <a:t> be used when the request URL  doesn’t match any of the </a:t>
                      </a:r>
                      <a:r>
                        <a:rPr lang="en-US" baseline="0" dirty="0" err="1" smtClean="0"/>
                        <a:t>proc’s</a:t>
                      </a:r>
                      <a:r>
                        <a:rPr lang="en-US" baseline="0" dirty="0" smtClean="0"/>
                        <a:t>/methods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/default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proc /test {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MyDirectDomain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 with query“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basic Direct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::class create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constructor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method /test {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{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-content "Test for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content-type x-text/html-fragment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-title "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: test"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return $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MyOODomain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new]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Query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query arguments as proc/method arguments with same name as used in the query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will decode and assign the query arguments. </a:t>
            </a:r>
          </a:p>
          <a:p>
            <a:r>
              <a:rPr lang="en-US" dirty="0" smtClean="0"/>
              <a:t>Arguments missing  in the request passed as empty string</a:t>
            </a:r>
          </a:p>
          <a:p>
            <a:r>
              <a:rPr lang="en-US" dirty="0" smtClean="0"/>
              <a:t>Use utilities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en-US" dirty="0" smtClean="0"/>
              <a:t> package to handle queries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4: </a:t>
            </a:r>
            <a:r>
              <a:rPr lang="en-US" dirty="0" err="1" smtClean="0"/>
              <a:t>armouring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special characters (&lt;, ‘, …) need to be </a:t>
            </a:r>
            <a:r>
              <a:rPr lang="en-US" dirty="0" err="1" smtClean="0"/>
              <a:t>armoured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built-in command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decoster\AppData\Local\Microsoft\Windows\Temporary Internet Files\Content.IE5\1TO86WDF\MCj0415994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590800"/>
            <a:ext cx="1371600" cy="3689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Tcler’s</a:t>
            </a:r>
            <a:r>
              <a:rPr lang="en-US" dirty="0" smtClean="0"/>
              <a:t> wiki runs on </a:t>
            </a:r>
            <a:r>
              <a:rPr lang="en-US" dirty="0" err="1" smtClean="0"/>
              <a:t>Wub</a:t>
            </a:r>
            <a:r>
              <a:rPr lang="en-US" dirty="0" smtClean="0"/>
              <a:t> since 2007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http://wiki.tcl.tk</a:t>
            </a:r>
            <a:endParaRPr lang="en-US" dirty="0" smtClean="0"/>
          </a:p>
          <a:p>
            <a:r>
              <a:rPr lang="en-US" dirty="0" err="1" smtClean="0"/>
              <a:t>Wubchain</a:t>
            </a:r>
            <a:r>
              <a:rPr lang="en-US" dirty="0" smtClean="0"/>
              <a:t> (web interface to </a:t>
            </a:r>
            <a:r>
              <a:rPr lang="en-US" dirty="0" err="1" smtClean="0"/>
              <a:t>Tcler’s</a:t>
            </a:r>
            <a:r>
              <a:rPr lang="en-US" dirty="0" smtClean="0"/>
              <a:t> chat)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4"/>
              </a:rPr>
              <a:t>http://wiki.tcl.tk:30008</a:t>
            </a:r>
            <a:endParaRPr lang="en-US" dirty="0" smtClean="0"/>
          </a:p>
          <a:p>
            <a:r>
              <a:rPr lang="en-US" dirty="0" smtClean="0"/>
              <a:t>Intranet application to manage tool releases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Wub</a:t>
            </a:r>
            <a:r>
              <a:rPr lang="en-US" dirty="0" smtClean="0"/>
              <a:t> converts all content to something permitted by the accept request field (e.g. test/html, text/plain, …)</a:t>
            </a:r>
          </a:p>
          <a:p>
            <a:r>
              <a:rPr lang="en-US" dirty="0" smtClean="0"/>
              <a:t>The Convert domain has a table of possible conversions</a:t>
            </a:r>
          </a:p>
          <a:p>
            <a:r>
              <a:rPr lang="en-US" dirty="0" smtClean="0"/>
              <a:t>Conversion notation: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.&lt;from&gt;.&lt;to&gt;</a:t>
            </a:r>
          </a:p>
          <a:p>
            <a:r>
              <a:rPr lang="en-US" dirty="0" smtClean="0">
                <a:cs typeface="Courier New" pitchFamily="49" charset="0"/>
              </a:rPr>
              <a:t>Basic built-in conversion: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.x-text/html-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fragment.text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/html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custom conversions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Add proc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conversions</a:t>
            </a:r>
            <a:r>
              <a:rPr lang="en-US" dirty="0" smtClean="0"/>
              <a:t> namespace</a:t>
            </a:r>
          </a:p>
          <a:p>
            <a:r>
              <a:rPr lang="en-US" dirty="0" smtClean="0"/>
              <a:t>Name contains content type from which conversion starts and content type it generates: .&lt;from&gt;.&lt;to&gt;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namespace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::conversions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proc .x-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unarmoured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fragment.x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-text/html-fragment {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} { 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get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-content]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if {[string match "&lt;!DOCTYPE*"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]}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# the content is already fully HTML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  set content [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armour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rspcontent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}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  return [Http Ok $</a:t>
            </a:r>
            <a:r>
              <a:rPr lang="en-US" sz="1500" dirty="0" err="1" smtClean="0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$content x-text/html-fragment]	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4: Content type x-text/html-fragment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632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Response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dict</a:t>
                      </a:r>
                      <a:r>
                        <a:rPr lang="en-US" baseline="0" dirty="0" smtClean="0"/>
                        <a:t> 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-content 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to be sent to client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-title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 field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-headers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statements puts verbatim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in the header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-style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style source</a:t>
                      </a:r>
                      <a:r>
                        <a:rPr lang="en-US" baseline="0" dirty="0" smtClean="0"/>
                        <a:t> and style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en-US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stylesheet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 </a:t>
                      </a:r>
                      <a:r>
                        <a:rPr lang="en-US" baseline="0" dirty="0" smtClean="0"/>
                        <a:t>statements and placed in the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-preload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in header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-postscript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script source and</a:t>
                      </a:r>
                      <a:r>
                        <a:rPr lang="en-US" baseline="0" dirty="0" smtClean="0"/>
                        <a:t> script arguments, converted into </a:t>
                      </a:r>
                      <a:r>
                        <a:rPr lang="en-US" baseline="0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baseline="0" dirty="0" smtClean="0"/>
                        <a:t>statements and placed at end of body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-</a:t>
                      </a:r>
                      <a:r>
                        <a:rPr lang="en-US" dirty="0" err="1" smtClean="0">
                          <a:latin typeface="Courier New" pitchFamily="49" charset="0"/>
                          <a:cs typeface="Courier New" pitchFamily="49" charset="0"/>
                        </a:rPr>
                        <a:t>postload</a:t>
                      </a:r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List of HTML </a:t>
                      </a:r>
                      <a:r>
                        <a:rPr lang="en-US" dirty="0" smtClean="0">
                          <a:latin typeface="Courier New" pitchFamily="49" charset="0"/>
                          <a:cs typeface="Courier New" pitchFamily="49" charset="0"/>
                        </a:rPr>
                        <a:t>&lt;script&gt; </a:t>
                      </a:r>
                      <a:r>
                        <a:rPr lang="en-US" dirty="0" smtClean="0"/>
                        <a:t>statement to be put at</a:t>
                      </a:r>
                      <a:r>
                        <a:rPr lang="en-US" baseline="0" dirty="0" smtClean="0"/>
                        <a:t> end of body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other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content types can be returned by setting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content-type</a:t>
            </a:r>
            <a:r>
              <a:rPr lang="en-US" dirty="0" smtClean="0"/>
              <a:t> response </a:t>
            </a:r>
            <a:r>
              <a:rPr lang="en-US" dirty="0" err="1" smtClean="0"/>
              <a:t>dict</a:t>
            </a:r>
            <a:r>
              <a:rPr lang="en-US" dirty="0" smtClean="0"/>
              <a:t> value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content-type text/plain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4: generating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offers HTML generation commands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Html</a:t>
            </a:r>
            <a:r>
              <a:rPr lang="en-US" dirty="0" smtClean="0"/>
              <a:t> package: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&lt;command&gt; ?key value …? Contents</a:t>
            </a:r>
            <a:endParaRPr lang="en-US" dirty="0" smtClean="0"/>
          </a:p>
          <a:p>
            <a:r>
              <a:rPr lang="en-US" dirty="0" smtClean="0"/>
              <a:t>Is converted into: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&lt;command key=‘value’ key2=‘value2’ …&gt; contents</a:t>
            </a:r>
          </a:p>
          <a:p>
            <a:pPr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&lt;/command&gt;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76600" y="4267200"/>
          <a:ext cx="560832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508760"/>
                <a:gridCol w="1402080"/>
                <a:gridCol w="1402080"/>
              </a:tblGrid>
              <a:tr h="137160">
                <a:tc>
                  <a:txBody>
                    <a:bodyPr/>
                    <a:lstStyle/>
                    <a:p>
                      <a:r>
                        <a:rPr lang="en-US" dirty="0" smtClean="0"/>
                        <a:t>&lt;h1&gt;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&lt;h2&gt;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&lt;h3&gt;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&lt;h4&gt;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&lt;p&gt;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tt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li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&lt;span&gt;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&lt;table&gt;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tr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&lt;td&gt;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&lt;div&gt;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&lt;author&gt;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&lt;description&gt;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&lt;copyright&gt;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&lt;generator&gt;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&lt;keywords&gt;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&lt;meta&gt;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&lt;link&gt;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&lt;script&gt;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 5: Http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Found in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Send Http responses to client:</a:t>
            </a:r>
          </a:p>
          <a:p>
            <a:pPr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Http &lt;error-name&gt; &lt;response&gt; ?arguments?</a:t>
            </a:r>
          </a:p>
          <a:p>
            <a:r>
              <a:rPr lang="en-US" dirty="0" smtClean="0"/>
              <a:t>Supported error-names (with codes):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Ok</a:t>
            </a:r>
            <a:r>
              <a:rPr lang="en-US" dirty="0" smtClean="0"/>
              <a:t> (200)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Moved</a:t>
            </a:r>
            <a:r>
              <a:rPr lang="en-US" dirty="0" smtClean="0"/>
              <a:t> (301),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Redirect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RedirectReferer</a:t>
            </a:r>
            <a:r>
              <a:rPr lang="en-US" dirty="0" smtClean="0"/>
              <a:t> (302),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Found</a:t>
            </a:r>
            <a:r>
              <a:rPr lang="en-US" dirty="0" smtClean="0"/>
              <a:t> (302),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SeeOther</a:t>
            </a:r>
            <a:r>
              <a:rPr lang="en-US" dirty="0" smtClean="0"/>
              <a:t> (303),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Relocated</a:t>
            </a:r>
            <a:r>
              <a:rPr lang="en-US" dirty="0" smtClean="0"/>
              <a:t> (307)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Bad</a:t>
            </a:r>
            <a:r>
              <a:rPr lang="en-US" dirty="0" smtClean="0"/>
              <a:t> (400),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ForBidden</a:t>
            </a:r>
            <a:r>
              <a:rPr lang="en-US" dirty="0" smtClean="0"/>
              <a:t> (403),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NotFound</a:t>
            </a:r>
            <a:r>
              <a:rPr lang="en-US" dirty="0" smtClean="0"/>
              <a:t> (404)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dirty="0" smtClean="0"/>
              <a:t> commands to enable/disable caching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NoCache</a:t>
            </a:r>
            <a:r>
              <a:rPr lang="en-US" dirty="0" smtClean="0"/>
              <a:t> : indicate response contents can not be cached </a:t>
            </a:r>
          </a:p>
          <a:p>
            <a:pPr lvl="1"/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: indicate response contents may be cached </a:t>
            </a:r>
          </a:p>
          <a:p>
            <a:pPr lvl="1"/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/>
              <a:t> : indicate response contents may be cached buts revalidation is required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Caching 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</a:t>
            </a:r>
            <a:r>
              <a:rPr lang="en-US" dirty="0" smtClean="0"/>
              <a:t> and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Dcache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take age argument: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integer: the age at which the contents expires, expressed in seconds</a:t>
            </a:r>
          </a:p>
          <a:p>
            <a:pPr lvl="1"/>
            <a:r>
              <a:rPr lang="en-US" dirty="0" smtClean="0">
                <a:cs typeface="Courier New" pitchFamily="49" charset="0"/>
              </a:rPr>
              <a:t>Specified as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clock scan </a:t>
            </a:r>
            <a:r>
              <a:rPr lang="en-US" dirty="0" smtClean="0">
                <a:cs typeface="Courier New" pitchFamily="49" charset="0"/>
              </a:rPr>
              <a:t>string: the point in time until which the contents remain valid (tomorrow, next week, 7 </a:t>
            </a:r>
            <a:r>
              <a:rPr lang="en-US" dirty="0" err="1" smtClean="0">
                <a:cs typeface="Courier New" pitchFamily="49" charset="0"/>
              </a:rPr>
              <a:t>june</a:t>
            </a:r>
            <a:r>
              <a:rPr lang="en-US" dirty="0" smtClean="0">
                <a:cs typeface="Courier New" pitchFamily="49" charset="0"/>
              </a:rPr>
              <a:t> 2009, …)</a:t>
            </a:r>
            <a:endParaRPr lang="en-US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5: Clear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clear:</a:t>
            </a:r>
            <a:r>
              <a:rPr lang="en-US" dirty="0" smtClean="0">
                <a:cs typeface="Courier New" pitchFamily="49" charset="0"/>
              </a:rPr>
              <a:t> C</a:t>
            </a:r>
            <a:r>
              <a:rPr lang="en-US" dirty="0" smtClean="0"/>
              <a:t>lear the complete cache. All cached contents is removed from the cache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Cache delete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/>
              <a:t>&gt;: Remove the contents cached for the specified URL from the cache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6: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form with HTML generation commands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Form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Specify namespace proc or object method as form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action</a:t>
            </a:r>
          </a:p>
          <a:p>
            <a:r>
              <a:rPr lang="en-US" dirty="0" smtClean="0"/>
              <a:t>Use post or get as form method</a:t>
            </a:r>
          </a:p>
          <a:p>
            <a:r>
              <a:rPr lang="en-US" dirty="0" smtClean="0"/>
              <a:t>As with queries, form entries are translated by </a:t>
            </a:r>
            <a:r>
              <a:rPr lang="en-US" dirty="0" err="1" smtClean="0"/>
              <a:t>Wub</a:t>
            </a:r>
            <a:r>
              <a:rPr lang="en-US" dirty="0" smtClean="0"/>
              <a:t> to proc/method arguments based on entry names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895600" y="5943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&lt;form&gt;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&lt;input&gt;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&lt;button&gt;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&lt;hidden&gt;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textarea</a:t>
                      </a:r>
                      <a:r>
                        <a:rPr lang="en-US" dirty="0" smtClean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&lt;option&gt;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optgroup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&lt;select&gt;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Tcl</a:t>
            </a:r>
            <a:r>
              <a:rPr lang="en-US" dirty="0" smtClean="0"/>
              <a:t> 8.6 (</a:t>
            </a:r>
            <a:r>
              <a:rPr lang="en-US" dirty="0" err="1" smtClean="0"/>
              <a:t>dicts</a:t>
            </a:r>
            <a:r>
              <a:rPr lang="en-US" dirty="0" smtClean="0"/>
              <a:t>, </a:t>
            </a:r>
            <a:r>
              <a:rPr lang="en-US" dirty="0" err="1" smtClean="0"/>
              <a:t>coroutines</a:t>
            </a:r>
            <a:r>
              <a:rPr lang="en-US" dirty="0" smtClean="0"/>
              <a:t>, </a:t>
            </a:r>
            <a:r>
              <a:rPr lang="en-US" dirty="0" err="1" smtClean="0"/>
              <a:t>tclOO</a:t>
            </a:r>
            <a:r>
              <a:rPr lang="en-US" dirty="0" smtClean="0"/>
              <a:t>, </a:t>
            </a:r>
            <a:r>
              <a:rPr lang="en-US" dirty="0" err="1" smtClean="0"/>
              <a:t>zlib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Tcllib</a:t>
            </a:r>
            <a:r>
              <a:rPr lang="en-US" dirty="0" smtClean="0"/>
              <a:t> 1.11</a:t>
            </a:r>
          </a:p>
          <a:p>
            <a:r>
              <a:rPr lang="en-US" dirty="0" smtClean="0"/>
              <a:t>Unix or Windows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72200" y="1447800"/>
            <a:ext cx="2438400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jQuery</a:t>
            </a:r>
            <a:r>
              <a:rPr lang="en-US" dirty="0" smtClean="0"/>
              <a:t> is a JavaScript library  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smtClean="0">
                <a:hlinkClick r:id="rId3"/>
              </a:rPr>
              <a:t>http://jquery.com/</a:t>
            </a: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makes it easy to use </a:t>
            </a:r>
            <a:r>
              <a:rPr lang="en-US" dirty="0" err="1" smtClean="0"/>
              <a:t>jQuery</a:t>
            </a:r>
            <a:r>
              <a:rPr lang="en-US" dirty="0" smtClean="0"/>
              <a:t> and some of its </a:t>
            </a:r>
            <a:r>
              <a:rPr lang="en-US" dirty="0" err="1" smtClean="0"/>
              <a:t>plugins</a:t>
            </a:r>
            <a:r>
              <a:rPr lang="en-US" dirty="0" smtClean="0"/>
              <a:t> but wrapping it into a File like domain.</a:t>
            </a:r>
          </a:p>
          <a:p>
            <a:r>
              <a:rPr lang="en-US" dirty="0" smtClean="0"/>
              <a:t>To add </a:t>
            </a:r>
            <a:r>
              <a:rPr lang="en-US" dirty="0" err="1" smtClean="0"/>
              <a:t>jQuery</a:t>
            </a:r>
            <a:r>
              <a:rPr lang="en-US" dirty="0" smtClean="0"/>
              <a:t> to you application add this statements:</a:t>
            </a:r>
          </a:p>
          <a:p>
            <a:pPr>
              <a:buNone/>
            </a:pP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   set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jquery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 $</a:t>
            </a:r>
            <a:r>
              <a:rPr lang="en-US" sz="3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3000" dirty="0" smtClean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32770" name="Picture 2" descr="jQuery: Write Less, Do More.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67463" y="1652587"/>
            <a:ext cx="2047875" cy="5048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7: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a scripts when </a:t>
            </a:r>
            <a:r>
              <a:rPr lang="en-US" dirty="0" err="1" smtClean="0"/>
              <a:t>jQuery</a:t>
            </a:r>
            <a:r>
              <a:rPr lang="en-US" dirty="0" smtClean="0"/>
              <a:t> is loaded: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ready $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&lt;script&gt;]</a:t>
            </a:r>
          </a:p>
          <a:p>
            <a:r>
              <a:rPr lang="en-US" dirty="0" smtClean="0">
                <a:cs typeface="Courier New" pitchFamily="49" charset="0"/>
              </a:rPr>
              <a:t>To use </a:t>
            </a:r>
            <a:r>
              <a:rPr lang="en-US" dirty="0" err="1" smtClean="0">
                <a:cs typeface="Courier New" pitchFamily="49" charset="0"/>
              </a:rPr>
              <a:t>jQuery</a:t>
            </a:r>
            <a:r>
              <a:rPr lang="en-US" dirty="0" smtClean="0">
                <a:cs typeface="Courier New" pitchFamily="49" charset="0"/>
              </a:rPr>
              <a:t> </a:t>
            </a:r>
            <a:r>
              <a:rPr lang="en-US" dirty="0" err="1" smtClean="0">
                <a:cs typeface="Courier New" pitchFamily="49" charset="0"/>
              </a:rPr>
              <a:t>plugin</a:t>
            </a:r>
            <a:r>
              <a:rPr lang="en-US" dirty="0" smtClean="0">
                <a:cs typeface="Courier New" pitchFamily="49" charset="0"/>
              </a:rPr>
              <a:t>: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set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req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jQ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&gt; &lt;selector&gt; &lt;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plugin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arguments&gt;</a:t>
            </a:r>
          </a:p>
          <a:p>
            <a:r>
              <a:rPr lang="en-US" dirty="0" smtClean="0">
                <a:cs typeface="Courier New" pitchFamily="49" charset="0"/>
              </a:rPr>
              <a:t>List of wrapped </a:t>
            </a:r>
            <a:r>
              <a:rPr lang="en-US" dirty="0" err="1" smtClean="0">
                <a:cs typeface="Courier New" pitchFamily="49" charset="0"/>
              </a:rPr>
              <a:t>plugins</a:t>
            </a:r>
            <a:r>
              <a:rPr lang="en-US" dirty="0" smtClean="0">
                <a:cs typeface="Courier New" pitchFamily="49" charset="0"/>
              </a:rPr>
              <a:t> at    </a:t>
            </a:r>
            <a:r>
              <a:rPr lang="en-US" dirty="0" smtClean="0">
                <a:hlinkClick r:id="rId3"/>
              </a:rPr>
              <a:t>http://wiki.tcl.tk/_wub/docs/Domains/JQ</a:t>
            </a:r>
            <a:endParaRPr lang="en-US" dirty="0" smtClean="0"/>
          </a:p>
          <a:p>
            <a:pPr>
              <a:buNone/>
            </a:pPr>
            <a:endParaRPr lang="en-US" dirty="0"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4663440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23097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jframe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jtemplates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history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datepicker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timeentry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hint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boxtoggle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tablesorter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multifile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containers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tabs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accordion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resizable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draggable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droppable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sortable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selectable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autogrow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autoscale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tooltip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hoverimage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galleria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gallery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editable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form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validate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autofill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confirm</a:t>
                      </a:r>
                      <a:endParaRPr lang="en-US" sz="1200" dirty="0"/>
                    </a:p>
                  </a:txBody>
                  <a:tcPr/>
                </a:tc>
              </a:tr>
              <a:tr h="1738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ingrid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the </a:t>
            </a:r>
            <a:r>
              <a:rPr lang="en-US" dirty="0" err="1" smtClean="0"/>
              <a:t>webserver</a:t>
            </a:r>
            <a:endParaRPr lang="en-US" dirty="0" smtClean="0"/>
          </a:p>
          <a:p>
            <a:r>
              <a:rPr lang="en-US" dirty="0" smtClean="0"/>
              <a:t>Uses </a:t>
            </a:r>
            <a:r>
              <a:rPr lang="en-US" dirty="0" err="1" smtClean="0"/>
              <a:t>ini</a:t>
            </a:r>
            <a:r>
              <a:rPr lang="en-US" dirty="0" smtClean="0"/>
              <a:t>-file syntax</a:t>
            </a:r>
          </a:p>
          <a:p>
            <a:r>
              <a:rPr lang="en-US" dirty="0" smtClean="0"/>
              <a:t>Per </a:t>
            </a:r>
            <a:r>
              <a:rPr lang="en-US" dirty="0" err="1" smtClean="0"/>
              <a:t>ini</a:t>
            </a:r>
            <a:r>
              <a:rPr lang="en-US" dirty="0" smtClean="0"/>
              <a:t> section, a </a:t>
            </a:r>
            <a:r>
              <a:rPr lang="en-US" dirty="0" err="1" smtClean="0"/>
              <a:t>dict</a:t>
            </a:r>
            <a:r>
              <a:rPr lang="en-US" dirty="0" smtClean="0"/>
              <a:t> is create in the Site namespace, keys and values of this </a:t>
            </a:r>
            <a:r>
              <a:rPr lang="en-US" dirty="0" err="1" smtClean="0"/>
              <a:t>dict</a:t>
            </a:r>
            <a:r>
              <a:rPr lang="en-US" dirty="0" smtClean="0"/>
              <a:t> are taken from the </a:t>
            </a:r>
            <a:r>
              <a:rPr lang="en-US" dirty="0" err="1" smtClean="0"/>
              <a:t>ini</a:t>
            </a:r>
            <a:r>
              <a:rPr lang="en-US" dirty="0" smtClean="0"/>
              <a:t> section, except </a:t>
            </a:r>
            <a:r>
              <a:rPr lang="en-US" dirty="0" err="1" smtClean="0"/>
              <a:t>wub</a:t>
            </a:r>
            <a:r>
              <a:rPr lang="en-US" dirty="0" smtClean="0"/>
              <a:t> section keys which become variable in Site namespace</a:t>
            </a:r>
          </a:p>
          <a:p>
            <a:r>
              <a:rPr lang="en-US" dirty="0" smtClean="0"/>
              <a:t>Pre-defined sections and keys</a:t>
            </a:r>
          </a:p>
          <a:p>
            <a:r>
              <a:rPr lang="en-US" dirty="0" smtClean="0"/>
              <a:t>User-defined sections and keys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676400"/>
                <a:gridCol w="25146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[file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dirnam</a:t>
                      </a:r>
                      <a:r>
                        <a:rPr lang="en-US" baseline="0" dirty="0" smtClean="0"/>
                        <a:t> [info script]]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Home of application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site.ini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</a:t>
                      </a:r>
                      <a:r>
                        <a:rPr lang="en-US" dirty="0" smtClean="0"/>
                        <a:t> file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globaldocroot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?????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cmdport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Console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Package to require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local.tcl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Post-init</a:t>
                      </a:r>
                      <a:r>
                        <a:rPr lang="en-US" baseline="0" dirty="0" smtClean="0"/>
                        <a:t>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vars.tcl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Pre-init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listener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Wub</a:t>
                      </a:r>
                      <a:r>
                        <a:rPr lang="en-US" baseline="0" dirty="0" smtClean="0"/>
                        <a:t> listener port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cache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204800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size of object in cache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 water mark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 weight for replacement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weight_hits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Hits weight for replacement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8: </a:t>
            </a:r>
            <a:r>
              <a:rPr lang="en-US" dirty="0" err="1" smtClean="0"/>
              <a:t>Ini</a:t>
            </a:r>
            <a:r>
              <a:rPr lang="en-US" dirty="0" smtClean="0"/>
              <a:t> parameters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1295400"/>
          <a:ext cx="80772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1219200"/>
                <a:gridCol w="19812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Default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nub.nub bogus.nub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nub files to process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“wub.log”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 file 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max_conn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Maximum number of connections per IP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no_really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 many time to complain about </a:t>
                      </a:r>
                      <a:r>
                        <a:rPr lang="en-US" dirty="0" err="1" smtClean="0"/>
                        <a:t>max_conn</a:t>
                      </a:r>
                      <a:r>
                        <a:rPr lang="en-US" baseline="0" dirty="0" smtClean="0"/>
                        <a:t> exceeded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retry_wait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How</a:t>
                      </a:r>
                      <a:r>
                        <a:rPr lang="en-US" baseline="0" dirty="0" smtClean="0"/>
                        <a:t> long to advise client to wait on exhaustion (in seconds)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timeout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Idle time tolerated (in </a:t>
                      </a:r>
                      <a:r>
                        <a:rPr lang="en-US" dirty="0" err="1" smtClean="0"/>
                        <a:t>milli</a:t>
                      </a:r>
                      <a:r>
                        <a:rPr lang="en-US" dirty="0" smtClean="0"/>
                        <a:t>-seconds)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9: Nub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Configure </a:t>
            </a:r>
            <a:r>
              <a:rPr lang="en-US" dirty="0" err="1" smtClean="0"/>
              <a:t>Wub</a:t>
            </a:r>
            <a:r>
              <a:rPr lang="en-US" dirty="0" smtClean="0"/>
              <a:t> (interactively)</a:t>
            </a:r>
          </a:p>
          <a:p>
            <a:r>
              <a:rPr lang="en-US" dirty="0" smtClean="0"/>
              <a:t>Map URL’s to domains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2895600"/>
          <a:ext cx="84582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/>
                <a:gridCol w="441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+mn-lt"/>
                          <a:cs typeface="Courier New" pitchFamily="49" charset="0"/>
                        </a:rPr>
                        <a:t>Nub command</a:t>
                      </a:r>
                      <a:endParaRPr lang="en-US" sz="1800" dirty="0">
                        <a:latin typeface="+mn-lt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domain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&lt;domain&gt; &lt;</a:t>
                      </a:r>
                      <a:r>
                        <a:rPr lang="en-US" sz="1800" baseline="0" dirty="0" err="1" smtClean="0">
                          <a:latin typeface="Courier New" pitchFamily="49" charset="0"/>
                          <a:cs typeface="Courier New" pitchFamily="49" charset="0"/>
                        </a:rPr>
                        <a:t>args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r>
                        <a:rPr lang="en-US" baseline="0" dirty="0" smtClean="0"/>
                        <a:t> specified URL with given domain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redirect &lt;from&gt;</a:t>
                      </a:r>
                      <a:r>
                        <a:rPr lang="en-US" sz="1800" baseline="0" dirty="0" smtClean="0">
                          <a:latin typeface="Courier New" pitchFamily="49" charset="0"/>
                          <a:cs typeface="Courier New" pitchFamily="49" charset="0"/>
                        </a:rPr>
                        <a:t> &lt;to&gt;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Redirect &lt;from&gt; URL</a:t>
                      </a:r>
                      <a:r>
                        <a:rPr lang="en-US" baseline="0" dirty="0" smtClean="0"/>
                        <a:t> to &lt;to&gt;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rewrite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regexp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Transform</a:t>
                      </a:r>
                      <a:r>
                        <a:rPr lang="en-US" baseline="0" dirty="0" smtClean="0"/>
                        <a:t> URL selected by the </a:t>
                      </a:r>
                      <a:r>
                        <a:rPr lang="en-US" baseline="0" dirty="0" err="1" smtClean="0"/>
                        <a:t>regexp</a:t>
                      </a:r>
                      <a:r>
                        <a:rPr lang="en-US" baseline="0" dirty="0" smtClean="0"/>
                        <a:t> into the one calculated by the 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code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&lt;script&gt;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result of</a:t>
                      </a:r>
                      <a:r>
                        <a:rPr lang="en-US" baseline="0" dirty="0" smtClean="0"/>
                        <a:t> evaluating the script to client requesting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literal &lt;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 &lt;contents&gt; ?&lt;content-type&gt;?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Send literal contents to client accessing specified URL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block &lt;list of </a:t>
                      </a:r>
                      <a:r>
                        <a:rPr lang="en-US" sz="1800" dirty="0" err="1" smtClean="0">
                          <a:latin typeface="Courier New" pitchFamily="49" charset="0"/>
                          <a:cs typeface="Courier New" pitchFamily="49" charset="0"/>
                        </a:rPr>
                        <a:t>url’s</a:t>
                      </a:r>
                      <a:r>
                        <a:rPr lang="en-US" sz="1800" dirty="0" smtClean="0"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  <a:endParaRPr lang="en-US" sz="18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Block IP addresses trying to access specified (glob matched) URL’s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10: Suspend/Resume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11: Cookies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 descr="C:\Users\decoster\AppData\Local\Microsoft\Windows\Temporary Internet Files\Content.IE5\HGP0RYZK\MCj0215940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1143000"/>
            <a:ext cx="1600957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12: Command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domains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CGI</a:t>
            </a:r>
          </a:p>
          <a:p>
            <a:r>
              <a:rPr lang="en-US" dirty="0" smtClean="0"/>
              <a:t>Coco: co-routine domain</a:t>
            </a:r>
          </a:p>
          <a:p>
            <a:r>
              <a:rPr lang="en-US" dirty="0" smtClean="0"/>
              <a:t>Commenter: parse </a:t>
            </a:r>
            <a:r>
              <a:rPr lang="en-US" dirty="0" err="1" smtClean="0"/>
              <a:t>Tcl</a:t>
            </a:r>
            <a:r>
              <a:rPr lang="en-US" dirty="0" smtClean="0"/>
              <a:t> file and show comments</a:t>
            </a:r>
          </a:p>
          <a:p>
            <a:r>
              <a:rPr lang="en-US" dirty="0" smtClean="0"/>
              <a:t>Dub: database domain (based on </a:t>
            </a:r>
            <a:r>
              <a:rPr lang="en-US" dirty="0" err="1" smtClean="0"/>
              <a:t>metakit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Honeypot</a:t>
            </a:r>
            <a:r>
              <a:rPr lang="en-US" dirty="0" smtClean="0"/>
              <a:t>: catch spiders and link harvesters</a:t>
            </a:r>
          </a:p>
          <a:p>
            <a:r>
              <a:rPr lang="en-US" dirty="0" smtClean="0"/>
              <a:t>Login: simple login account handling</a:t>
            </a:r>
          </a:p>
          <a:p>
            <a:r>
              <a:rPr lang="en-US" dirty="0" smtClean="0"/>
              <a:t>RAM: convert contents of an array into a domain</a:t>
            </a:r>
          </a:p>
          <a:p>
            <a:r>
              <a:rPr lang="en-US" dirty="0" smtClean="0"/>
              <a:t>Repo: file repository (e.g. half bakery)</a:t>
            </a:r>
          </a:p>
          <a:p>
            <a:r>
              <a:rPr lang="en-US" dirty="0" smtClean="0"/>
              <a:t>Session: session handling</a:t>
            </a:r>
          </a:p>
          <a:p>
            <a:r>
              <a:rPr lang="en-US" dirty="0" smtClean="0"/>
              <a:t>Tie: mapping of namespace variables to URLs</a:t>
            </a:r>
          </a:p>
          <a:p>
            <a:r>
              <a:rPr lang="en-US" dirty="0" smtClean="0"/>
              <a:t>Tub: direct domain to store arbitrary data</a:t>
            </a:r>
          </a:p>
          <a:p>
            <a:r>
              <a:rPr lang="en-US" dirty="0" smtClean="0"/>
              <a:t>Woof: </a:t>
            </a:r>
            <a:r>
              <a:rPr lang="en-US" dirty="0" err="1" smtClean="0"/>
              <a:t>Wub’s</a:t>
            </a:r>
            <a:r>
              <a:rPr lang="en-US" dirty="0" smtClean="0"/>
              <a:t> interface to Woof (Web oriented object framework by </a:t>
            </a:r>
            <a:r>
              <a:rPr lang="en-US" dirty="0" smtClean="0">
                <a:hlinkClick r:id="rId3" tooltip="click to see 2 references to this page"/>
              </a:rPr>
              <a:t>Ashok P. </a:t>
            </a:r>
            <a:r>
              <a:rPr lang="en-US" dirty="0" err="1" smtClean="0">
                <a:hlinkClick r:id="rId3" tooltip="click to see 2 references to this page"/>
              </a:rPr>
              <a:t>Nadkarni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</a:t>
            </a:r>
            <a:r>
              <a:rPr lang="en-US" dirty="0" err="1" smtClean="0"/>
              <a:t>Wub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Wub’s</a:t>
            </a:r>
            <a:r>
              <a:rPr lang="en-US" dirty="0" smtClean="0"/>
              <a:t> hosted at Google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smtClean="0">
                <a:hlinkClick r:id="rId3"/>
              </a:rPr>
              <a:t>http://code.google.com/wub</a:t>
            </a:r>
            <a:endParaRPr lang="en-US" dirty="0" smtClean="0"/>
          </a:p>
          <a:p>
            <a:r>
              <a:rPr lang="en-US" dirty="0" smtClean="0"/>
              <a:t>Checkout via SVN:</a:t>
            </a:r>
          </a:p>
          <a:p>
            <a:pPr>
              <a:buNone/>
            </a:pPr>
            <a:r>
              <a:rPr lang="de-DE" sz="2000" dirty="0" smtClean="0"/>
              <a:t>            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svn 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checkout </a:t>
            </a:r>
            <a:r>
              <a:rPr lang="de-DE" sz="1800" b="1" i="1" dirty="0">
                <a:latin typeface="Courier New" pitchFamily="49" charset="0"/>
                <a:cs typeface="Courier New" pitchFamily="49" charset="0"/>
              </a:rPr>
              <a:t>http</a:t>
            </a:r>
            <a:r>
              <a:rPr lang="de-DE" sz="18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de-DE" sz="1800" dirty="0" smtClean="0">
                <a:latin typeface="Courier New" pitchFamily="49" charset="0"/>
                <a:cs typeface="Courier New" pitchFamily="49" charset="0"/>
              </a:rPr>
              <a:t>wub.googlecode.com/svn/trunk Wub</a:t>
            </a:r>
            <a:endParaRPr lang="en-US" sz="1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Available together with required </a:t>
            </a:r>
            <a:r>
              <a:rPr lang="en-US" dirty="0" err="1" smtClean="0"/>
              <a:t>Tcllib</a:t>
            </a:r>
            <a:r>
              <a:rPr lang="en-US" dirty="0" smtClean="0"/>
              <a:t> modules as part of </a:t>
            </a:r>
            <a:r>
              <a:rPr lang="en-US" dirty="0" err="1" smtClean="0"/>
              <a:t>WubWikit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hlinkClick r:id="rId4"/>
              </a:rPr>
              <a:t>http://code.google.com/p/wubwikit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Auth: authentication (</a:t>
            </a:r>
            <a:r>
              <a:rPr lang="en-US" dirty="0" err="1" smtClean="0"/>
              <a:t>rfc</a:t>
            </a:r>
            <a:r>
              <a:rPr lang="en-US" dirty="0" smtClean="0"/>
              <a:t> 2617)</a:t>
            </a:r>
          </a:p>
          <a:p>
            <a:r>
              <a:rPr lang="en-US" dirty="0" err="1" smtClean="0"/>
              <a:t>captcha</a:t>
            </a:r>
            <a:r>
              <a:rPr lang="en-US" dirty="0" smtClean="0"/>
              <a:t>: create </a:t>
            </a:r>
            <a:r>
              <a:rPr lang="en-US" dirty="0" err="1" smtClean="0"/>
              <a:t>captcha’s</a:t>
            </a:r>
            <a:r>
              <a:rPr lang="en-US" dirty="0" smtClean="0"/>
              <a:t> using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convert</a:t>
            </a:r>
          </a:p>
          <a:p>
            <a:r>
              <a:rPr lang="en-US" dirty="0" smtClean="0">
                <a:cs typeface="Courier New" pitchFamily="49" charset="0"/>
              </a:rPr>
              <a:t>Color: color manipulation</a:t>
            </a:r>
          </a:p>
          <a:p>
            <a:r>
              <a:rPr lang="en-US" dirty="0" smtClean="0">
                <a:cs typeface="Courier New" pitchFamily="49" charset="0"/>
              </a:rPr>
              <a:t>Debug: debug info logger</a:t>
            </a:r>
          </a:p>
          <a:p>
            <a:r>
              <a:rPr lang="en-US" dirty="0" smtClean="0">
                <a:cs typeface="Courier New" pitchFamily="49" charset="0"/>
              </a:rPr>
              <a:t>Report: convert a </a:t>
            </a:r>
            <a:r>
              <a:rPr lang="en-US" dirty="0" err="1" smtClean="0">
                <a:cs typeface="Courier New" pitchFamily="49" charset="0"/>
              </a:rPr>
              <a:t>dict</a:t>
            </a:r>
            <a:r>
              <a:rPr lang="en-US" dirty="0" smtClean="0">
                <a:cs typeface="Courier New" pitchFamily="49" charset="0"/>
              </a:rPr>
              <a:t> or </a:t>
            </a:r>
            <a:r>
              <a:rPr lang="en-US" dirty="0" err="1" smtClean="0">
                <a:cs typeface="Courier New" pitchFamily="49" charset="0"/>
              </a:rPr>
              <a:t>csv</a:t>
            </a:r>
            <a:r>
              <a:rPr lang="en-US" dirty="0" smtClean="0">
                <a:cs typeface="Courier New" pitchFamily="49" charset="0"/>
              </a:rPr>
              <a:t> data into an HTML table</a:t>
            </a:r>
          </a:p>
          <a:p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: </a:t>
            </a:r>
            <a:r>
              <a:rPr lang="en-US" dirty="0" err="1" smtClean="0">
                <a:cs typeface="Courier New" pitchFamily="49" charset="0"/>
              </a:rPr>
              <a:t>scgi</a:t>
            </a:r>
            <a:r>
              <a:rPr lang="en-US" dirty="0" smtClean="0">
                <a:cs typeface="Courier New" pitchFamily="49" charset="0"/>
              </a:rPr>
              <a:t> interface</a:t>
            </a:r>
          </a:p>
          <a:p>
            <a:r>
              <a:rPr lang="en-US" dirty="0" smtClean="0">
                <a:cs typeface="Courier New" pitchFamily="49" charset="0"/>
              </a:rPr>
              <a:t>Sitemap: create </a:t>
            </a:r>
            <a:r>
              <a:rPr lang="en-US" dirty="0" err="1" smtClean="0">
                <a:cs typeface="Courier New" pitchFamily="49" charset="0"/>
              </a:rPr>
              <a:t>google</a:t>
            </a:r>
            <a:r>
              <a:rPr lang="en-US" dirty="0" smtClean="0">
                <a:cs typeface="Courier New" pitchFamily="49" charset="0"/>
              </a:rPr>
              <a:t> sitemap from </a:t>
            </a:r>
            <a:r>
              <a:rPr lang="en-US" dirty="0" err="1" smtClean="0">
                <a:cs typeface="Courier New" pitchFamily="49" charset="0"/>
              </a:rPr>
              <a:t>dict</a:t>
            </a:r>
            <a:endParaRPr lang="en-US" dirty="0" smtClean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UA: user-agent detection</a:t>
            </a:r>
          </a:p>
          <a:p>
            <a:r>
              <a:rPr lang="en-US" dirty="0" err="1" smtClean="0">
                <a:cs typeface="Courier New" pitchFamily="49" charset="0"/>
              </a:rPr>
              <a:t>Url</a:t>
            </a:r>
            <a:r>
              <a:rPr lang="en-US" dirty="0" smtClean="0">
                <a:cs typeface="Courier New" pitchFamily="49" charset="0"/>
              </a:rPr>
              <a:t>: URL manipulation</a:t>
            </a:r>
          </a:p>
          <a:p>
            <a:pPr>
              <a:buNone/>
            </a:pPr>
            <a:r>
              <a:rPr lang="en-US" dirty="0" smtClean="0">
                <a:cs typeface="Courier New" pitchFamily="49" charset="0"/>
              </a:rPr>
              <a:t> </a:t>
            </a:r>
          </a:p>
          <a:p>
            <a:endParaRPr lang="en-US" dirty="0" smtClean="0">
              <a:cs typeface="Courier New" pitchFamily="49" charset="0"/>
            </a:endParaRPr>
          </a:p>
          <a:p>
            <a:endParaRPr lang="en-US" dirty="0" smtClean="0"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Reporting bugs, feature request,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and feature request are best reported at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hlinkClick r:id="rId3"/>
              </a:rPr>
              <a:t>http://code.google.com/p/wub/issues/list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</a:t>
            </a:r>
            <a:r>
              <a:rPr lang="en-US" dirty="0" smtClean="0"/>
              <a:t> is a new environment for Web application development using </a:t>
            </a:r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endParaRPr lang="en-US" dirty="0" smtClean="0"/>
          </a:p>
          <a:p>
            <a:r>
              <a:rPr lang="en-US" dirty="0" smtClean="0"/>
              <a:t>Under active development</a:t>
            </a:r>
          </a:p>
          <a:p>
            <a:r>
              <a:rPr lang="en-US" dirty="0" smtClean="0"/>
              <a:t>Offering lots of useful domains and utilities to make a developer’s life easier</a:t>
            </a:r>
          </a:p>
          <a:p>
            <a:r>
              <a:rPr lang="en-US" dirty="0" smtClean="0"/>
              <a:t>When looking for a </a:t>
            </a:r>
            <a:r>
              <a:rPr lang="en-US" dirty="0" err="1" smtClean="0"/>
              <a:t>Tcl</a:t>
            </a:r>
            <a:r>
              <a:rPr lang="en-US" dirty="0" smtClean="0"/>
              <a:t> solution and thinking about using </a:t>
            </a:r>
            <a:r>
              <a:rPr lang="en-US" dirty="0" err="1" smtClean="0"/>
              <a:t>tclHTTPd</a:t>
            </a:r>
            <a:r>
              <a:rPr lang="en-US" smtClean="0"/>
              <a:t> , </a:t>
            </a:r>
            <a:r>
              <a:rPr lang="en-US" dirty="0" smtClean="0"/>
              <a:t>consider using </a:t>
            </a:r>
            <a:r>
              <a:rPr lang="en-US" dirty="0" err="1" smtClean="0"/>
              <a:t>Wub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6146" name="Picture 2" descr="C:\Users\decoster\AppData\Local\Microsoft\Windows\Temporary Internet Files\Content.IE5\L4D3NQZ7\MPj0439536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706880"/>
            <a:ext cx="6400800" cy="3444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wiki page: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3"/>
              </a:rPr>
              <a:t>http</a:t>
            </a:r>
            <a:r>
              <a:rPr lang="en-US" smtClean="0">
                <a:hlinkClick r:id="rId3"/>
              </a:rPr>
              <a:t>://wiki.tcl.tk/Wub</a:t>
            </a:r>
            <a:r>
              <a:rPr lang="en-US" smtClean="0"/>
              <a:t>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Wub</a:t>
            </a:r>
            <a:r>
              <a:rPr lang="en-US" dirty="0" smtClean="0"/>
              <a:t> documentation: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http://wiki.tcl.tk/_wub/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 different parts of </a:t>
            </a:r>
            <a:r>
              <a:rPr lang="en-US" dirty="0" err="1" smtClean="0"/>
              <a:t>Wub</a:t>
            </a:r>
            <a:endParaRPr lang="en-US" dirty="0" smtClean="0"/>
          </a:p>
          <a:p>
            <a:r>
              <a:rPr lang="en-US" dirty="0" smtClean="0"/>
              <a:t>Step-by-step introduction of File, Mason, Direct, Nub, Init and </a:t>
            </a:r>
            <a:r>
              <a:rPr lang="en-US" dirty="0" err="1" smtClean="0"/>
              <a:t>jQuery</a:t>
            </a:r>
            <a:r>
              <a:rPr lang="en-US" dirty="0" smtClean="0"/>
              <a:t> domains</a:t>
            </a:r>
          </a:p>
          <a:p>
            <a:r>
              <a:rPr lang="en-US" dirty="0" err="1" smtClean="0"/>
              <a:t>Wub</a:t>
            </a:r>
            <a:r>
              <a:rPr lang="en-US" dirty="0" smtClean="0"/>
              <a:t> API: utilities to generate HTML, cache, handle queries, convert response types, forms,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Get examples at: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   http://code.google.com/p/wubwikit/source/browse/#svn/trunk/wubexamples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Run as: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tclsh</a:t>
            </a:r>
            <a:r>
              <a:rPr lang="en-US" dirty="0" smtClean="0"/>
              <a:t> ex.tcl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Point browser to: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hlinkClick r:id="rId4"/>
              </a:rPr>
              <a:t>http://localhost:8080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Wub’s</a:t>
            </a:r>
            <a:r>
              <a:rPr lang="en-US" dirty="0" smtClean="0"/>
              <a:t> architecture</a:t>
            </a:r>
            <a:endParaRPr lang="en-US" dirty="0"/>
          </a:p>
        </p:txBody>
      </p:sp>
      <p:pic>
        <p:nvPicPr>
          <p:cNvPr id="16386" name="Picture 2" descr="http://wiki.tcl.tk/_repo/images/arc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1295401"/>
            <a:ext cx="6019800" cy="49856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1046</TotalTime>
  <Words>2921</Words>
  <Application>Microsoft Office PowerPoint</Application>
  <PresentationFormat>On-screen Show (4:3)</PresentationFormat>
  <Paragraphs>612</Paragraphs>
  <Slides>53</Slides>
  <Notes>53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Let’s Wub</vt:lpstr>
      <vt:lpstr>What is Wub?</vt:lpstr>
      <vt:lpstr>Wub in action</vt:lpstr>
      <vt:lpstr>Requirements</vt:lpstr>
      <vt:lpstr>Getting Wub</vt:lpstr>
      <vt:lpstr>Documentation</vt:lpstr>
      <vt:lpstr>Tutorial goals</vt:lpstr>
      <vt:lpstr>Tutorials examples</vt:lpstr>
      <vt:lpstr>Wub’s architecture</vt:lpstr>
      <vt:lpstr>Wub’s dataflow</vt:lpstr>
      <vt:lpstr>Example 1: Wub out-of-the-box</vt:lpstr>
      <vt:lpstr>Example 1 (continued)</vt:lpstr>
      <vt:lpstr>Example 1a: adding some Nub</vt:lpstr>
      <vt:lpstr>Example 1a: Nub redirect syntax</vt:lpstr>
      <vt:lpstr>Example 2: the File domain</vt:lpstr>
      <vt:lpstr>Example 2: Nub domain syntax</vt:lpstr>
      <vt:lpstr>Example 2: File domain arguments</vt:lpstr>
      <vt:lpstr>Example 2: Nub rewrite syntax</vt:lpstr>
      <vt:lpstr>Example 3: Mason domain</vt:lpstr>
      <vt:lpstr>Example 3: Mason arguments</vt:lpstr>
      <vt:lpstr>Example 3: Mason arguments (cont.)</vt:lpstr>
      <vt:lpstr>Example 3: template file</vt:lpstr>
      <vt:lpstr>Example 3: Pre/Post/Not found filter</vt:lpstr>
      <vt:lpstr>Example 4: Direct domain</vt:lpstr>
      <vt:lpstr>Example 4: Direct arguments</vt:lpstr>
      <vt:lpstr>Example 4: basic Direct proc</vt:lpstr>
      <vt:lpstr>Example 4: basic Direct method</vt:lpstr>
      <vt:lpstr>Example 4: Query arguments</vt:lpstr>
      <vt:lpstr>Example 4: armouring</vt:lpstr>
      <vt:lpstr>Example 4: conversions</vt:lpstr>
      <vt:lpstr>Example 4: custom conversions</vt:lpstr>
      <vt:lpstr>Example 4: Content type x-text/html-fragment</vt:lpstr>
      <vt:lpstr>Example 4: other content types</vt:lpstr>
      <vt:lpstr>Example 4: generating html</vt:lpstr>
      <vt:lpstr>Example 5: Http commands</vt:lpstr>
      <vt:lpstr>Example 5: Caching</vt:lpstr>
      <vt:lpstr>Example 5: Caching Age</vt:lpstr>
      <vt:lpstr>Example 5: Clear cache</vt:lpstr>
      <vt:lpstr>Example 6: Forms</vt:lpstr>
      <vt:lpstr>Example 7: jQuery</vt:lpstr>
      <vt:lpstr>Example 7: jQuery</vt:lpstr>
      <vt:lpstr>Example 8: Ini parameters</vt:lpstr>
      <vt:lpstr>Example 8: Ini parameters</vt:lpstr>
      <vt:lpstr>Example 8: Ini parameters</vt:lpstr>
      <vt:lpstr>Example 9: Nub</vt:lpstr>
      <vt:lpstr>Example 10: Suspend/Resume</vt:lpstr>
      <vt:lpstr>Example 11: Cookies</vt:lpstr>
      <vt:lpstr>Example 12: Command port</vt:lpstr>
      <vt:lpstr>More domains</vt:lpstr>
      <vt:lpstr>More utilities</vt:lpstr>
      <vt:lpstr>Reporting bugs, feature request, …</vt:lpstr>
      <vt:lpstr>Conclusion</vt:lpstr>
      <vt:lpstr>Questions?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Wub</dc:title>
  <dc:creator>Jos Decoster</dc:creator>
  <cp:lastModifiedBy>Jos Decoster</cp:lastModifiedBy>
  <cp:revision>139</cp:revision>
  <dcterms:created xsi:type="dcterms:W3CDTF">2009-04-02T20:31:47Z</dcterms:created>
  <dcterms:modified xsi:type="dcterms:W3CDTF">2009-05-28T07:52:02Z</dcterms:modified>
</cp:coreProperties>
</file>