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5"/>
  </p:notesMasterIdLst>
  <p:sldIdLst>
    <p:sldId id="256" r:id="rId2"/>
    <p:sldId id="257" r:id="rId3"/>
    <p:sldId id="259" r:id="rId4"/>
    <p:sldId id="258" r:id="rId5"/>
    <p:sldId id="263" r:id="rId6"/>
    <p:sldId id="271" r:id="rId7"/>
    <p:sldId id="260" r:id="rId8"/>
    <p:sldId id="286" r:id="rId9"/>
    <p:sldId id="262" r:id="rId10"/>
    <p:sldId id="261" r:id="rId11"/>
    <p:sldId id="264" r:id="rId12"/>
    <p:sldId id="270" r:id="rId13"/>
    <p:sldId id="265" r:id="rId14"/>
    <p:sldId id="275" r:id="rId15"/>
    <p:sldId id="266" r:id="rId16"/>
    <p:sldId id="272" r:id="rId17"/>
    <p:sldId id="273" r:id="rId18"/>
    <p:sldId id="274" r:id="rId19"/>
    <p:sldId id="267" r:id="rId20"/>
    <p:sldId id="287" r:id="rId21"/>
    <p:sldId id="288" r:id="rId22"/>
    <p:sldId id="289" r:id="rId23"/>
    <p:sldId id="290" r:id="rId24"/>
    <p:sldId id="268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276" r:id="rId36"/>
    <p:sldId id="301" r:id="rId37"/>
    <p:sldId id="303" r:id="rId38"/>
    <p:sldId id="302" r:id="rId39"/>
    <p:sldId id="277" r:id="rId40"/>
    <p:sldId id="278" r:id="rId41"/>
    <p:sldId id="304" r:id="rId42"/>
    <p:sldId id="279" r:id="rId43"/>
    <p:sldId id="305" r:id="rId44"/>
    <p:sldId id="306" r:id="rId45"/>
    <p:sldId id="280" r:id="rId46"/>
    <p:sldId id="281" r:id="rId47"/>
    <p:sldId id="282" r:id="rId48"/>
    <p:sldId id="283" r:id="rId49"/>
    <p:sldId id="307" r:id="rId50"/>
    <p:sldId id="309" r:id="rId51"/>
    <p:sldId id="308" r:id="rId52"/>
    <p:sldId id="284" r:id="rId53"/>
    <p:sldId id="28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75" autoAdjust="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E2B3-4403-4393-BB8B-AE854F842FFB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76B6-BA25-48A5-995A-4330F3F4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8/5/2009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F7D0-54BE-4AFB-B0FC-FA5E364208B7}" type="datetimeFigureOut">
              <a:rPr lang="en-US" smtClean="0"/>
              <a:pPr/>
              <a:t>8/5/2009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290" name="Picture 2" descr="http://www.eurotcl.org/2009/Images/banner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16200000">
            <a:off x="-1153280" y="5268083"/>
            <a:ext cx="2743200" cy="43663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s.decoster@gmail.com?subject=Wub%20tutorial%20EuroTcl%202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:30008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_wub/docs/Domains/JQ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9887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wu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wubwikit" TargetMode="External"/><Relationship Id="rId4" Type="http://schemas.openxmlformats.org/officeDocument/2006/relationships/hyperlink" Target="http://code.google.com/p/wub/downloads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wub/issues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Wu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/_wub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wubwikit/downloa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tutorial</a:t>
            </a:r>
          </a:p>
          <a:p>
            <a:endParaRPr lang="en-US" sz="2400" dirty="0" smtClean="0"/>
          </a:p>
          <a:p>
            <a:r>
              <a:rPr lang="en-US" sz="2400" dirty="0">
                <a:hlinkClick r:id="rId3"/>
              </a:rPr>
              <a:t>j</a:t>
            </a:r>
            <a:r>
              <a:rPr lang="en-US" sz="2400" dirty="0" smtClean="0">
                <a:hlinkClick r:id="rId3"/>
              </a:rPr>
              <a:t>os.decoster@gmail.com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74754" name="Picture 2" descr="http://www.eurotcl.org/2009/Images/bann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-1249390" y="5135590"/>
            <a:ext cx="2971800" cy="473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Httpd</a:t>
            </a:r>
            <a:r>
              <a:rPr lang="en-US" dirty="0" smtClean="0"/>
              <a:t> module converts HTTP client request into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Caching and blocking based on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transformed into </a:t>
            </a:r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 by the web application using </a:t>
            </a:r>
            <a:r>
              <a:rPr lang="en-US" dirty="0" err="1" smtClean="0"/>
              <a:t>Wub</a:t>
            </a:r>
            <a:r>
              <a:rPr lang="en-US" dirty="0" smtClean="0"/>
              <a:t> utilities and domains.</a:t>
            </a:r>
          </a:p>
          <a:p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send back to the client by the </a:t>
            </a:r>
            <a:r>
              <a:rPr lang="en-US" dirty="0" err="1" smtClean="0"/>
              <a:t>Httpd</a:t>
            </a:r>
            <a:r>
              <a:rPr lang="en-US" dirty="0" smtClean="0"/>
              <a:t> module (protocol / non-protocol fields in 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Wub</a:t>
            </a:r>
            <a:r>
              <a:rPr lang="en-US" dirty="0" smtClean="0"/>
              <a:t> out-of-the-box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the default setup, start the </a:t>
            </a:r>
            <a:r>
              <a:rPr lang="en-US" dirty="0" err="1" smtClean="0"/>
              <a:t>webserver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What’s being served?</a:t>
            </a:r>
          </a:p>
          <a:p>
            <a:pPr lvl="1"/>
            <a:r>
              <a:rPr lang="en-US" dirty="0" smtClean="0"/>
              <a:t>Files from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of ./</a:t>
            </a:r>
            <a:r>
              <a:rPr lang="en-US" dirty="0" err="1" smtClean="0"/>
              <a:t>docroot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 descr="C:\Users\decoster\AppData\Local\Microsoft\Windows\Temporary Internet Files\Content.IE5\D1U1GQHK\MCj043982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5146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4343400"/>
          <a:ext cx="79247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3352800"/>
                <a:gridCol w="1981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http://myurl:8080/css/file.css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/>
          <a:lstStyle/>
          <a:p>
            <a:r>
              <a:rPr lang="en-US" dirty="0" smtClean="0"/>
              <a:t>How are these file served:</a:t>
            </a:r>
          </a:p>
          <a:p>
            <a:pPr lvl="1"/>
            <a:r>
              <a:rPr lang="en-US" dirty="0" smtClean="0"/>
              <a:t>On port 8080</a:t>
            </a:r>
          </a:p>
          <a:p>
            <a:pPr lvl="1"/>
            <a:r>
              <a:rPr lang="en-US" dirty="0" smtClean="0"/>
              <a:t>Using caching</a:t>
            </a:r>
          </a:p>
          <a:p>
            <a:pPr lvl="1"/>
            <a:r>
              <a:rPr lang="en-US" dirty="0" smtClean="0"/>
              <a:t>The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are served as root in the URL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adding some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Nub is a configuration utility for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Specify redirect from root URL to ./</a:t>
            </a:r>
            <a:r>
              <a:rPr lang="en-US" dirty="0" err="1" smtClean="0"/>
              <a:t>docroot</a:t>
            </a:r>
            <a:r>
              <a:rPr lang="en-US" dirty="0" smtClean="0"/>
              <a:t>/html/ex.html in ex.nub: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redirect / /html/ex.html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Start </a:t>
            </a:r>
            <a:r>
              <a:rPr lang="en-US" dirty="0" err="1" smtClean="0"/>
              <a:t>Wub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nubs ex.nub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Nub redirect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 &lt;from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352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from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for which to send a redirect.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to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to redirect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the File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URL’s to file system hierarchy</a:t>
            </a:r>
          </a:p>
          <a:p>
            <a:r>
              <a:rPr lang="en-US" dirty="0" smtClean="0"/>
              <a:t>Making File domains explicit in ex.nub: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     {File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 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] 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/images/  {File images}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images]  expires "next week"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/scripts/ {File scripts}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scripts]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/html/    {File html}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html]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Add new File domain: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/disk/ {File disk}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root       /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indexfile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index.*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hide       {^([.].*)|(.*~)|(\#.*)$}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redirdir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1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expires    tomorrow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dateformat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"%Y %b %d %T"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0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dirty="0" smtClean="0"/>
              <a:t>Add Rewrite to ex.nub: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rewrite {/[^/]+[.]html} {/html/[file tail [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get $r -path]]}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Users\decoster\AppData\Local\Microsoft\Windows\Temporary Internet Files\Content.IE5\L4D3NQZ7\MCj043260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191000"/>
            <a:ext cx="2314575" cy="2314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Nub domain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0200"/>
            <a:ext cx="784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domain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&lt;list 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and name&gt;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51460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Argument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cs typeface="Courier New" pitchFamily="49" charset="0"/>
                        </a:rPr>
                        <a:t>Url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 to be processed with the specified 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domain_name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ourier New" pitchFamily="49" charset="0"/>
                        </a:rPr>
                        <a:t>name of domain to use (File, Mason, Direct,  </a:t>
                      </a:r>
                      <a:r>
                        <a:rPr lang="en-US" dirty="0" err="1" smtClean="0">
                          <a:cs typeface="Courier New" pitchFamily="49" charset="0"/>
                        </a:rPr>
                        <a:t>jQ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,  …)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this domain 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specific arguments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File domain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19200"/>
          <a:ext cx="7924800" cy="545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4572000"/>
                <a:gridCol w="17526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directory of File 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index.*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regular expression to hide temp and other uninteresting files (default hides .* *~ and #*).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^([.].*)|(.*~)$</a:t>
                      </a: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redirdir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 references to directories be required to have a trailing /?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%Y %b %d %T</a:t>
                      </a: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Don't allow the browsing of directories (default: 0 - browsing allowed).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Nub rewrite and redirect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rewrite &lt;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&gt; &lt;script&gt;</a:t>
            </a:r>
          </a:p>
          <a:p>
            <a:pPr algn="ctr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886200"/>
          <a:ext cx="7620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regexp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 to select an URL to be 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to be called to transform the URL (evaluated in</a:t>
                      </a:r>
                      <a:r>
                        <a:rPr lang="en-US" baseline="0" dirty="0" smtClean="0"/>
                        <a:t> Nub namespace)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File like domain</a:t>
            </a:r>
          </a:p>
          <a:p>
            <a:r>
              <a:rPr lang="en-US" dirty="0" smtClean="0"/>
              <a:t>Mapping URL’s to file system hierarchy</a:t>
            </a:r>
          </a:p>
          <a:p>
            <a:r>
              <a:rPr lang="en-US" dirty="0" smtClean="0"/>
              <a:t>Provides </a:t>
            </a:r>
            <a:r>
              <a:rPr lang="en-US" dirty="0" err="1" smtClean="0"/>
              <a:t>templating</a:t>
            </a:r>
            <a:r>
              <a:rPr lang="en-US" dirty="0" smtClean="0"/>
              <a:t> by applying [</a:t>
            </a:r>
            <a:r>
              <a:rPr lang="en-US" dirty="0" err="1" smtClean="0"/>
              <a:t>subst</a:t>
            </a:r>
            <a:r>
              <a:rPr lang="en-US" dirty="0" smtClean="0"/>
              <a:t>] on .</a:t>
            </a:r>
            <a:r>
              <a:rPr lang="en-US" dirty="0" err="1" smtClean="0"/>
              <a:t>tml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Pre/post filtering of request and responses</a:t>
            </a:r>
          </a:p>
          <a:p>
            <a:r>
              <a:rPr lang="en-US" dirty="0" smtClean="0"/>
              <a:t>Adding Mason domain to ex.nub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domain /mason/ {Mason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mason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root [file join .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mason]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Users\decoster\AppData\Local\Microsoft\Windows\Temporary Internet Files\Content.IE5\HGP0RYZK\MCj0217466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1066800"/>
            <a:ext cx="1422197" cy="1402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HTTP 1.1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Written by Colin McCormack</a:t>
            </a:r>
          </a:p>
          <a:p>
            <a:r>
              <a:rPr lang="en-US" dirty="0" smtClean="0"/>
              <a:t>Successor of </a:t>
            </a:r>
            <a:r>
              <a:rPr lang="en-US" dirty="0" err="1" smtClean="0"/>
              <a:t>tclhttpd</a:t>
            </a:r>
            <a:endParaRPr lang="en-US" dirty="0" smtClean="0"/>
          </a:p>
          <a:p>
            <a:r>
              <a:rPr lang="en-US" dirty="0" smtClean="0"/>
              <a:t>100% </a:t>
            </a:r>
            <a:r>
              <a:rPr lang="en-US" dirty="0" err="1" smtClean="0"/>
              <a:t>Tcl</a:t>
            </a:r>
            <a:r>
              <a:rPr lang="en-US" dirty="0" smtClean="0"/>
              <a:t> Web application framework</a:t>
            </a:r>
          </a:p>
          <a:p>
            <a:r>
              <a:rPr lang="en-US" dirty="0" smtClean="0"/>
              <a:t>Heavy user of recent </a:t>
            </a:r>
            <a:r>
              <a:rPr lang="en-US" dirty="0" err="1" smtClean="0"/>
              <a:t>Tcl</a:t>
            </a:r>
            <a:r>
              <a:rPr lang="en-US" dirty="0" smtClean="0"/>
              <a:t> features, which pushed development of </a:t>
            </a:r>
            <a:r>
              <a:rPr lang="en-US" dirty="0" err="1" smtClean="0"/>
              <a:t>Tcl</a:t>
            </a:r>
            <a:r>
              <a:rPr lang="en-US" dirty="0" smtClean="0"/>
              <a:t> 8.6 forward: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icts</a:t>
            </a:r>
            <a:endParaRPr lang="en-US" dirty="0" smtClean="0"/>
          </a:p>
          <a:p>
            <a:pPr lvl="1"/>
            <a:r>
              <a:rPr lang="en-US" dirty="0" err="1" smtClean="0"/>
              <a:t>coroutines</a:t>
            </a:r>
            <a:endParaRPr lang="en-US" dirty="0" smtClean="0"/>
          </a:p>
          <a:p>
            <a:pPr lvl="1"/>
            <a:r>
              <a:rPr lang="en-US" dirty="0" err="1" smtClean="0"/>
              <a:t>tclOO</a:t>
            </a:r>
            <a:endParaRPr lang="en-US" dirty="0" smtClean="0"/>
          </a:p>
          <a:p>
            <a:pPr lvl="1"/>
            <a:r>
              <a:rPr lang="en-US" dirty="0" err="1" smtClean="0"/>
              <a:t>Zlib</a:t>
            </a:r>
            <a:endParaRPr lang="en-US" dirty="0" smtClean="0"/>
          </a:p>
          <a:p>
            <a:r>
              <a:rPr lang="en-US" dirty="0" smtClean="0"/>
              <a:t>Domain based (packages grouping functionality)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648200"/>
                <a:gridCol w="1828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for Mason 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ctype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content type of returned values.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x-text/html-fragment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</a:t>
                      </a:r>
                      <a:r>
                        <a:rPr lang="en-US" dirty="0" err="1" smtClean="0"/>
                        <a:t>expresion</a:t>
                      </a:r>
                      <a:r>
                        <a:rPr lang="en-US" dirty="0" smtClean="0"/>
                        <a:t> to detect files to hide.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^([.].*)|(.*~)$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extension indicating</a:t>
                      </a:r>
                      <a:r>
                        <a:rPr lang="en-US" baseline="0" dirty="0" smtClean="0"/>
                        <a:t> which files will be evaluated.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tml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notfound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when requested</a:t>
                      </a:r>
                      <a:r>
                        <a:rPr lang="en-US" baseline="0" dirty="0" smtClean="0"/>
                        <a:t> file can’t be found.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notfound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Mason arguments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267200"/>
                <a:gridCol w="220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with</a:t>
                      </a:r>
                      <a:r>
                        <a:rPr lang="en-US" baseline="0" dirty="0" smtClean="0"/>
                        <a:t> successful response.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.wrapper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before processing requested file.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.auth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Don't allow the browsing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%Y %b %d %T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evaluated using [</a:t>
            </a:r>
            <a:r>
              <a:rPr lang="en-US" dirty="0" err="1" smtClean="0"/>
              <a:t>subst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Result of evaluation is returned as content</a:t>
            </a:r>
          </a:p>
          <a:p>
            <a:r>
              <a:rPr lang="en-US" dirty="0" smtClean="0"/>
              <a:t>Alternatively set –content field of response </a:t>
            </a:r>
            <a:r>
              <a:rPr lang="en-US" dirty="0" err="1" smtClean="0"/>
              <a:t>dict</a:t>
            </a:r>
            <a:r>
              <a:rPr lang="en-US" dirty="0" smtClean="0"/>
              <a:t> available in variable response</a:t>
            </a:r>
          </a:p>
          <a:p>
            <a:r>
              <a:rPr lang="en-US" dirty="0" smtClean="0"/>
              <a:t>Use the response </a:t>
            </a:r>
            <a:r>
              <a:rPr lang="en-US" dirty="0" err="1" smtClean="0"/>
              <a:t>dict</a:t>
            </a:r>
            <a:r>
              <a:rPr lang="en-US" dirty="0" smtClean="0"/>
              <a:t> to access the request information (e.g. query information)</a:t>
            </a:r>
          </a:p>
          <a:p>
            <a:r>
              <a:rPr lang="en-US" dirty="0" smtClean="0"/>
              <a:t>Other files with same name but different extension are also matched to template file, which allows for one template file to provide multiple formats (e.g. test.html, test.txt and test.tml)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Pre/Post/Not found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 filter (.auth): return code != 200 or set response </a:t>
            </a:r>
            <a:r>
              <a:rPr lang="en-US" dirty="0" err="1" smtClean="0"/>
              <a:t>dict</a:t>
            </a:r>
            <a:r>
              <a:rPr lang="en-US" dirty="0" smtClean="0"/>
              <a:t> –code to value != 200 to deny access</a:t>
            </a:r>
          </a:p>
          <a:p>
            <a:r>
              <a:rPr lang="en-US" dirty="0" smtClean="0"/>
              <a:t>Post filter (.wrapper): transforms responses after they have been processed (e.g. set content type)</a:t>
            </a:r>
          </a:p>
          <a:p>
            <a:r>
              <a:rPr lang="en-US" dirty="0" smtClean="0"/>
              <a:t>Not found (.</a:t>
            </a:r>
            <a:r>
              <a:rPr lang="en-US" dirty="0" err="1" smtClean="0"/>
              <a:t>notfound</a:t>
            </a:r>
            <a:r>
              <a:rPr lang="en-US" dirty="0" smtClean="0"/>
              <a:t>): is ran when request can’t be resolved</a:t>
            </a:r>
          </a:p>
          <a:p>
            <a:r>
              <a:rPr lang="en-US" dirty="0" smtClean="0"/>
              <a:t>If no filter file found in requested directory, Mason goes up in file system hierarchy until it finds one or reaches its root directory.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Dispatch a URL request to:</a:t>
            </a:r>
          </a:p>
          <a:p>
            <a:pPr lvl="1"/>
            <a:r>
              <a:rPr lang="en-US" dirty="0" smtClean="0"/>
              <a:t>Commands within a namespace</a:t>
            </a:r>
          </a:p>
          <a:p>
            <a:pPr>
              <a:buNone/>
            </a:pPr>
            <a:r>
              <a:rPr lang="en-US" dirty="0" smtClean="0"/>
              <a:t>    or</a:t>
            </a:r>
          </a:p>
          <a:p>
            <a:pPr lvl="1"/>
            <a:r>
              <a:rPr lang="en-US" dirty="0" smtClean="0"/>
              <a:t>Methods within an </a:t>
            </a:r>
            <a:r>
              <a:rPr lang="en-US" dirty="0" err="1" smtClean="0"/>
              <a:t>TclOO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Proc/method names must start with a /</a:t>
            </a:r>
          </a:p>
          <a:p>
            <a:r>
              <a:rPr lang="en-US" dirty="0" smtClean="0"/>
              <a:t>Adding direct domain to nub: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domain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directns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  Direct namespace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domain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directoo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  Direct object    $::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oodomain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648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ctype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content type of returned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text/html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wildcard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proc/method to</a:t>
                      </a:r>
                      <a:r>
                        <a:rPr lang="en-US" baseline="0" dirty="0" smtClean="0"/>
                        <a:t> be used when the request URL  doesn’t match any of the </a:t>
                      </a:r>
                      <a:r>
                        <a:rPr lang="en-US" baseline="0" dirty="0" err="1" smtClean="0"/>
                        <a:t>proc’s</a:t>
                      </a:r>
                      <a:r>
                        <a:rPr lang="en-US" baseline="0" dirty="0" smtClean="0"/>
                        <a:t>/methods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/default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basic Direct 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proc /test {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}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-content "Test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content-type x-text/html-fragment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-title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test with query“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basic Direct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::class create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constructor 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{}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method /test 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-content "Test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content-type x-text/html-fragment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-title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test"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new]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Query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Specify query arguments as proc/method arguments with same name as used in the query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will decode and assign the query arguments. </a:t>
            </a:r>
          </a:p>
          <a:p>
            <a:r>
              <a:rPr lang="en-US" dirty="0" smtClean="0"/>
              <a:t>Arguments missing  in the request passed as empty string</a:t>
            </a:r>
          </a:p>
          <a:p>
            <a:r>
              <a:rPr lang="en-US" dirty="0" smtClean="0"/>
              <a:t>Use utilities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 package to handle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4: </a:t>
            </a:r>
            <a:r>
              <a:rPr lang="en-US" dirty="0" err="1" smtClean="0"/>
              <a:t>armouring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special characters (&lt;, ‘, …) need to be </a:t>
            </a:r>
            <a:r>
              <a:rPr lang="en-US" dirty="0" err="1" smtClean="0"/>
              <a:t>armoured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built-in command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armour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C:\Users\decoster\AppData\Local\Microsoft\Windows\Temporary Internet Files\Content.IE5\1TO86WDF\MCj04159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590800"/>
            <a:ext cx="1371600" cy="3689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in action!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Tcler’s</a:t>
            </a:r>
            <a:r>
              <a:rPr lang="en-US" dirty="0" smtClean="0"/>
              <a:t> wiki runs on </a:t>
            </a:r>
            <a:r>
              <a:rPr lang="en-US" dirty="0" err="1" smtClean="0"/>
              <a:t>Wub</a:t>
            </a:r>
            <a:r>
              <a:rPr lang="en-US" dirty="0" smtClean="0"/>
              <a:t> since 2007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http://wiki.tcl.tk</a:t>
            </a:r>
            <a:endParaRPr lang="en-US" dirty="0" smtClean="0"/>
          </a:p>
          <a:p>
            <a:r>
              <a:rPr lang="en-US" dirty="0" err="1" smtClean="0"/>
              <a:t>Wubchain</a:t>
            </a:r>
            <a:r>
              <a:rPr lang="en-US" dirty="0" smtClean="0"/>
              <a:t> (web interface to </a:t>
            </a:r>
            <a:r>
              <a:rPr lang="en-US" dirty="0" err="1" smtClean="0"/>
              <a:t>Tcler’s</a:t>
            </a:r>
            <a:r>
              <a:rPr lang="en-US" dirty="0" smtClean="0"/>
              <a:t> chat)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4"/>
              </a:rPr>
              <a:t>http://wiki.tcl.tk:30008</a:t>
            </a:r>
            <a:endParaRPr lang="en-US" dirty="0" smtClean="0"/>
          </a:p>
          <a:p>
            <a:r>
              <a:rPr lang="en-US" dirty="0" smtClean="0"/>
              <a:t>Intranet application to manage tool releases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Wub</a:t>
            </a:r>
            <a:r>
              <a:rPr lang="en-US" dirty="0" smtClean="0"/>
              <a:t> converts all content to something permitted by the accept request field (e.g. test/html, text/plain, …)</a:t>
            </a:r>
          </a:p>
          <a:p>
            <a:r>
              <a:rPr lang="en-US" dirty="0" smtClean="0"/>
              <a:t>The Convert domain has a table of possible conversions</a:t>
            </a:r>
          </a:p>
          <a:p>
            <a:r>
              <a:rPr lang="en-US" dirty="0" smtClean="0"/>
              <a:t>Conversion notation: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.&lt;from&gt;.&lt;to&gt;</a:t>
            </a:r>
          </a:p>
          <a:p>
            <a:r>
              <a:rPr lang="en-US" dirty="0" smtClean="0">
                <a:cs typeface="Courier New" pitchFamily="49" charset="0"/>
              </a:rPr>
              <a:t>Basic built-in conversion: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.x-text/html-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fragment.text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/html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4: Content type x-text/html-fragment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32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dict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-content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to be sent to client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-title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field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-headers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HTML statements puts verbatim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script source and</a:t>
                      </a:r>
                      <a:r>
                        <a:rPr lang="en-US" baseline="0" dirty="0" smtClean="0"/>
                        <a:t> script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baseline="0" dirty="0" smtClean="0"/>
                        <a:t>statements and placed in the header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-style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style source</a:t>
                      </a:r>
                      <a:r>
                        <a:rPr lang="en-US" baseline="0" dirty="0" smtClean="0"/>
                        <a:t> and style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stylesheet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 </a:t>
                      </a:r>
                      <a:r>
                        <a:rPr lang="en-US" baseline="0" dirty="0" smtClean="0"/>
                        <a:t>statements and placed in the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-preload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HTML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dirty="0" smtClean="0"/>
                        <a:t>statement to be put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-postscript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of script source and</a:t>
                      </a:r>
                      <a:r>
                        <a:rPr lang="en-US" baseline="0" dirty="0" smtClean="0"/>
                        <a:t> script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baseline="0" dirty="0" smtClean="0"/>
                        <a:t>statements and placed at end of body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postload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of HTML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dirty="0" smtClean="0"/>
                        <a:t>statement to be put at</a:t>
                      </a:r>
                      <a:r>
                        <a:rPr lang="en-US" baseline="0" dirty="0" smtClean="0"/>
                        <a:t> end of body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custom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Add proc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conversions</a:t>
            </a:r>
            <a:r>
              <a:rPr lang="en-US" dirty="0" smtClean="0"/>
              <a:t> namespace</a:t>
            </a:r>
          </a:p>
          <a:p>
            <a:r>
              <a:rPr lang="en-US" dirty="0" smtClean="0"/>
              <a:t>Name contains content type from which conversion starts and content type it generates: .&lt;from&gt;.&lt;to&gt;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::conversions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proc .x-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unarmoured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-text/html-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fragment.x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-text/html-fragment {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} { 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set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get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-content]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if {[string match "&lt;!DOCTYPE*"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]}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# the content is already fully HTML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set content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set content [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armour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	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return [Http Ok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$content x-text/html-fragment]	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other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content types can be returned by setting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en-US" dirty="0" smtClean="0"/>
              <a:t> response </a:t>
            </a:r>
            <a:r>
              <a:rPr lang="en-US" dirty="0" err="1" smtClean="0"/>
              <a:t>dict</a:t>
            </a:r>
            <a:r>
              <a:rPr lang="en-US" dirty="0" smtClean="0"/>
              <a:t> value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content-type text/plain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generating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offers HTML generation commands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en-US" dirty="0" smtClean="0"/>
              <a:t> package: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&lt;command&gt; ?key value …? contents</a:t>
            </a:r>
            <a:endParaRPr lang="en-US" dirty="0" smtClean="0"/>
          </a:p>
          <a:p>
            <a:r>
              <a:rPr lang="en-US" dirty="0" smtClean="0"/>
              <a:t>Is converted into HTML statement: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&lt;command key=‘value’ key2=‘value2’ …&gt; contents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&lt;/command&gt;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76600" y="4267200"/>
          <a:ext cx="560832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08760"/>
                <a:gridCol w="1402080"/>
                <a:gridCol w="140208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&lt;h1&gt;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&lt;h4&gt;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ol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li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&lt;span&gt;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&lt;table&gt;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&lt;author&gt;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&lt;description&gt;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&lt;copyright&gt;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&lt;generator&gt;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&lt;keywords&gt;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&lt;meta&gt;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&lt;link&gt;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&lt;script&gt;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5: Http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Found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Send Http responses to client: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 &lt;error-name&gt; &lt;response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?arguments?</a:t>
            </a:r>
          </a:p>
          <a:p>
            <a:r>
              <a:rPr lang="en-US" dirty="0" smtClean="0"/>
              <a:t>Supported error-names (with codes):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r>
              <a:rPr lang="en-US" dirty="0" smtClean="0"/>
              <a:t> (200)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Moved</a:t>
            </a:r>
            <a:r>
              <a:rPr lang="en-US" dirty="0" smtClean="0"/>
              <a:t> (301),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en-US" dirty="0" smtClean="0"/>
              <a:t> (302),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RedirectReferer</a:t>
            </a:r>
            <a:r>
              <a:rPr lang="en-US" dirty="0" smtClean="0"/>
              <a:t> (302),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en-US" dirty="0" smtClean="0"/>
              <a:t> (302),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SeeOther</a:t>
            </a:r>
            <a:r>
              <a:rPr lang="en-US" dirty="0" smtClean="0"/>
              <a:t> (303),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Relocated</a:t>
            </a:r>
            <a:r>
              <a:rPr lang="en-US" dirty="0" smtClean="0"/>
              <a:t> (307)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Bad</a:t>
            </a:r>
            <a:r>
              <a:rPr lang="en-US" dirty="0" smtClean="0"/>
              <a:t> (400),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Forbidden</a:t>
            </a:r>
            <a:r>
              <a:rPr lang="en-US" dirty="0" smtClean="0"/>
              <a:t> (403),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r>
              <a:rPr lang="en-US" dirty="0" smtClean="0"/>
              <a:t> (404)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ServerError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/>
              <a:t> commands to enable/disable caching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NoCache</a:t>
            </a:r>
            <a:r>
              <a:rPr lang="en-US" dirty="0" smtClean="0"/>
              <a:t> : indicate response contents can not be cached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dirty="0" smtClean="0"/>
              <a:t> : indicate response contents may be cached 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Dcache</a:t>
            </a:r>
            <a:r>
              <a:rPr lang="en-US" dirty="0" smtClean="0"/>
              <a:t> : indicate response contents may be cached buts revalidation is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Caching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Dcache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take age argument: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Specified as integer: the age at which the contents expires, expressed in seconds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Specified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clock scan </a:t>
            </a:r>
            <a:r>
              <a:rPr lang="en-US" dirty="0" smtClean="0">
                <a:cs typeface="Courier New" pitchFamily="49" charset="0"/>
              </a:rPr>
              <a:t>string: the point in time until which the contents remain valid (tomorrow, next week, 7 </a:t>
            </a:r>
            <a:r>
              <a:rPr lang="en-US" dirty="0" err="1" smtClean="0">
                <a:cs typeface="Courier New" pitchFamily="49" charset="0"/>
              </a:rPr>
              <a:t>june</a:t>
            </a:r>
            <a:r>
              <a:rPr lang="en-US" dirty="0" smtClean="0">
                <a:cs typeface="Courier New" pitchFamily="49" charset="0"/>
              </a:rPr>
              <a:t> 2009, …)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Clear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 clear:</a:t>
            </a:r>
            <a:r>
              <a:rPr lang="en-US" dirty="0" smtClean="0">
                <a:cs typeface="Courier New" pitchFamily="49" charset="0"/>
              </a:rPr>
              <a:t> C</a:t>
            </a:r>
            <a:r>
              <a:rPr lang="en-US" dirty="0" smtClean="0"/>
              <a:t>lear the complete cache. All cached contents is removed from the cache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 delete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/>
              <a:t>&gt;: Remove the contents cached for the specified URL from the cache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6: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form with HTML generation commands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Specify namespace proc or object method as form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action</a:t>
            </a:r>
          </a:p>
          <a:p>
            <a:r>
              <a:rPr lang="en-US" dirty="0" smtClean="0"/>
              <a:t>Use post or get as form method</a:t>
            </a:r>
          </a:p>
          <a:p>
            <a:r>
              <a:rPr lang="en-US" dirty="0" smtClean="0"/>
              <a:t>As with queries, form entries are translated by </a:t>
            </a:r>
            <a:r>
              <a:rPr lang="en-US" dirty="0" err="1" smtClean="0"/>
              <a:t>Wub</a:t>
            </a:r>
            <a:r>
              <a:rPr lang="en-US" dirty="0" smtClean="0"/>
              <a:t> to proc/method arguments based on entry names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5943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&lt;form&gt;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&lt;input&gt;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&lt;button&gt;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&lt;hidden&gt;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textarea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&lt;option&gt;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optgroup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&lt;select&gt;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8.6 (</a:t>
            </a:r>
            <a:r>
              <a:rPr lang="en-US" dirty="0" err="1" smtClean="0"/>
              <a:t>dicts</a:t>
            </a:r>
            <a:r>
              <a:rPr lang="en-US" dirty="0" smtClean="0"/>
              <a:t>, </a:t>
            </a:r>
            <a:r>
              <a:rPr lang="en-US" dirty="0" err="1" smtClean="0"/>
              <a:t>coroutines</a:t>
            </a:r>
            <a:r>
              <a:rPr lang="en-US" dirty="0" smtClean="0"/>
              <a:t>, </a:t>
            </a:r>
            <a:r>
              <a:rPr lang="en-US" dirty="0" err="1" smtClean="0"/>
              <a:t>tclOO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Tcllib</a:t>
            </a:r>
            <a:r>
              <a:rPr lang="en-US" dirty="0" smtClean="0"/>
              <a:t> 1.11</a:t>
            </a:r>
          </a:p>
          <a:p>
            <a:r>
              <a:rPr lang="en-US" dirty="0" smtClean="0"/>
              <a:t>Unix or Windows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00" y="1447800"/>
            <a:ext cx="2438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7: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is a JavaScript library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hlinkClick r:id="rId3"/>
              </a:rPr>
              <a:t>http://jquery.com/</a:t>
            </a:r>
            <a:endParaRPr lang="en-US" dirty="0" smtClean="0"/>
          </a:p>
          <a:p>
            <a:r>
              <a:rPr lang="en-US" dirty="0" err="1" smtClean="0"/>
              <a:t>Wub</a:t>
            </a:r>
            <a:r>
              <a:rPr lang="en-US" dirty="0" smtClean="0"/>
              <a:t> makes it easy to use </a:t>
            </a:r>
            <a:r>
              <a:rPr lang="en-US" dirty="0" err="1" smtClean="0"/>
              <a:t>jQuery</a:t>
            </a:r>
            <a:r>
              <a:rPr lang="en-US" dirty="0" smtClean="0"/>
              <a:t> and some of its </a:t>
            </a:r>
            <a:r>
              <a:rPr lang="en-US" dirty="0" err="1" smtClean="0"/>
              <a:t>plugins</a:t>
            </a:r>
            <a:r>
              <a:rPr lang="en-US" dirty="0" smtClean="0"/>
              <a:t> by wrapping it into a File like domain.</a:t>
            </a:r>
          </a:p>
          <a:p>
            <a:r>
              <a:rPr lang="en-US" dirty="0" smtClean="0"/>
              <a:t>To add </a:t>
            </a:r>
            <a:r>
              <a:rPr lang="en-US" dirty="0" err="1" smtClean="0"/>
              <a:t>jQuery</a:t>
            </a:r>
            <a:r>
              <a:rPr lang="en-US" dirty="0" smtClean="0"/>
              <a:t> to you application add this statements:</a:t>
            </a:r>
          </a:p>
          <a:p>
            <a:pPr>
              <a:buNone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  set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32770" name="Picture 2" descr="jQuery: Write Less, Do More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7463" y="1652587"/>
            <a:ext cx="2047875" cy="504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7: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a scripts when </a:t>
            </a:r>
            <a:r>
              <a:rPr lang="en-US" dirty="0" err="1" smtClean="0"/>
              <a:t>jQuery</a:t>
            </a:r>
            <a:r>
              <a:rPr lang="en-US" dirty="0" smtClean="0"/>
              <a:t> is loaded: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ready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&lt;script&gt;]</a:t>
            </a:r>
          </a:p>
          <a:p>
            <a:r>
              <a:rPr lang="en-US" dirty="0" smtClean="0">
                <a:cs typeface="Courier New" pitchFamily="49" charset="0"/>
              </a:rPr>
              <a:t>To use </a:t>
            </a:r>
            <a:r>
              <a:rPr lang="en-US" dirty="0" err="1" smtClean="0">
                <a:cs typeface="Courier New" pitchFamily="49" charset="0"/>
              </a:rPr>
              <a:t>jQuery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plugin</a:t>
            </a:r>
            <a:r>
              <a:rPr lang="en-US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&lt;selector&gt;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arguments&gt;]</a:t>
            </a:r>
          </a:p>
          <a:p>
            <a:r>
              <a:rPr lang="en-US" dirty="0" smtClean="0">
                <a:cs typeface="Courier New" pitchFamily="49" charset="0"/>
              </a:rPr>
              <a:t>List of wrapped </a:t>
            </a:r>
            <a:r>
              <a:rPr lang="en-US" dirty="0" err="1" smtClean="0">
                <a:cs typeface="Courier New" pitchFamily="49" charset="0"/>
              </a:rPr>
              <a:t>plugins</a:t>
            </a:r>
            <a:r>
              <a:rPr lang="en-US" dirty="0" smtClean="0">
                <a:cs typeface="Courier New" pitchFamily="49" charset="0"/>
              </a:rPr>
              <a:t> at    </a:t>
            </a:r>
            <a:r>
              <a:rPr lang="en-US" dirty="0" smtClean="0">
                <a:hlinkClick r:id="rId3"/>
              </a:rPr>
              <a:t>http://wiki.tcl.tk/_wub/docs/Domains/JQ</a:t>
            </a:r>
            <a:endParaRPr lang="en-US" dirty="0" smtClean="0"/>
          </a:p>
          <a:p>
            <a:pPr>
              <a:buNone/>
            </a:pPr>
            <a:endParaRPr lang="en-US" dirty="0"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00" y="4663440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3097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jframe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jtemplates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history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datepicker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timeentry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boxtoggle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tablesorter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multifile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containers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accordion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resizable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draggable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droppable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sortable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selectable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autogrow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autoscale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tooltip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hoverimage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galleria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gallery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editable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validate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autofill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confirm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ingrid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ini</a:t>
            </a:r>
            <a:r>
              <a:rPr lang="en-US" dirty="0" smtClean="0"/>
              <a:t>-file syntax</a:t>
            </a:r>
          </a:p>
          <a:p>
            <a:r>
              <a:rPr lang="en-US" dirty="0" smtClean="0"/>
              <a:t>Per </a:t>
            </a:r>
            <a:r>
              <a:rPr lang="en-US" dirty="0" err="1" smtClean="0"/>
              <a:t>ini</a:t>
            </a:r>
            <a:r>
              <a:rPr lang="en-US" dirty="0" smtClean="0"/>
              <a:t> section, a </a:t>
            </a:r>
            <a:r>
              <a:rPr lang="en-US" dirty="0" err="1" smtClean="0"/>
              <a:t>dict</a:t>
            </a:r>
            <a:r>
              <a:rPr lang="en-US" dirty="0" smtClean="0"/>
              <a:t> is create in the Site namespace, keys and values of this </a:t>
            </a:r>
            <a:r>
              <a:rPr lang="en-US" dirty="0" err="1" smtClean="0"/>
              <a:t>dict</a:t>
            </a:r>
            <a:r>
              <a:rPr lang="en-US" dirty="0" smtClean="0"/>
              <a:t> are taken from the </a:t>
            </a:r>
            <a:r>
              <a:rPr lang="en-US" dirty="0" err="1" smtClean="0"/>
              <a:t>ini</a:t>
            </a:r>
            <a:r>
              <a:rPr lang="en-US" dirty="0" smtClean="0"/>
              <a:t> section, except </a:t>
            </a:r>
            <a:r>
              <a:rPr lang="en-US" dirty="0" err="1" smtClean="0"/>
              <a:t>wub</a:t>
            </a:r>
            <a:r>
              <a:rPr lang="en-US" dirty="0" smtClean="0"/>
              <a:t> section keys which become variable in Site namespace</a:t>
            </a:r>
          </a:p>
          <a:p>
            <a:r>
              <a:rPr lang="en-US" dirty="0" smtClean="0"/>
              <a:t>Pre-defined sections and keys</a:t>
            </a:r>
          </a:p>
          <a:p>
            <a:r>
              <a:rPr lang="en-US" dirty="0" smtClean="0"/>
              <a:t>User-defined sections and keys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295400"/>
          <a:ext cx="80772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676400"/>
                <a:gridCol w="25146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[file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dirnam</a:t>
                      </a:r>
                      <a:r>
                        <a:rPr lang="en-US" baseline="0" dirty="0" smtClean="0"/>
                        <a:t> [info script]]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 of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site.ini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</a:t>
                      </a:r>
                      <a:r>
                        <a:rPr lang="en-US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globaldocroot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Package to require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local.tcl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Post-init</a:t>
                      </a:r>
                      <a:r>
                        <a:rPr lang="en-US" baseline="0" dirty="0" smtClean="0"/>
                        <a:t> 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vars.tcl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Pre-init 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listener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Wub</a:t>
                      </a:r>
                      <a:r>
                        <a:rPr lang="en-US" baseline="0" dirty="0" smtClean="0"/>
                        <a:t> listener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of object in cache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water 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water 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weight for replacement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Hits weight for replacement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295400"/>
          <a:ext cx="8077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219200"/>
                <a:gridCol w="19812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nub.nub bogus.nub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nub files to 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“wub.log”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max_conn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number of connections per 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no_really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How many time to complain about </a:t>
                      </a:r>
                      <a:r>
                        <a:rPr lang="en-US" dirty="0" err="1" smtClean="0"/>
                        <a:t>max_conn</a:t>
                      </a:r>
                      <a:r>
                        <a:rPr lang="en-US" baseline="0" dirty="0" smtClean="0"/>
                        <a:t> exceeded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retry_wait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long to advise client to wait on exhaustion (in seconds)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 time tolerated (in </a:t>
                      </a:r>
                      <a:r>
                        <a:rPr lang="en-US" dirty="0" err="1" smtClean="0"/>
                        <a:t>milli</a:t>
                      </a:r>
                      <a:r>
                        <a:rPr lang="en-US" dirty="0" smtClean="0"/>
                        <a:t>-seconds)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Telnet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at which Telnet server</a:t>
                      </a:r>
                      <a:r>
                        <a:rPr lang="en-US" baseline="0" dirty="0" smtClean="0"/>
                        <a:t> listens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9: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Wub</a:t>
            </a:r>
            <a:r>
              <a:rPr lang="en-US" dirty="0" smtClean="0"/>
              <a:t> (interactively)</a:t>
            </a:r>
          </a:p>
          <a:p>
            <a:r>
              <a:rPr lang="en-US" dirty="0" smtClean="0"/>
              <a:t>Map URL’s to domains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895600"/>
          <a:ext cx="84582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 New" pitchFamily="49" charset="0"/>
                        </a:rPr>
                        <a:t>Nub command</a:t>
                      </a:r>
                      <a:endParaRPr lang="en-US" sz="18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domain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&lt;domain&gt; &lt;</a:t>
                      </a:r>
                      <a:r>
                        <a:rPr lang="en-US" sz="18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specified URL with given 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redirect &lt;from&gt;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&lt;to&gt;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 &lt;from&gt; URL</a:t>
                      </a:r>
                      <a:r>
                        <a:rPr lang="en-US" baseline="0" dirty="0" smtClean="0"/>
                        <a:t> to &lt;to&gt; 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rewrite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regexp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 &lt;script&gt;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</a:t>
                      </a:r>
                      <a:r>
                        <a:rPr lang="en-US" baseline="0" dirty="0" smtClean="0"/>
                        <a:t> URL selected by the </a:t>
                      </a:r>
                      <a:r>
                        <a:rPr lang="en-US" baseline="0" dirty="0" err="1" smtClean="0"/>
                        <a:t>regexp</a:t>
                      </a:r>
                      <a:r>
                        <a:rPr lang="en-US" baseline="0" dirty="0" smtClean="0"/>
                        <a:t> into the one calculated by the 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code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 &lt;script&gt; ?&lt;content-type&gt;?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result of</a:t>
                      </a:r>
                      <a:r>
                        <a:rPr lang="en-US" baseline="0" dirty="0" smtClean="0"/>
                        <a:t> evaluating the script to client requesting specified 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literal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 &lt;contents&gt; ?&lt;content-type&gt;?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literal contents to client accessing specified 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block &lt;list of 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url’s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IP addresses trying to access specified (glob matched) URL’s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10: Suspend/Resume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Suspend request until response is available:</a:t>
            </a:r>
          </a:p>
          <a:p>
            <a:pPr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Httpd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Suspend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/>
              <a:t>Resume suspended request when response became available: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Httpd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Resume [Http Ok [/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test_return_result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dirty="0" smtClean="0"/>
              <a:t>Used as basis for e.g. </a:t>
            </a:r>
            <a:r>
              <a:rPr lang="en-US" dirty="0" err="1" smtClean="0"/>
              <a:t>Wubchain</a:t>
            </a:r>
            <a:r>
              <a:rPr lang="en-US" dirty="0" smtClean="0"/>
              <a:t> where request for new chat messages from client is suspended until a new chat message arrives from another chatter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11: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Cookies are stored in the request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dirty="0" smtClean="0"/>
              <a:t>The Cookies package can be used to manipulate the cookies as stored in the request </a:t>
            </a:r>
            <a:r>
              <a:rPr lang="en-US" dirty="0" err="1" smtClean="0"/>
              <a:t>dict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	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get $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-cookies]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vdict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[Cookies fetch $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-name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my_cookie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set value [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get $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vdict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-value]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434" name="Picture 2" descr="C:\Users\decoster\AppData\Local\Microsoft\Windows\Temporary Internet Files\Content.IE5\HGP0RYZK\MCj021594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5334000"/>
            <a:ext cx="1600957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12: Command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connection to running </a:t>
            </a:r>
            <a:r>
              <a:rPr lang="en-US" dirty="0" err="1" smtClean="0"/>
              <a:t>Wub</a:t>
            </a:r>
            <a:r>
              <a:rPr lang="en-US" dirty="0" smtClean="0"/>
              <a:t> using telnet from </a:t>
            </a:r>
            <a:r>
              <a:rPr lang="en-US" dirty="0" err="1" smtClean="0"/>
              <a:t>localhost</a:t>
            </a:r>
            <a:endParaRPr lang="en-US" dirty="0" smtClean="0"/>
          </a:p>
          <a:p>
            <a:r>
              <a:rPr lang="en-US" dirty="0" smtClean="0"/>
              <a:t>Stop, configure or query running server</a:t>
            </a:r>
          </a:p>
          <a:p>
            <a:r>
              <a:rPr lang="en-US" dirty="0" smtClean="0"/>
              <a:t>Set command port with </a:t>
            </a:r>
            <a:r>
              <a:rPr lang="en-US" dirty="0" smtClean="0"/>
              <a:t>port and load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smtClean="0"/>
              <a:t>parameters </a:t>
            </a:r>
            <a:r>
              <a:rPr lang="en-US" dirty="0" smtClean="0"/>
              <a:t>in </a:t>
            </a:r>
            <a:r>
              <a:rPr lang="en-US" dirty="0" smtClean="0"/>
              <a:t>Shell </a:t>
            </a:r>
            <a:r>
              <a:rPr lang="en-US" dirty="0" smtClean="0"/>
              <a:t>section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CGI</a:t>
            </a:r>
          </a:p>
          <a:p>
            <a:r>
              <a:rPr lang="en-US" dirty="0" smtClean="0"/>
              <a:t>Coco: co-routine domain</a:t>
            </a:r>
          </a:p>
          <a:p>
            <a:r>
              <a:rPr lang="en-US" dirty="0" smtClean="0"/>
              <a:t>Commenter: parse </a:t>
            </a:r>
            <a:r>
              <a:rPr lang="en-US" dirty="0" err="1" smtClean="0"/>
              <a:t>Tcl</a:t>
            </a:r>
            <a:r>
              <a:rPr lang="en-US" dirty="0" smtClean="0"/>
              <a:t> file and show comments</a:t>
            </a:r>
          </a:p>
          <a:p>
            <a:r>
              <a:rPr lang="en-US" dirty="0" smtClean="0"/>
              <a:t>Dub: database domain (based on </a:t>
            </a:r>
            <a:r>
              <a:rPr lang="en-US" dirty="0" err="1" smtClean="0"/>
              <a:t>metakit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Honeypot</a:t>
            </a:r>
            <a:r>
              <a:rPr lang="en-US" dirty="0" smtClean="0"/>
              <a:t>: catch spiders and link harvesters</a:t>
            </a:r>
          </a:p>
          <a:p>
            <a:r>
              <a:rPr lang="en-US" dirty="0" smtClean="0"/>
              <a:t>Login: simple login account handling</a:t>
            </a:r>
          </a:p>
          <a:p>
            <a:r>
              <a:rPr lang="en-US" dirty="0" smtClean="0"/>
              <a:t>RAM: convert contents of an array into a domain</a:t>
            </a:r>
          </a:p>
          <a:p>
            <a:r>
              <a:rPr lang="en-US" dirty="0" smtClean="0"/>
              <a:t>Repo: file repository (e.g. half bakery)</a:t>
            </a:r>
          </a:p>
          <a:p>
            <a:r>
              <a:rPr lang="en-US" dirty="0" smtClean="0"/>
              <a:t>Session: session handling</a:t>
            </a:r>
          </a:p>
          <a:p>
            <a:r>
              <a:rPr lang="en-US" dirty="0" smtClean="0"/>
              <a:t>Tie: mapping of namespace variables to URLs</a:t>
            </a:r>
          </a:p>
          <a:p>
            <a:r>
              <a:rPr lang="en-US" dirty="0" smtClean="0"/>
              <a:t>Tub: direct domain to store arbitrary data</a:t>
            </a:r>
          </a:p>
          <a:p>
            <a:r>
              <a:rPr lang="en-US" dirty="0" smtClean="0"/>
              <a:t>Woof: </a:t>
            </a:r>
            <a:r>
              <a:rPr lang="en-US" dirty="0" err="1" smtClean="0"/>
              <a:t>Wub’s</a:t>
            </a:r>
            <a:r>
              <a:rPr lang="en-US" dirty="0" smtClean="0"/>
              <a:t> interface to Woof (Web oriented object framework by </a:t>
            </a:r>
            <a:r>
              <a:rPr lang="en-US" dirty="0" smtClean="0">
                <a:hlinkClick r:id="rId3" tooltip="click to see 2 references to this page"/>
              </a:rPr>
              <a:t>Ashok P. </a:t>
            </a:r>
            <a:r>
              <a:rPr lang="en-US" dirty="0" err="1" smtClean="0">
                <a:hlinkClick r:id="rId3" tooltip="click to see 2 references to this page"/>
              </a:rPr>
              <a:t>Nadkarni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Wub’s</a:t>
            </a:r>
            <a:r>
              <a:rPr lang="en-US" dirty="0" smtClean="0"/>
              <a:t> hosted at Google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http://code.google.com/wub</a:t>
            </a:r>
            <a:endParaRPr lang="en-US" dirty="0" smtClean="0"/>
          </a:p>
          <a:p>
            <a:r>
              <a:rPr lang="en-US" dirty="0" smtClean="0"/>
              <a:t>Releases at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hlinkClick r:id="rId4"/>
              </a:rPr>
              <a:t>http://code.google.com/p/wub/downloads</a:t>
            </a:r>
            <a:endParaRPr lang="en-US" dirty="0" smtClean="0"/>
          </a:p>
          <a:p>
            <a:r>
              <a:rPr lang="en-US" dirty="0" smtClean="0"/>
              <a:t>Checkout via SVN:</a:t>
            </a:r>
          </a:p>
          <a:p>
            <a:pPr>
              <a:buNone/>
            </a:pPr>
            <a:r>
              <a:rPr lang="de-DE" sz="2000" dirty="0" smtClean="0"/>
              <a:t>           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svn 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checkout </a:t>
            </a:r>
            <a:r>
              <a:rPr lang="de-DE" sz="1800" b="1" i="1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wub.googlecode.com/svn/trunk Wub</a:t>
            </a:r>
            <a:endParaRPr lang="en-US" dirty="0" smtClean="0"/>
          </a:p>
          <a:p>
            <a:r>
              <a:rPr lang="en-US" dirty="0" smtClean="0"/>
              <a:t>Available together with required </a:t>
            </a:r>
            <a:r>
              <a:rPr lang="en-US" dirty="0" err="1" smtClean="0"/>
              <a:t>Tcllib</a:t>
            </a:r>
            <a:r>
              <a:rPr lang="en-US" dirty="0" smtClean="0"/>
              <a:t> modules as part of </a:t>
            </a:r>
            <a:r>
              <a:rPr lang="en-US" dirty="0" err="1" smtClean="0"/>
              <a:t>WubWikit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hlinkClick r:id="rId5"/>
              </a:rPr>
              <a:t>http://code.google.com/p/wubwikit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Auth: authentication (</a:t>
            </a:r>
            <a:r>
              <a:rPr lang="en-US" dirty="0" err="1" smtClean="0"/>
              <a:t>rfc</a:t>
            </a:r>
            <a:r>
              <a:rPr lang="en-US" dirty="0" smtClean="0"/>
              <a:t> 2617)</a:t>
            </a:r>
          </a:p>
          <a:p>
            <a:r>
              <a:rPr lang="en-US" dirty="0" err="1" smtClean="0"/>
              <a:t>captcha</a:t>
            </a:r>
            <a:r>
              <a:rPr lang="en-US" dirty="0" smtClean="0"/>
              <a:t>: create </a:t>
            </a:r>
            <a:r>
              <a:rPr lang="en-US" dirty="0" err="1" smtClean="0"/>
              <a:t>captcha’s</a:t>
            </a:r>
            <a:r>
              <a:rPr lang="en-US" dirty="0" smtClean="0"/>
              <a:t>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convert</a:t>
            </a:r>
          </a:p>
          <a:p>
            <a:r>
              <a:rPr lang="en-US" dirty="0" smtClean="0">
                <a:cs typeface="Courier New" pitchFamily="49" charset="0"/>
              </a:rPr>
              <a:t>Color: color manipulation</a:t>
            </a:r>
          </a:p>
          <a:p>
            <a:r>
              <a:rPr lang="en-US" dirty="0" smtClean="0">
                <a:cs typeface="Courier New" pitchFamily="49" charset="0"/>
              </a:rPr>
              <a:t>Debug: debug info logger</a:t>
            </a:r>
          </a:p>
          <a:p>
            <a:r>
              <a:rPr lang="en-US" dirty="0" smtClean="0">
                <a:cs typeface="Courier New" pitchFamily="49" charset="0"/>
              </a:rPr>
              <a:t>Report: convert a </a:t>
            </a:r>
            <a:r>
              <a:rPr lang="en-US" dirty="0" err="1" smtClean="0">
                <a:cs typeface="Courier New" pitchFamily="49" charset="0"/>
              </a:rPr>
              <a:t>dict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cs typeface="Courier New" pitchFamily="49" charset="0"/>
              </a:rPr>
              <a:t>csv</a:t>
            </a:r>
            <a:r>
              <a:rPr lang="en-US" dirty="0" smtClean="0">
                <a:cs typeface="Courier New" pitchFamily="49" charset="0"/>
              </a:rPr>
              <a:t> data into an HTML table</a:t>
            </a:r>
          </a:p>
          <a:p>
            <a:r>
              <a:rPr lang="en-US" dirty="0" err="1" smtClean="0">
                <a:cs typeface="Courier New" pitchFamily="49" charset="0"/>
              </a:rPr>
              <a:t>scgi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err="1" smtClean="0">
                <a:cs typeface="Courier New" pitchFamily="49" charset="0"/>
              </a:rPr>
              <a:t>scgi</a:t>
            </a:r>
            <a:r>
              <a:rPr lang="en-US" dirty="0" smtClean="0">
                <a:cs typeface="Courier New" pitchFamily="49" charset="0"/>
              </a:rPr>
              <a:t> interface</a:t>
            </a:r>
          </a:p>
          <a:p>
            <a:r>
              <a:rPr lang="en-US" dirty="0" smtClean="0">
                <a:cs typeface="Courier New" pitchFamily="49" charset="0"/>
              </a:rPr>
              <a:t>Sitemap: create </a:t>
            </a:r>
            <a:r>
              <a:rPr lang="en-US" dirty="0" err="1" smtClean="0">
                <a:cs typeface="Courier New" pitchFamily="49" charset="0"/>
              </a:rPr>
              <a:t>google</a:t>
            </a:r>
            <a:r>
              <a:rPr lang="en-US" dirty="0" smtClean="0">
                <a:cs typeface="Courier New" pitchFamily="49" charset="0"/>
              </a:rPr>
              <a:t> sitemap from </a:t>
            </a:r>
            <a:r>
              <a:rPr lang="en-US" dirty="0" err="1" smtClean="0">
                <a:cs typeface="Courier New" pitchFamily="49" charset="0"/>
              </a:rPr>
              <a:t>dict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UA: user-agent detection</a:t>
            </a:r>
          </a:p>
          <a:p>
            <a:r>
              <a:rPr lang="en-US" dirty="0" err="1" smtClean="0">
                <a:cs typeface="Courier New" pitchFamily="49" charset="0"/>
              </a:rPr>
              <a:t>Url</a:t>
            </a:r>
            <a:r>
              <a:rPr lang="en-US" dirty="0" smtClean="0">
                <a:cs typeface="Courier New" pitchFamily="49" charset="0"/>
              </a:rPr>
              <a:t>: URL manipulation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</a:t>
            </a:r>
          </a:p>
          <a:p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Reporting bugs, feature request,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Bugs and feature request for </a:t>
            </a:r>
            <a:r>
              <a:rPr lang="en-US" dirty="0" err="1" smtClean="0"/>
              <a:t>Wub</a:t>
            </a:r>
            <a:r>
              <a:rPr lang="en-US" dirty="0" smtClean="0"/>
              <a:t> are best reported at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http://code.google.com/p/wub/issues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Bugs and feature request for this tutorial is best reported at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http://code.google.com/p/wubwikit/issues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is a new environment for Web application development using </a:t>
            </a:r>
            <a:r>
              <a:rPr lang="en-US" dirty="0" err="1" smtClean="0"/>
              <a:t>Tcl</a:t>
            </a:r>
            <a:r>
              <a:rPr lang="en-US" dirty="0" smtClean="0"/>
              <a:t>/</a:t>
            </a:r>
            <a:r>
              <a:rPr lang="en-US" dirty="0" err="1" smtClean="0"/>
              <a:t>Tk</a:t>
            </a:r>
            <a:endParaRPr lang="en-US" dirty="0" smtClean="0"/>
          </a:p>
          <a:p>
            <a:r>
              <a:rPr lang="en-US" dirty="0" smtClean="0"/>
              <a:t>Reliable (see </a:t>
            </a:r>
            <a:r>
              <a:rPr lang="en-US" dirty="0" err="1" smtClean="0"/>
              <a:t>Tcler’s</a:t>
            </a:r>
            <a:r>
              <a:rPr lang="en-US" dirty="0" smtClean="0"/>
              <a:t> wiki)</a:t>
            </a:r>
          </a:p>
          <a:p>
            <a:r>
              <a:rPr lang="en-US" dirty="0" smtClean="0"/>
              <a:t>Under active development</a:t>
            </a:r>
          </a:p>
          <a:p>
            <a:r>
              <a:rPr lang="en-US" dirty="0" smtClean="0"/>
              <a:t>Offering lots of useful domains and utilities to make a developer’s life easier</a:t>
            </a:r>
          </a:p>
          <a:p>
            <a:r>
              <a:rPr lang="en-US" dirty="0" smtClean="0"/>
              <a:t>When looking for a </a:t>
            </a:r>
            <a:r>
              <a:rPr lang="en-US" dirty="0" err="1" smtClean="0"/>
              <a:t>Tcl</a:t>
            </a:r>
            <a:r>
              <a:rPr lang="en-US" dirty="0" smtClean="0"/>
              <a:t> solution and thinking about using </a:t>
            </a:r>
            <a:r>
              <a:rPr lang="en-US" dirty="0" err="1" smtClean="0"/>
              <a:t>tclHTTPd</a:t>
            </a:r>
            <a:r>
              <a:rPr lang="en-US" dirty="0" smtClean="0"/>
              <a:t> , consider using </a:t>
            </a:r>
            <a:r>
              <a:rPr lang="en-US" dirty="0" err="1" smtClean="0"/>
              <a:t>Wub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146" name="Picture 2" descr="C:\Users\decoster\AppData\Local\Microsoft\Windows\Temporary Internet Files\Content.IE5\L4D3NQZ7\MPj043953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706880"/>
            <a:ext cx="6400800" cy="3444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wiki page: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http://wiki.tcl.tk/Wub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Wub</a:t>
            </a:r>
            <a:r>
              <a:rPr lang="en-US" dirty="0" smtClean="0"/>
              <a:t> documentation: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http://wiki.tcl.tk/_wub/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different parts of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Step-by-step introduction of File, Mason, Direct, Nub,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, … domains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API: utilities to generate HTML, cache, handle queries, convert response types, forms,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Get examples at: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hlinkClick r:id="rId3"/>
              </a:rPr>
              <a:t>http://code.google.com/p/wubwikit/downloads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Run as: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tclsh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ex.tcl</a:t>
            </a:r>
            <a:r>
              <a:rPr lang="en-US" dirty="0" smtClean="0"/>
              <a:t>   (make sure it can find </a:t>
            </a:r>
            <a:r>
              <a:rPr lang="en-US" dirty="0" err="1" smtClean="0"/>
              <a:t>tcllib</a:t>
            </a:r>
            <a:r>
              <a:rPr lang="en-US" dirty="0" smtClean="0"/>
              <a:t> and </a:t>
            </a:r>
            <a:r>
              <a:rPr lang="en-US" dirty="0" err="1" smtClean="0"/>
              <a:t>Wub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../</a:t>
            </a:r>
            <a:r>
              <a:rPr lang="en-US" dirty="0" err="1" smtClean="0"/>
              <a:t>Wub</a:t>
            </a:r>
            <a:r>
              <a:rPr lang="en-US" dirty="0" smtClean="0"/>
              <a:t> and ../</a:t>
            </a:r>
            <a:r>
              <a:rPr lang="en-US" dirty="0" err="1" smtClean="0"/>
              <a:t>tcllib</a:t>
            </a:r>
            <a:r>
              <a:rPr lang="en-US" dirty="0" smtClean="0"/>
              <a:t> are added to </a:t>
            </a:r>
            <a:r>
              <a:rPr lang="en-US" dirty="0" err="1" smtClean="0"/>
              <a:t>auto_path</a:t>
            </a:r>
            <a:r>
              <a:rPr lang="en-US" dirty="0" smtClean="0"/>
              <a:t> by each example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Point browser to: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http://localhost:8080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6386" name="Picture 2" descr="http://wiki.tcl.tk/_repo/images/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2100" y="1295401"/>
            <a:ext cx="6019800" cy="4985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2331</TotalTime>
  <Words>3123</Words>
  <Application>Microsoft Office PowerPoint</Application>
  <PresentationFormat>On-screen Show (4:3)</PresentationFormat>
  <Paragraphs>644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Let’s Wub</vt:lpstr>
      <vt:lpstr>What is Wub?</vt:lpstr>
      <vt:lpstr>Wub in action!</vt:lpstr>
      <vt:lpstr>Requirements?</vt:lpstr>
      <vt:lpstr>Getting Wub</vt:lpstr>
      <vt:lpstr>Documentation</vt:lpstr>
      <vt:lpstr>Tutorial goals</vt:lpstr>
      <vt:lpstr>Tutorial examples</vt:lpstr>
      <vt:lpstr>Wub’s architecture</vt:lpstr>
      <vt:lpstr>Wub’s architecture</vt:lpstr>
      <vt:lpstr>Example 1: Wub out-of-the-box</vt:lpstr>
      <vt:lpstr>Example 1 (continued)</vt:lpstr>
      <vt:lpstr>Example 1a: adding some Nub</vt:lpstr>
      <vt:lpstr>Example 1a: Nub redirect syntax</vt:lpstr>
      <vt:lpstr>Example 2: the File domain</vt:lpstr>
      <vt:lpstr>Example 2: Nub domain syntax</vt:lpstr>
      <vt:lpstr>Example 2: File domain arguments</vt:lpstr>
      <vt:lpstr>Example 2: Nub rewrite and redirect syntax</vt:lpstr>
      <vt:lpstr>Example 3: Mason domain</vt:lpstr>
      <vt:lpstr>Example 3: Mason arguments</vt:lpstr>
      <vt:lpstr>Example 3: Mason arguments (cont.)</vt:lpstr>
      <vt:lpstr>Example 3: template file</vt:lpstr>
      <vt:lpstr>Example 3: Pre/Post/Not found filter</vt:lpstr>
      <vt:lpstr>Example 4: Direct domain</vt:lpstr>
      <vt:lpstr>Example 4: Direct arguments</vt:lpstr>
      <vt:lpstr>Example 4: basic Direct proc</vt:lpstr>
      <vt:lpstr>Example 4: basic Direct method</vt:lpstr>
      <vt:lpstr>Example 4: Query arguments</vt:lpstr>
      <vt:lpstr>Example 4: armouring</vt:lpstr>
      <vt:lpstr>Example 4: conversions</vt:lpstr>
      <vt:lpstr>Example 4: Content type x-text/html-fragment</vt:lpstr>
      <vt:lpstr>Example 4: custom conversions</vt:lpstr>
      <vt:lpstr>Example 4: other content types</vt:lpstr>
      <vt:lpstr>Example 4: generating html</vt:lpstr>
      <vt:lpstr>Example 5: Http commands</vt:lpstr>
      <vt:lpstr>Example 5: Caching</vt:lpstr>
      <vt:lpstr>Example 5: Caching Age</vt:lpstr>
      <vt:lpstr>Example 5: Clear cache</vt:lpstr>
      <vt:lpstr>Example 6: Forms</vt:lpstr>
      <vt:lpstr>Example 7: jQuery</vt:lpstr>
      <vt:lpstr>Example 7: jQuery</vt:lpstr>
      <vt:lpstr>Example 8: Ini parameters</vt:lpstr>
      <vt:lpstr>Example 8: Ini parameters</vt:lpstr>
      <vt:lpstr>Example 8: Ini parameters</vt:lpstr>
      <vt:lpstr>Example 9: Nub</vt:lpstr>
      <vt:lpstr>Example 10: Suspend/Resume</vt:lpstr>
      <vt:lpstr>Example 11: Cookies</vt:lpstr>
      <vt:lpstr>Example 12: Command port</vt:lpstr>
      <vt:lpstr>More domains</vt:lpstr>
      <vt:lpstr>More utilities</vt:lpstr>
      <vt:lpstr>Reporting bugs, feature request, …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Wub</dc:title>
  <dc:creator>Jos Decoster</dc:creator>
  <cp:lastModifiedBy>Jos Decoster</cp:lastModifiedBy>
  <cp:revision>190</cp:revision>
  <dcterms:created xsi:type="dcterms:W3CDTF">2009-04-02T20:31:47Z</dcterms:created>
  <dcterms:modified xsi:type="dcterms:W3CDTF">2009-08-05T07:55:10Z</dcterms:modified>
</cp:coreProperties>
</file>