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83EF-15C4-471D-B7D5-FE4372A6163C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8710-9671-4024-94A1-C9ABCD1C87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98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83EF-15C4-471D-B7D5-FE4372A6163C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8710-9671-4024-94A1-C9ABCD1C87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615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83EF-15C4-471D-B7D5-FE4372A6163C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8710-9671-4024-94A1-C9ABCD1C8775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1454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83EF-15C4-471D-B7D5-FE4372A6163C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8710-9671-4024-94A1-C9ABCD1C87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2803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83EF-15C4-471D-B7D5-FE4372A6163C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8710-9671-4024-94A1-C9ABCD1C8775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7700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83EF-15C4-471D-B7D5-FE4372A6163C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8710-9671-4024-94A1-C9ABCD1C87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1937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83EF-15C4-471D-B7D5-FE4372A6163C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8710-9671-4024-94A1-C9ABCD1C87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5205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83EF-15C4-471D-B7D5-FE4372A6163C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8710-9671-4024-94A1-C9ABCD1C87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277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83EF-15C4-471D-B7D5-FE4372A6163C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8710-9671-4024-94A1-C9ABCD1C87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926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83EF-15C4-471D-B7D5-FE4372A6163C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8710-9671-4024-94A1-C9ABCD1C87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949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83EF-15C4-471D-B7D5-FE4372A6163C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8710-9671-4024-94A1-C9ABCD1C87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230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83EF-15C4-471D-B7D5-FE4372A6163C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8710-9671-4024-94A1-C9ABCD1C87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694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83EF-15C4-471D-B7D5-FE4372A6163C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8710-9671-4024-94A1-C9ABCD1C87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50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83EF-15C4-471D-B7D5-FE4372A6163C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8710-9671-4024-94A1-C9ABCD1C87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028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83EF-15C4-471D-B7D5-FE4372A6163C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8710-9671-4024-94A1-C9ABCD1C87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817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83EF-15C4-471D-B7D5-FE4372A6163C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8710-9671-4024-94A1-C9ABCD1C87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015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483EF-15C4-471D-B7D5-FE4372A6163C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108710-9671-4024-94A1-C9ABCD1C87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785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4CE39-2DB8-C478-34E7-C4A83EB43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Rappi</a:t>
            </a:r>
            <a:r>
              <a:rPr lang="es-CO" dirty="0"/>
              <a:t> </a:t>
            </a:r>
            <a:r>
              <a:rPr lang="es-CO" dirty="0" err="1"/>
              <a:t>Experimentation</a:t>
            </a:r>
            <a:r>
              <a:rPr lang="es-CO" dirty="0"/>
              <a:t> &amp; </a:t>
            </a:r>
            <a:r>
              <a:rPr lang="es-CO" dirty="0" err="1"/>
              <a:t>Analitics</a:t>
            </a:r>
            <a:r>
              <a:rPr lang="es-CO" dirty="0"/>
              <a:t> Senior Case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C174A8-F5ED-BDA3-1835-F87B06FB3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757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99F26-C14F-9A38-0149-51EB295E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024"/>
          </a:xfrm>
        </p:spPr>
        <p:txBody>
          <a:bodyPr/>
          <a:lstStyle/>
          <a:p>
            <a:r>
              <a:rPr lang="es-CO" dirty="0"/>
              <a:t>1.2. </a:t>
            </a:r>
            <a:r>
              <a:rPr lang="es-CO" dirty="0" err="1"/>
              <a:t>What</a:t>
            </a:r>
            <a:r>
              <a:rPr lang="es-CO" dirty="0"/>
              <a:t> </a:t>
            </a:r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learned</a:t>
            </a:r>
            <a:r>
              <a:rPr lang="es-CO" dirty="0"/>
              <a:t> </a:t>
            </a:r>
            <a:r>
              <a:rPr lang="es-CO" dirty="0" err="1"/>
              <a:t>from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data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2E33BA-66CA-6A36-D1AA-9421EFB30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6542"/>
            <a:ext cx="4185623" cy="576262"/>
          </a:xfrm>
        </p:spPr>
        <p:txBody>
          <a:bodyPr/>
          <a:lstStyle/>
          <a:p>
            <a:r>
              <a:rPr lang="es-CO" dirty="0"/>
              <a:t>Total </a:t>
            </a:r>
            <a:r>
              <a:rPr lang="es-CO" dirty="0" err="1"/>
              <a:t>orders</a:t>
            </a:r>
            <a:endParaRPr lang="es-CO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0C96F0C2-D9FD-6772-432E-821CF8B45A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00" y="1962150"/>
            <a:ext cx="3469775" cy="3305175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47C521E-E203-AC05-137A-36BF1AB6E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9972" y="1386542"/>
            <a:ext cx="4185618" cy="576262"/>
          </a:xfrm>
        </p:spPr>
        <p:txBody>
          <a:bodyPr/>
          <a:lstStyle/>
          <a:p>
            <a:r>
              <a:rPr lang="es-CO" dirty="0"/>
              <a:t>Non </a:t>
            </a:r>
            <a:r>
              <a:rPr lang="es-CO" dirty="0" err="1"/>
              <a:t>taken</a:t>
            </a:r>
            <a:r>
              <a:rPr lang="es-CO" dirty="0"/>
              <a:t> </a:t>
            </a:r>
            <a:r>
              <a:rPr lang="es-CO" dirty="0" err="1"/>
              <a:t>orders</a:t>
            </a:r>
            <a:endParaRPr lang="es-CO" dirty="0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9ECB5785-C556-1398-DD62-89AA12DEB9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64" y="1962150"/>
            <a:ext cx="3476359" cy="3305175"/>
          </a:xfrm>
        </p:spPr>
      </p:pic>
    </p:spTree>
    <p:extLst>
      <p:ext uri="{BB962C8B-B14F-4D97-AF65-F5344CB8AC3E}">
        <p14:creationId xmlns:p14="http://schemas.microsoft.com/office/powerpoint/2010/main" val="1599066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F309B-13BF-2A18-92E0-7275963B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1.2. </a:t>
            </a:r>
            <a:r>
              <a:rPr lang="es-CO" dirty="0" err="1"/>
              <a:t>What</a:t>
            </a:r>
            <a:r>
              <a:rPr lang="es-CO" dirty="0"/>
              <a:t> </a:t>
            </a:r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learned</a:t>
            </a:r>
            <a:r>
              <a:rPr lang="es-CO" dirty="0"/>
              <a:t> </a:t>
            </a:r>
            <a:r>
              <a:rPr lang="es-CO" dirty="0" err="1"/>
              <a:t>from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1D9970-1A03-DEDA-55F9-7207D6157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766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11DE2-F1CE-ABB9-4B95-E1D6D3C0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BE46D2-467E-6A82-97D8-9A5DBA910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324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E9C37-5357-1540-086D-0C60CB56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740495-320B-641A-E004-3B96BC1C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1381"/>
            <a:ext cx="8596668" cy="3880773"/>
          </a:xfrm>
        </p:spPr>
        <p:txBody>
          <a:bodyPr>
            <a:normAutofit/>
          </a:bodyPr>
          <a:lstStyle/>
          <a:p>
            <a:r>
              <a:rPr lang="es-CO" dirty="0"/>
              <a:t>1. </a:t>
            </a:r>
            <a:r>
              <a:rPr lang="es-CO" dirty="0" err="1"/>
              <a:t>Exploratory</a:t>
            </a:r>
            <a:r>
              <a:rPr lang="es-CO" dirty="0"/>
              <a:t> preliminar </a:t>
            </a:r>
            <a:r>
              <a:rPr lang="es-CO" dirty="0" err="1"/>
              <a:t>Analysis</a:t>
            </a:r>
            <a:endParaRPr lang="es-CO" dirty="0"/>
          </a:p>
          <a:p>
            <a:pPr lvl="1"/>
            <a:r>
              <a:rPr lang="es-CO" dirty="0"/>
              <a:t>1.1. </a:t>
            </a:r>
            <a:r>
              <a:rPr lang="es-CO" dirty="0" err="1"/>
              <a:t>Bussiness</a:t>
            </a:r>
            <a:r>
              <a:rPr lang="es-CO" dirty="0"/>
              <a:t> case</a:t>
            </a:r>
          </a:p>
          <a:p>
            <a:pPr lvl="1"/>
            <a:r>
              <a:rPr lang="es-CO" dirty="0"/>
              <a:t>1.2. </a:t>
            </a:r>
            <a:r>
              <a:rPr lang="es-CO" dirty="0" err="1"/>
              <a:t>What</a:t>
            </a:r>
            <a:r>
              <a:rPr lang="es-CO" dirty="0"/>
              <a:t> </a:t>
            </a:r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learned</a:t>
            </a:r>
            <a:r>
              <a:rPr lang="es-CO" dirty="0"/>
              <a:t> </a:t>
            </a:r>
            <a:r>
              <a:rPr lang="es-CO" dirty="0" err="1"/>
              <a:t>from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data</a:t>
            </a:r>
          </a:p>
          <a:p>
            <a:pPr lvl="1"/>
            <a:r>
              <a:rPr lang="es-CO" dirty="0"/>
              <a:t>1.4. Full </a:t>
            </a:r>
            <a:r>
              <a:rPr lang="es-CO" dirty="0" err="1"/>
              <a:t>statistical</a:t>
            </a:r>
            <a:r>
              <a:rPr lang="es-CO" dirty="0"/>
              <a:t> prior </a:t>
            </a:r>
            <a:r>
              <a:rPr lang="es-CO" dirty="0" err="1"/>
              <a:t>analysis</a:t>
            </a:r>
            <a:endParaRPr lang="es-CO" dirty="0"/>
          </a:p>
          <a:p>
            <a:r>
              <a:rPr lang="es-CO" dirty="0"/>
              <a:t>2. </a:t>
            </a:r>
            <a:r>
              <a:rPr lang="es-CO" dirty="0" err="1"/>
              <a:t>Analytics</a:t>
            </a:r>
            <a:r>
              <a:rPr lang="es-CO" dirty="0"/>
              <a:t> </a:t>
            </a:r>
            <a:r>
              <a:rPr lang="es-CO" dirty="0" err="1"/>
              <a:t>Models</a:t>
            </a:r>
            <a:endParaRPr lang="es-CO" dirty="0"/>
          </a:p>
          <a:p>
            <a:pPr lvl="1"/>
            <a:r>
              <a:rPr lang="es-CO" dirty="0"/>
              <a:t>2.1. </a:t>
            </a:r>
            <a:r>
              <a:rPr lang="es-CO" dirty="0" err="1"/>
              <a:t>Process</a:t>
            </a:r>
            <a:r>
              <a:rPr lang="es-CO" dirty="0"/>
              <a:t> and </a:t>
            </a:r>
            <a:r>
              <a:rPr lang="es-CO" dirty="0" err="1"/>
              <a:t>experiment</a:t>
            </a:r>
            <a:r>
              <a:rPr lang="es-CO" dirty="0"/>
              <a:t> </a:t>
            </a:r>
            <a:r>
              <a:rPr lang="es-CO" dirty="0" err="1"/>
              <a:t>setting</a:t>
            </a:r>
            <a:endParaRPr lang="es-CO" dirty="0"/>
          </a:p>
          <a:p>
            <a:pPr lvl="1"/>
            <a:r>
              <a:rPr lang="es-CO" dirty="0"/>
              <a:t>2.2. Extra: </a:t>
            </a:r>
            <a:r>
              <a:rPr lang="es-CO" dirty="0" err="1"/>
              <a:t>Analysis</a:t>
            </a:r>
            <a:r>
              <a:rPr lang="es-CO" dirty="0"/>
              <a:t> per variable</a:t>
            </a:r>
          </a:p>
          <a:p>
            <a:r>
              <a:rPr lang="es-CO" dirty="0"/>
              <a:t>3. </a:t>
            </a:r>
            <a:r>
              <a:rPr lang="es-CO" dirty="0" err="1"/>
              <a:t>Insights</a:t>
            </a:r>
            <a:endParaRPr lang="es-CO" dirty="0"/>
          </a:p>
          <a:p>
            <a:r>
              <a:rPr lang="es-CO" dirty="0"/>
              <a:t>4. </a:t>
            </a:r>
            <a:r>
              <a:rPr lang="es-CO" dirty="0" err="1"/>
              <a:t>Reccomendations</a:t>
            </a:r>
            <a:r>
              <a:rPr lang="es-CO" dirty="0"/>
              <a:t> </a:t>
            </a:r>
          </a:p>
          <a:p>
            <a:r>
              <a:rPr lang="es-CO" dirty="0"/>
              <a:t>5. Extra: </a:t>
            </a:r>
            <a:r>
              <a:rPr lang="es-CO" dirty="0" err="1"/>
              <a:t>Results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data </a:t>
            </a:r>
            <a:r>
              <a:rPr lang="es-CO" dirty="0" err="1"/>
              <a:t>mining</a:t>
            </a:r>
            <a:r>
              <a:rPr lang="es-CO" dirty="0"/>
              <a:t> </a:t>
            </a:r>
            <a:r>
              <a:rPr lang="es-CO" dirty="0" err="1"/>
              <a:t>exercise</a:t>
            </a:r>
            <a:endParaRPr lang="es-CO" dirty="0"/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5962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EB963-A7B6-DBBE-EE22-F2D7676E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s-CO" dirty="0"/>
              <a:t>1.1. </a:t>
            </a:r>
            <a:r>
              <a:rPr lang="es-CO" dirty="0" err="1"/>
              <a:t>Bussiness</a:t>
            </a:r>
            <a:r>
              <a:rPr lang="es-CO" dirty="0"/>
              <a:t> Case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0FDCBD-F261-5496-256A-513D6D0B4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88841"/>
            <a:ext cx="4184035" cy="4786604"/>
          </a:xfrm>
        </p:spPr>
        <p:txBody>
          <a:bodyPr>
            <a:normAutofit/>
          </a:bodyPr>
          <a:lstStyle/>
          <a:p>
            <a:r>
              <a:rPr lang="en-US" dirty="0" err="1"/>
              <a:t>Rappi’s</a:t>
            </a:r>
            <a:r>
              <a:rPr lang="en-US" dirty="0"/>
              <a:t> Operations team is interested in decreasing the number of orders that are not taken by any courier, due to the fact that they are not attractive enough for couriers.</a:t>
            </a:r>
          </a:p>
          <a:p>
            <a:r>
              <a:rPr lang="en-US" dirty="0"/>
              <a:t>Scope: Data taken from the sample of 1 month, September 2017. </a:t>
            </a:r>
          </a:p>
          <a:p>
            <a:pPr lvl="1"/>
            <a:r>
              <a:rPr lang="en-US" dirty="0"/>
              <a:t>Included variables: total earning, distance from user to store (km), </a:t>
            </a:r>
            <a:r>
              <a:rPr lang="es-CO" dirty="0" err="1"/>
              <a:t>difference</a:t>
            </a:r>
            <a:r>
              <a:rPr lang="es-CO" dirty="0"/>
              <a:t> in </a:t>
            </a:r>
            <a:r>
              <a:rPr lang="es-CO" dirty="0" err="1"/>
              <a:t>meters</a:t>
            </a:r>
            <a:r>
              <a:rPr lang="es-CO" dirty="0"/>
              <a:t> </a:t>
            </a:r>
            <a:r>
              <a:rPr lang="es-CO" dirty="0" err="1"/>
              <a:t>between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store and </a:t>
            </a:r>
            <a:r>
              <a:rPr lang="es-CO" dirty="0" err="1"/>
              <a:t>user</a:t>
            </a:r>
            <a:r>
              <a:rPr lang="es-CO" dirty="0"/>
              <a:t> </a:t>
            </a:r>
            <a:r>
              <a:rPr lang="es-CO" dirty="0" err="1"/>
              <a:t>altitude</a:t>
            </a:r>
            <a:r>
              <a:rPr lang="es-CO" dirty="0"/>
              <a:t>, date-time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creation</a:t>
            </a:r>
            <a:r>
              <a:rPr lang="es-CO" dirty="0"/>
              <a:t>, </a:t>
            </a:r>
            <a:r>
              <a:rPr lang="es-CO" dirty="0" err="1"/>
              <a:t>taken</a:t>
            </a:r>
            <a:r>
              <a:rPr lang="es-CO" dirty="0"/>
              <a:t> as a </a:t>
            </a:r>
            <a:r>
              <a:rPr lang="es-CO" dirty="0" err="1"/>
              <a:t>binary</a:t>
            </a:r>
            <a:r>
              <a:rPr lang="es-CO" dirty="0"/>
              <a:t> variable: 1 </a:t>
            </a:r>
            <a:r>
              <a:rPr lang="es-CO" dirty="0" err="1"/>
              <a:t>if</a:t>
            </a:r>
            <a:r>
              <a:rPr lang="es-CO" dirty="0"/>
              <a:t> </a:t>
            </a:r>
            <a:r>
              <a:rPr lang="es-CO" dirty="0" err="1"/>
              <a:t>taken</a:t>
            </a:r>
            <a:r>
              <a:rPr lang="es-CO" dirty="0"/>
              <a:t>, 0 </a:t>
            </a:r>
            <a:r>
              <a:rPr lang="es-CO" dirty="0" err="1"/>
              <a:t>otherwise</a:t>
            </a:r>
            <a:r>
              <a:rPr lang="es-CO" dirty="0"/>
              <a:t>.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35DA9F-5535-8CA5-F117-8FC9EA902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9807" y="2823063"/>
            <a:ext cx="418403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 err="1"/>
              <a:t>The</a:t>
            </a:r>
            <a:r>
              <a:rPr lang="es-CO" b="1" dirty="0"/>
              <a:t> </a:t>
            </a:r>
            <a:r>
              <a:rPr lang="es-CO" b="1" dirty="0" err="1"/>
              <a:t>objective</a:t>
            </a:r>
            <a:r>
              <a:rPr lang="es-CO" b="1" dirty="0"/>
              <a:t> </a:t>
            </a:r>
            <a:r>
              <a:rPr lang="es-CO" b="1" dirty="0" err="1"/>
              <a:t>is</a:t>
            </a:r>
            <a:r>
              <a:rPr lang="es-CO" b="1" dirty="0"/>
              <a:t> </a:t>
            </a:r>
            <a:r>
              <a:rPr lang="es-CO" b="1" dirty="0" err="1"/>
              <a:t>to</a:t>
            </a:r>
            <a:r>
              <a:rPr lang="es-CO" b="1" dirty="0"/>
              <a:t> </a:t>
            </a:r>
            <a:r>
              <a:rPr lang="es-CO" b="1" dirty="0" err="1"/>
              <a:t>identify</a:t>
            </a:r>
            <a:r>
              <a:rPr lang="es-CO" b="1" dirty="0"/>
              <a:t> </a:t>
            </a:r>
            <a:r>
              <a:rPr lang="es-CO" b="1" dirty="0" err="1"/>
              <a:t>some</a:t>
            </a:r>
            <a:r>
              <a:rPr lang="es-CO" b="1" dirty="0"/>
              <a:t> </a:t>
            </a:r>
            <a:r>
              <a:rPr lang="es-CO" b="1" dirty="0" err="1"/>
              <a:t>key</a:t>
            </a:r>
            <a:r>
              <a:rPr lang="es-CO" b="1" dirty="0"/>
              <a:t> drivers </a:t>
            </a:r>
            <a:r>
              <a:rPr lang="es-CO" b="1" dirty="0" err="1"/>
              <a:t>that</a:t>
            </a:r>
            <a:r>
              <a:rPr lang="es-CO" b="1" dirty="0"/>
              <a:t> </a:t>
            </a:r>
            <a:r>
              <a:rPr lang="es-CO" b="1" dirty="0" err="1"/>
              <a:t>might</a:t>
            </a:r>
            <a:r>
              <a:rPr lang="es-CO" b="1" dirty="0"/>
              <a:t> </a:t>
            </a:r>
            <a:r>
              <a:rPr lang="es-CO" b="1" dirty="0" err="1"/>
              <a:t>predict</a:t>
            </a:r>
            <a:r>
              <a:rPr lang="es-CO" b="1" dirty="0"/>
              <a:t> </a:t>
            </a:r>
            <a:r>
              <a:rPr lang="es-CO" b="1" dirty="0" err="1"/>
              <a:t>if</a:t>
            </a:r>
            <a:r>
              <a:rPr lang="es-CO" b="1" dirty="0"/>
              <a:t> a </a:t>
            </a:r>
            <a:r>
              <a:rPr lang="es-CO" b="1" dirty="0" err="1"/>
              <a:t>given</a:t>
            </a:r>
            <a:r>
              <a:rPr lang="es-CO" b="1" dirty="0"/>
              <a:t> </a:t>
            </a:r>
            <a:r>
              <a:rPr lang="es-CO" b="1" dirty="0" err="1"/>
              <a:t>order</a:t>
            </a:r>
            <a:r>
              <a:rPr lang="es-CO" b="1" dirty="0"/>
              <a:t> </a:t>
            </a:r>
            <a:r>
              <a:rPr lang="es-CO" b="1" dirty="0" err="1"/>
              <a:t>is</a:t>
            </a:r>
            <a:r>
              <a:rPr lang="es-CO" b="1" dirty="0"/>
              <a:t> </a:t>
            </a:r>
            <a:r>
              <a:rPr lang="es-CO" b="1" dirty="0" err="1"/>
              <a:t>taken</a:t>
            </a:r>
            <a:r>
              <a:rPr lang="es-CO" b="1" dirty="0"/>
              <a:t> </a:t>
            </a:r>
            <a:r>
              <a:rPr lang="es-CO" b="1" dirty="0" err="1"/>
              <a:t>or</a:t>
            </a:r>
            <a:r>
              <a:rPr lang="es-CO" b="1" dirty="0"/>
              <a:t> </a:t>
            </a:r>
            <a:r>
              <a:rPr lang="es-CO" b="1" dirty="0" err="1"/>
              <a:t>not</a:t>
            </a:r>
            <a:r>
              <a:rPr lang="es-CO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834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EB963-A7B6-DBBE-EE22-F2D7676E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s-CO" dirty="0"/>
              <a:t>1.2. </a:t>
            </a:r>
            <a:r>
              <a:rPr lang="es-CO" dirty="0" err="1"/>
              <a:t>What</a:t>
            </a:r>
            <a:r>
              <a:rPr lang="es-CO" dirty="0"/>
              <a:t> </a:t>
            </a:r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learned</a:t>
            </a:r>
            <a:r>
              <a:rPr lang="es-CO" dirty="0"/>
              <a:t> </a:t>
            </a:r>
            <a:r>
              <a:rPr lang="es-CO" dirty="0" err="1"/>
              <a:t>from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data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F2A4FE9-2A8A-8C6F-400C-60A14B028B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990725"/>
            <a:ext cx="4183062" cy="4183062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35DA9F-5535-8CA5-F117-8FC9EA902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6501" y="2360645"/>
            <a:ext cx="4184034" cy="3965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92%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orders</a:t>
            </a:r>
            <a:r>
              <a:rPr lang="es-CO" dirty="0"/>
              <a:t> </a:t>
            </a:r>
            <a:r>
              <a:rPr lang="es-CO" dirty="0" err="1"/>
              <a:t>were</a:t>
            </a:r>
            <a:r>
              <a:rPr lang="es-CO" dirty="0"/>
              <a:t> </a:t>
            </a:r>
            <a:r>
              <a:rPr lang="es-CO" dirty="0" err="1"/>
              <a:t>taken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</a:t>
            </a:r>
            <a:r>
              <a:rPr lang="es-CO" dirty="0" err="1"/>
              <a:t>any</a:t>
            </a:r>
            <a:r>
              <a:rPr lang="es-CO" dirty="0"/>
              <a:t> Courier, 8% </a:t>
            </a:r>
            <a:r>
              <a:rPr lang="es-CO" dirty="0" err="1"/>
              <a:t>were</a:t>
            </a:r>
            <a:r>
              <a:rPr lang="es-CO" dirty="0"/>
              <a:t> </a:t>
            </a:r>
            <a:r>
              <a:rPr lang="es-CO" dirty="0" err="1"/>
              <a:t>not</a:t>
            </a:r>
            <a:r>
              <a:rPr lang="es-CO" dirty="0"/>
              <a:t> </a:t>
            </a:r>
            <a:r>
              <a:rPr lang="es-CO" dirty="0" err="1"/>
              <a:t>taken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</a:t>
            </a:r>
            <a:r>
              <a:rPr lang="es-CO" dirty="0" err="1"/>
              <a:t>any</a:t>
            </a:r>
            <a:r>
              <a:rPr lang="es-CO" dirty="0"/>
              <a:t> Courier. 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3FC86686-FF46-0017-B696-5ACA2417B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81181"/>
              </p:ext>
            </p:extLst>
          </p:nvPr>
        </p:nvGraphicFramePr>
        <p:xfrm>
          <a:off x="5556501" y="3711416"/>
          <a:ext cx="41830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531">
                  <a:extLst>
                    <a:ext uri="{9D8B030D-6E8A-4147-A177-3AD203B41FA5}">
                      <a16:colId xmlns:a16="http://schemas.microsoft.com/office/drawing/2014/main" val="1991030432"/>
                    </a:ext>
                  </a:extLst>
                </a:gridCol>
                <a:gridCol w="2091531">
                  <a:extLst>
                    <a:ext uri="{9D8B030D-6E8A-4147-A177-3AD203B41FA5}">
                      <a16:colId xmlns:a16="http://schemas.microsoft.com/office/drawing/2014/main" val="3988103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/>
                        <a:t>Taken</a:t>
                      </a:r>
                      <a:r>
                        <a:rPr lang="es-CO" dirty="0"/>
                        <a:t>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/>
                        <a:t>Not</a:t>
                      </a:r>
                      <a:r>
                        <a:rPr lang="es-CO" dirty="0"/>
                        <a:t> </a:t>
                      </a:r>
                      <a:r>
                        <a:rPr lang="es-CO" dirty="0" err="1"/>
                        <a:t>taken</a:t>
                      </a:r>
                      <a:r>
                        <a:rPr lang="es-CO" dirty="0"/>
                        <a:t>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90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115860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9689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44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95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EB963-A7B6-DBBE-EE22-F2D7676E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s-CO" dirty="0"/>
              <a:t>1.2. </a:t>
            </a:r>
            <a:r>
              <a:rPr lang="es-CO" dirty="0" err="1"/>
              <a:t>What</a:t>
            </a:r>
            <a:r>
              <a:rPr lang="es-CO" dirty="0"/>
              <a:t> </a:t>
            </a:r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learned</a:t>
            </a:r>
            <a:r>
              <a:rPr lang="es-CO" dirty="0"/>
              <a:t> </a:t>
            </a:r>
            <a:r>
              <a:rPr lang="es-CO" dirty="0" err="1"/>
              <a:t>from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data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5F1DCF6B-F772-987B-4575-B0EB7836B4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44" y="1574909"/>
            <a:ext cx="9023198" cy="3371826"/>
          </a:xfr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0C3E95F-7C51-128F-5655-B5D0A92B355C}"/>
              </a:ext>
            </a:extLst>
          </p:cNvPr>
          <p:cNvSpPr txBox="1"/>
          <p:nvPr/>
        </p:nvSpPr>
        <p:spPr>
          <a:xfrm>
            <a:off x="1418253" y="5290457"/>
            <a:ext cx="8836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95%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clients</a:t>
            </a:r>
            <a:r>
              <a:rPr lang="es-CO" dirty="0"/>
              <a:t> are </a:t>
            </a:r>
            <a:r>
              <a:rPr lang="es-CO" dirty="0" err="1"/>
              <a:t>between</a:t>
            </a:r>
            <a:r>
              <a:rPr lang="es-CO" dirty="0"/>
              <a:t> 0.23km and 3.42km </a:t>
            </a:r>
            <a:r>
              <a:rPr lang="es-CO" dirty="0" err="1"/>
              <a:t>away</a:t>
            </a:r>
            <a:r>
              <a:rPr lang="es-CO" dirty="0"/>
              <a:t> </a:t>
            </a:r>
            <a:r>
              <a:rPr lang="es-CO" dirty="0" err="1"/>
              <a:t>from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store.</a:t>
            </a:r>
          </a:p>
          <a:p>
            <a:r>
              <a:rPr lang="es-CO" dirty="0"/>
              <a:t>95% </a:t>
            </a:r>
            <a:r>
              <a:rPr lang="es-CO" dirty="0" err="1"/>
              <a:t>of</a:t>
            </a:r>
            <a:r>
              <a:rPr lang="es-CO" dirty="0"/>
              <a:t> total </a:t>
            </a:r>
            <a:r>
              <a:rPr lang="es-CO" dirty="0" err="1"/>
              <a:t>earnings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a Courier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between</a:t>
            </a:r>
            <a:r>
              <a:rPr lang="es-CO" dirty="0"/>
              <a:t> $3200 and $9500</a:t>
            </a:r>
          </a:p>
          <a:p>
            <a:r>
              <a:rPr lang="es-CO" dirty="0"/>
              <a:t>95%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user</a:t>
            </a:r>
            <a:r>
              <a:rPr lang="es-CO" dirty="0"/>
              <a:t> </a:t>
            </a:r>
            <a:r>
              <a:rPr lang="es-CO" dirty="0" err="1"/>
              <a:t>elevation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store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between</a:t>
            </a:r>
            <a:r>
              <a:rPr lang="es-CO" dirty="0"/>
              <a:t> -135.42m and 236.02m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8512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EB963-A7B6-DBBE-EE22-F2D7676E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s-CO" dirty="0"/>
              <a:t>1.2. </a:t>
            </a:r>
            <a:r>
              <a:rPr lang="es-CO" dirty="0" err="1"/>
              <a:t>What</a:t>
            </a:r>
            <a:r>
              <a:rPr lang="es-CO" dirty="0"/>
              <a:t> </a:t>
            </a:r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learned</a:t>
            </a:r>
            <a:r>
              <a:rPr lang="es-CO" dirty="0"/>
              <a:t> </a:t>
            </a:r>
            <a:r>
              <a:rPr lang="es-CO" dirty="0" err="1"/>
              <a:t>from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data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0C3E95F-7C51-128F-5655-B5D0A92B355C}"/>
              </a:ext>
            </a:extLst>
          </p:cNvPr>
          <p:cNvSpPr txBox="1"/>
          <p:nvPr/>
        </p:nvSpPr>
        <p:spPr>
          <a:xfrm>
            <a:off x="1418253" y="5070507"/>
            <a:ext cx="88360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Checking</a:t>
            </a:r>
            <a:r>
              <a:rPr lang="es-CO" dirty="0"/>
              <a:t> </a:t>
            </a:r>
            <a:r>
              <a:rPr lang="es-CO" dirty="0" err="1"/>
              <a:t>only</a:t>
            </a:r>
            <a:r>
              <a:rPr lang="es-CO" dirty="0"/>
              <a:t> non </a:t>
            </a:r>
            <a:r>
              <a:rPr lang="es-CO" dirty="0" err="1"/>
              <a:t>taken</a:t>
            </a:r>
            <a:r>
              <a:rPr lang="es-CO" dirty="0"/>
              <a:t> </a:t>
            </a:r>
            <a:r>
              <a:rPr lang="es-CO" dirty="0" err="1"/>
              <a:t>orders</a:t>
            </a:r>
            <a:r>
              <a:rPr lang="es-CO" dirty="0"/>
              <a:t>:</a:t>
            </a:r>
          </a:p>
          <a:p>
            <a:r>
              <a:rPr lang="es-CO" dirty="0"/>
              <a:t>95%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clients</a:t>
            </a:r>
            <a:r>
              <a:rPr lang="es-CO" dirty="0"/>
              <a:t> are </a:t>
            </a:r>
            <a:r>
              <a:rPr lang="es-CO" dirty="0" err="1"/>
              <a:t>between</a:t>
            </a:r>
            <a:r>
              <a:rPr lang="es-CO" dirty="0"/>
              <a:t> 0.3km and 3.54km </a:t>
            </a:r>
            <a:r>
              <a:rPr lang="es-CO" dirty="0" err="1"/>
              <a:t>away</a:t>
            </a:r>
            <a:r>
              <a:rPr lang="es-CO" dirty="0"/>
              <a:t> </a:t>
            </a:r>
            <a:r>
              <a:rPr lang="es-CO" dirty="0" err="1"/>
              <a:t>from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store.</a:t>
            </a:r>
          </a:p>
          <a:p>
            <a:r>
              <a:rPr lang="es-CO" dirty="0"/>
              <a:t>95% </a:t>
            </a:r>
            <a:r>
              <a:rPr lang="es-CO" dirty="0" err="1"/>
              <a:t>of</a:t>
            </a:r>
            <a:r>
              <a:rPr lang="es-CO" dirty="0"/>
              <a:t> total </a:t>
            </a:r>
            <a:r>
              <a:rPr lang="es-CO" dirty="0" err="1"/>
              <a:t>earnings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a Courier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between</a:t>
            </a:r>
            <a:r>
              <a:rPr lang="es-CO" dirty="0"/>
              <a:t> $3200 and $10500</a:t>
            </a:r>
          </a:p>
          <a:p>
            <a:r>
              <a:rPr lang="es-CO" dirty="0"/>
              <a:t>95%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user</a:t>
            </a:r>
            <a:r>
              <a:rPr lang="es-CO" dirty="0"/>
              <a:t> </a:t>
            </a:r>
            <a:r>
              <a:rPr lang="es-CO" dirty="0" err="1"/>
              <a:t>elevation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store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between</a:t>
            </a:r>
            <a:r>
              <a:rPr lang="es-CO" dirty="0"/>
              <a:t> -152.09m and 236.64m</a:t>
            </a:r>
          </a:p>
          <a:p>
            <a:endParaRPr lang="es-CO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BECA8CC-62EF-3322-E4B2-9C6CF01E5D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03" y="1512015"/>
            <a:ext cx="8973403" cy="3353219"/>
          </a:xfrm>
        </p:spPr>
      </p:pic>
    </p:spTree>
    <p:extLst>
      <p:ext uri="{BB962C8B-B14F-4D97-AF65-F5344CB8AC3E}">
        <p14:creationId xmlns:p14="http://schemas.microsoft.com/office/powerpoint/2010/main" val="376164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EB963-A7B6-DBBE-EE22-F2D7676E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s-CO" dirty="0"/>
              <a:t>1.2. </a:t>
            </a:r>
            <a:r>
              <a:rPr lang="es-CO" dirty="0" err="1"/>
              <a:t>What</a:t>
            </a:r>
            <a:r>
              <a:rPr lang="es-CO" dirty="0"/>
              <a:t> </a:t>
            </a:r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learned</a:t>
            </a:r>
            <a:r>
              <a:rPr lang="es-CO" dirty="0"/>
              <a:t> </a:t>
            </a:r>
            <a:r>
              <a:rPr lang="es-CO" dirty="0" err="1"/>
              <a:t>from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data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0C3E95F-7C51-128F-5655-B5D0A92B355C}"/>
              </a:ext>
            </a:extLst>
          </p:cNvPr>
          <p:cNvSpPr txBox="1"/>
          <p:nvPr/>
        </p:nvSpPr>
        <p:spPr>
          <a:xfrm>
            <a:off x="1418253" y="5070507"/>
            <a:ext cx="8836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peak</a:t>
            </a:r>
            <a:r>
              <a:rPr lang="es-CO" dirty="0"/>
              <a:t> </a:t>
            </a:r>
            <a:r>
              <a:rPr lang="es-CO" dirty="0" err="1"/>
              <a:t>hours</a:t>
            </a:r>
            <a:r>
              <a:rPr lang="es-CO" dirty="0"/>
              <a:t> in </a:t>
            </a:r>
            <a:r>
              <a:rPr lang="es-CO" dirty="0" err="1"/>
              <a:t>terms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orders</a:t>
            </a:r>
            <a:r>
              <a:rPr lang="es-CO" dirty="0"/>
              <a:t> </a:t>
            </a:r>
            <a:r>
              <a:rPr lang="es-CO" dirty="0" err="1"/>
              <a:t>created</a:t>
            </a:r>
            <a:r>
              <a:rPr lang="es-CO" dirty="0"/>
              <a:t> </a:t>
            </a:r>
            <a:r>
              <a:rPr lang="es-CO" dirty="0" err="1"/>
              <a:t>usually</a:t>
            </a:r>
            <a:r>
              <a:rPr lang="es-CO" dirty="0"/>
              <a:t> </a:t>
            </a:r>
            <a:r>
              <a:rPr lang="es-CO" dirty="0" err="1"/>
              <a:t>matches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lunch time and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dinner</a:t>
            </a:r>
            <a:r>
              <a:rPr lang="es-CO" dirty="0"/>
              <a:t> time,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steady</a:t>
            </a:r>
            <a:r>
              <a:rPr lang="es-CO" dirty="0"/>
              <a:t> </a:t>
            </a:r>
            <a:r>
              <a:rPr lang="es-CO" dirty="0" err="1"/>
              <a:t>levels</a:t>
            </a:r>
            <a:r>
              <a:rPr lang="es-CO" dirty="0"/>
              <a:t> in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afternoon</a:t>
            </a:r>
            <a:r>
              <a:rPr lang="es-CO" dirty="0"/>
              <a:t> and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early</a:t>
            </a:r>
            <a:r>
              <a:rPr lang="es-CO" dirty="0"/>
              <a:t> </a:t>
            </a:r>
            <a:r>
              <a:rPr lang="es-CO" dirty="0" err="1"/>
              <a:t>night</a:t>
            </a:r>
            <a:r>
              <a:rPr lang="es-CO" dirty="0"/>
              <a:t> (</a:t>
            </a:r>
            <a:r>
              <a:rPr lang="es-CO" dirty="0" err="1"/>
              <a:t>around</a:t>
            </a:r>
            <a:r>
              <a:rPr lang="es-CO" dirty="0"/>
              <a:t> 20 </a:t>
            </a:r>
            <a:r>
              <a:rPr lang="es-CO" dirty="0" err="1"/>
              <a:t>to</a:t>
            </a:r>
            <a:r>
              <a:rPr lang="es-CO" dirty="0"/>
              <a:t> 21 </a:t>
            </a:r>
            <a:r>
              <a:rPr lang="es-CO" dirty="0" err="1"/>
              <a:t>hours</a:t>
            </a:r>
            <a:r>
              <a:rPr lang="es-CO" dirty="0"/>
              <a:t>). 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B237D7C-F4EE-A270-8074-11BC13493E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94220"/>
            <a:ext cx="9753761" cy="3453666"/>
          </a:xfrm>
        </p:spPr>
      </p:pic>
    </p:spTree>
    <p:extLst>
      <p:ext uri="{BB962C8B-B14F-4D97-AF65-F5344CB8AC3E}">
        <p14:creationId xmlns:p14="http://schemas.microsoft.com/office/powerpoint/2010/main" val="304629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EB963-A7B6-DBBE-EE22-F2D7676E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s-CO" dirty="0"/>
              <a:t>1.2. </a:t>
            </a:r>
            <a:r>
              <a:rPr lang="es-CO" dirty="0" err="1"/>
              <a:t>What</a:t>
            </a:r>
            <a:r>
              <a:rPr lang="es-CO" dirty="0"/>
              <a:t> </a:t>
            </a:r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learned</a:t>
            </a:r>
            <a:r>
              <a:rPr lang="es-CO" dirty="0"/>
              <a:t> </a:t>
            </a:r>
            <a:r>
              <a:rPr lang="es-CO" dirty="0" err="1"/>
              <a:t>from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data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0C3E95F-7C51-128F-5655-B5D0A92B355C}"/>
              </a:ext>
            </a:extLst>
          </p:cNvPr>
          <p:cNvSpPr txBox="1"/>
          <p:nvPr/>
        </p:nvSpPr>
        <p:spPr>
          <a:xfrm>
            <a:off x="1418253" y="5070507"/>
            <a:ext cx="883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Checking</a:t>
            </a:r>
            <a:r>
              <a:rPr lang="es-CO" dirty="0"/>
              <a:t> </a:t>
            </a:r>
            <a:r>
              <a:rPr lang="es-CO" dirty="0" err="1"/>
              <a:t>only</a:t>
            </a:r>
            <a:r>
              <a:rPr lang="es-CO" dirty="0"/>
              <a:t> non </a:t>
            </a:r>
            <a:r>
              <a:rPr lang="es-CO" dirty="0" err="1"/>
              <a:t>taken</a:t>
            </a:r>
            <a:r>
              <a:rPr lang="es-CO" dirty="0"/>
              <a:t> </a:t>
            </a:r>
            <a:r>
              <a:rPr lang="es-CO" dirty="0" err="1"/>
              <a:t>orders</a:t>
            </a:r>
            <a:r>
              <a:rPr lang="es-CO" dirty="0"/>
              <a:t>, </a:t>
            </a:r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have</a:t>
            </a:r>
            <a:r>
              <a:rPr lang="es-CO" dirty="0"/>
              <a:t> </a:t>
            </a:r>
            <a:r>
              <a:rPr lang="es-CO" dirty="0" err="1"/>
              <a:t>critical</a:t>
            </a:r>
            <a:r>
              <a:rPr lang="es-CO" dirty="0"/>
              <a:t> </a:t>
            </a:r>
            <a:r>
              <a:rPr lang="es-CO" dirty="0" err="1"/>
              <a:t>peaks</a:t>
            </a:r>
            <a:r>
              <a:rPr lang="es-CO" dirty="0"/>
              <a:t> at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lunchtime</a:t>
            </a:r>
            <a:r>
              <a:rPr lang="es-CO" dirty="0"/>
              <a:t> and </a:t>
            </a:r>
            <a:r>
              <a:rPr lang="es-CO" dirty="0" err="1"/>
              <a:t>most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non </a:t>
            </a:r>
            <a:r>
              <a:rPr lang="es-CO" dirty="0" err="1"/>
              <a:t>taken</a:t>
            </a:r>
            <a:r>
              <a:rPr lang="es-CO" dirty="0"/>
              <a:t> </a:t>
            </a:r>
            <a:r>
              <a:rPr lang="es-CO" dirty="0" err="1"/>
              <a:t>order</a:t>
            </a:r>
            <a:r>
              <a:rPr lang="es-CO" dirty="0"/>
              <a:t> are </a:t>
            </a:r>
            <a:r>
              <a:rPr lang="es-CO" dirty="0" err="1"/>
              <a:t>concentrated</a:t>
            </a:r>
            <a:r>
              <a:rPr lang="es-CO" dirty="0"/>
              <a:t> in </a:t>
            </a:r>
            <a:r>
              <a:rPr lang="es-CO" dirty="0" err="1"/>
              <a:t>the</a:t>
            </a:r>
            <a:r>
              <a:rPr lang="es-CO" dirty="0"/>
              <a:t> late-</a:t>
            </a:r>
            <a:r>
              <a:rPr lang="es-CO" dirty="0" err="1"/>
              <a:t>afternoon</a:t>
            </a:r>
            <a:r>
              <a:rPr lang="es-CO" dirty="0"/>
              <a:t> – </a:t>
            </a:r>
            <a:r>
              <a:rPr lang="es-CO" dirty="0" err="1"/>
              <a:t>night</a:t>
            </a:r>
            <a:r>
              <a:rPr lang="es-CO" dirty="0"/>
              <a:t> </a:t>
            </a:r>
            <a:r>
              <a:rPr lang="es-CO" dirty="0" err="1"/>
              <a:t>hours</a:t>
            </a:r>
            <a:r>
              <a:rPr lang="es-CO" dirty="0"/>
              <a:t>. 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71E9364-66A1-A776-406D-3FCA0A7681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1371600"/>
            <a:ext cx="9755711" cy="3474635"/>
          </a:xfrm>
        </p:spPr>
      </p:pic>
    </p:spTree>
    <p:extLst>
      <p:ext uri="{BB962C8B-B14F-4D97-AF65-F5344CB8AC3E}">
        <p14:creationId xmlns:p14="http://schemas.microsoft.com/office/powerpoint/2010/main" val="119418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70468-16A3-B947-2730-32EEB78A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1.2. </a:t>
            </a:r>
            <a:r>
              <a:rPr lang="es-CO" dirty="0" err="1"/>
              <a:t>What</a:t>
            </a:r>
            <a:r>
              <a:rPr lang="es-CO" dirty="0"/>
              <a:t> </a:t>
            </a:r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learned</a:t>
            </a:r>
            <a:r>
              <a:rPr lang="es-CO" dirty="0"/>
              <a:t> </a:t>
            </a:r>
            <a:r>
              <a:rPr lang="es-CO" dirty="0" err="1"/>
              <a:t>from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data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E25C0E5-27E5-CD0A-0A19-CC6BA94B25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482417"/>
              </p:ext>
            </p:extLst>
          </p:nvPr>
        </p:nvGraphicFramePr>
        <p:xfrm>
          <a:off x="5906278" y="2207241"/>
          <a:ext cx="47119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980">
                  <a:extLst>
                    <a:ext uri="{9D8B030D-6E8A-4147-A177-3AD203B41FA5}">
                      <a16:colId xmlns:a16="http://schemas.microsoft.com/office/drawing/2014/main" val="1996688695"/>
                    </a:ext>
                  </a:extLst>
                </a:gridCol>
                <a:gridCol w="2355980">
                  <a:extLst>
                    <a:ext uri="{9D8B030D-6E8A-4147-A177-3AD203B41FA5}">
                      <a16:colId xmlns:a16="http://schemas.microsoft.com/office/drawing/2014/main" val="1053597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Category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Hours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3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Early</a:t>
                      </a:r>
                      <a:r>
                        <a:rPr lang="es-CO" dirty="0"/>
                        <a:t> </a:t>
                      </a:r>
                      <a:r>
                        <a:rPr lang="es-CO" dirty="0" err="1"/>
                        <a:t>Morning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 –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49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Morning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7 –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71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Afternoon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12 –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0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Evening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16 – 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51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Night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19 –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10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Midnight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23 - 2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20119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77CFF27A-4065-4B7B-4037-1BD311CDC125}"/>
              </a:ext>
            </a:extLst>
          </p:cNvPr>
          <p:cNvSpPr txBox="1"/>
          <p:nvPr/>
        </p:nvSpPr>
        <p:spPr>
          <a:xfrm>
            <a:off x="951722" y="2723502"/>
            <a:ext cx="4441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If</a:t>
            </a:r>
            <a:r>
              <a:rPr lang="es-CO" dirty="0"/>
              <a:t> </a:t>
            </a:r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categorize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hour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day</a:t>
            </a:r>
            <a:r>
              <a:rPr lang="es-CO" dirty="0"/>
              <a:t> </a:t>
            </a:r>
            <a:r>
              <a:rPr lang="es-CO" dirty="0" err="1"/>
              <a:t>when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order</a:t>
            </a:r>
            <a:r>
              <a:rPr lang="es-CO" dirty="0"/>
              <a:t> </a:t>
            </a:r>
            <a:r>
              <a:rPr lang="es-CO" dirty="0" err="1"/>
              <a:t>was</a:t>
            </a:r>
            <a:r>
              <a:rPr lang="es-CO" dirty="0"/>
              <a:t> </a:t>
            </a:r>
            <a:r>
              <a:rPr lang="es-CO" dirty="0" err="1"/>
              <a:t>originally</a:t>
            </a:r>
            <a:r>
              <a:rPr lang="es-CO" dirty="0"/>
              <a:t> </a:t>
            </a:r>
            <a:r>
              <a:rPr lang="es-CO" dirty="0" err="1"/>
              <a:t>created</a:t>
            </a:r>
            <a:r>
              <a:rPr lang="es-CO" dirty="0"/>
              <a:t>, </a:t>
            </a:r>
            <a:r>
              <a:rPr lang="es-CO" dirty="0" err="1"/>
              <a:t>we</a:t>
            </a:r>
            <a:r>
              <a:rPr lang="es-CO" dirty="0"/>
              <a:t> can </a:t>
            </a:r>
            <a:r>
              <a:rPr lang="es-CO" dirty="0" err="1"/>
              <a:t>gain</a:t>
            </a:r>
            <a:r>
              <a:rPr lang="es-CO" dirty="0"/>
              <a:t> </a:t>
            </a:r>
            <a:r>
              <a:rPr lang="es-CO" dirty="0" err="1"/>
              <a:t>some</a:t>
            </a:r>
            <a:r>
              <a:rPr lang="es-CO" dirty="0"/>
              <a:t> general </a:t>
            </a:r>
            <a:r>
              <a:rPr lang="es-CO" dirty="0" err="1"/>
              <a:t>insights</a:t>
            </a:r>
            <a:r>
              <a:rPr lang="es-CO" dirty="0"/>
              <a:t> </a:t>
            </a:r>
            <a:r>
              <a:rPr lang="es-CO" dirty="0" err="1"/>
              <a:t>among</a:t>
            </a:r>
            <a:r>
              <a:rPr lang="es-CO" dirty="0"/>
              <a:t> </a:t>
            </a:r>
            <a:r>
              <a:rPr lang="es-CO" dirty="0" err="1"/>
              <a:t>taken</a:t>
            </a:r>
            <a:r>
              <a:rPr lang="es-CO" dirty="0"/>
              <a:t> and non </a:t>
            </a:r>
            <a:r>
              <a:rPr lang="es-CO" dirty="0" err="1"/>
              <a:t>taken</a:t>
            </a:r>
            <a:r>
              <a:rPr lang="es-CO" dirty="0"/>
              <a:t> </a:t>
            </a:r>
            <a:r>
              <a:rPr lang="es-CO" dirty="0" err="1"/>
              <a:t>orders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88197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487</Words>
  <Application>Microsoft Office PowerPoint</Application>
  <PresentationFormat>Panorámica</PresentationFormat>
  <Paragraphs>56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</vt:lpstr>
      <vt:lpstr>Rappi Experimentation &amp; Analitics Senior Case </vt:lpstr>
      <vt:lpstr>Agenda</vt:lpstr>
      <vt:lpstr>1.1. Bussiness Case</vt:lpstr>
      <vt:lpstr>1.2. What we learned from the data</vt:lpstr>
      <vt:lpstr>1.2. What we learned from the data</vt:lpstr>
      <vt:lpstr>1.2. What we learned from the data</vt:lpstr>
      <vt:lpstr>1.2. What we learned from the data</vt:lpstr>
      <vt:lpstr>1.2. What we learned from the data</vt:lpstr>
      <vt:lpstr>1.2. What we learned from the data</vt:lpstr>
      <vt:lpstr>1.2. What we learned from the data</vt:lpstr>
      <vt:lpstr>1.2. What we learned from the data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Rappi Experimentation &amp; Analitics Senior Case </dc:title>
  <dc:creator>Juan David Carranza Sánchez</dc:creator>
  <cp:lastModifiedBy>Juan David Carranza Sánchez</cp:lastModifiedBy>
  <cp:revision>3</cp:revision>
  <dcterms:created xsi:type="dcterms:W3CDTF">2023-12-14T03:19:37Z</dcterms:created>
  <dcterms:modified xsi:type="dcterms:W3CDTF">2023-12-14T04:12:49Z</dcterms:modified>
</cp:coreProperties>
</file>