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1"/>
  </p:notesMasterIdLst>
  <p:sldIdLst>
    <p:sldId id="256" r:id="rId2"/>
    <p:sldId id="258" r:id="rId3"/>
    <p:sldId id="259" r:id="rId4"/>
    <p:sldId id="260" r:id="rId5"/>
    <p:sldId id="261" r:id="rId6"/>
    <p:sldId id="262" r:id="rId7"/>
    <p:sldId id="263" r:id="rId8"/>
    <p:sldId id="264" r:id="rId9"/>
    <p:sldId id="312" r:id="rId10"/>
    <p:sldId id="265" r:id="rId11"/>
    <p:sldId id="313" r:id="rId12"/>
    <p:sldId id="315" r:id="rId13"/>
    <p:sldId id="266" r:id="rId14"/>
    <p:sldId id="316" r:id="rId15"/>
    <p:sldId id="317" r:id="rId16"/>
    <p:sldId id="318" r:id="rId17"/>
    <p:sldId id="319" r:id="rId18"/>
    <p:sldId id="320" r:id="rId19"/>
    <p:sldId id="322" r:id="rId20"/>
    <p:sldId id="277" r:id="rId21"/>
    <p:sldId id="323" r:id="rId22"/>
    <p:sldId id="280" r:id="rId23"/>
    <p:sldId id="327" r:id="rId24"/>
    <p:sldId id="267" r:id="rId25"/>
    <p:sldId id="268" r:id="rId26"/>
    <p:sldId id="325" r:id="rId27"/>
    <p:sldId id="326" r:id="rId28"/>
    <p:sldId id="269" r:id="rId29"/>
    <p:sldId id="271" r:id="rId30"/>
  </p:sldIdLst>
  <p:sldSz cx="9144000" cy="5143500" type="screen16x9"/>
  <p:notesSz cx="6858000" cy="9144000"/>
  <p:embeddedFontLst>
    <p:embeddedFont>
      <p:font typeface="Abril Fatface" panose="020F0502020204030204" pitchFamily="2" charset="0"/>
      <p:regular r:id="rId32"/>
    </p:embeddedFont>
    <p:embeddedFont>
      <p:font typeface="Lexend Deca"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ECA3B-227B-431D-949B-DC1568AB5697}">
  <a:tblStyle styleId="{C62ECA3B-227B-431D-949B-DC1568AB56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c4adc97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c4adc97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1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61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c4adc979f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0c4adc979f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717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710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89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0c4adc979f_0_3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0c4adc979f_0_3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3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0f1801fb5e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0f1801fb5e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0f1801fb5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0f1801fb5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10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c4adc979f_0_3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c4adc979f_0_3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0f1801fb5e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0f1801fb5e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c4adc979f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c4adc979f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0c4adc979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10c4adc97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0c4adc979f_0_2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0c4adc979f_0_2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1bc9cf234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1bc9cf234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1bc9cf234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1bc9cf234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d1bc9cf234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d1bc9cf234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1bc9cf234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1bc9cf234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0c4adc979f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0c4adc979f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75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5078" y="134559"/>
            <a:ext cx="8873233" cy="4240360"/>
            <a:chOff x="135078" y="134559"/>
            <a:chExt cx="8873233" cy="4240360"/>
          </a:xfrm>
        </p:grpSpPr>
        <p:sp>
          <p:nvSpPr>
            <p:cNvPr id="11" name="Google Shape;11;p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4320000" y="1055225"/>
            <a:ext cx="4109400" cy="2415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rgbClr val="F0010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4320000" y="3719575"/>
            <a:ext cx="4109400" cy="368700"/>
          </a:xfrm>
          <a:prstGeom prst="rect">
            <a:avLst/>
          </a:prstGeom>
          <a:solidFill>
            <a:srgbClr val="F00101"/>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3" name="Imagen 2">
            <a:extLst>
              <a:ext uri="{FF2B5EF4-FFF2-40B4-BE49-F238E27FC236}">
                <a16:creationId xmlns:a16="http://schemas.microsoft.com/office/drawing/2014/main" id="{BFFE0B05-2206-2B8E-E181-AFCB852A0494}"/>
              </a:ext>
            </a:extLst>
          </p:cNvPr>
          <p:cNvPicPr>
            <a:picLocks noChangeAspect="1"/>
          </p:cNvPicPr>
          <p:nvPr userDrawn="1"/>
        </p:nvPicPr>
        <p:blipFill>
          <a:blip r:embed="rId2"/>
          <a:stretch>
            <a:fillRect/>
          </a:stretch>
        </p:blipFill>
        <p:spPr>
          <a:xfrm>
            <a:off x="76200" y="38539"/>
            <a:ext cx="1101437" cy="4635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81"/>
        <p:cNvGrpSpPr/>
        <p:nvPr/>
      </p:nvGrpSpPr>
      <p:grpSpPr>
        <a:xfrm>
          <a:off x="0" y="0"/>
          <a:ext cx="0" cy="0"/>
          <a:chOff x="0" y="0"/>
          <a:chExt cx="0" cy="0"/>
        </a:xfrm>
      </p:grpSpPr>
      <p:sp>
        <p:nvSpPr>
          <p:cNvPr id="82" name="Google Shape;82;p13"/>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4" name="Google Shape;84;p13"/>
          <p:cNvSpPr txBox="1">
            <a:spLocks noGrp="1"/>
          </p:cNvSpPr>
          <p:nvPr>
            <p:ph type="title" idx="2"/>
          </p:nvPr>
        </p:nvSpPr>
        <p:spPr>
          <a:xfrm>
            <a:off x="1494675"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5" name="Google Shape;85;p13"/>
          <p:cNvSpPr txBox="1">
            <a:spLocks noGrp="1"/>
          </p:cNvSpPr>
          <p:nvPr>
            <p:ph type="title" idx="3" hasCustomPrompt="1"/>
          </p:nvPr>
        </p:nvSpPr>
        <p:spPr>
          <a:xfrm>
            <a:off x="714300" y="1733802"/>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6" name="Google Shape;86;p13"/>
          <p:cNvSpPr txBox="1">
            <a:spLocks noGrp="1"/>
          </p:cNvSpPr>
          <p:nvPr>
            <p:ph type="subTitle" idx="4"/>
          </p:nvPr>
        </p:nvSpPr>
        <p:spPr>
          <a:xfrm>
            <a:off x="1494675"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5"/>
          </p:nvPr>
        </p:nvSpPr>
        <p:spPr>
          <a:xfrm>
            <a:off x="1494675"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8" name="Google Shape;88;p13"/>
          <p:cNvSpPr txBox="1">
            <a:spLocks noGrp="1"/>
          </p:cNvSpPr>
          <p:nvPr>
            <p:ph type="title" idx="6" hasCustomPrompt="1"/>
          </p:nvPr>
        </p:nvSpPr>
        <p:spPr>
          <a:xfrm>
            <a:off x="714300"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9" name="Google Shape;89;p13"/>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1" name="Google Shape;91;p13"/>
          <p:cNvSpPr txBox="1">
            <a:spLocks noGrp="1"/>
          </p:cNvSpPr>
          <p:nvPr>
            <p:ph type="title" idx="9" hasCustomPrompt="1"/>
          </p:nvPr>
        </p:nvSpPr>
        <p:spPr>
          <a:xfrm>
            <a:off x="5182125" y="1733802"/>
            <a:ext cx="675600" cy="46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2" name="Google Shape;92;p13"/>
          <p:cNvSpPr txBox="1">
            <a:spLocks noGrp="1"/>
          </p:cNvSpPr>
          <p:nvPr>
            <p:ph type="subTitle" idx="13"/>
          </p:nvPr>
        </p:nvSpPr>
        <p:spPr>
          <a:xfrm>
            <a:off x="5962500"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4"/>
          </p:nvPr>
        </p:nvSpPr>
        <p:spPr>
          <a:xfrm>
            <a:off x="5962500"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3"/>
          <p:cNvSpPr txBox="1">
            <a:spLocks noGrp="1"/>
          </p:cNvSpPr>
          <p:nvPr>
            <p:ph type="title" idx="15" hasCustomPrompt="1"/>
          </p:nvPr>
        </p:nvSpPr>
        <p:spPr>
          <a:xfrm>
            <a:off x="5182125"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95" name="Google Shape;95;p13"/>
          <p:cNvGrpSpPr/>
          <p:nvPr/>
        </p:nvGrpSpPr>
        <p:grpSpPr>
          <a:xfrm>
            <a:off x="135078" y="134559"/>
            <a:ext cx="8873233" cy="4240360"/>
            <a:chOff x="135078" y="134559"/>
            <a:chExt cx="8873233" cy="4240360"/>
          </a:xfrm>
        </p:grpSpPr>
        <p:sp>
          <p:nvSpPr>
            <p:cNvPr id="97" name="Google Shape;97;p1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9"/>
        <p:cNvGrpSpPr/>
        <p:nvPr/>
      </p:nvGrpSpPr>
      <p:grpSpPr>
        <a:xfrm>
          <a:off x="0" y="0"/>
          <a:ext cx="0" cy="0"/>
          <a:chOff x="0" y="0"/>
          <a:chExt cx="0" cy="0"/>
        </a:xfrm>
      </p:grpSpPr>
      <p:sp>
        <p:nvSpPr>
          <p:cNvPr id="100" name="Google Shape;100;p14"/>
          <p:cNvSpPr txBox="1">
            <a:spLocks noGrp="1"/>
          </p:cNvSpPr>
          <p:nvPr>
            <p:ph type="subTitle" idx="1"/>
          </p:nvPr>
        </p:nvSpPr>
        <p:spPr>
          <a:xfrm>
            <a:off x="7143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02" name="Google Shape;102;p14"/>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3" name="Google Shape;103;p14"/>
          <p:cNvSpPr txBox="1">
            <a:spLocks noGrp="1"/>
          </p:cNvSpPr>
          <p:nvPr>
            <p:ph type="subTitle" idx="3"/>
          </p:nvPr>
        </p:nvSpPr>
        <p:spPr>
          <a:xfrm>
            <a:off x="33384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4"/>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5" name="Google Shape;105;p14"/>
          <p:cNvSpPr txBox="1">
            <a:spLocks noGrp="1"/>
          </p:cNvSpPr>
          <p:nvPr>
            <p:ph type="subTitle" idx="5"/>
          </p:nvPr>
        </p:nvSpPr>
        <p:spPr>
          <a:xfrm>
            <a:off x="59625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4"/>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07" name="Google Shape;107;p14"/>
          <p:cNvGrpSpPr/>
          <p:nvPr/>
        </p:nvGrpSpPr>
        <p:grpSpPr>
          <a:xfrm>
            <a:off x="135078" y="134559"/>
            <a:ext cx="8873233" cy="4240360"/>
            <a:chOff x="135078" y="134559"/>
            <a:chExt cx="8873233" cy="4240360"/>
          </a:xfrm>
        </p:grpSpPr>
        <p:sp>
          <p:nvSpPr>
            <p:cNvPr id="109" name="Google Shape;109;p14"/>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3" name="Google Shape;113;p15"/>
          <p:cNvSpPr txBox="1">
            <a:spLocks noGrp="1"/>
          </p:cNvSpPr>
          <p:nvPr>
            <p:ph type="subTitle" idx="1"/>
          </p:nvPr>
        </p:nvSpPr>
        <p:spPr>
          <a:xfrm>
            <a:off x="714302"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p:nvPr>
        </p:nvSpPr>
        <p:spPr>
          <a:xfrm>
            <a:off x="714302"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5" name="Google Shape;115;p15"/>
          <p:cNvSpPr txBox="1">
            <a:spLocks noGrp="1"/>
          </p:cNvSpPr>
          <p:nvPr>
            <p:ph type="subTitle" idx="3"/>
          </p:nvPr>
        </p:nvSpPr>
        <p:spPr>
          <a:xfrm>
            <a:off x="3386400"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5"/>
          <p:cNvSpPr txBox="1">
            <a:spLocks noGrp="1"/>
          </p:cNvSpPr>
          <p:nvPr>
            <p:ph type="title" idx="4"/>
          </p:nvPr>
        </p:nvSpPr>
        <p:spPr>
          <a:xfrm>
            <a:off x="3386400"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7" name="Google Shape;117;p15"/>
          <p:cNvSpPr txBox="1">
            <a:spLocks noGrp="1"/>
          </p:cNvSpPr>
          <p:nvPr>
            <p:ph type="subTitle" idx="5"/>
          </p:nvPr>
        </p:nvSpPr>
        <p:spPr>
          <a:xfrm>
            <a:off x="6058498"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5"/>
          <p:cNvSpPr txBox="1">
            <a:spLocks noGrp="1"/>
          </p:cNvSpPr>
          <p:nvPr>
            <p:ph type="title" idx="6"/>
          </p:nvPr>
        </p:nvSpPr>
        <p:spPr>
          <a:xfrm>
            <a:off x="6058498"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9" name="Google Shape;119;p15"/>
          <p:cNvSpPr txBox="1">
            <a:spLocks noGrp="1"/>
          </p:cNvSpPr>
          <p:nvPr>
            <p:ph type="subTitle" idx="7"/>
          </p:nvPr>
        </p:nvSpPr>
        <p:spPr>
          <a:xfrm>
            <a:off x="714302"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5"/>
          <p:cNvSpPr txBox="1">
            <a:spLocks noGrp="1"/>
          </p:cNvSpPr>
          <p:nvPr>
            <p:ph type="title" idx="8"/>
          </p:nvPr>
        </p:nvSpPr>
        <p:spPr>
          <a:xfrm>
            <a:off x="714302"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1" name="Google Shape;121;p15"/>
          <p:cNvSpPr txBox="1">
            <a:spLocks noGrp="1"/>
          </p:cNvSpPr>
          <p:nvPr>
            <p:ph type="subTitle" idx="9"/>
          </p:nvPr>
        </p:nvSpPr>
        <p:spPr>
          <a:xfrm>
            <a:off x="3386400"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5"/>
          <p:cNvSpPr txBox="1">
            <a:spLocks noGrp="1"/>
          </p:cNvSpPr>
          <p:nvPr>
            <p:ph type="title" idx="13"/>
          </p:nvPr>
        </p:nvSpPr>
        <p:spPr>
          <a:xfrm>
            <a:off x="3386400"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3" name="Google Shape;123;p15"/>
          <p:cNvSpPr txBox="1">
            <a:spLocks noGrp="1"/>
          </p:cNvSpPr>
          <p:nvPr>
            <p:ph type="subTitle" idx="14"/>
          </p:nvPr>
        </p:nvSpPr>
        <p:spPr>
          <a:xfrm>
            <a:off x="6058498"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title" idx="15"/>
          </p:nvPr>
        </p:nvSpPr>
        <p:spPr>
          <a:xfrm>
            <a:off x="6058498"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25" name="Google Shape;125;p15"/>
          <p:cNvGrpSpPr/>
          <p:nvPr/>
        </p:nvGrpSpPr>
        <p:grpSpPr>
          <a:xfrm>
            <a:off x="135078" y="134559"/>
            <a:ext cx="8873233" cy="4240360"/>
            <a:chOff x="135078" y="134559"/>
            <a:chExt cx="8873233" cy="4240360"/>
          </a:xfrm>
        </p:grpSpPr>
        <p:sp>
          <p:nvSpPr>
            <p:cNvPr id="127" name="Google Shape;127;p1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171"/>
        <p:cNvGrpSpPr/>
        <p:nvPr/>
      </p:nvGrpSpPr>
      <p:grpSpPr>
        <a:xfrm>
          <a:off x="0" y="0"/>
          <a:ext cx="0" cy="0"/>
          <a:chOff x="0" y="0"/>
          <a:chExt cx="0" cy="0"/>
        </a:xfrm>
      </p:grpSpPr>
      <p:grpSp>
        <p:nvGrpSpPr>
          <p:cNvPr id="172" name="Google Shape;172;p20"/>
          <p:cNvGrpSpPr/>
          <p:nvPr/>
        </p:nvGrpSpPr>
        <p:grpSpPr>
          <a:xfrm>
            <a:off x="135078" y="134559"/>
            <a:ext cx="8873233" cy="4240360"/>
            <a:chOff x="135078" y="134559"/>
            <a:chExt cx="8873233" cy="4240360"/>
          </a:xfrm>
        </p:grpSpPr>
        <p:sp>
          <p:nvSpPr>
            <p:cNvPr id="174" name="Google Shape;174;p2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0"/>
          <p:cNvSpPr txBox="1">
            <a:spLocks noGrp="1"/>
          </p:cNvSpPr>
          <p:nvPr>
            <p:ph type="title" hasCustomPrompt="1"/>
          </p:nvPr>
        </p:nvSpPr>
        <p:spPr>
          <a:xfrm>
            <a:off x="714300"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7" name="Google Shape;177;p20"/>
          <p:cNvSpPr txBox="1">
            <a:spLocks noGrp="1"/>
          </p:cNvSpPr>
          <p:nvPr>
            <p:ph type="subTitle" idx="1"/>
          </p:nvPr>
        </p:nvSpPr>
        <p:spPr>
          <a:xfrm>
            <a:off x="714300"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title" idx="2" hasCustomPrompt="1"/>
          </p:nvPr>
        </p:nvSpPr>
        <p:spPr>
          <a:xfrm>
            <a:off x="2663898"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9" name="Google Shape;179;p20"/>
          <p:cNvSpPr txBox="1">
            <a:spLocks noGrp="1"/>
          </p:cNvSpPr>
          <p:nvPr>
            <p:ph type="subTitle" idx="3"/>
          </p:nvPr>
        </p:nvSpPr>
        <p:spPr>
          <a:xfrm>
            <a:off x="2663898"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0"/>
          <p:cNvSpPr txBox="1">
            <a:spLocks noGrp="1"/>
          </p:cNvSpPr>
          <p:nvPr>
            <p:ph type="title" idx="4" hasCustomPrompt="1"/>
          </p:nvPr>
        </p:nvSpPr>
        <p:spPr>
          <a:xfrm>
            <a:off x="4613495"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1" name="Google Shape;181;p20"/>
          <p:cNvSpPr txBox="1">
            <a:spLocks noGrp="1"/>
          </p:cNvSpPr>
          <p:nvPr>
            <p:ph type="subTitle" idx="5"/>
          </p:nvPr>
        </p:nvSpPr>
        <p:spPr>
          <a:xfrm>
            <a:off x="4613495"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0"/>
          <p:cNvSpPr txBox="1">
            <a:spLocks noGrp="1"/>
          </p:cNvSpPr>
          <p:nvPr>
            <p:ph type="title" idx="6" hasCustomPrompt="1"/>
          </p:nvPr>
        </p:nvSpPr>
        <p:spPr>
          <a:xfrm>
            <a:off x="6563093"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3" name="Google Shape;183;p20"/>
          <p:cNvSpPr txBox="1">
            <a:spLocks noGrp="1"/>
          </p:cNvSpPr>
          <p:nvPr>
            <p:ph type="subTitle" idx="7"/>
          </p:nvPr>
        </p:nvSpPr>
        <p:spPr>
          <a:xfrm>
            <a:off x="6563093"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0"/>
          <p:cNvSpPr txBox="1">
            <a:spLocks noGrp="1"/>
          </p:cNvSpPr>
          <p:nvPr>
            <p:ph type="title" idx="8"/>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85"/>
        <p:cNvGrpSpPr/>
        <p:nvPr/>
      </p:nvGrpSpPr>
      <p:grpSpPr>
        <a:xfrm>
          <a:off x="0" y="0"/>
          <a:ext cx="0" cy="0"/>
          <a:chOff x="0" y="0"/>
          <a:chExt cx="0" cy="0"/>
        </a:xfrm>
      </p:grpSpPr>
      <p:grpSp>
        <p:nvGrpSpPr>
          <p:cNvPr id="186" name="Google Shape;186;p21"/>
          <p:cNvGrpSpPr/>
          <p:nvPr/>
        </p:nvGrpSpPr>
        <p:grpSpPr>
          <a:xfrm>
            <a:off x="135078" y="134559"/>
            <a:ext cx="8873233" cy="4240360"/>
            <a:chOff x="135078" y="134559"/>
            <a:chExt cx="8873233" cy="4240360"/>
          </a:xfrm>
        </p:grpSpPr>
        <p:sp>
          <p:nvSpPr>
            <p:cNvPr id="188" name="Google Shape;188;p2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1"/>
          <p:cNvSpPr txBox="1">
            <a:spLocks noGrp="1"/>
          </p:cNvSpPr>
          <p:nvPr>
            <p:ph type="ctrTitle"/>
          </p:nvPr>
        </p:nvSpPr>
        <p:spPr>
          <a:xfrm>
            <a:off x="714300" y="1351475"/>
            <a:ext cx="3935100" cy="12348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000">
                <a:solidFill>
                  <a:srgbClr val="F0010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endParaRPr/>
          </a:p>
        </p:txBody>
      </p:sp>
      <p:sp>
        <p:nvSpPr>
          <p:cNvPr id="191" name="Google Shape;191;p21"/>
          <p:cNvSpPr txBox="1">
            <a:spLocks noGrp="1"/>
          </p:cNvSpPr>
          <p:nvPr>
            <p:ph type="subTitle" idx="1"/>
          </p:nvPr>
        </p:nvSpPr>
        <p:spPr>
          <a:xfrm>
            <a:off x="714300" y="2806225"/>
            <a:ext cx="3935100" cy="98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92"/>
        <p:cNvGrpSpPr/>
        <p:nvPr/>
      </p:nvGrpSpPr>
      <p:grpSpPr>
        <a:xfrm>
          <a:off x="0" y="0"/>
          <a:ext cx="0" cy="0"/>
          <a:chOff x="0" y="0"/>
          <a:chExt cx="0" cy="0"/>
        </a:xfrm>
      </p:grpSpPr>
      <p:grpSp>
        <p:nvGrpSpPr>
          <p:cNvPr id="193" name="Google Shape;193;p22"/>
          <p:cNvGrpSpPr/>
          <p:nvPr/>
        </p:nvGrpSpPr>
        <p:grpSpPr>
          <a:xfrm>
            <a:off x="135078" y="134559"/>
            <a:ext cx="8873233" cy="4240360"/>
            <a:chOff x="135078" y="134559"/>
            <a:chExt cx="8873233" cy="4240360"/>
          </a:xfrm>
        </p:grpSpPr>
        <p:sp>
          <p:nvSpPr>
            <p:cNvPr id="195" name="Google Shape;195;p2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2"/>
          <p:cNvSpPr txBox="1">
            <a:spLocks noGrp="1"/>
          </p:cNvSpPr>
          <p:nvPr>
            <p:ph type="subTitle" idx="1"/>
          </p:nvPr>
        </p:nvSpPr>
        <p:spPr>
          <a:xfrm>
            <a:off x="1095300" y="2593175"/>
            <a:ext cx="2719200" cy="9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title"/>
          </p:nvPr>
        </p:nvSpPr>
        <p:spPr>
          <a:xfrm>
            <a:off x="1095300" y="1468600"/>
            <a:ext cx="2059500" cy="955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vl1pPr>
            <a:lvl2pPr lvl="1" algn="l" rtl="0">
              <a:spcBef>
                <a:spcPts val="0"/>
              </a:spcBef>
              <a:spcAft>
                <a:spcPts val="0"/>
              </a:spcAft>
              <a:buSzPts val="2900"/>
              <a:buNone/>
              <a:defRPr/>
            </a:lvl2pPr>
            <a:lvl3pPr lvl="2" algn="l" rtl="0">
              <a:spcBef>
                <a:spcPts val="0"/>
              </a:spcBef>
              <a:spcAft>
                <a:spcPts val="0"/>
              </a:spcAft>
              <a:buSzPts val="2900"/>
              <a:buNone/>
              <a:defRPr/>
            </a:lvl3pPr>
            <a:lvl4pPr lvl="3" algn="l" rtl="0">
              <a:spcBef>
                <a:spcPts val="0"/>
              </a:spcBef>
              <a:spcAft>
                <a:spcPts val="0"/>
              </a:spcAft>
              <a:buSzPts val="2900"/>
              <a:buNone/>
              <a:defRPr/>
            </a:lvl4pPr>
            <a:lvl5pPr lvl="4" algn="l" rtl="0">
              <a:spcBef>
                <a:spcPts val="0"/>
              </a:spcBef>
              <a:spcAft>
                <a:spcPts val="0"/>
              </a:spcAft>
              <a:buSzPts val="2900"/>
              <a:buNone/>
              <a:defRPr/>
            </a:lvl5pPr>
            <a:lvl6pPr lvl="5" algn="l" rtl="0">
              <a:spcBef>
                <a:spcPts val="0"/>
              </a:spcBef>
              <a:spcAft>
                <a:spcPts val="0"/>
              </a:spcAft>
              <a:buSzPts val="2900"/>
              <a:buNone/>
              <a:defRPr/>
            </a:lvl6pPr>
            <a:lvl7pPr lvl="6" algn="l" rtl="0">
              <a:spcBef>
                <a:spcPts val="0"/>
              </a:spcBef>
              <a:spcAft>
                <a:spcPts val="0"/>
              </a:spcAft>
              <a:buSzPts val="2900"/>
              <a:buNone/>
              <a:defRPr/>
            </a:lvl7pPr>
            <a:lvl8pPr lvl="7" algn="l" rtl="0">
              <a:spcBef>
                <a:spcPts val="0"/>
              </a:spcBef>
              <a:spcAft>
                <a:spcPts val="0"/>
              </a:spcAft>
              <a:buSzPts val="2900"/>
              <a:buNone/>
              <a:defRPr/>
            </a:lvl8pPr>
            <a:lvl9pPr lvl="8" algn="l" rtl="0">
              <a:spcBef>
                <a:spcPts val="0"/>
              </a:spcBef>
              <a:spcAft>
                <a:spcPts val="0"/>
              </a:spcAft>
              <a:buSzPts val="2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9"/>
        <p:cNvGrpSpPr/>
        <p:nvPr/>
      </p:nvGrpSpPr>
      <p:grpSpPr>
        <a:xfrm>
          <a:off x="0" y="0"/>
          <a:ext cx="0" cy="0"/>
          <a:chOff x="0" y="0"/>
          <a:chExt cx="0" cy="0"/>
        </a:xfrm>
      </p:grpSpPr>
      <p:grpSp>
        <p:nvGrpSpPr>
          <p:cNvPr id="230" name="Google Shape;230;p28"/>
          <p:cNvGrpSpPr/>
          <p:nvPr/>
        </p:nvGrpSpPr>
        <p:grpSpPr>
          <a:xfrm>
            <a:off x="135078" y="134559"/>
            <a:ext cx="8873233" cy="4240360"/>
            <a:chOff x="135078" y="134559"/>
            <a:chExt cx="8873233" cy="4240360"/>
          </a:xfrm>
        </p:grpSpPr>
        <p:sp>
          <p:nvSpPr>
            <p:cNvPr id="232" name="Google Shape;232;p2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35078" y="134559"/>
            <a:ext cx="8873233" cy="4240360"/>
            <a:chOff x="135078" y="134559"/>
            <a:chExt cx="8873233" cy="4240360"/>
          </a:xfrm>
        </p:grpSpPr>
        <p:sp>
          <p:nvSpPr>
            <p:cNvPr id="18" name="Google Shape;18;p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hasCustomPrompt="1"/>
          </p:nvPr>
        </p:nvSpPr>
        <p:spPr>
          <a:xfrm>
            <a:off x="4209900" y="1549350"/>
            <a:ext cx="8946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 name="Google Shape;21;p3"/>
          <p:cNvSpPr txBox="1">
            <a:spLocks noGrp="1"/>
          </p:cNvSpPr>
          <p:nvPr>
            <p:ph type="ctrTitle" idx="2"/>
          </p:nvPr>
        </p:nvSpPr>
        <p:spPr>
          <a:xfrm>
            <a:off x="714300" y="2344150"/>
            <a:ext cx="4390200" cy="89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4000">
                <a:solidFill>
                  <a:srgbClr val="F0010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3"/>
          <p:cNvSpPr txBox="1">
            <a:spLocks noGrp="1"/>
          </p:cNvSpPr>
          <p:nvPr>
            <p:ph type="subTitle" idx="1"/>
          </p:nvPr>
        </p:nvSpPr>
        <p:spPr>
          <a:xfrm>
            <a:off x="714300" y="3443375"/>
            <a:ext cx="4390200" cy="368700"/>
          </a:xfrm>
          <a:prstGeom prst="rect">
            <a:avLst/>
          </a:prstGeom>
          <a:solidFill>
            <a:srgbClr val="F0010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135078" y="134559"/>
            <a:ext cx="8873233" cy="4240360"/>
            <a:chOff x="135078" y="134559"/>
            <a:chExt cx="8873233" cy="4240360"/>
          </a:xfrm>
        </p:grpSpPr>
        <p:sp>
          <p:nvSpPr>
            <p:cNvPr id="33" name="Google Shape;33;p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36" name="Google Shape;36;p5"/>
          <p:cNvSpPr txBox="1">
            <a:spLocks noGrp="1"/>
          </p:cNvSpPr>
          <p:nvPr>
            <p:ph type="subTitle" idx="1"/>
          </p:nvPr>
        </p:nvSpPr>
        <p:spPr>
          <a:xfrm>
            <a:off x="4229878" y="1870004"/>
            <a:ext cx="2430900" cy="5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idx="2"/>
          </p:nvPr>
        </p:nvSpPr>
        <p:spPr>
          <a:xfrm>
            <a:off x="4229887" y="1402000"/>
            <a:ext cx="24309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38" name="Google Shape;38;p5"/>
          <p:cNvSpPr txBox="1">
            <a:spLocks noGrp="1"/>
          </p:cNvSpPr>
          <p:nvPr>
            <p:ph type="subTitle" idx="3"/>
          </p:nvPr>
        </p:nvSpPr>
        <p:spPr>
          <a:xfrm>
            <a:off x="2483200" y="3445702"/>
            <a:ext cx="2430900" cy="5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 name="Google Shape;39;p5"/>
          <p:cNvSpPr txBox="1">
            <a:spLocks noGrp="1"/>
          </p:cNvSpPr>
          <p:nvPr>
            <p:ph type="title" idx="4"/>
          </p:nvPr>
        </p:nvSpPr>
        <p:spPr>
          <a:xfrm>
            <a:off x="2483210" y="2977700"/>
            <a:ext cx="24309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2" name="Google Shape;42;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135078" y="134559"/>
            <a:ext cx="8873233" cy="4240360"/>
            <a:chOff x="135078" y="134559"/>
            <a:chExt cx="8873233" cy="4240360"/>
          </a:xfrm>
        </p:grpSpPr>
        <p:sp>
          <p:nvSpPr>
            <p:cNvPr id="45" name="Google Shape;45;p6"/>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714300" y="1794000"/>
            <a:ext cx="3999600" cy="201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49" name="Google Shape;49;p7"/>
          <p:cNvSpPr txBox="1">
            <a:spLocks noGrp="1"/>
          </p:cNvSpPr>
          <p:nvPr>
            <p:ph type="title"/>
          </p:nvPr>
        </p:nvSpPr>
        <p:spPr>
          <a:xfrm>
            <a:off x="714300" y="430675"/>
            <a:ext cx="3002100" cy="1041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0" name="Google Shape;50;p7"/>
          <p:cNvGrpSpPr/>
          <p:nvPr userDrawn="1"/>
        </p:nvGrpSpPr>
        <p:grpSpPr>
          <a:xfrm>
            <a:off x="135078" y="134559"/>
            <a:ext cx="8873233" cy="4240360"/>
            <a:chOff x="135078" y="134559"/>
            <a:chExt cx="8873233" cy="4240360"/>
          </a:xfrm>
        </p:grpSpPr>
        <p:sp>
          <p:nvSpPr>
            <p:cNvPr id="52" name="Google Shape;52;p7"/>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714300" y="1051500"/>
            <a:ext cx="4443300" cy="3040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userDrawn="1"/>
        </p:nvGrpSpPr>
        <p:grpSpPr>
          <a:xfrm>
            <a:off x="135078" y="134559"/>
            <a:ext cx="8873233" cy="4240360"/>
            <a:chOff x="135078" y="134559"/>
            <a:chExt cx="8873233" cy="4240360"/>
          </a:xfrm>
        </p:grpSpPr>
        <p:sp>
          <p:nvSpPr>
            <p:cNvPr id="58" name="Google Shape;58;p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14550" y="1466888"/>
            <a:ext cx="4314900" cy="729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414550" y="2314613"/>
            <a:ext cx="4314900" cy="13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3" name="Google Shape;63;p9"/>
          <p:cNvGrpSpPr/>
          <p:nvPr/>
        </p:nvGrpSpPr>
        <p:grpSpPr>
          <a:xfrm>
            <a:off x="135078" y="134559"/>
            <a:ext cx="8873233" cy="4240360"/>
            <a:chOff x="135078" y="134559"/>
            <a:chExt cx="8873233" cy="4240360"/>
          </a:xfrm>
        </p:grpSpPr>
        <p:sp>
          <p:nvSpPr>
            <p:cNvPr id="65" name="Google Shape;65;p9"/>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714300" y="3624425"/>
            <a:ext cx="3314100" cy="9801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solidFill>
                  <a:schemeClr val="lt1"/>
                </a:solidFill>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69" name="Google Shape;69;p10"/>
          <p:cNvGrpSpPr/>
          <p:nvPr/>
        </p:nvGrpSpPr>
        <p:grpSpPr>
          <a:xfrm>
            <a:off x="135078" y="134559"/>
            <a:ext cx="8873233" cy="4240360"/>
            <a:chOff x="135078" y="134559"/>
            <a:chExt cx="8873233" cy="4240360"/>
          </a:xfrm>
        </p:grpSpPr>
        <p:sp>
          <p:nvSpPr>
            <p:cNvPr id="71" name="Google Shape;71;p1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135078" y="134559"/>
            <a:ext cx="8873233" cy="4240360"/>
            <a:chOff x="135078" y="134559"/>
            <a:chExt cx="8873233" cy="4240360"/>
          </a:xfrm>
        </p:grpSpPr>
        <p:sp>
          <p:nvSpPr>
            <p:cNvPr id="76" name="Google Shape;76;p1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title" hasCustomPrompt="1"/>
          </p:nvPr>
        </p:nvSpPr>
        <p:spPr>
          <a:xfrm>
            <a:off x="1465050" y="1730238"/>
            <a:ext cx="6213900" cy="10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72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9" name="Google Shape;79;p11"/>
          <p:cNvSpPr txBox="1">
            <a:spLocks noGrp="1"/>
          </p:cNvSpPr>
          <p:nvPr>
            <p:ph type="subTitle" idx="1"/>
          </p:nvPr>
        </p:nvSpPr>
        <p:spPr>
          <a:xfrm>
            <a:off x="2024400" y="3044563"/>
            <a:ext cx="5095200" cy="368700"/>
          </a:xfrm>
          <a:prstGeom prst="rect">
            <a:avLst/>
          </a:prstGeom>
          <a:solidFill>
            <a:srgbClr val="F0010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1pPr>
            <a:lvl2pPr lvl="1">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2pPr>
            <a:lvl3pPr lvl="2">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3pPr>
            <a:lvl4pPr lvl="3">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4pPr>
            <a:lvl5pPr lvl="4">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5pPr>
            <a:lvl6pPr lvl="5">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6pPr>
            <a:lvl7pPr lvl="6">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7pPr>
            <a:lvl8pPr lvl="7">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8pPr>
            <a:lvl9pPr lvl="8">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exend Deca"/>
              <a:buChar char="●"/>
              <a:defRPr sz="1800">
                <a:solidFill>
                  <a:schemeClr val="dk1"/>
                </a:solidFill>
                <a:latin typeface="Lexend Deca"/>
                <a:ea typeface="Lexend Deca"/>
                <a:cs typeface="Lexend Deca"/>
                <a:sym typeface="Lexend Deca"/>
              </a:defRPr>
            </a:lvl1pPr>
            <a:lvl2pPr marL="914400" lvl="1"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marL="1371600" lvl="2"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marL="1828800" lvl="3"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marL="2286000" lvl="4"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marL="2743200" lvl="5"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marL="3200400" lvl="6"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marL="3657600" lvl="7"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marL="4114800" lvl="8"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a:endParaRPr/>
          </a:p>
        </p:txBody>
      </p:sp>
      <p:pic>
        <p:nvPicPr>
          <p:cNvPr id="3" name="Imagen 2">
            <a:extLst>
              <a:ext uri="{FF2B5EF4-FFF2-40B4-BE49-F238E27FC236}">
                <a16:creationId xmlns:a16="http://schemas.microsoft.com/office/drawing/2014/main" id="{8D886EB4-4304-9741-FD11-48C628995345}"/>
              </a:ext>
            </a:extLst>
          </p:cNvPr>
          <p:cNvPicPr>
            <a:picLocks noChangeAspect="1"/>
          </p:cNvPicPr>
          <p:nvPr userDrawn="1"/>
        </p:nvPicPr>
        <p:blipFill>
          <a:blip r:embed="rId20"/>
          <a:stretch>
            <a:fillRect/>
          </a:stretch>
        </p:blipFill>
        <p:spPr>
          <a:xfrm>
            <a:off x="76200" y="38539"/>
            <a:ext cx="1101437" cy="463521"/>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6" r:id="rId14"/>
    <p:sldLayoutId id="2147483667" r:id="rId15"/>
    <p:sldLayoutId id="2147483668"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4320000" y="1055225"/>
            <a:ext cx="4109400" cy="24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Rappi</a:t>
            </a:r>
            <a:r>
              <a:rPr lang="es-CO" dirty="0"/>
              <a:t> </a:t>
            </a:r>
            <a:r>
              <a:rPr lang="es-CO" dirty="0" err="1"/>
              <a:t>Experimentation</a:t>
            </a:r>
            <a:r>
              <a:rPr lang="es-CO" dirty="0"/>
              <a:t> &amp; </a:t>
            </a:r>
            <a:r>
              <a:rPr lang="es-CO" dirty="0" err="1"/>
              <a:t>Analitics</a:t>
            </a:r>
            <a:r>
              <a:rPr lang="es-CO" dirty="0"/>
              <a:t> Senior Case </a:t>
            </a:r>
            <a:endParaRPr dirty="0"/>
          </a:p>
        </p:txBody>
      </p:sp>
      <p:grpSp>
        <p:nvGrpSpPr>
          <p:cNvPr id="246" name="Google Shape;246;p32"/>
          <p:cNvGrpSpPr/>
          <p:nvPr/>
        </p:nvGrpSpPr>
        <p:grpSpPr>
          <a:xfrm>
            <a:off x="797410" y="1109132"/>
            <a:ext cx="3087300" cy="3081272"/>
            <a:chOff x="797410" y="1109132"/>
            <a:chExt cx="3087300" cy="3081272"/>
          </a:xfrm>
        </p:grpSpPr>
        <p:grpSp>
          <p:nvGrpSpPr>
            <p:cNvPr id="247" name="Google Shape;247;p32"/>
            <p:cNvGrpSpPr/>
            <p:nvPr/>
          </p:nvGrpSpPr>
          <p:grpSpPr>
            <a:xfrm>
              <a:off x="876268" y="3573036"/>
              <a:ext cx="2929368" cy="617368"/>
              <a:chOff x="1525300" y="723550"/>
              <a:chExt cx="874125" cy="454850"/>
            </a:xfrm>
          </p:grpSpPr>
          <p:sp>
            <p:nvSpPr>
              <p:cNvPr id="248" name="Google Shape;248;p32"/>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32"/>
            <p:cNvSpPr/>
            <p:nvPr/>
          </p:nvSpPr>
          <p:spPr>
            <a:xfrm>
              <a:off x="1228255" y="1109132"/>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rot="-900134" flipH="1">
              <a:off x="910345" y="1927300"/>
              <a:ext cx="2861430" cy="1249768"/>
            </a:xfrm>
            <a:prstGeom prst="arc">
              <a:avLst>
                <a:gd name="adj1" fmla="val 8859369"/>
                <a:gd name="adj2" fmla="val 2470004"/>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1862625" y="3100665"/>
              <a:ext cx="276600" cy="276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3367429" y="3343311"/>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2439245" y="1711244"/>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1243790" y="152708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4" name="Marcador de contenido 5">
            <a:extLst>
              <a:ext uri="{FF2B5EF4-FFF2-40B4-BE49-F238E27FC236}">
                <a16:creationId xmlns:a16="http://schemas.microsoft.com/office/drawing/2014/main" id="{E056B296-36AD-FCDD-5F89-9209791AD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3" y="898268"/>
            <a:ext cx="7266368" cy="2715327"/>
          </a:xfrm>
          <a:prstGeom prst="rect">
            <a:avLst/>
          </a:prstGeom>
        </p:spPr>
      </p:pic>
      <p:sp>
        <p:nvSpPr>
          <p:cNvPr id="7" name="CuadroTexto 6">
            <a:extLst>
              <a:ext uri="{FF2B5EF4-FFF2-40B4-BE49-F238E27FC236}">
                <a16:creationId xmlns:a16="http://schemas.microsoft.com/office/drawing/2014/main" id="{A22BD280-1608-B8E5-4F92-FBAC9E858213}"/>
              </a:ext>
            </a:extLst>
          </p:cNvPr>
          <p:cNvSpPr txBox="1"/>
          <p:nvPr/>
        </p:nvSpPr>
        <p:spPr>
          <a:xfrm>
            <a:off x="1193169" y="3740409"/>
            <a:ext cx="7226345" cy="1169551"/>
          </a:xfrm>
          <a:prstGeom prst="rect">
            <a:avLst/>
          </a:prstGeom>
          <a:noFill/>
        </p:spPr>
        <p:txBody>
          <a:bodyPr wrap="square" rtlCol="0">
            <a:spAutoFit/>
          </a:bodyPr>
          <a:lstStyle/>
          <a:p>
            <a:r>
              <a:rPr lang="en-US" dirty="0">
                <a:latin typeface="Lexend Deca" panose="020B0604020202020204" charset="0"/>
              </a:rPr>
              <a:t>Checking only non taken orders:</a:t>
            </a:r>
          </a:p>
          <a:p>
            <a:r>
              <a:rPr lang="en-US" dirty="0">
                <a:latin typeface="Lexend Deca" panose="020B0604020202020204" charset="0"/>
              </a:rPr>
              <a:t>95% of the clients are between 0.3km and 3.54km away from the store.</a:t>
            </a:r>
          </a:p>
          <a:p>
            <a:r>
              <a:rPr lang="en-US" dirty="0">
                <a:latin typeface="Lexend Deca" panose="020B0604020202020204" charset="0"/>
              </a:rPr>
              <a:t>95% of total earnings of a Courier is between $3200 and $10500</a:t>
            </a:r>
          </a:p>
          <a:p>
            <a:r>
              <a:rPr lang="en-US" dirty="0">
                <a:latin typeface="Lexend Deca" panose="020B0604020202020204" charset="0"/>
              </a:rPr>
              <a:t>95% of user elevation to the store is between -152.09m and 236.64m</a:t>
            </a:r>
          </a:p>
          <a:p>
            <a:endParaRPr lang="en-US" dirty="0"/>
          </a:p>
        </p:txBody>
      </p:sp>
      <p:sp>
        <p:nvSpPr>
          <p:cNvPr id="8" name="Rectángulo: esquinas diagonales redondeadas 7">
            <a:extLst>
              <a:ext uri="{FF2B5EF4-FFF2-40B4-BE49-F238E27FC236}">
                <a16:creationId xmlns:a16="http://schemas.microsoft.com/office/drawing/2014/main" id="{12D1EAB4-5001-91BB-D1D0-27E472B66CC5}"/>
              </a:ext>
            </a:extLst>
          </p:cNvPr>
          <p:cNvSpPr/>
          <p:nvPr/>
        </p:nvSpPr>
        <p:spPr>
          <a:xfrm>
            <a:off x="1021683" y="771453"/>
            <a:ext cx="7452361" cy="2968956"/>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738664"/>
          </a:xfrm>
          <a:prstGeom prst="rect">
            <a:avLst/>
          </a:prstGeom>
          <a:noFill/>
        </p:spPr>
        <p:txBody>
          <a:bodyPr wrap="square" rtlCol="0">
            <a:spAutoFit/>
          </a:bodyPr>
          <a:lstStyle/>
          <a:p>
            <a:r>
              <a:rPr lang="en-US">
                <a:latin typeface="Lexend Deca" panose="020B0604020202020204" charset="0"/>
              </a:rPr>
              <a:t>The peak hours in terms of orders created usually matches the lunch time and the dinner time, with steady levels in the afternoon and the early night (around 20 to 21 hours). </a:t>
            </a:r>
          </a:p>
        </p:txBody>
      </p:sp>
      <p:pic>
        <p:nvPicPr>
          <p:cNvPr id="2" name="Marcador de contenido 6">
            <a:extLst>
              <a:ext uri="{FF2B5EF4-FFF2-40B4-BE49-F238E27FC236}">
                <a16:creationId xmlns:a16="http://schemas.microsoft.com/office/drawing/2014/main" id="{BF305646-9AA4-D60E-F006-12C342652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375" y="790835"/>
            <a:ext cx="7361249" cy="2606512"/>
          </a:xfrm>
          <a:prstGeom prst="rect">
            <a:avLst/>
          </a:prstGeom>
        </p:spPr>
      </p:pic>
      <p:sp>
        <p:nvSpPr>
          <p:cNvPr id="3" name="Rectángulo: esquinas diagonales redondeadas 2">
            <a:extLst>
              <a:ext uri="{FF2B5EF4-FFF2-40B4-BE49-F238E27FC236}">
                <a16:creationId xmlns:a16="http://schemas.microsoft.com/office/drawing/2014/main" id="{9E9E26BD-C4D4-D4A1-C2FF-D1C834A3EDF5}"/>
              </a:ext>
            </a:extLst>
          </p:cNvPr>
          <p:cNvSpPr/>
          <p:nvPr/>
        </p:nvSpPr>
        <p:spPr>
          <a:xfrm>
            <a:off x="829665" y="635592"/>
            <a:ext cx="7505444" cy="2902434"/>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2618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a:latin typeface="Lexend Deca" panose="020B0604020202020204" charset="0"/>
              </a:rPr>
              <a:t>Checking only non taken orders, we have critical peaks at the lunchtime and most of the non taken order are concentrated in the late-afternoon – night hours. </a:t>
            </a:r>
          </a:p>
        </p:txBody>
      </p:sp>
      <p:pic>
        <p:nvPicPr>
          <p:cNvPr id="3" name="Marcador de contenido 5">
            <a:extLst>
              <a:ext uri="{FF2B5EF4-FFF2-40B4-BE49-F238E27FC236}">
                <a16:creationId xmlns:a16="http://schemas.microsoft.com/office/drawing/2014/main" id="{0837B84B-5F90-7C20-48EB-68C18B828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13" y="760202"/>
            <a:ext cx="7645973" cy="2723222"/>
          </a:xfrm>
          <a:prstGeom prst="rect">
            <a:avLst/>
          </a:prstGeom>
        </p:spPr>
      </p:pic>
      <p:sp>
        <p:nvSpPr>
          <p:cNvPr id="4" name="Rectángulo: esquinas diagonales redondeadas 3">
            <a:extLst>
              <a:ext uri="{FF2B5EF4-FFF2-40B4-BE49-F238E27FC236}">
                <a16:creationId xmlns:a16="http://schemas.microsoft.com/office/drawing/2014/main" id="{CC932A27-8C03-6AB9-91ED-D6B449257610}"/>
              </a:ext>
            </a:extLst>
          </p:cNvPr>
          <p:cNvSpPr/>
          <p:nvPr/>
        </p:nvSpPr>
        <p:spPr>
          <a:xfrm>
            <a:off x="601393" y="576102"/>
            <a:ext cx="7930661" cy="3109633"/>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6223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705" name="Google Shape;705;p42"/>
          <p:cNvSpPr txBox="1">
            <a:spLocks noGrp="1"/>
          </p:cNvSpPr>
          <p:nvPr>
            <p:ph type="title" idx="8"/>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Categorizing the data by hour</a:t>
            </a:r>
            <a:endParaRPr dirty="0"/>
          </a:p>
        </p:txBody>
      </p:sp>
      <p:graphicFrame>
        <p:nvGraphicFramePr>
          <p:cNvPr id="42" name="Marcador de contenido 3">
            <a:extLst>
              <a:ext uri="{FF2B5EF4-FFF2-40B4-BE49-F238E27FC236}">
                <a16:creationId xmlns:a16="http://schemas.microsoft.com/office/drawing/2014/main" id="{6F9515DC-85AD-38DD-95BC-85AC6D4B24CA}"/>
              </a:ext>
            </a:extLst>
          </p:cNvPr>
          <p:cNvGraphicFramePr>
            <a:graphicFrameLocks/>
          </p:cNvGraphicFramePr>
          <p:nvPr>
            <p:extLst>
              <p:ext uri="{D42A27DB-BD31-4B8C-83A1-F6EECF244321}">
                <p14:modId xmlns:p14="http://schemas.microsoft.com/office/powerpoint/2010/main" val="1532791249"/>
              </p:ext>
            </p:extLst>
          </p:nvPr>
        </p:nvGraphicFramePr>
        <p:xfrm>
          <a:off x="4712677" y="1454619"/>
          <a:ext cx="3204564" cy="2392894"/>
        </p:xfrm>
        <a:graphic>
          <a:graphicData uri="http://schemas.openxmlformats.org/drawingml/2006/table">
            <a:tbl>
              <a:tblPr firstRow="1" bandRow="1">
                <a:tableStyleId>{5C22544A-7EE6-4342-B048-85BDC9FD1C3A}</a:tableStyleId>
              </a:tblPr>
              <a:tblGrid>
                <a:gridCol w="1602282">
                  <a:extLst>
                    <a:ext uri="{9D8B030D-6E8A-4147-A177-3AD203B41FA5}">
                      <a16:colId xmlns:a16="http://schemas.microsoft.com/office/drawing/2014/main" val="1996688695"/>
                    </a:ext>
                  </a:extLst>
                </a:gridCol>
                <a:gridCol w="1602282">
                  <a:extLst>
                    <a:ext uri="{9D8B030D-6E8A-4147-A177-3AD203B41FA5}">
                      <a16:colId xmlns:a16="http://schemas.microsoft.com/office/drawing/2014/main" val="1053597483"/>
                    </a:ext>
                  </a:extLst>
                </a:gridCol>
              </a:tblGrid>
              <a:tr h="341842">
                <a:tc>
                  <a:txBody>
                    <a:bodyPr/>
                    <a:lstStyle/>
                    <a:p>
                      <a:r>
                        <a:rPr lang="es-CO" sz="1200" dirty="0" err="1">
                          <a:solidFill>
                            <a:schemeClr val="bg1">
                              <a:lumMod val="10000"/>
                            </a:schemeClr>
                          </a:solidFill>
                          <a:latin typeface="Lexend Deca" panose="020B0604020202020204" charset="0"/>
                        </a:rPr>
                        <a:t>Category</a:t>
                      </a:r>
                      <a:endParaRPr lang="es-CO" sz="1200" dirty="0">
                        <a:solidFill>
                          <a:schemeClr val="bg1">
                            <a:lumMod val="10000"/>
                          </a:schemeClr>
                        </a:solidFill>
                        <a:latin typeface="Lexend Deca" panose="020B0604020202020204" charset="0"/>
                      </a:endParaRPr>
                    </a:p>
                  </a:txBody>
                  <a:tcPr/>
                </a:tc>
                <a:tc>
                  <a:txBody>
                    <a:bodyPr/>
                    <a:lstStyle/>
                    <a:p>
                      <a:pPr algn="ctr"/>
                      <a:r>
                        <a:rPr lang="es-CO" sz="1200" dirty="0" err="1">
                          <a:solidFill>
                            <a:schemeClr val="bg1">
                              <a:lumMod val="10000"/>
                            </a:schemeClr>
                          </a:solidFill>
                          <a:latin typeface="Lexend Deca" panose="020B0604020202020204" charset="0"/>
                        </a:rPr>
                        <a:t>Hours</a:t>
                      </a:r>
                      <a:endParaRPr lang="es-CO" sz="1200" dirty="0">
                        <a:solidFill>
                          <a:schemeClr val="bg1">
                            <a:lumMod val="10000"/>
                          </a:schemeClr>
                        </a:solidFill>
                        <a:latin typeface="Lexend Deca" panose="020B0604020202020204" charset="0"/>
                      </a:endParaRPr>
                    </a:p>
                  </a:txBody>
                  <a:tcPr/>
                </a:tc>
                <a:extLst>
                  <a:ext uri="{0D108BD9-81ED-4DB2-BD59-A6C34878D82A}">
                    <a16:rowId xmlns:a16="http://schemas.microsoft.com/office/drawing/2014/main" val="738936167"/>
                  </a:ext>
                </a:extLst>
              </a:tr>
              <a:tr h="341842">
                <a:tc>
                  <a:txBody>
                    <a:bodyPr/>
                    <a:lstStyle/>
                    <a:p>
                      <a:r>
                        <a:rPr lang="es-CO" sz="1200" dirty="0" err="1">
                          <a:latin typeface="Lexend Deca" panose="020B0604020202020204" charset="0"/>
                        </a:rPr>
                        <a:t>Early</a:t>
                      </a:r>
                      <a:r>
                        <a:rPr lang="es-CO" sz="1200" dirty="0">
                          <a:latin typeface="Lexend Deca" panose="020B0604020202020204" charset="0"/>
                        </a:rPr>
                        <a:t> </a:t>
                      </a:r>
                      <a:r>
                        <a:rPr lang="es-CO" sz="1200" dirty="0" err="1">
                          <a:latin typeface="Lexend Deca" panose="020B0604020202020204" charset="0"/>
                        </a:rPr>
                        <a:t>Morning</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3 – 6</a:t>
                      </a:r>
                    </a:p>
                  </a:txBody>
                  <a:tcPr/>
                </a:tc>
                <a:extLst>
                  <a:ext uri="{0D108BD9-81ED-4DB2-BD59-A6C34878D82A}">
                    <a16:rowId xmlns:a16="http://schemas.microsoft.com/office/drawing/2014/main" val="3111496411"/>
                  </a:ext>
                </a:extLst>
              </a:tr>
              <a:tr h="341842">
                <a:tc>
                  <a:txBody>
                    <a:bodyPr/>
                    <a:lstStyle/>
                    <a:p>
                      <a:r>
                        <a:rPr lang="es-CO" sz="1200" dirty="0" err="1">
                          <a:latin typeface="Lexend Deca" panose="020B0604020202020204" charset="0"/>
                        </a:rPr>
                        <a:t>Morning</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7 – 11</a:t>
                      </a:r>
                    </a:p>
                  </a:txBody>
                  <a:tcPr/>
                </a:tc>
                <a:extLst>
                  <a:ext uri="{0D108BD9-81ED-4DB2-BD59-A6C34878D82A}">
                    <a16:rowId xmlns:a16="http://schemas.microsoft.com/office/drawing/2014/main" val="1293718933"/>
                  </a:ext>
                </a:extLst>
              </a:tr>
              <a:tr h="341842">
                <a:tc>
                  <a:txBody>
                    <a:bodyPr/>
                    <a:lstStyle/>
                    <a:p>
                      <a:r>
                        <a:rPr lang="es-CO" sz="1200" dirty="0" err="1">
                          <a:latin typeface="Lexend Deca" panose="020B0604020202020204" charset="0"/>
                        </a:rPr>
                        <a:t>Afternoon</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12 – 15</a:t>
                      </a:r>
                    </a:p>
                  </a:txBody>
                  <a:tcPr/>
                </a:tc>
                <a:extLst>
                  <a:ext uri="{0D108BD9-81ED-4DB2-BD59-A6C34878D82A}">
                    <a16:rowId xmlns:a16="http://schemas.microsoft.com/office/drawing/2014/main" val="3478107542"/>
                  </a:ext>
                </a:extLst>
              </a:tr>
              <a:tr h="341842">
                <a:tc>
                  <a:txBody>
                    <a:bodyPr/>
                    <a:lstStyle/>
                    <a:p>
                      <a:r>
                        <a:rPr lang="es-CO" sz="1200" dirty="0" err="1">
                          <a:latin typeface="Lexend Deca" panose="020B0604020202020204" charset="0"/>
                        </a:rPr>
                        <a:t>Evening</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16 – 18</a:t>
                      </a:r>
                    </a:p>
                  </a:txBody>
                  <a:tcPr/>
                </a:tc>
                <a:extLst>
                  <a:ext uri="{0D108BD9-81ED-4DB2-BD59-A6C34878D82A}">
                    <a16:rowId xmlns:a16="http://schemas.microsoft.com/office/drawing/2014/main" val="2273517879"/>
                  </a:ext>
                </a:extLst>
              </a:tr>
              <a:tr h="341842">
                <a:tc>
                  <a:txBody>
                    <a:bodyPr/>
                    <a:lstStyle/>
                    <a:p>
                      <a:r>
                        <a:rPr lang="es-CO" sz="1200" dirty="0" err="1">
                          <a:latin typeface="Lexend Deca" panose="020B0604020202020204" charset="0"/>
                        </a:rPr>
                        <a:t>Night</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19 – 22</a:t>
                      </a:r>
                    </a:p>
                  </a:txBody>
                  <a:tcPr/>
                </a:tc>
                <a:extLst>
                  <a:ext uri="{0D108BD9-81ED-4DB2-BD59-A6C34878D82A}">
                    <a16:rowId xmlns:a16="http://schemas.microsoft.com/office/drawing/2014/main" val="3364103905"/>
                  </a:ext>
                </a:extLst>
              </a:tr>
              <a:tr h="341842">
                <a:tc>
                  <a:txBody>
                    <a:bodyPr/>
                    <a:lstStyle/>
                    <a:p>
                      <a:r>
                        <a:rPr lang="es-CO" sz="1200" dirty="0" err="1">
                          <a:latin typeface="Lexend Deca" panose="020B0604020202020204" charset="0"/>
                        </a:rPr>
                        <a:t>Midnight</a:t>
                      </a:r>
                      <a:endParaRPr lang="es-CO" sz="1200" dirty="0">
                        <a:latin typeface="Lexend Deca" panose="020B0604020202020204" charset="0"/>
                      </a:endParaRPr>
                    </a:p>
                  </a:txBody>
                  <a:tcPr/>
                </a:tc>
                <a:tc>
                  <a:txBody>
                    <a:bodyPr/>
                    <a:lstStyle/>
                    <a:p>
                      <a:pPr algn="ctr"/>
                      <a:r>
                        <a:rPr lang="es-CO" sz="1200" dirty="0">
                          <a:latin typeface="Lexend Deca" panose="020B0604020202020204" charset="0"/>
                        </a:rPr>
                        <a:t>23 - 2</a:t>
                      </a:r>
                    </a:p>
                  </a:txBody>
                  <a:tcPr/>
                </a:tc>
                <a:extLst>
                  <a:ext uri="{0D108BD9-81ED-4DB2-BD59-A6C34878D82A}">
                    <a16:rowId xmlns:a16="http://schemas.microsoft.com/office/drawing/2014/main" val="3620120119"/>
                  </a:ext>
                </a:extLst>
              </a:tr>
            </a:tbl>
          </a:graphicData>
        </a:graphic>
      </p:graphicFrame>
      <p:sp>
        <p:nvSpPr>
          <p:cNvPr id="43" name="CuadroTexto 42">
            <a:extLst>
              <a:ext uri="{FF2B5EF4-FFF2-40B4-BE49-F238E27FC236}">
                <a16:creationId xmlns:a16="http://schemas.microsoft.com/office/drawing/2014/main" id="{8A61AF32-3ED7-E045-206A-94C8D4F511D7}"/>
              </a:ext>
            </a:extLst>
          </p:cNvPr>
          <p:cNvSpPr txBox="1"/>
          <p:nvPr/>
        </p:nvSpPr>
        <p:spPr>
          <a:xfrm>
            <a:off x="938373" y="1999720"/>
            <a:ext cx="3260834" cy="1169551"/>
          </a:xfrm>
          <a:prstGeom prst="rect">
            <a:avLst/>
          </a:prstGeom>
          <a:noFill/>
        </p:spPr>
        <p:txBody>
          <a:bodyPr wrap="square" rtlCol="0">
            <a:spAutoFit/>
          </a:bodyPr>
          <a:lstStyle/>
          <a:p>
            <a:r>
              <a:rPr lang="en-US">
                <a:latin typeface="Lexend Deca" panose="020B0604020202020204" charset="0"/>
              </a:rPr>
              <a:t>If we categorize the hour of the day when the order was originally created, we can gain some general insights among taken and non taken orders.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9B8F44B3-6F93-C004-F5C0-51E0E253EB3B}"/>
              </a:ext>
            </a:extLst>
          </p:cNvPr>
          <p:cNvSpPr txBox="1">
            <a:spLocks/>
          </p:cNvSpPr>
          <p:nvPr/>
        </p:nvSpPr>
        <p:spPr>
          <a:xfrm>
            <a:off x="871860" y="745587"/>
            <a:ext cx="2983061" cy="414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Total </a:t>
            </a:r>
            <a:r>
              <a:rPr lang="es-CO" dirty="0" err="1"/>
              <a:t>orders</a:t>
            </a:r>
            <a:endParaRPr lang="es-CO" dirty="0"/>
          </a:p>
        </p:txBody>
      </p:sp>
      <p:pic>
        <p:nvPicPr>
          <p:cNvPr id="8" name="Marcador de contenido 9">
            <a:extLst>
              <a:ext uri="{FF2B5EF4-FFF2-40B4-BE49-F238E27FC236}">
                <a16:creationId xmlns:a16="http://schemas.microsoft.com/office/drawing/2014/main" id="{D7D4C0FA-D64F-24CE-6C43-AD22508EF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59" y="1213251"/>
            <a:ext cx="2654688" cy="2528754"/>
          </a:xfrm>
          <a:prstGeom prst="rect">
            <a:avLst/>
          </a:prstGeom>
          <a:noFill/>
          <a:ln>
            <a:noFill/>
          </a:ln>
        </p:spPr>
      </p:pic>
      <p:sp>
        <p:nvSpPr>
          <p:cNvPr id="9" name="Marcador de texto 4">
            <a:extLst>
              <a:ext uri="{FF2B5EF4-FFF2-40B4-BE49-F238E27FC236}">
                <a16:creationId xmlns:a16="http://schemas.microsoft.com/office/drawing/2014/main" id="{579F815C-B3D6-6863-AE2D-9DF1D1D0F109}"/>
              </a:ext>
            </a:extLst>
          </p:cNvPr>
          <p:cNvSpPr txBox="1">
            <a:spLocks/>
          </p:cNvSpPr>
          <p:nvPr/>
        </p:nvSpPr>
        <p:spPr>
          <a:xfrm>
            <a:off x="4797083" y="745588"/>
            <a:ext cx="3594295" cy="467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Non </a:t>
            </a:r>
            <a:r>
              <a:rPr lang="es-CO" dirty="0" err="1"/>
              <a:t>taken</a:t>
            </a:r>
            <a:r>
              <a:rPr lang="es-CO" dirty="0"/>
              <a:t> </a:t>
            </a:r>
            <a:r>
              <a:rPr lang="es-CO" dirty="0" err="1"/>
              <a:t>orders</a:t>
            </a:r>
            <a:endParaRPr lang="es-CO" dirty="0"/>
          </a:p>
        </p:txBody>
      </p:sp>
      <p:pic>
        <p:nvPicPr>
          <p:cNvPr id="10" name="Marcador de contenido 11">
            <a:extLst>
              <a:ext uri="{FF2B5EF4-FFF2-40B4-BE49-F238E27FC236}">
                <a16:creationId xmlns:a16="http://schemas.microsoft.com/office/drawing/2014/main" id="{7453EB19-0A4B-E574-55DB-1D4190B2B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176" y="1213252"/>
            <a:ext cx="2659724" cy="2528753"/>
          </a:xfrm>
          <a:prstGeom prst="rect">
            <a:avLst/>
          </a:prstGeom>
          <a:noFill/>
          <a:ln>
            <a:noFill/>
          </a:ln>
        </p:spPr>
      </p:pic>
      <p:sp>
        <p:nvSpPr>
          <p:cNvPr id="11" name="CuadroTexto 10">
            <a:extLst>
              <a:ext uri="{FF2B5EF4-FFF2-40B4-BE49-F238E27FC236}">
                <a16:creationId xmlns:a16="http://schemas.microsoft.com/office/drawing/2014/main" id="{395F2418-1077-AA9E-9373-256FDC152506}"/>
              </a:ext>
            </a:extLst>
          </p:cNvPr>
          <p:cNvSpPr txBox="1"/>
          <p:nvPr/>
        </p:nvSpPr>
        <p:spPr>
          <a:xfrm>
            <a:off x="899032" y="3980861"/>
            <a:ext cx="7492346" cy="307777"/>
          </a:xfrm>
          <a:prstGeom prst="rect">
            <a:avLst/>
          </a:prstGeom>
          <a:noFill/>
        </p:spPr>
        <p:txBody>
          <a:bodyPr wrap="square" rtlCol="0">
            <a:spAutoFit/>
          </a:bodyPr>
          <a:lstStyle/>
          <a:p>
            <a:r>
              <a:rPr lang="en-US">
                <a:latin typeface="Lexend Deca" panose="020B0604020202020204" charset="0"/>
              </a:rPr>
              <a:t>The highest percentage of non taken orders are in the night </a:t>
            </a:r>
          </a:p>
        </p:txBody>
      </p:sp>
      <p:sp>
        <p:nvSpPr>
          <p:cNvPr id="13" name="Rectángulo: esquinas diagonales redondeadas 12">
            <a:extLst>
              <a:ext uri="{FF2B5EF4-FFF2-40B4-BE49-F238E27FC236}">
                <a16:creationId xmlns:a16="http://schemas.microsoft.com/office/drawing/2014/main" id="{783808F1-14C3-45A8-7CFD-6EA14B9ED083}"/>
              </a:ext>
            </a:extLst>
          </p:cNvPr>
          <p:cNvSpPr/>
          <p:nvPr/>
        </p:nvSpPr>
        <p:spPr>
          <a:xfrm>
            <a:off x="1029600" y="1156980"/>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esquinas diagonales redondeadas 13">
            <a:extLst>
              <a:ext uri="{FF2B5EF4-FFF2-40B4-BE49-F238E27FC236}">
                <a16:creationId xmlns:a16="http://schemas.microsoft.com/office/drawing/2014/main" id="{868898D8-A1B4-90C3-629B-0867866878FE}"/>
              </a:ext>
            </a:extLst>
          </p:cNvPr>
          <p:cNvSpPr/>
          <p:nvPr/>
        </p:nvSpPr>
        <p:spPr>
          <a:xfrm>
            <a:off x="4936377" y="1151718"/>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243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a:latin typeface="Lexend Deca" panose="020B0604020202020204" charset="0"/>
              </a:rPr>
              <a:t>But relatively, in the early morning and in the midnight is more probable that an order may not be accepted by any Courier. </a:t>
            </a:r>
          </a:p>
        </p:txBody>
      </p:sp>
      <p:pic>
        <p:nvPicPr>
          <p:cNvPr id="4" name="Imagen 3">
            <a:extLst>
              <a:ext uri="{FF2B5EF4-FFF2-40B4-BE49-F238E27FC236}">
                <a16:creationId xmlns:a16="http://schemas.microsoft.com/office/drawing/2014/main" id="{5AFC70F8-922D-AE34-CE01-6FC8020C8A5D}"/>
              </a:ext>
            </a:extLst>
          </p:cNvPr>
          <p:cNvPicPr>
            <a:picLocks noChangeAspect="1"/>
          </p:cNvPicPr>
          <p:nvPr/>
        </p:nvPicPr>
        <p:blipFill>
          <a:blip r:embed="rId3"/>
          <a:stretch>
            <a:fillRect/>
          </a:stretch>
        </p:blipFill>
        <p:spPr>
          <a:xfrm>
            <a:off x="1041009" y="605321"/>
            <a:ext cx="7061982" cy="2961324"/>
          </a:xfrm>
          <a:prstGeom prst="rect">
            <a:avLst/>
          </a:prstGeom>
        </p:spPr>
      </p:pic>
      <p:sp>
        <p:nvSpPr>
          <p:cNvPr id="5" name="Rectángulo: esquinas diagonales redondeadas 4">
            <a:extLst>
              <a:ext uri="{FF2B5EF4-FFF2-40B4-BE49-F238E27FC236}">
                <a16:creationId xmlns:a16="http://schemas.microsoft.com/office/drawing/2014/main" id="{13CE5472-9512-0DE4-EFFC-922F1A4C7952}"/>
              </a:ext>
            </a:extLst>
          </p:cNvPr>
          <p:cNvSpPr/>
          <p:nvPr/>
        </p:nvSpPr>
        <p:spPr>
          <a:xfrm>
            <a:off x="924950" y="520505"/>
            <a:ext cx="7294099" cy="3151648"/>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0609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The days that have most orders are on the weekends (Friday, Saturday and Sunday) and the Tuesday.</a:t>
            </a:r>
          </a:p>
        </p:txBody>
      </p:sp>
      <p:pic>
        <p:nvPicPr>
          <p:cNvPr id="3" name="Imagen 2">
            <a:extLst>
              <a:ext uri="{FF2B5EF4-FFF2-40B4-BE49-F238E27FC236}">
                <a16:creationId xmlns:a16="http://schemas.microsoft.com/office/drawing/2014/main" id="{F5785BF9-61FC-2F5F-5E9B-5F942882A296}"/>
              </a:ext>
            </a:extLst>
          </p:cNvPr>
          <p:cNvPicPr>
            <a:picLocks noChangeAspect="1"/>
          </p:cNvPicPr>
          <p:nvPr/>
        </p:nvPicPr>
        <p:blipFill>
          <a:blip r:embed="rId3"/>
          <a:stretch>
            <a:fillRect/>
          </a:stretch>
        </p:blipFill>
        <p:spPr>
          <a:xfrm>
            <a:off x="1059527" y="967729"/>
            <a:ext cx="7258964" cy="2570295"/>
          </a:xfrm>
          <a:prstGeom prst="rect">
            <a:avLst/>
          </a:prstGeom>
        </p:spPr>
      </p:pic>
      <p:sp>
        <p:nvSpPr>
          <p:cNvPr id="5" name="Rectángulo: esquinas diagonales redondeadas 4">
            <a:extLst>
              <a:ext uri="{FF2B5EF4-FFF2-40B4-BE49-F238E27FC236}">
                <a16:creationId xmlns:a16="http://schemas.microsoft.com/office/drawing/2014/main" id="{64C8DC07-2625-FC39-FF13-F108E44609C5}"/>
              </a:ext>
            </a:extLst>
          </p:cNvPr>
          <p:cNvSpPr/>
          <p:nvPr/>
        </p:nvSpPr>
        <p:spPr>
          <a:xfrm>
            <a:off x="953086" y="808219"/>
            <a:ext cx="7459394" cy="284938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4095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But the days with more non taken orders are the Fridays and Saturdays. The day with less non taken orders is Sunday.</a:t>
            </a:r>
          </a:p>
        </p:txBody>
      </p:sp>
      <p:pic>
        <p:nvPicPr>
          <p:cNvPr id="4" name="Imagen 3">
            <a:extLst>
              <a:ext uri="{FF2B5EF4-FFF2-40B4-BE49-F238E27FC236}">
                <a16:creationId xmlns:a16="http://schemas.microsoft.com/office/drawing/2014/main" id="{5E66E3BE-D098-11DC-313C-4A58CE5A841D}"/>
              </a:ext>
            </a:extLst>
          </p:cNvPr>
          <p:cNvPicPr>
            <a:picLocks noChangeAspect="1"/>
          </p:cNvPicPr>
          <p:nvPr/>
        </p:nvPicPr>
        <p:blipFill>
          <a:blip r:embed="rId3"/>
          <a:stretch>
            <a:fillRect/>
          </a:stretch>
        </p:blipFill>
        <p:spPr>
          <a:xfrm>
            <a:off x="875527" y="1005780"/>
            <a:ext cx="7392945" cy="2633103"/>
          </a:xfrm>
          <a:prstGeom prst="rect">
            <a:avLst/>
          </a:prstGeom>
        </p:spPr>
      </p:pic>
      <p:sp>
        <p:nvSpPr>
          <p:cNvPr id="5" name="Rectángulo: esquinas diagonales redondeadas 4">
            <a:extLst>
              <a:ext uri="{FF2B5EF4-FFF2-40B4-BE49-F238E27FC236}">
                <a16:creationId xmlns:a16="http://schemas.microsoft.com/office/drawing/2014/main" id="{48B0971C-C296-5E04-727E-88F8BAE24202}"/>
              </a:ext>
            </a:extLst>
          </p:cNvPr>
          <p:cNvSpPr/>
          <p:nvPr/>
        </p:nvSpPr>
        <p:spPr>
          <a:xfrm>
            <a:off x="738554" y="875417"/>
            <a:ext cx="7652824" cy="2893827"/>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6789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Google Shape;640;p39">
            <a:extLst>
              <a:ext uri="{FF2B5EF4-FFF2-40B4-BE49-F238E27FC236}">
                <a16:creationId xmlns:a16="http://schemas.microsoft.com/office/drawing/2014/main" id="{57B64B0F-AC2F-7457-F1B9-5C80072C885F}"/>
              </a:ext>
            </a:extLst>
          </p:cNvPr>
          <p:cNvSpPr txBox="1">
            <a:spLocks/>
          </p:cNvSpPr>
          <p:nvPr/>
        </p:nvSpPr>
        <p:spPr>
          <a:xfrm>
            <a:off x="4915200" y="3759442"/>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2800" dirty="0">
                <a:solidFill>
                  <a:schemeClr val="bg1"/>
                </a:solidFill>
              </a:rPr>
              <a:t>Prior </a:t>
            </a:r>
            <a:r>
              <a:rPr lang="es-CO" sz="2800" dirty="0" err="1">
                <a:solidFill>
                  <a:schemeClr val="bg1"/>
                </a:solidFill>
              </a:rPr>
              <a:t>Analysis</a:t>
            </a:r>
            <a:br>
              <a:rPr lang="es-CO" sz="2800" dirty="0">
                <a:solidFill>
                  <a:schemeClr val="bg1"/>
                </a:solidFill>
              </a:rPr>
            </a:br>
            <a:endParaRPr lang="es-CO" sz="2800" dirty="0">
              <a:solidFill>
                <a:schemeClr val="bg1"/>
              </a:solidFill>
            </a:endParaRPr>
          </a:p>
        </p:txBody>
      </p:sp>
      <p:sp>
        <p:nvSpPr>
          <p:cNvPr id="6" name="Google Shape;348;p35">
            <a:extLst>
              <a:ext uri="{FF2B5EF4-FFF2-40B4-BE49-F238E27FC236}">
                <a16:creationId xmlns:a16="http://schemas.microsoft.com/office/drawing/2014/main" id="{5A23E62B-16CF-A77A-58FE-72D878241469}"/>
              </a:ext>
            </a:extLst>
          </p:cNvPr>
          <p:cNvSpPr/>
          <p:nvPr/>
        </p:nvSpPr>
        <p:spPr>
          <a:xfrm>
            <a:off x="7314901" y="3759442"/>
            <a:ext cx="914399" cy="884664"/>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0;p35">
            <a:extLst>
              <a:ext uri="{FF2B5EF4-FFF2-40B4-BE49-F238E27FC236}">
                <a16:creationId xmlns:a16="http://schemas.microsoft.com/office/drawing/2014/main" id="{D0CE5F4B-7E07-3D2E-B812-7E19A81D7DCB}"/>
              </a:ext>
            </a:extLst>
          </p:cNvPr>
          <p:cNvSpPr txBox="1">
            <a:spLocks/>
          </p:cNvSpPr>
          <p:nvPr/>
        </p:nvSpPr>
        <p:spPr>
          <a:xfrm>
            <a:off x="7426938" y="3924639"/>
            <a:ext cx="675600" cy="46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bg1"/>
                </a:solidFill>
                <a:latin typeface="Abril Fatface" panose="020F0502020204030204" pitchFamily="2" charset="0"/>
              </a:rPr>
              <a:t>03</a:t>
            </a:r>
          </a:p>
        </p:txBody>
      </p:sp>
      <p:sp>
        <p:nvSpPr>
          <p:cNvPr id="8" name="CuadroTexto 7">
            <a:extLst>
              <a:ext uri="{FF2B5EF4-FFF2-40B4-BE49-F238E27FC236}">
                <a16:creationId xmlns:a16="http://schemas.microsoft.com/office/drawing/2014/main" id="{403967CE-CD5C-01F3-37D4-14AAE7D90F06}"/>
              </a:ext>
            </a:extLst>
          </p:cNvPr>
          <p:cNvSpPr txBox="1"/>
          <p:nvPr/>
        </p:nvSpPr>
        <p:spPr>
          <a:xfrm>
            <a:off x="4915200" y="4201774"/>
            <a:ext cx="2624254" cy="52322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bg1"/>
                </a:solidFill>
                <a:latin typeface="Lexend Deca" panose="020B0604020202020204" charset="0"/>
              </a:rPr>
              <a:t>Possible patterns in the data</a:t>
            </a:r>
          </a:p>
        </p:txBody>
      </p:sp>
    </p:spTree>
    <p:extLst>
      <p:ext uri="{BB962C8B-B14F-4D97-AF65-F5344CB8AC3E}">
        <p14:creationId xmlns:p14="http://schemas.microsoft.com/office/powerpoint/2010/main" val="99260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63"/>
          <p:cNvSpPr txBox="1">
            <a:spLocks noGrp="1"/>
          </p:cNvSpPr>
          <p:nvPr>
            <p:ph type="subTitle" idx="1"/>
          </p:nvPr>
        </p:nvSpPr>
        <p:spPr>
          <a:xfrm>
            <a:off x="967573" y="1677113"/>
            <a:ext cx="2719200" cy="95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test for mean differences with the null hypothesis that the taken orders have lesser values that the non taken orders.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We assume different variances for each group for robustness.</a:t>
            </a:r>
            <a:endParaRPr dirty="0"/>
          </a:p>
        </p:txBody>
      </p:sp>
      <p:sp>
        <p:nvSpPr>
          <p:cNvPr id="1648" name="Google Shape;1648;p63"/>
          <p:cNvSpPr txBox="1">
            <a:spLocks noGrp="1"/>
          </p:cNvSpPr>
          <p:nvPr>
            <p:ph type="title"/>
          </p:nvPr>
        </p:nvSpPr>
        <p:spPr>
          <a:xfrm>
            <a:off x="967573" y="976790"/>
            <a:ext cx="2059500" cy="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T-test</a:t>
            </a:r>
            <a:endParaRPr dirty="0"/>
          </a:p>
        </p:txBody>
      </p:sp>
      <p:sp>
        <p:nvSpPr>
          <p:cNvPr id="1650" name="Google Shape;1650;p63"/>
          <p:cNvSpPr/>
          <p:nvPr/>
        </p:nvSpPr>
        <p:spPr>
          <a:xfrm>
            <a:off x="4829275" y="1288549"/>
            <a:ext cx="3249599" cy="2566406"/>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1" name="Google Shape;1651;p63"/>
          <p:cNvGrpSpPr/>
          <p:nvPr/>
        </p:nvGrpSpPr>
        <p:grpSpPr>
          <a:xfrm>
            <a:off x="2980243" y="920471"/>
            <a:ext cx="618040" cy="617389"/>
            <a:chOff x="2272075" y="2750050"/>
            <a:chExt cx="451025" cy="450550"/>
          </a:xfrm>
        </p:grpSpPr>
        <p:sp>
          <p:nvSpPr>
            <p:cNvPr id="1652" name="Google Shape;1652;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63"/>
          <p:cNvGrpSpPr/>
          <p:nvPr/>
        </p:nvGrpSpPr>
        <p:grpSpPr>
          <a:xfrm>
            <a:off x="4747375" y="3941988"/>
            <a:ext cx="451025" cy="450550"/>
            <a:chOff x="2272075" y="2750050"/>
            <a:chExt cx="451025" cy="450550"/>
          </a:xfrm>
        </p:grpSpPr>
        <p:sp>
          <p:nvSpPr>
            <p:cNvPr id="1669" name="Google Shape;1669;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DF79BD62-37D5-308E-5855-D0ECD07CD66C}"/>
              </a:ext>
            </a:extLst>
          </p:cNvPr>
          <p:cNvPicPr>
            <a:picLocks noChangeAspect="1"/>
          </p:cNvPicPr>
          <p:nvPr/>
        </p:nvPicPr>
        <p:blipFill>
          <a:blip r:embed="rId3"/>
          <a:stretch>
            <a:fillRect/>
          </a:stretch>
        </p:blipFill>
        <p:spPr>
          <a:xfrm>
            <a:off x="5303280" y="1468600"/>
            <a:ext cx="2316664" cy="1654760"/>
          </a:xfrm>
          <a:prstGeom prst="rect">
            <a:avLst/>
          </a:prstGeom>
        </p:spPr>
      </p:pic>
    </p:spTree>
    <p:extLst>
      <p:ext uri="{BB962C8B-B14F-4D97-AF65-F5344CB8AC3E}">
        <p14:creationId xmlns:p14="http://schemas.microsoft.com/office/powerpoint/2010/main" val="285391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ctrTitle"/>
          </p:nvPr>
        </p:nvSpPr>
        <p:spPr>
          <a:xfrm>
            <a:off x="714300" y="1351475"/>
            <a:ext cx="39351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304" name="Google Shape;304;p34"/>
          <p:cNvSpPr txBox="1">
            <a:spLocks noGrp="1"/>
          </p:cNvSpPr>
          <p:nvPr>
            <p:ph type="subTitle" idx="1"/>
          </p:nvPr>
        </p:nvSpPr>
        <p:spPr>
          <a:xfrm>
            <a:off x="714300" y="2806225"/>
            <a:ext cx="3935100" cy="9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Juan Carranza</a:t>
            </a:r>
          </a:p>
          <a:p>
            <a:pPr marL="0" lvl="0" indent="0" algn="l" rtl="0">
              <a:spcBef>
                <a:spcPts val="0"/>
              </a:spcBef>
              <a:spcAft>
                <a:spcPts val="0"/>
              </a:spcAft>
              <a:buNone/>
            </a:pPr>
            <a:r>
              <a:rPr lang="en" dirty="0"/>
              <a:t>jdcarranzas@outlook.com</a:t>
            </a:r>
            <a:endParaRPr dirty="0"/>
          </a:p>
        </p:txBody>
      </p:sp>
      <p:grpSp>
        <p:nvGrpSpPr>
          <p:cNvPr id="305" name="Google Shape;305;p34"/>
          <p:cNvGrpSpPr/>
          <p:nvPr/>
        </p:nvGrpSpPr>
        <p:grpSpPr>
          <a:xfrm>
            <a:off x="5042494" y="853002"/>
            <a:ext cx="3252202" cy="3604663"/>
            <a:chOff x="5042494" y="853002"/>
            <a:chExt cx="3252202" cy="3604663"/>
          </a:xfrm>
        </p:grpSpPr>
        <p:grpSp>
          <p:nvGrpSpPr>
            <p:cNvPr id="306" name="Google Shape;306;p34"/>
            <p:cNvGrpSpPr/>
            <p:nvPr/>
          </p:nvGrpSpPr>
          <p:grpSpPr>
            <a:xfrm flipH="1">
              <a:off x="5133296" y="3300622"/>
              <a:ext cx="2800153" cy="1157044"/>
              <a:chOff x="3716775" y="1281300"/>
              <a:chExt cx="2412469" cy="2423636"/>
            </a:xfrm>
          </p:grpSpPr>
          <p:sp>
            <p:nvSpPr>
              <p:cNvPr id="307" name="Google Shape;307;p34"/>
              <p:cNvSpPr/>
              <p:nvPr/>
            </p:nvSpPr>
            <p:spPr>
              <a:xfrm>
                <a:off x="3716775" y="1281300"/>
                <a:ext cx="2412469" cy="2423636"/>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3799334" y="1359116"/>
                <a:ext cx="2226697" cy="2253674"/>
              </a:xfrm>
              <a:custGeom>
                <a:avLst/>
                <a:gdLst/>
                <a:ahLst/>
                <a:cxnLst/>
                <a:rect l="l" t="t" r="r" b="b"/>
                <a:pathLst>
                  <a:path w="45068" h="45614" fill="none" extrusionOk="0">
                    <a:moveTo>
                      <a:pt x="22566" y="45325"/>
                    </a:moveTo>
                    <a:cubicBezTo>
                      <a:pt x="34138" y="45614"/>
                      <a:pt x="45067" y="33592"/>
                      <a:pt x="45067" y="22791"/>
                    </a:cubicBezTo>
                    <a:cubicBezTo>
                      <a:pt x="45067" y="11541"/>
                      <a:pt x="34717" y="1"/>
                      <a:pt x="22566" y="258"/>
                    </a:cubicBezTo>
                    <a:cubicBezTo>
                      <a:pt x="10126" y="580"/>
                      <a:pt x="65" y="10255"/>
                      <a:pt x="33" y="22791"/>
                    </a:cubicBezTo>
                    <a:cubicBezTo>
                      <a:pt x="1" y="34846"/>
                      <a:pt x="10705" y="45035"/>
                      <a:pt x="22566" y="4532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3869245" y="1435352"/>
                <a:ext cx="2042457" cy="2066271"/>
              </a:xfrm>
              <a:custGeom>
                <a:avLst/>
                <a:gdLst/>
                <a:ahLst/>
                <a:cxnLst/>
                <a:rect l="l" t="t" r="r" b="b"/>
                <a:pathLst>
                  <a:path w="41339" h="41821" fill="none" extrusionOk="0">
                    <a:moveTo>
                      <a:pt x="32" y="20927"/>
                    </a:moveTo>
                    <a:cubicBezTo>
                      <a:pt x="65" y="9644"/>
                      <a:pt x="9451" y="547"/>
                      <a:pt x="20669" y="258"/>
                    </a:cubicBezTo>
                    <a:cubicBezTo>
                      <a:pt x="31663" y="1"/>
                      <a:pt x="41338" y="10801"/>
                      <a:pt x="41338" y="20927"/>
                    </a:cubicBezTo>
                    <a:cubicBezTo>
                      <a:pt x="41338" y="30635"/>
                      <a:pt x="31148" y="41821"/>
                      <a:pt x="20669" y="41564"/>
                    </a:cubicBezTo>
                    <a:cubicBezTo>
                      <a:pt x="9997" y="41307"/>
                      <a:pt x="0" y="31792"/>
                      <a:pt x="32" y="20927"/>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3926409" y="1513168"/>
                <a:ext cx="1858216" cy="1858265"/>
              </a:xfrm>
              <a:custGeom>
                <a:avLst/>
                <a:gdLst/>
                <a:ahLst/>
                <a:cxnLst/>
                <a:rect l="l" t="t" r="r" b="b"/>
                <a:pathLst>
                  <a:path w="37610" h="37611" fill="none" extrusionOk="0">
                    <a:moveTo>
                      <a:pt x="18837" y="37610"/>
                    </a:moveTo>
                    <a:cubicBezTo>
                      <a:pt x="28223" y="37610"/>
                      <a:pt x="37609" y="28095"/>
                      <a:pt x="37609" y="18838"/>
                    </a:cubicBezTo>
                    <a:cubicBezTo>
                      <a:pt x="37609" y="9259"/>
                      <a:pt x="28866" y="65"/>
                      <a:pt x="18837" y="65"/>
                    </a:cubicBezTo>
                    <a:cubicBezTo>
                      <a:pt x="8422" y="1"/>
                      <a:pt x="1" y="8455"/>
                      <a:pt x="65" y="18838"/>
                    </a:cubicBezTo>
                    <a:cubicBezTo>
                      <a:pt x="65" y="28931"/>
                      <a:pt x="8969" y="37610"/>
                      <a:pt x="18837" y="37610"/>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3977249" y="1576706"/>
                <a:ext cx="1670813" cy="1670813"/>
              </a:xfrm>
              <a:custGeom>
                <a:avLst/>
                <a:gdLst/>
                <a:ahLst/>
                <a:cxnLst/>
                <a:rect l="l" t="t" r="r" b="b"/>
                <a:pathLst>
                  <a:path w="33817" h="33817" fill="none" extrusionOk="0">
                    <a:moveTo>
                      <a:pt x="32" y="16909"/>
                    </a:moveTo>
                    <a:cubicBezTo>
                      <a:pt x="0" y="7587"/>
                      <a:pt x="7586" y="1"/>
                      <a:pt x="16908" y="33"/>
                    </a:cubicBezTo>
                    <a:cubicBezTo>
                      <a:pt x="25973" y="33"/>
                      <a:pt x="33816" y="8230"/>
                      <a:pt x="33784" y="16909"/>
                    </a:cubicBezTo>
                    <a:cubicBezTo>
                      <a:pt x="33784" y="25363"/>
                      <a:pt x="25459" y="33785"/>
                      <a:pt x="16908" y="33785"/>
                    </a:cubicBezTo>
                    <a:cubicBezTo>
                      <a:pt x="8036" y="33817"/>
                      <a:pt x="32" y="26038"/>
                      <a:pt x="32" y="16909"/>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020135" y="1633870"/>
                <a:ext cx="1484992" cy="1485041"/>
              </a:xfrm>
              <a:custGeom>
                <a:avLst/>
                <a:gdLst/>
                <a:ahLst/>
                <a:cxnLst/>
                <a:rect l="l" t="t" r="r" b="b"/>
                <a:pathLst>
                  <a:path w="30056" h="30057" fill="none" extrusionOk="0">
                    <a:moveTo>
                      <a:pt x="15076" y="30056"/>
                    </a:moveTo>
                    <a:cubicBezTo>
                      <a:pt x="22823" y="30056"/>
                      <a:pt x="30055" y="22727"/>
                      <a:pt x="30055" y="15045"/>
                    </a:cubicBezTo>
                    <a:cubicBezTo>
                      <a:pt x="30055" y="7169"/>
                      <a:pt x="23144" y="1"/>
                      <a:pt x="15044" y="33"/>
                    </a:cubicBezTo>
                    <a:cubicBezTo>
                      <a:pt x="6750" y="1"/>
                      <a:pt x="0" y="6719"/>
                      <a:pt x="32" y="15045"/>
                    </a:cubicBezTo>
                    <a:cubicBezTo>
                      <a:pt x="32" y="23209"/>
                      <a:pt x="7040" y="30056"/>
                      <a:pt x="15076" y="30056"/>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4061390" y="1683129"/>
                <a:ext cx="1299170" cy="1310287"/>
              </a:xfrm>
              <a:custGeom>
                <a:avLst/>
                <a:gdLst/>
                <a:ahLst/>
                <a:cxnLst/>
                <a:rect l="l" t="t" r="r" b="b"/>
                <a:pathLst>
                  <a:path w="26295" h="26520" fill="none" extrusionOk="0">
                    <a:moveTo>
                      <a:pt x="33" y="13244"/>
                    </a:moveTo>
                    <a:cubicBezTo>
                      <a:pt x="33" y="6236"/>
                      <a:pt x="6076" y="0"/>
                      <a:pt x="13148" y="129"/>
                    </a:cubicBezTo>
                    <a:cubicBezTo>
                      <a:pt x="19898" y="258"/>
                      <a:pt x="26295" y="6397"/>
                      <a:pt x="26295" y="13244"/>
                    </a:cubicBezTo>
                    <a:cubicBezTo>
                      <a:pt x="26295" y="20026"/>
                      <a:pt x="19866" y="26262"/>
                      <a:pt x="13148" y="26391"/>
                    </a:cubicBezTo>
                    <a:cubicBezTo>
                      <a:pt x="6140" y="26520"/>
                      <a:pt x="1" y="20187"/>
                      <a:pt x="33" y="13244"/>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101113" y="1729177"/>
                <a:ext cx="1111768" cy="1138793"/>
              </a:xfrm>
              <a:custGeom>
                <a:avLst/>
                <a:gdLst/>
                <a:ahLst/>
                <a:cxnLst/>
                <a:rect l="l" t="t" r="r" b="b"/>
                <a:pathLst>
                  <a:path w="22502" h="23049" fill="none" extrusionOk="0">
                    <a:moveTo>
                      <a:pt x="11251" y="22791"/>
                    </a:moveTo>
                    <a:cubicBezTo>
                      <a:pt x="17455" y="23048"/>
                      <a:pt x="22501" y="17166"/>
                      <a:pt x="22501" y="11540"/>
                    </a:cubicBezTo>
                    <a:cubicBezTo>
                      <a:pt x="22501" y="5915"/>
                      <a:pt x="17423" y="1"/>
                      <a:pt x="11251" y="290"/>
                    </a:cubicBezTo>
                    <a:cubicBezTo>
                      <a:pt x="5433" y="547"/>
                      <a:pt x="0" y="5497"/>
                      <a:pt x="0" y="11540"/>
                    </a:cubicBezTo>
                    <a:cubicBezTo>
                      <a:pt x="0" y="17552"/>
                      <a:pt x="5433" y="22534"/>
                      <a:pt x="11251" y="22791"/>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4139206" y="1795877"/>
                <a:ext cx="930738" cy="929157"/>
              </a:xfrm>
              <a:custGeom>
                <a:avLst/>
                <a:gdLst/>
                <a:ahLst/>
                <a:cxnLst/>
                <a:rect l="l" t="t" r="r" b="b"/>
                <a:pathLst>
                  <a:path w="18838" h="18806" fill="none" extrusionOk="0">
                    <a:moveTo>
                      <a:pt x="33" y="9387"/>
                    </a:moveTo>
                    <a:cubicBezTo>
                      <a:pt x="33" y="4469"/>
                      <a:pt x="4437" y="33"/>
                      <a:pt x="9419" y="1"/>
                    </a:cubicBezTo>
                    <a:cubicBezTo>
                      <a:pt x="14562" y="65"/>
                      <a:pt x="18741" y="4244"/>
                      <a:pt x="18805" y="9387"/>
                    </a:cubicBezTo>
                    <a:cubicBezTo>
                      <a:pt x="18837" y="14594"/>
                      <a:pt x="14627" y="18805"/>
                      <a:pt x="9419" y="18773"/>
                    </a:cubicBezTo>
                    <a:cubicBezTo>
                      <a:pt x="4212" y="18741"/>
                      <a:pt x="1" y="14337"/>
                      <a:pt x="33" y="9387"/>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183672" y="1851460"/>
                <a:ext cx="743336" cy="744917"/>
              </a:xfrm>
              <a:custGeom>
                <a:avLst/>
                <a:gdLst/>
                <a:ahLst/>
                <a:cxnLst/>
                <a:rect l="l" t="t" r="r" b="b"/>
                <a:pathLst>
                  <a:path w="15045" h="15077" fill="none" extrusionOk="0">
                    <a:moveTo>
                      <a:pt x="7523" y="15044"/>
                    </a:moveTo>
                    <a:cubicBezTo>
                      <a:pt x="11669" y="15077"/>
                      <a:pt x="15044" y="11701"/>
                      <a:pt x="15012" y="7555"/>
                    </a:cubicBezTo>
                    <a:cubicBezTo>
                      <a:pt x="15012" y="3440"/>
                      <a:pt x="11444" y="1"/>
                      <a:pt x="7523" y="33"/>
                    </a:cubicBezTo>
                    <a:cubicBezTo>
                      <a:pt x="3569" y="65"/>
                      <a:pt x="33" y="3697"/>
                      <a:pt x="1" y="7555"/>
                    </a:cubicBezTo>
                    <a:cubicBezTo>
                      <a:pt x="1" y="11380"/>
                      <a:pt x="3408" y="15012"/>
                      <a:pt x="7523" y="15044"/>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4207536" y="1888021"/>
                <a:ext cx="609886" cy="609886"/>
              </a:xfrm>
              <a:custGeom>
                <a:avLst/>
                <a:gdLst/>
                <a:ahLst/>
                <a:cxnLst/>
                <a:rect l="l" t="t" r="r" b="b"/>
                <a:pathLst>
                  <a:path w="12344" h="12344" fill="none" extrusionOk="0">
                    <a:moveTo>
                      <a:pt x="10158" y="2186"/>
                    </a:moveTo>
                    <a:cubicBezTo>
                      <a:pt x="12344" y="4404"/>
                      <a:pt x="12344" y="7940"/>
                      <a:pt x="10158" y="10158"/>
                    </a:cubicBezTo>
                    <a:cubicBezTo>
                      <a:pt x="7940" y="12344"/>
                      <a:pt x="4372" y="12344"/>
                      <a:pt x="2186" y="10158"/>
                    </a:cubicBezTo>
                    <a:cubicBezTo>
                      <a:pt x="0" y="7972"/>
                      <a:pt x="0" y="4404"/>
                      <a:pt x="2186" y="2186"/>
                    </a:cubicBezTo>
                    <a:cubicBezTo>
                      <a:pt x="4404" y="0"/>
                      <a:pt x="7940" y="0"/>
                      <a:pt x="10158" y="2186"/>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4274235" y="1964257"/>
                <a:ext cx="408205" cy="408205"/>
              </a:xfrm>
              <a:custGeom>
                <a:avLst/>
                <a:gdLst/>
                <a:ahLst/>
                <a:cxnLst/>
                <a:rect l="l" t="t" r="r" b="b"/>
                <a:pathLst>
                  <a:path w="8262" h="8262" fill="none" extrusionOk="0">
                    <a:moveTo>
                      <a:pt x="6783" y="1479"/>
                    </a:moveTo>
                    <a:cubicBezTo>
                      <a:pt x="8261" y="2957"/>
                      <a:pt x="8261" y="5336"/>
                      <a:pt x="6783" y="6782"/>
                    </a:cubicBezTo>
                    <a:cubicBezTo>
                      <a:pt x="5304" y="8261"/>
                      <a:pt x="2957" y="8261"/>
                      <a:pt x="1479" y="6782"/>
                    </a:cubicBezTo>
                    <a:cubicBezTo>
                      <a:pt x="0" y="5336"/>
                      <a:pt x="32" y="2957"/>
                      <a:pt x="1479" y="1479"/>
                    </a:cubicBezTo>
                    <a:cubicBezTo>
                      <a:pt x="2957" y="0"/>
                      <a:pt x="5336" y="0"/>
                      <a:pt x="6783" y="1479"/>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4364749" y="2059514"/>
                <a:ext cx="184290" cy="185871"/>
              </a:xfrm>
              <a:custGeom>
                <a:avLst/>
                <a:gdLst/>
                <a:ahLst/>
                <a:cxnLst/>
                <a:rect l="l" t="t" r="r" b="b"/>
                <a:pathLst>
                  <a:path w="3730" h="3762" fill="none" extrusionOk="0">
                    <a:moveTo>
                      <a:pt x="0" y="1897"/>
                    </a:moveTo>
                    <a:cubicBezTo>
                      <a:pt x="0" y="869"/>
                      <a:pt x="836" y="33"/>
                      <a:pt x="1865" y="1"/>
                    </a:cubicBezTo>
                    <a:cubicBezTo>
                      <a:pt x="2893" y="33"/>
                      <a:pt x="3729" y="869"/>
                      <a:pt x="3729" y="1897"/>
                    </a:cubicBezTo>
                    <a:cubicBezTo>
                      <a:pt x="3729" y="2926"/>
                      <a:pt x="2893" y="3762"/>
                      <a:pt x="1865" y="3762"/>
                    </a:cubicBezTo>
                    <a:cubicBezTo>
                      <a:pt x="836" y="3762"/>
                      <a:pt x="0" y="2926"/>
                      <a:pt x="0" y="1897"/>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4448939" y="2146866"/>
                <a:ext cx="473324" cy="1550111"/>
              </a:xfrm>
              <a:custGeom>
                <a:avLst/>
                <a:gdLst/>
                <a:ahLst/>
                <a:cxnLst/>
                <a:rect l="l" t="t" r="r" b="b"/>
                <a:pathLst>
                  <a:path w="9580" h="31374" fill="none" extrusionOk="0">
                    <a:moveTo>
                      <a:pt x="0" y="1"/>
                    </a:moveTo>
                    <a:cubicBezTo>
                      <a:pt x="675" y="11090"/>
                      <a:pt x="8840" y="20284"/>
                      <a:pt x="9579" y="31374"/>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4256745" y="2146866"/>
                <a:ext cx="204942" cy="1380199"/>
              </a:xfrm>
              <a:custGeom>
                <a:avLst/>
                <a:gdLst/>
                <a:ahLst/>
                <a:cxnLst/>
                <a:rect l="l" t="t" r="r" b="b"/>
                <a:pathLst>
                  <a:path w="4148" h="27935" fill="none" extrusionOk="0">
                    <a:moveTo>
                      <a:pt x="3890" y="1"/>
                    </a:moveTo>
                    <a:cubicBezTo>
                      <a:pt x="1" y="8615"/>
                      <a:pt x="4147" y="18934"/>
                      <a:pt x="1029" y="27934"/>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3866083" y="2146866"/>
                <a:ext cx="582910" cy="938693"/>
              </a:xfrm>
              <a:custGeom>
                <a:avLst/>
                <a:gdLst/>
                <a:ahLst/>
                <a:cxnLst/>
                <a:rect l="l" t="t" r="r" b="b"/>
                <a:pathLst>
                  <a:path w="11798" h="18999" fill="none" extrusionOk="0">
                    <a:moveTo>
                      <a:pt x="11797" y="1"/>
                    </a:moveTo>
                    <a:cubicBezTo>
                      <a:pt x="6461" y="5658"/>
                      <a:pt x="5175" y="13116"/>
                      <a:pt x="0" y="18998"/>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716775" y="2146866"/>
                <a:ext cx="732219" cy="344667"/>
              </a:xfrm>
              <a:custGeom>
                <a:avLst/>
                <a:gdLst/>
                <a:ahLst/>
                <a:cxnLst/>
                <a:rect l="l" t="t" r="r" b="b"/>
                <a:pathLst>
                  <a:path w="14820" h="6976" fill="none" extrusionOk="0">
                    <a:moveTo>
                      <a:pt x="14819" y="1"/>
                    </a:moveTo>
                    <a:cubicBezTo>
                      <a:pt x="8776" y="1544"/>
                      <a:pt x="6011" y="5401"/>
                      <a:pt x="0" y="6976"/>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3866083" y="1880067"/>
                <a:ext cx="582910" cy="266850"/>
              </a:xfrm>
              <a:custGeom>
                <a:avLst/>
                <a:gdLst/>
                <a:ahLst/>
                <a:cxnLst/>
                <a:rect l="l" t="t" r="r" b="b"/>
                <a:pathLst>
                  <a:path w="11798" h="5401" fill="none" extrusionOk="0">
                    <a:moveTo>
                      <a:pt x="11797" y="5401"/>
                    </a:moveTo>
                    <a:cubicBezTo>
                      <a:pt x="7875" y="3472"/>
                      <a:pt x="3922" y="1929"/>
                      <a:pt x="0" y="0"/>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4307585" y="1438563"/>
                <a:ext cx="141404" cy="708355"/>
              </a:xfrm>
              <a:custGeom>
                <a:avLst/>
                <a:gdLst/>
                <a:ahLst/>
                <a:cxnLst/>
                <a:rect l="l" t="t" r="r" b="b"/>
                <a:pathLst>
                  <a:path w="2862" h="14337" fill="none" extrusionOk="0">
                    <a:moveTo>
                      <a:pt x="2861" y="14337"/>
                    </a:moveTo>
                    <a:cubicBezTo>
                      <a:pt x="1190" y="9419"/>
                      <a:pt x="1640" y="4983"/>
                      <a:pt x="0" y="0"/>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448939" y="1286093"/>
                <a:ext cx="473324" cy="860827"/>
              </a:xfrm>
              <a:custGeom>
                <a:avLst/>
                <a:gdLst/>
                <a:ahLst/>
                <a:cxnLst/>
                <a:rect l="l" t="t" r="r" b="b"/>
                <a:pathLst>
                  <a:path w="9580" h="17423" fill="none" extrusionOk="0">
                    <a:moveTo>
                      <a:pt x="0" y="17423"/>
                    </a:moveTo>
                    <a:cubicBezTo>
                      <a:pt x="1832" y="10383"/>
                      <a:pt x="7683" y="7008"/>
                      <a:pt x="9579" y="0"/>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4448939" y="1438563"/>
                <a:ext cx="1064089" cy="708355"/>
              </a:xfrm>
              <a:custGeom>
                <a:avLst/>
                <a:gdLst/>
                <a:ahLst/>
                <a:cxnLst/>
                <a:rect l="l" t="t" r="r" b="b"/>
                <a:pathLst>
                  <a:path w="21537" h="14337" fill="none" extrusionOk="0">
                    <a:moveTo>
                      <a:pt x="0" y="14337"/>
                    </a:moveTo>
                    <a:cubicBezTo>
                      <a:pt x="6204" y="8036"/>
                      <a:pt x="15011" y="6075"/>
                      <a:pt x="21537" y="0"/>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4448939" y="1880067"/>
                <a:ext cx="1505595" cy="266850"/>
              </a:xfrm>
              <a:custGeom>
                <a:avLst/>
                <a:gdLst/>
                <a:ahLst/>
                <a:cxnLst/>
                <a:rect l="l" t="t" r="r" b="b"/>
                <a:pathLst>
                  <a:path w="30473" h="5401" fill="none" extrusionOk="0">
                    <a:moveTo>
                      <a:pt x="0" y="5401"/>
                    </a:moveTo>
                    <a:cubicBezTo>
                      <a:pt x="9418" y="1125"/>
                      <a:pt x="20701" y="3601"/>
                      <a:pt x="30473" y="0"/>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4448939" y="2146866"/>
                <a:ext cx="1678719" cy="344667"/>
              </a:xfrm>
              <a:custGeom>
                <a:avLst/>
                <a:gdLst/>
                <a:ahLst/>
                <a:cxnLst/>
                <a:rect l="l" t="t" r="r" b="b"/>
                <a:pathLst>
                  <a:path w="33977" h="6976" fill="none" extrusionOk="0">
                    <a:moveTo>
                      <a:pt x="0" y="1"/>
                    </a:moveTo>
                    <a:cubicBezTo>
                      <a:pt x="11636" y="547"/>
                      <a:pt x="22340" y="6397"/>
                      <a:pt x="33977" y="6976"/>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4448939" y="2146866"/>
                <a:ext cx="1505595" cy="938693"/>
              </a:xfrm>
              <a:custGeom>
                <a:avLst/>
                <a:gdLst/>
                <a:ahLst/>
                <a:cxnLst/>
                <a:rect l="l" t="t" r="r" b="b"/>
                <a:pathLst>
                  <a:path w="30473" h="18999" fill="none" extrusionOk="0">
                    <a:moveTo>
                      <a:pt x="0" y="1"/>
                    </a:moveTo>
                    <a:cubicBezTo>
                      <a:pt x="10286" y="6076"/>
                      <a:pt x="20219" y="12826"/>
                      <a:pt x="30473" y="18998"/>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448939" y="2146866"/>
                <a:ext cx="1064089" cy="1380199"/>
              </a:xfrm>
              <a:custGeom>
                <a:avLst/>
                <a:gdLst/>
                <a:ahLst/>
                <a:cxnLst/>
                <a:rect l="l" t="t" r="r" b="b"/>
                <a:pathLst>
                  <a:path w="21537" h="27935" fill="none" extrusionOk="0">
                    <a:moveTo>
                      <a:pt x="0" y="1"/>
                    </a:moveTo>
                    <a:cubicBezTo>
                      <a:pt x="6268" y="9965"/>
                      <a:pt x="14979" y="18162"/>
                      <a:pt x="21537" y="27934"/>
                    </a:cubicBezTo>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4"/>
            <p:cNvGrpSpPr/>
            <p:nvPr/>
          </p:nvGrpSpPr>
          <p:grpSpPr>
            <a:xfrm rot="1392999">
              <a:off x="5268545" y="1335189"/>
              <a:ext cx="2800100" cy="1722060"/>
              <a:chOff x="2801760" y="1458959"/>
              <a:chExt cx="2800164" cy="1722099"/>
            </a:xfrm>
          </p:grpSpPr>
          <p:sp>
            <p:nvSpPr>
              <p:cNvPr id="333" name="Google Shape;333;p34"/>
              <p:cNvSpPr/>
              <p:nvPr/>
            </p:nvSpPr>
            <p:spPr>
              <a:xfrm flipH="1">
                <a:off x="2801760" y="2023997"/>
                <a:ext cx="2800164" cy="1157061"/>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flipH="1">
                <a:off x="2801760" y="1882737"/>
                <a:ext cx="2800164" cy="1157061"/>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flipH="1">
                <a:off x="2801760" y="1741478"/>
                <a:ext cx="2800164" cy="1157061"/>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flipH="1">
                <a:off x="2801760" y="1600218"/>
                <a:ext cx="2800164" cy="1157061"/>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flipH="1">
                <a:off x="2801760" y="1458959"/>
                <a:ext cx="2800164" cy="1157061"/>
              </a:xfrm>
              <a:custGeom>
                <a:avLst/>
                <a:gdLst/>
                <a:ahLst/>
                <a:cxnLst/>
                <a:rect l="l" t="t" r="r" b="b"/>
                <a:pathLst>
                  <a:path w="48828" h="49054" fill="none" extrusionOk="0">
                    <a:moveTo>
                      <a:pt x="0" y="24495"/>
                    </a:moveTo>
                    <a:cubicBezTo>
                      <a:pt x="0" y="10898"/>
                      <a:pt x="10672" y="1"/>
                      <a:pt x="24398" y="97"/>
                    </a:cubicBezTo>
                    <a:cubicBezTo>
                      <a:pt x="37192" y="226"/>
                      <a:pt x="48764" y="11637"/>
                      <a:pt x="48796" y="24495"/>
                    </a:cubicBezTo>
                    <a:cubicBezTo>
                      <a:pt x="48828" y="36871"/>
                      <a:pt x="36677" y="48764"/>
                      <a:pt x="24398" y="48893"/>
                    </a:cubicBezTo>
                    <a:cubicBezTo>
                      <a:pt x="11187" y="49053"/>
                      <a:pt x="0" y="37578"/>
                      <a:pt x="0" y="24495"/>
                    </a:cubicBezTo>
                    <a:close/>
                  </a:path>
                </a:pathLst>
              </a:custGeom>
              <a:noFill/>
              <a:ln w="7225" cap="flat" cmpd="sng">
                <a:solidFill>
                  <a:schemeClr val="dk1"/>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4"/>
            <p:cNvSpPr/>
            <p:nvPr/>
          </p:nvSpPr>
          <p:spPr>
            <a:xfrm rot="10800000">
              <a:off x="6367410" y="1483847"/>
              <a:ext cx="863400" cy="8634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4"/>
            <p:cNvGrpSpPr/>
            <p:nvPr/>
          </p:nvGrpSpPr>
          <p:grpSpPr>
            <a:xfrm>
              <a:off x="5331615" y="1006875"/>
              <a:ext cx="2448240" cy="2746800"/>
              <a:chOff x="5331615" y="1006875"/>
              <a:chExt cx="2448240" cy="2746800"/>
            </a:xfrm>
          </p:grpSpPr>
          <p:sp>
            <p:nvSpPr>
              <p:cNvPr id="340" name="Google Shape;340;p34"/>
              <p:cNvSpPr/>
              <p:nvPr/>
            </p:nvSpPr>
            <p:spPr>
              <a:xfrm>
                <a:off x="5331615" y="2882772"/>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flipH="1">
                <a:off x="5467326" y="100687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7609154" y="1277924"/>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T-test for difference of means</a:t>
            </a:r>
            <a:endParaRPr dirty="0"/>
          </a:p>
        </p:txBody>
      </p:sp>
      <p:grpSp>
        <p:nvGrpSpPr>
          <p:cNvPr id="1237" name="Google Shape;1237;p53"/>
          <p:cNvGrpSpPr/>
          <p:nvPr/>
        </p:nvGrpSpPr>
        <p:grpSpPr>
          <a:xfrm>
            <a:off x="6156680" y="1365399"/>
            <a:ext cx="2225400" cy="2746809"/>
            <a:chOff x="6156680" y="1365399"/>
            <a:chExt cx="2225400" cy="2746809"/>
          </a:xfrm>
        </p:grpSpPr>
        <p:sp>
          <p:nvSpPr>
            <p:cNvPr id="1238" name="Google Shape;1238;p53"/>
            <p:cNvSpPr/>
            <p:nvPr/>
          </p:nvSpPr>
          <p:spPr>
            <a:xfrm>
              <a:off x="615668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6787229" y="1365399"/>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3"/>
          <p:cNvGrpSpPr/>
          <p:nvPr/>
        </p:nvGrpSpPr>
        <p:grpSpPr>
          <a:xfrm>
            <a:off x="714304" y="1365407"/>
            <a:ext cx="2404289" cy="2877893"/>
            <a:chOff x="714304" y="1365407"/>
            <a:chExt cx="2404289" cy="2877893"/>
          </a:xfrm>
        </p:grpSpPr>
        <p:sp>
          <p:nvSpPr>
            <p:cNvPr id="1241" name="Google Shape;1241;p53"/>
            <p:cNvSpPr/>
            <p:nvPr/>
          </p:nvSpPr>
          <p:spPr>
            <a:xfrm>
              <a:off x="76193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2848290" y="397299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14304" y="2137674"/>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53"/>
          <p:cNvGrpSpPr/>
          <p:nvPr/>
        </p:nvGrpSpPr>
        <p:grpSpPr>
          <a:xfrm>
            <a:off x="3393663" y="1365400"/>
            <a:ext cx="2364100" cy="2746800"/>
            <a:chOff x="714301" y="1455525"/>
            <a:chExt cx="2364100" cy="2746800"/>
          </a:xfrm>
        </p:grpSpPr>
        <p:sp>
          <p:nvSpPr>
            <p:cNvPr id="1245" name="Google Shape;1245;p53"/>
            <p:cNvSpPr/>
            <p:nvPr/>
          </p:nvSpPr>
          <p:spPr>
            <a:xfrm flipH="1">
              <a:off x="714301" y="14555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2808098" y="36322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53"/>
          <p:cNvSpPr txBox="1"/>
          <p:nvPr/>
        </p:nvSpPr>
        <p:spPr>
          <a:xfrm>
            <a:off x="998806" y="2625700"/>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total </a:t>
            </a:r>
            <a:r>
              <a:rPr lang="es-CO" dirty="0" err="1">
                <a:solidFill>
                  <a:schemeClr val="dk1"/>
                </a:solidFill>
                <a:latin typeface="Abril Fatface"/>
                <a:ea typeface="Abril Fatface"/>
                <a:cs typeface="Abril Fatface"/>
                <a:sym typeface="Abril Fatface"/>
              </a:rPr>
              <a:t>earnings</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is</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higher</a:t>
            </a:r>
            <a:r>
              <a:rPr lang="es-CO" dirty="0">
                <a:solidFill>
                  <a:schemeClr val="dk1"/>
                </a:solidFill>
                <a:latin typeface="Abril Fatface"/>
                <a:ea typeface="Abril Fatface"/>
                <a:cs typeface="Abril Fatface"/>
                <a:sym typeface="Abril Fatface"/>
              </a:rPr>
              <a:t> in </a:t>
            </a: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taken</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group</a:t>
            </a:r>
            <a:r>
              <a:rPr lang="es-CO"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dirty="0">
                <a:solidFill>
                  <a:schemeClr val="dk1"/>
                </a:solidFill>
                <a:latin typeface="Abril Fatface"/>
                <a:ea typeface="Abril Fatface"/>
                <a:cs typeface="Abril Fatface"/>
                <a:sym typeface="Abril Fatface"/>
              </a:rPr>
              <a:t>P-</a:t>
            </a:r>
            <a:r>
              <a:rPr lang="es-CO" dirty="0" err="1">
                <a:solidFill>
                  <a:schemeClr val="dk1"/>
                </a:solidFill>
                <a:latin typeface="Abril Fatface"/>
                <a:ea typeface="Abril Fatface"/>
                <a:cs typeface="Abril Fatface"/>
                <a:sym typeface="Abril Fatface"/>
              </a:rPr>
              <a:t>value</a:t>
            </a:r>
            <a:r>
              <a:rPr lang="es-CO" dirty="0">
                <a:solidFill>
                  <a:schemeClr val="dk1"/>
                </a:solidFill>
                <a:latin typeface="Abril Fatface"/>
                <a:ea typeface="Abril Fatface"/>
                <a:cs typeface="Abril Fatface"/>
                <a:sym typeface="Abril Fatface"/>
              </a:rPr>
              <a:t> = 2.3e-55</a:t>
            </a:r>
            <a:endParaRPr dirty="0">
              <a:solidFill>
                <a:schemeClr val="dk1"/>
              </a:solidFill>
              <a:latin typeface="Abril Fatface"/>
              <a:ea typeface="Abril Fatface"/>
              <a:cs typeface="Abril Fatface"/>
              <a:sym typeface="Abril Fatface"/>
            </a:endParaRPr>
          </a:p>
        </p:txBody>
      </p:sp>
      <p:pic>
        <p:nvPicPr>
          <p:cNvPr id="3" name="Imagen 2">
            <a:extLst>
              <a:ext uri="{FF2B5EF4-FFF2-40B4-BE49-F238E27FC236}">
                <a16:creationId xmlns:a16="http://schemas.microsoft.com/office/drawing/2014/main" id="{0F092539-7ABB-19EC-D4DF-21316A17E619}"/>
              </a:ext>
            </a:extLst>
          </p:cNvPr>
          <p:cNvPicPr>
            <a:picLocks noChangeAspect="1"/>
          </p:cNvPicPr>
          <p:nvPr/>
        </p:nvPicPr>
        <p:blipFill>
          <a:blip r:embed="rId3"/>
          <a:stretch>
            <a:fillRect/>
          </a:stretch>
        </p:blipFill>
        <p:spPr>
          <a:xfrm>
            <a:off x="1393971" y="1621780"/>
            <a:ext cx="977201" cy="977201"/>
          </a:xfrm>
          <a:prstGeom prst="rect">
            <a:avLst/>
          </a:prstGeom>
        </p:spPr>
      </p:pic>
      <p:pic>
        <p:nvPicPr>
          <p:cNvPr id="11" name="Imagen 10">
            <a:extLst>
              <a:ext uri="{FF2B5EF4-FFF2-40B4-BE49-F238E27FC236}">
                <a16:creationId xmlns:a16="http://schemas.microsoft.com/office/drawing/2014/main" id="{9F8731EF-ADA2-F18D-F40E-2E64257E3EE2}"/>
              </a:ext>
            </a:extLst>
          </p:cNvPr>
          <p:cNvPicPr>
            <a:picLocks noChangeAspect="1"/>
          </p:cNvPicPr>
          <p:nvPr/>
        </p:nvPicPr>
        <p:blipFill>
          <a:blip r:embed="rId4"/>
          <a:stretch>
            <a:fillRect/>
          </a:stretch>
        </p:blipFill>
        <p:spPr>
          <a:xfrm>
            <a:off x="4084260" y="1715571"/>
            <a:ext cx="844206" cy="844206"/>
          </a:xfrm>
          <a:prstGeom prst="rect">
            <a:avLst/>
          </a:prstGeom>
        </p:spPr>
      </p:pic>
      <p:sp>
        <p:nvSpPr>
          <p:cNvPr id="12" name="Google Shape;1252;p53">
            <a:extLst>
              <a:ext uri="{FF2B5EF4-FFF2-40B4-BE49-F238E27FC236}">
                <a16:creationId xmlns:a16="http://schemas.microsoft.com/office/drawing/2014/main" id="{73D64B04-8A12-AFAC-6CB2-5FFF00694E68}"/>
              </a:ext>
            </a:extLst>
          </p:cNvPr>
          <p:cNvSpPr txBox="1"/>
          <p:nvPr/>
        </p:nvSpPr>
        <p:spPr>
          <a:xfrm>
            <a:off x="6349508" y="2598981"/>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difference</a:t>
            </a:r>
            <a:r>
              <a:rPr lang="es-CO" dirty="0">
                <a:solidFill>
                  <a:schemeClr val="dk1"/>
                </a:solidFill>
                <a:latin typeface="Abril Fatface"/>
                <a:ea typeface="Abril Fatface"/>
                <a:cs typeface="Abril Fatface"/>
                <a:sym typeface="Abril Fatface"/>
              </a:rPr>
              <a:t> in </a:t>
            </a:r>
            <a:r>
              <a:rPr lang="es-CO" dirty="0" err="1">
                <a:solidFill>
                  <a:schemeClr val="dk1"/>
                </a:solidFill>
                <a:latin typeface="Abril Fatface"/>
                <a:ea typeface="Abril Fatface"/>
                <a:cs typeface="Abril Fatface"/>
                <a:sym typeface="Abril Fatface"/>
              </a:rPr>
              <a:t>altitude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is</a:t>
            </a:r>
            <a:r>
              <a:rPr lang="es-CO" dirty="0">
                <a:solidFill>
                  <a:schemeClr val="dk1"/>
                </a:solidFill>
                <a:latin typeface="Abril Fatface"/>
                <a:ea typeface="Abril Fatface"/>
                <a:cs typeface="Abril Fatface"/>
                <a:sym typeface="Abril Fatface"/>
              </a:rPr>
              <a:t> positive and </a:t>
            </a:r>
            <a:r>
              <a:rPr lang="es-CO" dirty="0" err="1">
                <a:solidFill>
                  <a:schemeClr val="dk1"/>
                </a:solidFill>
                <a:latin typeface="Abril Fatface"/>
                <a:ea typeface="Abril Fatface"/>
                <a:cs typeface="Abril Fatface"/>
                <a:sym typeface="Abril Fatface"/>
              </a:rPr>
              <a:t>higher</a:t>
            </a:r>
            <a:r>
              <a:rPr lang="es-CO" dirty="0">
                <a:solidFill>
                  <a:schemeClr val="dk1"/>
                </a:solidFill>
                <a:latin typeface="Abril Fatface"/>
                <a:ea typeface="Abril Fatface"/>
                <a:cs typeface="Abril Fatface"/>
                <a:sym typeface="Abril Fatface"/>
              </a:rPr>
              <a:t> in </a:t>
            </a: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taken</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group</a:t>
            </a:r>
            <a:endParaRPr lang="es-CO" dirty="0">
              <a:solidFill>
                <a:schemeClr val="dk1"/>
              </a:solidFill>
              <a:latin typeface="Abril Fatface"/>
              <a:ea typeface="Abril Fatface"/>
              <a:cs typeface="Abril Fatface"/>
              <a:sym typeface="Abril Fatface"/>
            </a:endParaRPr>
          </a:p>
          <a:p>
            <a:pPr marL="0" lvl="0" indent="0" algn="ctr" rtl="0">
              <a:spcBef>
                <a:spcPts val="0"/>
              </a:spcBef>
              <a:spcAft>
                <a:spcPts val="0"/>
              </a:spcAft>
              <a:buNone/>
            </a:pPr>
            <a:r>
              <a:rPr lang="es-CO" dirty="0">
                <a:solidFill>
                  <a:schemeClr val="dk1"/>
                </a:solidFill>
                <a:latin typeface="Abril Fatface"/>
                <a:ea typeface="Abril Fatface"/>
                <a:cs typeface="Abril Fatface"/>
                <a:sym typeface="Abril Fatface"/>
              </a:rPr>
              <a:t>P-</a:t>
            </a:r>
            <a:r>
              <a:rPr lang="es-CO" dirty="0" err="1">
                <a:solidFill>
                  <a:schemeClr val="dk1"/>
                </a:solidFill>
                <a:latin typeface="Abril Fatface"/>
                <a:ea typeface="Abril Fatface"/>
                <a:cs typeface="Abril Fatface"/>
                <a:sym typeface="Abril Fatface"/>
              </a:rPr>
              <a:t>value</a:t>
            </a:r>
            <a:r>
              <a:rPr lang="es-CO" dirty="0">
                <a:solidFill>
                  <a:schemeClr val="dk1"/>
                </a:solidFill>
                <a:latin typeface="Abril Fatface"/>
                <a:ea typeface="Abril Fatface"/>
                <a:cs typeface="Abril Fatface"/>
                <a:sym typeface="Abril Fatface"/>
              </a:rPr>
              <a:t> = 1.1e-5</a:t>
            </a:r>
            <a:endParaRPr dirty="0">
              <a:solidFill>
                <a:schemeClr val="dk1"/>
              </a:solidFill>
              <a:latin typeface="Abril Fatface"/>
              <a:ea typeface="Abril Fatface"/>
              <a:cs typeface="Abril Fatface"/>
              <a:sym typeface="Abril Fatface"/>
            </a:endParaRPr>
          </a:p>
        </p:txBody>
      </p:sp>
      <p:pic>
        <p:nvPicPr>
          <p:cNvPr id="14" name="Imagen 13">
            <a:extLst>
              <a:ext uri="{FF2B5EF4-FFF2-40B4-BE49-F238E27FC236}">
                <a16:creationId xmlns:a16="http://schemas.microsoft.com/office/drawing/2014/main" id="{B7969F13-97C1-9692-E3DC-904710949691}"/>
              </a:ext>
            </a:extLst>
          </p:cNvPr>
          <p:cNvPicPr>
            <a:picLocks noChangeAspect="1"/>
          </p:cNvPicPr>
          <p:nvPr/>
        </p:nvPicPr>
        <p:blipFill>
          <a:blip r:embed="rId5"/>
          <a:stretch>
            <a:fillRect/>
          </a:stretch>
        </p:blipFill>
        <p:spPr>
          <a:xfrm>
            <a:off x="6700480" y="1576151"/>
            <a:ext cx="1049549" cy="1049549"/>
          </a:xfrm>
          <a:prstGeom prst="rect">
            <a:avLst/>
          </a:prstGeom>
        </p:spPr>
      </p:pic>
      <p:sp>
        <p:nvSpPr>
          <p:cNvPr id="15" name="Google Shape;1252;p53">
            <a:extLst>
              <a:ext uri="{FF2B5EF4-FFF2-40B4-BE49-F238E27FC236}">
                <a16:creationId xmlns:a16="http://schemas.microsoft.com/office/drawing/2014/main" id="{E5C50F4B-1192-A0A4-6526-B80808FF02CF}"/>
              </a:ext>
            </a:extLst>
          </p:cNvPr>
          <p:cNvSpPr txBox="1"/>
          <p:nvPr/>
        </p:nvSpPr>
        <p:spPr>
          <a:xfrm>
            <a:off x="3586501" y="2625350"/>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total </a:t>
            </a:r>
            <a:r>
              <a:rPr lang="es-CO" dirty="0" err="1">
                <a:solidFill>
                  <a:schemeClr val="dk1"/>
                </a:solidFill>
                <a:latin typeface="Abril Fatface"/>
                <a:ea typeface="Abril Fatface"/>
                <a:cs typeface="Abril Fatface"/>
                <a:sym typeface="Abril Fatface"/>
              </a:rPr>
              <a:t>distance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is</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lower</a:t>
            </a:r>
            <a:r>
              <a:rPr lang="es-CO" dirty="0">
                <a:solidFill>
                  <a:schemeClr val="dk1"/>
                </a:solidFill>
                <a:latin typeface="Abril Fatface"/>
                <a:ea typeface="Abril Fatface"/>
                <a:cs typeface="Abril Fatface"/>
                <a:sym typeface="Abril Fatface"/>
              </a:rPr>
              <a:t> in </a:t>
            </a:r>
            <a:r>
              <a:rPr lang="es-CO" dirty="0" err="1">
                <a:solidFill>
                  <a:schemeClr val="dk1"/>
                </a:solidFill>
                <a:latin typeface="Abril Fatface"/>
                <a:ea typeface="Abril Fatface"/>
                <a:cs typeface="Abril Fatface"/>
                <a:sym typeface="Abril Fatface"/>
              </a:rPr>
              <a:t>the</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taken</a:t>
            </a:r>
            <a:r>
              <a:rPr lang="es-CO" dirty="0">
                <a:solidFill>
                  <a:schemeClr val="dk1"/>
                </a:solidFill>
                <a:latin typeface="Abril Fatface"/>
                <a:ea typeface="Abril Fatface"/>
                <a:cs typeface="Abril Fatface"/>
                <a:sym typeface="Abril Fatface"/>
              </a:rPr>
              <a:t>’ </a:t>
            </a:r>
            <a:r>
              <a:rPr lang="es-CO" dirty="0" err="1">
                <a:solidFill>
                  <a:schemeClr val="dk1"/>
                </a:solidFill>
                <a:latin typeface="Abril Fatface"/>
                <a:ea typeface="Abril Fatface"/>
                <a:cs typeface="Abril Fatface"/>
                <a:sym typeface="Abril Fatface"/>
              </a:rPr>
              <a:t>group</a:t>
            </a:r>
            <a:r>
              <a:rPr lang="es-CO"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dirty="0">
                <a:solidFill>
                  <a:schemeClr val="dk1"/>
                </a:solidFill>
                <a:latin typeface="Abril Fatface"/>
                <a:ea typeface="Abril Fatface"/>
                <a:cs typeface="Abril Fatface"/>
                <a:sym typeface="Abril Fatface"/>
              </a:rPr>
              <a:t>P-</a:t>
            </a:r>
            <a:r>
              <a:rPr lang="es-CO" dirty="0" err="1">
                <a:solidFill>
                  <a:schemeClr val="dk1"/>
                </a:solidFill>
                <a:latin typeface="Abril Fatface"/>
                <a:ea typeface="Abril Fatface"/>
                <a:cs typeface="Abril Fatface"/>
                <a:sym typeface="Abril Fatface"/>
              </a:rPr>
              <a:t>value</a:t>
            </a:r>
            <a:r>
              <a:rPr lang="es-CO" dirty="0">
                <a:solidFill>
                  <a:schemeClr val="dk1"/>
                </a:solidFill>
                <a:latin typeface="Abril Fatface"/>
                <a:ea typeface="Abril Fatface"/>
                <a:cs typeface="Abril Fatface"/>
                <a:sym typeface="Abril Fatface"/>
              </a:rPr>
              <a:t> = 1</a:t>
            </a:r>
            <a:endParaRPr dirty="0">
              <a:solidFill>
                <a:schemeClr val="dk1"/>
              </a:solidFill>
              <a:latin typeface="Abril Fatface"/>
              <a:ea typeface="Abril Fatface"/>
              <a:cs typeface="Abril Fatface"/>
              <a:sym typeface="Abril Fat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Google Shape;640;p39">
            <a:extLst>
              <a:ext uri="{FF2B5EF4-FFF2-40B4-BE49-F238E27FC236}">
                <a16:creationId xmlns:a16="http://schemas.microsoft.com/office/drawing/2014/main" id="{D7C5A10B-52B7-CE52-7163-F6DF78FA7222}"/>
              </a:ext>
            </a:extLst>
          </p:cNvPr>
          <p:cNvSpPr txBox="1">
            <a:spLocks/>
          </p:cNvSpPr>
          <p:nvPr/>
        </p:nvSpPr>
        <p:spPr>
          <a:xfrm>
            <a:off x="5801773" y="3853042"/>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2800" dirty="0" err="1">
                <a:solidFill>
                  <a:schemeClr val="bg1">
                    <a:lumMod val="10000"/>
                  </a:schemeClr>
                </a:solidFill>
              </a:rPr>
              <a:t>Experiment</a:t>
            </a:r>
            <a:endParaRPr lang="es-CO" sz="2800" dirty="0">
              <a:solidFill>
                <a:schemeClr val="bg1">
                  <a:lumMod val="10000"/>
                </a:schemeClr>
              </a:solidFill>
            </a:endParaRPr>
          </a:p>
        </p:txBody>
      </p:sp>
      <p:sp>
        <p:nvSpPr>
          <p:cNvPr id="8" name="Google Shape;348;p35">
            <a:extLst>
              <a:ext uri="{FF2B5EF4-FFF2-40B4-BE49-F238E27FC236}">
                <a16:creationId xmlns:a16="http://schemas.microsoft.com/office/drawing/2014/main" id="{6CF98615-5360-E2CB-D35B-BC1A54877C10}"/>
              </a:ext>
            </a:extLst>
          </p:cNvPr>
          <p:cNvSpPr/>
          <p:nvPr/>
        </p:nvSpPr>
        <p:spPr>
          <a:xfrm>
            <a:off x="7798274" y="3853042"/>
            <a:ext cx="914399" cy="884664"/>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0;p35">
            <a:extLst>
              <a:ext uri="{FF2B5EF4-FFF2-40B4-BE49-F238E27FC236}">
                <a16:creationId xmlns:a16="http://schemas.microsoft.com/office/drawing/2014/main" id="{B1728B19-DA0F-7EBF-7CCF-9E60DED98895}"/>
              </a:ext>
            </a:extLst>
          </p:cNvPr>
          <p:cNvSpPr txBox="1">
            <a:spLocks/>
          </p:cNvSpPr>
          <p:nvPr/>
        </p:nvSpPr>
        <p:spPr>
          <a:xfrm>
            <a:off x="7910311" y="4018239"/>
            <a:ext cx="675600" cy="46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bg1"/>
                </a:solidFill>
                <a:latin typeface="Abril Fatface" panose="020F0502020204030204" pitchFamily="2" charset="0"/>
              </a:rPr>
              <a:t>04</a:t>
            </a:r>
          </a:p>
        </p:txBody>
      </p:sp>
      <p:sp>
        <p:nvSpPr>
          <p:cNvPr id="10" name="CuadroTexto 9">
            <a:extLst>
              <a:ext uri="{FF2B5EF4-FFF2-40B4-BE49-F238E27FC236}">
                <a16:creationId xmlns:a16="http://schemas.microsoft.com/office/drawing/2014/main" id="{259ACFCA-74B1-F548-E6B5-DC7610633276}"/>
              </a:ext>
            </a:extLst>
          </p:cNvPr>
          <p:cNvSpPr txBox="1"/>
          <p:nvPr/>
        </p:nvSpPr>
        <p:spPr>
          <a:xfrm>
            <a:off x="5801773" y="4295374"/>
            <a:ext cx="2624254" cy="52322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bg1">
                    <a:lumMod val="10000"/>
                  </a:schemeClr>
                </a:solidFill>
                <a:latin typeface="Lexend Deca" panose="020B0604020202020204" charset="0"/>
              </a:rPr>
              <a:t>How we set the environment</a:t>
            </a:r>
          </a:p>
        </p:txBody>
      </p:sp>
    </p:spTree>
    <p:extLst>
      <p:ext uri="{BB962C8B-B14F-4D97-AF65-F5344CB8AC3E}">
        <p14:creationId xmlns:p14="http://schemas.microsoft.com/office/powerpoint/2010/main" val="346802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Solving problems</a:t>
            </a:r>
            <a:endParaRPr dirty="0"/>
          </a:p>
        </p:txBody>
      </p:sp>
      <p:sp>
        <p:nvSpPr>
          <p:cNvPr id="1346" name="Google Shape;1346;p56"/>
          <p:cNvSpPr/>
          <p:nvPr/>
        </p:nvSpPr>
        <p:spPr>
          <a:xfrm>
            <a:off x="16981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56"/>
          <p:cNvSpPr txBox="1"/>
          <p:nvPr/>
        </p:nvSpPr>
        <p:spPr>
          <a:xfrm>
            <a:off x="338466" y="1302576"/>
            <a:ext cx="284625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bril Fatface"/>
                <a:ea typeface="Abril Fatface"/>
                <a:cs typeface="Abril Fatface"/>
                <a:sym typeface="Abril Fatface"/>
              </a:rPr>
              <a:t>Unbalanced Dataset</a:t>
            </a:r>
            <a:endParaRPr sz="2300" dirty="0">
              <a:solidFill>
                <a:schemeClr val="dk1"/>
              </a:solidFill>
              <a:latin typeface="Abril Fatface"/>
              <a:ea typeface="Abril Fatface"/>
              <a:cs typeface="Abril Fatface"/>
              <a:sym typeface="Abril Fatface"/>
            </a:endParaRPr>
          </a:p>
        </p:txBody>
      </p:sp>
      <p:sp>
        <p:nvSpPr>
          <p:cNvPr id="1348" name="Google Shape;1348;p56"/>
          <p:cNvSpPr txBox="1"/>
          <p:nvPr/>
        </p:nvSpPr>
        <p:spPr>
          <a:xfrm>
            <a:off x="714300" y="1829638"/>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Undersampling for majority class </a:t>
            </a:r>
            <a:r>
              <a:rPr lang="es-CO" dirty="0">
                <a:solidFill>
                  <a:schemeClr val="dk1"/>
                </a:solidFill>
                <a:latin typeface="Lexend Deca"/>
                <a:ea typeface="Lexend Deca"/>
                <a:cs typeface="Lexend Deca"/>
                <a:sym typeface="Lexend Deca"/>
              </a:rPr>
              <a:t>(</a:t>
            </a:r>
            <a:r>
              <a:rPr lang="es-CO" dirty="0" err="1">
                <a:solidFill>
                  <a:schemeClr val="dk1"/>
                </a:solidFill>
                <a:latin typeface="Lexend Deca"/>
                <a:ea typeface="Lexend Deca"/>
                <a:cs typeface="Lexend Deca"/>
                <a:sym typeface="Lexend Deca"/>
              </a:rPr>
              <a:t>taken</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orders</a:t>
            </a:r>
            <a:r>
              <a:rPr lang="es-CO" dirty="0">
                <a:solidFill>
                  <a:schemeClr val="dk1"/>
                </a:solidFill>
                <a:latin typeface="Lexend Deca"/>
                <a:ea typeface="Lexend Deca"/>
                <a:cs typeface="Lexend Deca"/>
                <a:sym typeface="Lexend Deca"/>
              </a:rPr>
              <a:t>)</a:t>
            </a:r>
            <a:endParaRPr dirty="0">
              <a:solidFill>
                <a:schemeClr val="dk1"/>
              </a:solidFill>
              <a:latin typeface="Lexend Deca"/>
              <a:ea typeface="Lexend Deca"/>
              <a:cs typeface="Lexend Deca"/>
              <a:sym typeface="Lexend Deca"/>
            </a:endParaRPr>
          </a:p>
        </p:txBody>
      </p:sp>
      <p:sp>
        <p:nvSpPr>
          <p:cNvPr id="1349" name="Google Shape;1349;p56"/>
          <p:cNvSpPr/>
          <p:nvPr/>
        </p:nvSpPr>
        <p:spPr>
          <a:xfrm>
            <a:off x="35717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0" name="Google Shape;1350;p56"/>
          <p:cNvSpPr txBox="1"/>
          <p:nvPr/>
        </p:nvSpPr>
        <p:spPr>
          <a:xfrm>
            <a:off x="2587900" y="3162275"/>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bril Fatface"/>
                <a:ea typeface="Abril Fatface"/>
                <a:cs typeface="Abril Fatface"/>
                <a:sym typeface="Abril Fatface"/>
              </a:rPr>
              <a:t>Normalizing</a:t>
            </a:r>
            <a:endParaRPr sz="2300" dirty="0">
              <a:solidFill>
                <a:schemeClr val="dk1"/>
              </a:solidFill>
              <a:latin typeface="Abril Fatface"/>
              <a:ea typeface="Abril Fatface"/>
              <a:cs typeface="Abril Fatface"/>
              <a:sym typeface="Abril Fatface"/>
            </a:endParaRPr>
          </a:p>
        </p:txBody>
      </p:sp>
      <p:sp>
        <p:nvSpPr>
          <p:cNvPr id="1351" name="Google Shape;1351;p56"/>
          <p:cNvSpPr txBox="1"/>
          <p:nvPr/>
        </p:nvSpPr>
        <p:spPr>
          <a:xfrm>
            <a:off x="2616605" y="3654837"/>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Lexend Deca"/>
                <a:ea typeface="Lexend Deca"/>
                <a:cs typeface="Lexend Deca"/>
                <a:sym typeface="Lexend Deca"/>
              </a:rPr>
              <a:t>For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continuous</a:t>
            </a:r>
            <a:r>
              <a:rPr lang="es-CO" dirty="0">
                <a:solidFill>
                  <a:schemeClr val="dk1"/>
                </a:solidFill>
                <a:latin typeface="Lexend Deca"/>
                <a:ea typeface="Lexend Deca"/>
                <a:cs typeface="Lexend Deca"/>
                <a:sym typeface="Lexend Deca"/>
              </a:rPr>
              <a:t> variables, in </a:t>
            </a:r>
            <a:r>
              <a:rPr lang="es-CO" dirty="0" err="1">
                <a:solidFill>
                  <a:schemeClr val="dk1"/>
                </a:solidFill>
                <a:latin typeface="Lexend Deca"/>
                <a:ea typeface="Lexend Deca"/>
                <a:cs typeface="Lexend Deca"/>
                <a:sym typeface="Lexend Deca"/>
              </a:rPr>
              <a:t>order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to</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solve</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high</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variance</a:t>
            </a:r>
            <a:endParaRPr dirty="0">
              <a:solidFill>
                <a:schemeClr val="dk1"/>
              </a:solidFill>
              <a:latin typeface="Lexend Deca"/>
              <a:ea typeface="Lexend Deca"/>
              <a:cs typeface="Lexend Deca"/>
              <a:sym typeface="Lexend Deca"/>
            </a:endParaRPr>
          </a:p>
        </p:txBody>
      </p:sp>
      <p:sp>
        <p:nvSpPr>
          <p:cNvPr id="1352" name="Google Shape;1352;p56"/>
          <p:cNvSpPr/>
          <p:nvPr/>
        </p:nvSpPr>
        <p:spPr>
          <a:xfrm>
            <a:off x="54453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1353;p56"/>
          <p:cNvSpPr txBox="1"/>
          <p:nvPr/>
        </p:nvSpPr>
        <p:spPr>
          <a:xfrm>
            <a:off x="4461500" y="1254386"/>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bril Fatface"/>
                <a:ea typeface="Abril Fatface"/>
                <a:cs typeface="Abril Fatface"/>
                <a:sym typeface="Abril Fatface"/>
              </a:rPr>
              <a:t>One hot encoding</a:t>
            </a:r>
            <a:endParaRPr sz="2300" dirty="0">
              <a:solidFill>
                <a:schemeClr val="dk1"/>
              </a:solidFill>
              <a:latin typeface="Abril Fatface"/>
              <a:ea typeface="Abril Fatface"/>
              <a:cs typeface="Abril Fatface"/>
              <a:sym typeface="Abril Fatface"/>
            </a:endParaRPr>
          </a:p>
        </p:txBody>
      </p:sp>
      <p:sp>
        <p:nvSpPr>
          <p:cNvPr id="1354" name="Google Shape;1354;p56"/>
          <p:cNvSpPr txBox="1"/>
          <p:nvPr/>
        </p:nvSpPr>
        <p:spPr>
          <a:xfrm>
            <a:off x="4452974" y="1820807"/>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For considering discrete variables (day, hour)</a:t>
            </a:r>
            <a:endParaRPr dirty="0">
              <a:solidFill>
                <a:schemeClr val="dk1"/>
              </a:solidFill>
              <a:latin typeface="Lexend Deca"/>
              <a:ea typeface="Lexend Deca"/>
              <a:cs typeface="Lexend Deca"/>
              <a:sym typeface="Lexend Deca"/>
            </a:endParaRPr>
          </a:p>
        </p:txBody>
      </p:sp>
      <p:sp>
        <p:nvSpPr>
          <p:cNvPr id="1355" name="Google Shape;1355;p56"/>
          <p:cNvSpPr/>
          <p:nvPr/>
        </p:nvSpPr>
        <p:spPr>
          <a:xfrm>
            <a:off x="73189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6" name="Google Shape;1356;p56"/>
          <p:cNvSpPr txBox="1"/>
          <p:nvPr/>
        </p:nvSpPr>
        <p:spPr>
          <a:xfrm>
            <a:off x="6236000" y="3162275"/>
            <a:ext cx="2303198"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bril Fatface"/>
                <a:ea typeface="Abril Fatface"/>
                <a:cs typeface="Abril Fatface"/>
                <a:sym typeface="Abril Fatface"/>
              </a:rPr>
              <a:t>Cross-Validation</a:t>
            </a:r>
            <a:endParaRPr sz="2300" dirty="0">
              <a:solidFill>
                <a:schemeClr val="dk1"/>
              </a:solidFill>
              <a:latin typeface="Abril Fatface"/>
              <a:ea typeface="Abril Fatface"/>
              <a:cs typeface="Abril Fatface"/>
              <a:sym typeface="Abril Fatface"/>
            </a:endParaRPr>
          </a:p>
        </p:txBody>
      </p:sp>
      <p:sp>
        <p:nvSpPr>
          <p:cNvPr id="1357" name="Google Shape;1357;p56"/>
          <p:cNvSpPr txBox="1"/>
          <p:nvPr/>
        </p:nvSpPr>
        <p:spPr>
          <a:xfrm>
            <a:off x="6398550" y="3616966"/>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In order to assure the quality of the experiment</a:t>
            </a:r>
            <a:endParaRPr dirty="0">
              <a:solidFill>
                <a:schemeClr val="dk1"/>
              </a:solidFill>
              <a:latin typeface="Lexend Deca"/>
              <a:ea typeface="Lexend Deca"/>
              <a:cs typeface="Lexend Deca"/>
              <a:sym typeface="Lexend Deca"/>
            </a:endParaRPr>
          </a:p>
        </p:txBody>
      </p:sp>
      <p:cxnSp>
        <p:nvCxnSpPr>
          <p:cNvPr id="1358" name="Google Shape;1358;p56"/>
          <p:cNvCxnSpPr>
            <a:stCxn id="1346" idx="6"/>
            <a:endCxn id="1349" idx="2"/>
          </p:cNvCxnSpPr>
          <p:nvPr/>
        </p:nvCxnSpPr>
        <p:spPr>
          <a:xfrm>
            <a:off x="18250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59" name="Google Shape;1359;p56"/>
          <p:cNvCxnSpPr>
            <a:stCxn id="1349" idx="6"/>
            <a:endCxn id="1352" idx="2"/>
          </p:cNvCxnSpPr>
          <p:nvPr/>
        </p:nvCxnSpPr>
        <p:spPr>
          <a:xfrm>
            <a:off x="36986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0" name="Google Shape;1360;p56"/>
          <p:cNvCxnSpPr>
            <a:stCxn id="1352" idx="6"/>
            <a:endCxn id="1355" idx="2"/>
          </p:cNvCxnSpPr>
          <p:nvPr/>
        </p:nvCxnSpPr>
        <p:spPr>
          <a:xfrm>
            <a:off x="55722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1" name="Google Shape;1361;p56"/>
          <p:cNvCxnSpPr>
            <a:stCxn id="1346" idx="4"/>
            <a:endCxn id="1362" idx="0"/>
          </p:cNvCxnSpPr>
          <p:nvPr/>
        </p:nvCxnSpPr>
        <p:spPr>
          <a:xfrm>
            <a:off x="1761600" y="2878700"/>
            <a:ext cx="0" cy="537300"/>
          </a:xfrm>
          <a:prstGeom prst="straightConnector1">
            <a:avLst/>
          </a:prstGeom>
          <a:noFill/>
          <a:ln w="9525" cap="flat" cmpd="sng">
            <a:solidFill>
              <a:schemeClr val="dk1"/>
            </a:solidFill>
            <a:prstDash val="solid"/>
            <a:round/>
            <a:headEnd type="none" w="med" len="med"/>
            <a:tailEnd type="none" w="med" len="med"/>
          </a:ln>
        </p:spPr>
      </p:cxnSp>
      <p:sp>
        <p:nvSpPr>
          <p:cNvPr id="1363" name="Google Shape;1363;p56"/>
          <p:cNvSpPr/>
          <p:nvPr/>
        </p:nvSpPr>
        <p:spPr>
          <a:xfrm>
            <a:off x="16264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53736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398000" y="3416100"/>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p56"/>
          <p:cNvSpPr/>
          <p:nvPr/>
        </p:nvSpPr>
        <p:spPr>
          <a:xfrm>
            <a:off x="3267156" y="1465148"/>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66" name="Google Shape;1366;p56"/>
          <p:cNvCxnSpPr>
            <a:stCxn id="1349" idx="0"/>
            <a:endCxn id="1365" idx="4"/>
          </p:cNvCxnSpPr>
          <p:nvPr/>
        </p:nvCxnSpPr>
        <p:spPr>
          <a:xfrm flipH="1" flipV="1">
            <a:off x="3630756" y="2192348"/>
            <a:ext cx="4444" cy="559452"/>
          </a:xfrm>
          <a:prstGeom prst="straightConnector1">
            <a:avLst/>
          </a:prstGeom>
          <a:noFill/>
          <a:ln w="9525" cap="flat" cmpd="sng">
            <a:solidFill>
              <a:schemeClr val="dk1"/>
            </a:solidFill>
            <a:prstDash val="solid"/>
            <a:round/>
            <a:headEnd type="none" w="med" len="med"/>
            <a:tailEnd type="none" w="med" len="med"/>
          </a:ln>
        </p:spPr>
      </p:cxnSp>
      <p:cxnSp>
        <p:nvCxnSpPr>
          <p:cNvPr id="1367" name="Google Shape;1367;p56"/>
          <p:cNvCxnSpPr>
            <a:stCxn id="1352" idx="4"/>
            <a:endCxn id="1368" idx="0"/>
          </p:cNvCxnSpPr>
          <p:nvPr/>
        </p:nvCxnSpPr>
        <p:spPr>
          <a:xfrm>
            <a:off x="5508800" y="2878700"/>
            <a:ext cx="0" cy="564266"/>
          </a:xfrm>
          <a:prstGeom prst="straightConnector1">
            <a:avLst/>
          </a:prstGeom>
          <a:noFill/>
          <a:ln w="9525" cap="flat" cmpd="sng">
            <a:solidFill>
              <a:schemeClr val="dk1"/>
            </a:solidFill>
            <a:prstDash val="solid"/>
            <a:round/>
            <a:headEnd type="none" w="med" len="med"/>
            <a:tailEnd type="none" w="med" len="med"/>
          </a:ln>
        </p:spPr>
      </p:cxnSp>
      <p:sp>
        <p:nvSpPr>
          <p:cNvPr id="1368" name="Google Shape;1368;p56"/>
          <p:cNvSpPr/>
          <p:nvPr/>
        </p:nvSpPr>
        <p:spPr>
          <a:xfrm>
            <a:off x="5145200" y="3442966"/>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1369;p56"/>
          <p:cNvSpPr/>
          <p:nvPr/>
        </p:nvSpPr>
        <p:spPr>
          <a:xfrm>
            <a:off x="7018800" y="1465787"/>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70" name="Google Shape;1370;p56"/>
          <p:cNvCxnSpPr>
            <a:stCxn id="1355" idx="0"/>
            <a:endCxn id="1369" idx="4"/>
          </p:cNvCxnSpPr>
          <p:nvPr/>
        </p:nvCxnSpPr>
        <p:spPr>
          <a:xfrm flipV="1">
            <a:off x="7382400" y="2192987"/>
            <a:ext cx="0" cy="558813"/>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56"/>
          <p:cNvCxnSpPr>
            <a:stCxn id="1348" idx="2"/>
            <a:endCxn id="1346" idx="4"/>
          </p:cNvCxnSpPr>
          <p:nvPr/>
        </p:nvCxnSpPr>
        <p:spPr>
          <a:xfrm>
            <a:off x="1761600" y="2467738"/>
            <a:ext cx="0" cy="411000"/>
          </a:xfrm>
          <a:prstGeom prst="straightConnector1">
            <a:avLst/>
          </a:prstGeom>
          <a:noFill/>
          <a:ln w="9525" cap="flat" cmpd="sng">
            <a:solidFill>
              <a:schemeClr val="dk1"/>
            </a:solidFill>
            <a:prstDash val="solid"/>
            <a:round/>
            <a:headEnd type="oval" w="med" len="med"/>
            <a:tailEnd type="none" w="med" len="med"/>
          </a:ln>
        </p:spPr>
      </p:cxnSp>
      <p:cxnSp>
        <p:nvCxnSpPr>
          <p:cNvPr id="1372" name="Google Shape;1372;p56"/>
          <p:cNvCxnSpPr>
            <a:stCxn id="1349" idx="4"/>
            <a:endCxn id="1350" idx="0"/>
          </p:cNvCxnSpPr>
          <p:nvPr/>
        </p:nvCxnSpPr>
        <p:spPr>
          <a:xfrm>
            <a:off x="3635200" y="2878700"/>
            <a:ext cx="0" cy="283500"/>
          </a:xfrm>
          <a:prstGeom prst="straightConnector1">
            <a:avLst/>
          </a:prstGeom>
          <a:noFill/>
          <a:ln w="9525" cap="flat" cmpd="sng">
            <a:solidFill>
              <a:schemeClr val="dk1"/>
            </a:solidFill>
            <a:prstDash val="solid"/>
            <a:round/>
            <a:headEnd type="none" w="med" len="med"/>
            <a:tailEnd type="oval" w="med" len="med"/>
          </a:ln>
        </p:spPr>
      </p:cxnSp>
      <p:cxnSp>
        <p:nvCxnSpPr>
          <p:cNvPr id="1373" name="Google Shape;1373;p56"/>
          <p:cNvCxnSpPr>
            <a:stCxn id="1352" idx="0"/>
            <a:endCxn id="1354" idx="2"/>
          </p:cNvCxnSpPr>
          <p:nvPr/>
        </p:nvCxnSpPr>
        <p:spPr>
          <a:xfrm flipH="1" flipV="1">
            <a:off x="5500274" y="2458907"/>
            <a:ext cx="8526" cy="292893"/>
          </a:xfrm>
          <a:prstGeom prst="straightConnector1">
            <a:avLst/>
          </a:prstGeom>
          <a:noFill/>
          <a:ln w="9525" cap="flat" cmpd="sng">
            <a:solidFill>
              <a:schemeClr val="dk1"/>
            </a:solidFill>
            <a:prstDash val="solid"/>
            <a:round/>
            <a:headEnd type="none" w="med" len="med"/>
            <a:tailEnd type="oval" w="med" len="med"/>
          </a:ln>
        </p:spPr>
      </p:cxnSp>
      <p:cxnSp>
        <p:nvCxnSpPr>
          <p:cNvPr id="1374" name="Google Shape;1374;p56"/>
          <p:cNvCxnSpPr>
            <a:cxnSpLocks/>
            <a:stCxn id="1355" idx="4"/>
            <a:endCxn id="1356" idx="0"/>
          </p:cNvCxnSpPr>
          <p:nvPr/>
        </p:nvCxnSpPr>
        <p:spPr>
          <a:xfrm>
            <a:off x="7382400" y="2878700"/>
            <a:ext cx="5199" cy="283575"/>
          </a:xfrm>
          <a:prstGeom prst="straightConnector1">
            <a:avLst/>
          </a:prstGeom>
          <a:noFill/>
          <a:ln w="9525" cap="flat" cmpd="sng">
            <a:solidFill>
              <a:schemeClr val="dk1"/>
            </a:solidFill>
            <a:prstDash val="solid"/>
            <a:round/>
            <a:headEnd type="none" w="med" len="med"/>
            <a:tailEnd type="oval" w="med" len="med"/>
          </a:ln>
        </p:spPr>
      </p:cxnSp>
      <p:pic>
        <p:nvPicPr>
          <p:cNvPr id="3" name="Imagen 2">
            <a:extLst>
              <a:ext uri="{FF2B5EF4-FFF2-40B4-BE49-F238E27FC236}">
                <a16:creationId xmlns:a16="http://schemas.microsoft.com/office/drawing/2014/main" id="{61457BBE-0055-D068-2258-3CD125A4905D}"/>
              </a:ext>
            </a:extLst>
          </p:cNvPr>
          <p:cNvPicPr>
            <a:picLocks noChangeAspect="1"/>
          </p:cNvPicPr>
          <p:nvPr/>
        </p:nvPicPr>
        <p:blipFill>
          <a:blip r:embed="rId3"/>
          <a:stretch>
            <a:fillRect/>
          </a:stretch>
        </p:blipFill>
        <p:spPr>
          <a:xfrm>
            <a:off x="1529816" y="3528607"/>
            <a:ext cx="463567" cy="463567"/>
          </a:xfrm>
          <a:prstGeom prst="rect">
            <a:avLst/>
          </a:prstGeom>
        </p:spPr>
      </p:pic>
      <p:pic>
        <p:nvPicPr>
          <p:cNvPr id="7" name="Imagen 6">
            <a:extLst>
              <a:ext uri="{FF2B5EF4-FFF2-40B4-BE49-F238E27FC236}">
                <a16:creationId xmlns:a16="http://schemas.microsoft.com/office/drawing/2014/main" id="{C809DEC5-8EF2-6C24-AE35-55907A4B8A78}"/>
              </a:ext>
            </a:extLst>
          </p:cNvPr>
          <p:cNvPicPr>
            <a:picLocks noChangeAspect="1"/>
          </p:cNvPicPr>
          <p:nvPr/>
        </p:nvPicPr>
        <p:blipFill>
          <a:blip r:embed="rId4"/>
          <a:stretch>
            <a:fillRect/>
          </a:stretch>
        </p:blipFill>
        <p:spPr>
          <a:xfrm>
            <a:off x="3390042" y="1556384"/>
            <a:ext cx="481428" cy="481428"/>
          </a:xfrm>
          <a:prstGeom prst="rect">
            <a:avLst/>
          </a:prstGeom>
        </p:spPr>
      </p:pic>
      <p:pic>
        <p:nvPicPr>
          <p:cNvPr id="11" name="Imagen 10">
            <a:extLst>
              <a:ext uri="{FF2B5EF4-FFF2-40B4-BE49-F238E27FC236}">
                <a16:creationId xmlns:a16="http://schemas.microsoft.com/office/drawing/2014/main" id="{A62D8F83-E0F9-BC49-4593-CE700D315FF8}"/>
              </a:ext>
            </a:extLst>
          </p:cNvPr>
          <p:cNvPicPr>
            <a:picLocks noChangeAspect="1"/>
          </p:cNvPicPr>
          <p:nvPr/>
        </p:nvPicPr>
        <p:blipFill>
          <a:blip r:embed="rId5"/>
          <a:stretch>
            <a:fillRect/>
          </a:stretch>
        </p:blipFill>
        <p:spPr>
          <a:xfrm>
            <a:off x="5319191" y="3616966"/>
            <a:ext cx="379200" cy="379200"/>
          </a:xfrm>
          <a:prstGeom prst="rect">
            <a:avLst/>
          </a:prstGeom>
        </p:spPr>
      </p:pic>
      <p:pic>
        <p:nvPicPr>
          <p:cNvPr id="22" name="Imagen 21">
            <a:extLst>
              <a:ext uri="{FF2B5EF4-FFF2-40B4-BE49-F238E27FC236}">
                <a16:creationId xmlns:a16="http://schemas.microsoft.com/office/drawing/2014/main" id="{88A56645-CB27-26CF-5E51-AFA961EA2692}"/>
              </a:ext>
            </a:extLst>
          </p:cNvPr>
          <p:cNvPicPr>
            <a:picLocks noChangeAspect="1"/>
          </p:cNvPicPr>
          <p:nvPr/>
        </p:nvPicPr>
        <p:blipFill>
          <a:blip r:embed="rId6"/>
          <a:stretch>
            <a:fillRect/>
          </a:stretch>
        </p:blipFill>
        <p:spPr>
          <a:xfrm>
            <a:off x="7148400" y="1598087"/>
            <a:ext cx="468000" cy="468000"/>
          </a:xfrm>
          <a:prstGeom prst="rect">
            <a:avLst/>
          </a:prstGeom>
        </p:spPr>
      </p:pic>
    </p:spTree>
    <p:extLst>
      <p:ext uri="{BB962C8B-B14F-4D97-AF65-F5344CB8AC3E}">
        <p14:creationId xmlns:p14="http://schemas.microsoft.com/office/powerpoint/2010/main" val="1392252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Google Shape;640;p39">
            <a:extLst>
              <a:ext uri="{FF2B5EF4-FFF2-40B4-BE49-F238E27FC236}">
                <a16:creationId xmlns:a16="http://schemas.microsoft.com/office/drawing/2014/main" id="{9EC95E8D-4293-2D32-FF80-FBFC144851B1}"/>
              </a:ext>
            </a:extLst>
          </p:cNvPr>
          <p:cNvSpPr txBox="1">
            <a:spLocks/>
          </p:cNvSpPr>
          <p:nvPr/>
        </p:nvSpPr>
        <p:spPr>
          <a:xfrm>
            <a:off x="604933" y="3807322"/>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2800" dirty="0" err="1">
                <a:solidFill>
                  <a:schemeClr val="bg1">
                    <a:lumMod val="10000"/>
                  </a:schemeClr>
                </a:solidFill>
              </a:rPr>
              <a:t>Modelling</a:t>
            </a:r>
            <a:endParaRPr lang="es-CO" sz="2800" dirty="0">
              <a:solidFill>
                <a:schemeClr val="bg1">
                  <a:lumMod val="10000"/>
                </a:schemeClr>
              </a:solidFill>
            </a:endParaRPr>
          </a:p>
        </p:txBody>
      </p:sp>
      <p:sp>
        <p:nvSpPr>
          <p:cNvPr id="5" name="Google Shape;348;p35">
            <a:extLst>
              <a:ext uri="{FF2B5EF4-FFF2-40B4-BE49-F238E27FC236}">
                <a16:creationId xmlns:a16="http://schemas.microsoft.com/office/drawing/2014/main" id="{7DBA18AC-1E43-1763-DEE7-5A3081875E7F}"/>
              </a:ext>
            </a:extLst>
          </p:cNvPr>
          <p:cNvSpPr/>
          <p:nvPr/>
        </p:nvSpPr>
        <p:spPr>
          <a:xfrm>
            <a:off x="665954" y="2991982"/>
            <a:ext cx="914399" cy="884664"/>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0;p35">
            <a:extLst>
              <a:ext uri="{FF2B5EF4-FFF2-40B4-BE49-F238E27FC236}">
                <a16:creationId xmlns:a16="http://schemas.microsoft.com/office/drawing/2014/main" id="{AABBE8C4-30E1-B2EF-19E5-FD39508B209B}"/>
              </a:ext>
            </a:extLst>
          </p:cNvPr>
          <p:cNvSpPr txBox="1">
            <a:spLocks/>
          </p:cNvSpPr>
          <p:nvPr/>
        </p:nvSpPr>
        <p:spPr>
          <a:xfrm>
            <a:off x="777991" y="3157179"/>
            <a:ext cx="675600" cy="46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bg1"/>
                </a:solidFill>
                <a:latin typeface="Abril Fatface" panose="020F0502020204030204" pitchFamily="2" charset="0"/>
              </a:rPr>
              <a:t>05</a:t>
            </a:r>
          </a:p>
        </p:txBody>
      </p:sp>
      <p:sp>
        <p:nvSpPr>
          <p:cNvPr id="7" name="CuadroTexto 6">
            <a:extLst>
              <a:ext uri="{FF2B5EF4-FFF2-40B4-BE49-F238E27FC236}">
                <a16:creationId xmlns:a16="http://schemas.microsoft.com/office/drawing/2014/main" id="{64413443-72EF-1D5B-CA91-EB0C95F61684}"/>
              </a:ext>
            </a:extLst>
          </p:cNvPr>
          <p:cNvSpPr txBox="1"/>
          <p:nvPr/>
        </p:nvSpPr>
        <p:spPr>
          <a:xfrm>
            <a:off x="604933" y="4249654"/>
            <a:ext cx="2624254"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bg1">
                    <a:lumMod val="10000"/>
                  </a:schemeClr>
                </a:solidFill>
                <a:latin typeface="Lexend Deca" panose="020B0604020202020204" charset="0"/>
              </a:rPr>
              <a:t>Techniques and results</a:t>
            </a:r>
          </a:p>
        </p:txBody>
      </p:sp>
    </p:spTree>
    <p:extLst>
      <p:ext uri="{BB962C8B-B14F-4D97-AF65-F5344CB8AC3E}">
        <p14:creationId xmlns:p14="http://schemas.microsoft.com/office/powerpoint/2010/main" val="3311930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Results</a:t>
            </a:r>
            <a:endParaRPr dirty="0"/>
          </a:p>
        </p:txBody>
      </p:sp>
      <p:sp>
        <p:nvSpPr>
          <p:cNvPr id="718" name="Google Shape;718;p43"/>
          <p:cNvSpPr txBox="1"/>
          <p:nvPr/>
        </p:nvSpPr>
        <p:spPr>
          <a:xfrm>
            <a:off x="1258500" y="1395550"/>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Lexend Deca"/>
                <a:ea typeface="Lexend Deca"/>
                <a:cs typeface="Lexend Deca"/>
                <a:sym typeface="Lexend Deca"/>
              </a:rPr>
              <a:t>Types of classification models tested: 3 of them ensembles, logistic regression, Na</a:t>
            </a:r>
            <a:r>
              <a:rPr lang="es-CO" dirty="0">
                <a:solidFill>
                  <a:schemeClr val="dk1"/>
                </a:solidFill>
                <a:latin typeface="Lexend Deca"/>
                <a:ea typeface="Lexend Deca"/>
                <a:cs typeface="Lexend Deca"/>
                <a:sym typeface="Lexend Deca"/>
              </a:rPr>
              <a:t>ï</a:t>
            </a:r>
            <a:r>
              <a:rPr lang="en" dirty="0">
                <a:solidFill>
                  <a:schemeClr val="dk1"/>
                </a:solidFill>
                <a:latin typeface="Lexend Deca"/>
                <a:ea typeface="Lexend Deca"/>
                <a:cs typeface="Lexend Deca"/>
                <a:sym typeface="Lexend Deca"/>
              </a:rPr>
              <a:t>ve Bayes, SVC.</a:t>
            </a:r>
            <a:endParaRPr dirty="0">
              <a:solidFill>
                <a:schemeClr val="dk1"/>
              </a:solidFill>
              <a:latin typeface="Lexend Deca"/>
              <a:ea typeface="Lexend Deca"/>
              <a:cs typeface="Lexend Deca"/>
              <a:sym typeface="Lexend Deca"/>
            </a:endParaRPr>
          </a:p>
        </p:txBody>
      </p:sp>
      <p:sp>
        <p:nvSpPr>
          <p:cNvPr id="719" name="Google Shape;719;p43"/>
          <p:cNvSpPr/>
          <p:nvPr/>
        </p:nvSpPr>
        <p:spPr>
          <a:xfrm>
            <a:off x="447900" y="152012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6</a:t>
            </a:r>
            <a:endParaRPr dirty="0">
              <a:solidFill>
                <a:schemeClr val="lt1"/>
              </a:solidFill>
            </a:endParaRPr>
          </a:p>
        </p:txBody>
      </p:sp>
      <p:sp>
        <p:nvSpPr>
          <p:cNvPr id="721" name="Google Shape;721;p43"/>
          <p:cNvSpPr txBox="1"/>
          <p:nvPr/>
        </p:nvSpPr>
        <p:spPr>
          <a:xfrm>
            <a:off x="1258500" y="2929075"/>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Lexend Deca"/>
                <a:ea typeface="Lexend Deca"/>
                <a:cs typeface="Lexend Deca"/>
                <a:sym typeface="Lexend Deca"/>
              </a:rPr>
              <a:t>Different metrics of classification: accuracy, f1, precision, recall and ROC - AUC</a:t>
            </a:r>
            <a:endParaRPr dirty="0">
              <a:solidFill>
                <a:schemeClr val="dk1"/>
              </a:solidFill>
              <a:latin typeface="Lexend Deca"/>
              <a:ea typeface="Lexend Deca"/>
              <a:cs typeface="Lexend Deca"/>
              <a:sym typeface="Lexend Deca"/>
            </a:endParaRPr>
          </a:p>
        </p:txBody>
      </p:sp>
      <p:sp>
        <p:nvSpPr>
          <p:cNvPr id="724" name="Google Shape;724;p43"/>
          <p:cNvSpPr txBox="1"/>
          <p:nvPr/>
        </p:nvSpPr>
        <p:spPr>
          <a:xfrm>
            <a:off x="5330700" y="1395550"/>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Lexend Deca"/>
                <a:ea typeface="Lexend Deca"/>
                <a:cs typeface="Lexend Deca"/>
                <a:sym typeface="Lexend Deca"/>
              </a:rPr>
              <a:t>Different configurations of parameters, with 3 validation folds.</a:t>
            </a:r>
            <a:endParaRPr dirty="0">
              <a:solidFill>
                <a:schemeClr val="dk1"/>
              </a:solidFill>
              <a:latin typeface="Lexend Deca"/>
              <a:ea typeface="Lexend Deca"/>
              <a:cs typeface="Lexend Deca"/>
              <a:sym typeface="Lexend Deca"/>
            </a:endParaRPr>
          </a:p>
        </p:txBody>
      </p:sp>
      <p:sp>
        <p:nvSpPr>
          <p:cNvPr id="727" name="Google Shape;727;p43"/>
          <p:cNvSpPr txBox="1"/>
          <p:nvPr/>
        </p:nvSpPr>
        <p:spPr>
          <a:xfrm>
            <a:off x="5337600" y="3058675"/>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Lexend Deca"/>
                <a:ea typeface="Lexend Deca"/>
                <a:cs typeface="Lexend Deca"/>
                <a:sym typeface="Lexend Deca"/>
              </a:rPr>
              <a:t>Highly relevant variables capable of giving valuable insights </a:t>
            </a:r>
            <a:endParaRPr dirty="0">
              <a:solidFill>
                <a:schemeClr val="dk1"/>
              </a:solidFill>
              <a:latin typeface="Lexend Deca"/>
              <a:ea typeface="Lexend Deca"/>
              <a:cs typeface="Lexend Deca"/>
              <a:sym typeface="Lexend Deca"/>
            </a:endParaRPr>
          </a:p>
        </p:txBody>
      </p:sp>
      <p:sp>
        <p:nvSpPr>
          <p:cNvPr id="3" name="Google Shape;719;p43">
            <a:extLst>
              <a:ext uri="{FF2B5EF4-FFF2-40B4-BE49-F238E27FC236}">
                <a16:creationId xmlns:a16="http://schemas.microsoft.com/office/drawing/2014/main" id="{46010645-A7A0-5A15-7681-B5BAB49AA0EF}"/>
              </a:ext>
            </a:extLst>
          </p:cNvPr>
          <p:cNvSpPr/>
          <p:nvPr/>
        </p:nvSpPr>
        <p:spPr>
          <a:xfrm>
            <a:off x="4527000" y="147747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33</a:t>
            </a:r>
            <a:endParaRPr dirty="0">
              <a:solidFill>
                <a:schemeClr val="lt1"/>
              </a:solidFill>
            </a:endParaRPr>
          </a:p>
        </p:txBody>
      </p:sp>
      <p:sp>
        <p:nvSpPr>
          <p:cNvPr id="4" name="Google Shape;719;p43">
            <a:extLst>
              <a:ext uri="{FF2B5EF4-FFF2-40B4-BE49-F238E27FC236}">
                <a16:creationId xmlns:a16="http://schemas.microsoft.com/office/drawing/2014/main" id="{C66C35B5-80D7-8EC6-443B-F378FEDF08C7}"/>
              </a:ext>
            </a:extLst>
          </p:cNvPr>
          <p:cNvSpPr/>
          <p:nvPr/>
        </p:nvSpPr>
        <p:spPr>
          <a:xfrm>
            <a:off x="447900" y="292387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5</a:t>
            </a:r>
            <a:endParaRPr dirty="0">
              <a:solidFill>
                <a:schemeClr val="lt1"/>
              </a:solidFill>
            </a:endParaRPr>
          </a:p>
        </p:txBody>
      </p:sp>
      <p:sp>
        <p:nvSpPr>
          <p:cNvPr id="5" name="Google Shape;719;p43">
            <a:extLst>
              <a:ext uri="{FF2B5EF4-FFF2-40B4-BE49-F238E27FC236}">
                <a16:creationId xmlns:a16="http://schemas.microsoft.com/office/drawing/2014/main" id="{A743458B-90ED-191D-49FF-3DBD8A512F25}"/>
              </a:ext>
            </a:extLst>
          </p:cNvPr>
          <p:cNvSpPr/>
          <p:nvPr/>
        </p:nvSpPr>
        <p:spPr>
          <a:xfrm>
            <a:off x="4527000" y="292387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2300" dirty="0">
                <a:solidFill>
                  <a:schemeClr val="lt1"/>
                </a:solidFill>
              </a:rPr>
              <a:t>8</a:t>
            </a:r>
            <a:endParaRPr sz="2300" dirty="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4"/>
          <p:cNvSpPr txBox="1">
            <a:spLocks noGrp="1"/>
          </p:cNvSpPr>
          <p:nvPr>
            <p:ph type="title"/>
          </p:nvPr>
        </p:nvSpPr>
        <p:spPr>
          <a:xfrm>
            <a:off x="1465050" y="1730238"/>
            <a:ext cx="6213900" cy="10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XGBoost</a:t>
            </a:r>
            <a:endParaRPr dirty="0"/>
          </a:p>
        </p:txBody>
      </p:sp>
      <p:sp>
        <p:nvSpPr>
          <p:cNvPr id="738" name="Google Shape;738;p44"/>
          <p:cNvSpPr txBox="1">
            <a:spLocks noGrp="1"/>
          </p:cNvSpPr>
          <p:nvPr>
            <p:ph type="subTitle" idx="1"/>
          </p:nvPr>
        </p:nvSpPr>
        <p:spPr>
          <a:xfrm>
            <a:off x="2024400" y="3044563"/>
            <a:ext cx="5095200" cy="8166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 the highest score! 0.66 average in the train and test split across all metrics!</a:t>
            </a:r>
            <a:endParaRPr dirty="0"/>
          </a:p>
        </p:txBody>
      </p:sp>
      <p:grpSp>
        <p:nvGrpSpPr>
          <p:cNvPr id="739" name="Google Shape;739;p44"/>
          <p:cNvGrpSpPr/>
          <p:nvPr/>
        </p:nvGrpSpPr>
        <p:grpSpPr>
          <a:xfrm>
            <a:off x="754391" y="596135"/>
            <a:ext cx="991972" cy="989967"/>
            <a:chOff x="1084292" y="2900368"/>
            <a:chExt cx="1484100" cy="1481100"/>
          </a:xfrm>
        </p:grpSpPr>
        <p:sp>
          <p:nvSpPr>
            <p:cNvPr id="740" name="Google Shape;740;p44"/>
            <p:cNvSpPr/>
            <p:nvPr/>
          </p:nvSpPr>
          <p:spPr>
            <a:xfrm>
              <a:off x="1195050" y="3012326"/>
              <a:ext cx="1273800" cy="127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1287491" y="3104767"/>
              <a:ext cx="1089000" cy="108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437100" y="3260375"/>
              <a:ext cx="777600" cy="77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1630750" y="3454025"/>
              <a:ext cx="390300" cy="390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759892" y="3583168"/>
              <a:ext cx="132000" cy="132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45" name="Google Shape;745;p44"/>
            <p:cNvCxnSpPr>
              <a:stCxn id="744" idx="0"/>
            </p:cNvCxnSpPr>
            <p:nvPr/>
          </p:nvCxnSpPr>
          <p:spPr>
            <a:xfrm rot="10800000">
              <a:off x="1825892" y="2900368"/>
              <a:ext cx="0" cy="682800"/>
            </a:xfrm>
            <a:prstGeom prst="straightConnector1">
              <a:avLst/>
            </a:prstGeom>
            <a:noFill/>
            <a:ln w="9525" cap="flat" cmpd="sng">
              <a:solidFill>
                <a:schemeClr val="dk1"/>
              </a:solidFill>
              <a:prstDash val="solid"/>
              <a:round/>
              <a:headEnd type="none" w="med" len="med"/>
              <a:tailEnd type="none" w="med" len="med"/>
            </a:ln>
          </p:spPr>
        </p:cxnSp>
        <p:cxnSp>
          <p:nvCxnSpPr>
            <p:cNvPr id="746" name="Google Shape;746;p44"/>
            <p:cNvCxnSpPr>
              <a:stCxn id="744" idx="1"/>
            </p:cNvCxnSpPr>
            <p:nvPr/>
          </p:nvCxnSpPr>
          <p:spPr>
            <a:xfrm rot="10800000">
              <a:off x="1113823" y="2937099"/>
              <a:ext cx="665400" cy="665400"/>
            </a:xfrm>
            <a:prstGeom prst="straightConnector1">
              <a:avLst/>
            </a:prstGeom>
            <a:noFill/>
            <a:ln w="9525" cap="flat" cmpd="sng">
              <a:solidFill>
                <a:schemeClr val="dk1"/>
              </a:solidFill>
              <a:prstDash val="solid"/>
              <a:round/>
              <a:headEnd type="none" w="med" len="med"/>
              <a:tailEnd type="none" w="med" len="med"/>
            </a:ln>
          </p:spPr>
        </p:cxnSp>
        <p:cxnSp>
          <p:nvCxnSpPr>
            <p:cNvPr id="747" name="Google Shape;747;p44"/>
            <p:cNvCxnSpPr>
              <a:stCxn id="744" idx="7"/>
            </p:cNvCxnSpPr>
            <p:nvPr/>
          </p:nvCxnSpPr>
          <p:spPr>
            <a:xfrm rot="10800000" flipH="1">
              <a:off x="1872561" y="2932599"/>
              <a:ext cx="669900" cy="669900"/>
            </a:xfrm>
            <a:prstGeom prst="straightConnector1">
              <a:avLst/>
            </a:prstGeom>
            <a:noFill/>
            <a:ln w="9525" cap="flat" cmpd="sng">
              <a:solidFill>
                <a:schemeClr val="dk1"/>
              </a:solidFill>
              <a:prstDash val="solid"/>
              <a:round/>
              <a:headEnd type="none" w="med" len="med"/>
              <a:tailEnd type="none" w="med" len="med"/>
            </a:ln>
          </p:spPr>
        </p:cxnSp>
        <p:cxnSp>
          <p:nvCxnSpPr>
            <p:cNvPr id="748" name="Google Shape;748;p44"/>
            <p:cNvCxnSpPr>
              <a:stCxn id="744" idx="2"/>
            </p:cNvCxnSpPr>
            <p:nvPr/>
          </p:nvCxnSpPr>
          <p:spPr>
            <a:xfrm rot="10800000">
              <a:off x="1084292" y="3649168"/>
              <a:ext cx="675600" cy="0"/>
            </a:xfrm>
            <a:prstGeom prst="straightConnector1">
              <a:avLst/>
            </a:prstGeom>
            <a:noFill/>
            <a:ln w="9525" cap="flat" cmpd="sng">
              <a:solidFill>
                <a:schemeClr val="dk1"/>
              </a:solidFill>
              <a:prstDash val="solid"/>
              <a:round/>
              <a:headEnd type="none" w="med" len="med"/>
              <a:tailEnd type="none" w="med" len="med"/>
            </a:ln>
          </p:spPr>
        </p:cxnSp>
        <p:cxnSp>
          <p:nvCxnSpPr>
            <p:cNvPr id="749" name="Google Shape;749;p44"/>
            <p:cNvCxnSpPr>
              <a:stCxn id="744" idx="6"/>
            </p:cNvCxnSpPr>
            <p:nvPr/>
          </p:nvCxnSpPr>
          <p:spPr>
            <a:xfrm>
              <a:off x="1891892" y="3649168"/>
              <a:ext cx="676500" cy="0"/>
            </a:xfrm>
            <a:prstGeom prst="straightConnector1">
              <a:avLst/>
            </a:prstGeom>
            <a:noFill/>
            <a:ln w="9525" cap="flat" cmpd="sng">
              <a:solidFill>
                <a:schemeClr val="dk1"/>
              </a:solidFill>
              <a:prstDash val="solid"/>
              <a:round/>
              <a:headEnd type="none" w="med" len="med"/>
              <a:tailEnd type="none" w="med" len="med"/>
            </a:ln>
          </p:spPr>
        </p:cxnSp>
        <p:cxnSp>
          <p:nvCxnSpPr>
            <p:cNvPr id="750" name="Google Shape;750;p44"/>
            <p:cNvCxnSpPr>
              <a:stCxn id="744" idx="4"/>
            </p:cNvCxnSpPr>
            <p:nvPr/>
          </p:nvCxnSpPr>
          <p:spPr>
            <a:xfrm>
              <a:off x="1825892" y="3715168"/>
              <a:ext cx="0" cy="666300"/>
            </a:xfrm>
            <a:prstGeom prst="straightConnector1">
              <a:avLst/>
            </a:prstGeom>
            <a:noFill/>
            <a:ln w="9525" cap="flat" cmpd="sng">
              <a:solidFill>
                <a:schemeClr val="dk1"/>
              </a:solidFill>
              <a:prstDash val="solid"/>
              <a:round/>
              <a:headEnd type="none" w="med" len="med"/>
              <a:tailEnd type="none" w="med" len="med"/>
            </a:ln>
          </p:spPr>
        </p:cxnSp>
        <p:cxnSp>
          <p:nvCxnSpPr>
            <p:cNvPr id="751" name="Google Shape;751;p44"/>
            <p:cNvCxnSpPr>
              <a:stCxn id="744" idx="3"/>
            </p:cNvCxnSpPr>
            <p:nvPr/>
          </p:nvCxnSpPr>
          <p:spPr>
            <a:xfrm flipH="1">
              <a:off x="1120123" y="3695837"/>
              <a:ext cx="659100" cy="65910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44"/>
            <p:cNvCxnSpPr>
              <a:stCxn id="744" idx="5"/>
            </p:cNvCxnSpPr>
            <p:nvPr/>
          </p:nvCxnSpPr>
          <p:spPr>
            <a:xfrm>
              <a:off x="1872561" y="3695837"/>
              <a:ext cx="671400" cy="671400"/>
            </a:xfrm>
            <a:prstGeom prst="straightConnector1">
              <a:avLst/>
            </a:prstGeom>
            <a:noFill/>
            <a:ln w="9525" cap="flat" cmpd="sng">
              <a:solidFill>
                <a:schemeClr val="dk1"/>
              </a:solidFill>
              <a:prstDash val="solid"/>
              <a:round/>
              <a:headEnd type="none" w="med" len="med"/>
              <a:tailEnd type="none" w="med" len="med"/>
            </a:ln>
          </p:spPr>
        </p:cxnSp>
      </p:grpSp>
      <p:grpSp>
        <p:nvGrpSpPr>
          <p:cNvPr id="753" name="Google Shape;753;p44"/>
          <p:cNvGrpSpPr/>
          <p:nvPr/>
        </p:nvGrpSpPr>
        <p:grpSpPr>
          <a:xfrm>
            <a:off x="7119852" y="3426836"/>
            <a:ext cx="1310145" cy="1111487"/>
            <a:chOff x="9386625" y="997777"/>
            <a:chExt cx="1677093" cy="1422794"/>
          </a:xfrm>
        </p:grpSpPr>
        <p:sp>
          <p:nvSpPr>
            <p:cNvPr id="754" name="Google Shape;754;p44"/>
            <p:cNvSpPr/>
            <p:nvPr/>
          </p:nvSpPr>
          <p:spPr>
            <a:xfrm rot="-2416927">
              <a:off x="9405202" y="1348844"/>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rot="-2416927">
              <a:off x="9525433" y="1418525"/>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rot="-2416927">
              <a:off x="9645664" y="1477552"/>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rot="-2416927">
              <a:off x="9765895" y="1543138"/>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4"/>
          <p:cNvGrpSpPr/>
          <p:nvPr/>
        </p:nvGrpSpPr>
        <p:grpSpPr>
          <a:xfrm>
            <a:off x="1227543" y="3772383"/>
            <a:ext cx="618040" cy="617389"/>
            <a:chOff x="2272075" y="2750050"/>
            <a:chExt cx="451025" cy="450550"/>
          </a:xfrm>
        </p:grpSpPr>
        <p:sp>
          <p:nvSpPr>
            <p:cNvPr id="759" name="Google Shape;759;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4"/>
          <p:cNvGrpSpPr/>
          <p:nvPr/>
        </p:nvGrpSpPr>
        <p:grpSpPr>
          <a:xfrm>
            <a:off x="6668825" y="877213"/>
            <a:ext cx="451025" cy="450550"/>
            <a:chOff x="2272075" y="2750050"/>
            <a:chExt cx="451025" cy="450550"/>
          </a:xfrm>
        </p:grpSpPr>
        <p:sp>
          <p:nvSpPr>
            <p:cNvPr id="776" name="Google Shape;776;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p:txBody>
          <a:bodyPr/>
          <a:lstStyle/>
          <a:p>
            <a:r>
              <a:rPr lang="es-CO" dirty="0"/>
              <a:t>Variable </a:t>
            </a:r>
            <a:r>
              <a:rPr lang="es-CO" dirty="0" err="1"/>
              <a:t>Interpretation</a:t>
            </a:r>
            <a:endParaRPr lang="es-CO" dirty="0"/>
          </a:p>
        </p:txBody>
      </p:sp>
      <p:pic>
        <p:nvPicPr>
          <p:cNvPr id="4" name="Imagen 3">
            <a:extLst>
              <a:ext uri="{FF2B5EF4-FFF2-40B4-BE49-F238E27FC236}">
                <a16:creationId xmlns:a16="http://schemas.microsoft.com/office/drawing/2014/main" id="{04A3D27E-AF7F-32C6-C0C6-887BA0178D4B}"/>
              </a:ext>
            </a:extLst>
          </p:cNvPr>
          <p:cNvPicPr>
            <a:picLocks noChangeAspect="1"/>
          </p:cNvPicPr>
          <p:nvPr/>
        </p:nvPicPr>
        <p:blipFill>
          <a:blip r:embed="rId2"/>
          <a:stretch>
            <a:fillRect/>
          </a:stretch>
        </p:blipFill>
        <p:spPr>
          <a:xfrm>
            <a:off x="2161388" y="1119480"/>
            <a:ext cx="4821223" cy="2760539"/>
          </a:xfrm>
          <a:prstGeom prst="rect">
            <a:avLst/>
          </a:prstGeom>
        </p:spPr>
      </p:pic>
      <p:sp>
        <p:nvSpPr>
          <p:cNvPr id="5" name="CuadroTexto 4">
            <a:extLst>
              <a:ext uri="{FF2B5EF4-FFF2-40B4-BE49-F238E27FC236}">
                <a16:creationId xmlns:a16="http://schemas.microsoft.com/office/drawing/2014/main" id="{C53F4C8E-4899-0CD4-20F2-107F9EA03D59}"/>
              </a:ext>
            </a:extLst>
          </p:cNvPr>
          <p:cNvSpPr txBox="1"/>
          <p:nvPr/>
        </p:nvSpPr>
        <p:spPr>
          <a:xfrm>
            <a:off x="849600" y="4032000"/>
            <a:ext cx="7580100" cy="738664"/>
          </a:xfrm>
          <a:prstGeom prst="rect">
            <a:avLst/>
          </a:prstGeom>
          <a:noFill/>
        </p:spPr>
        <p:txBody>
          <a:bodyPr wrap="square" rtlCol="0">
            <a:spAutoFit/>
          </a:bodyPr>
          <a:lstStyle/>
          <a:p>
            <a:r>
              <a:rPr lang="es-CO" dirty="0">
                <a:latin typeface="Lexend Deca" panose="020B0604020202020204" charset="0"/>
              </a:rPr>
              <a:t>SHAP </a:t>
            </a:r>
            <a:r>
              <a:rPr lang="es-CO" dirty="0" err="1">
                <a:latin typeface="Lexend Deca" panose="020B0604020202020204" charset="0"/>
              </a:rPr>
              <a:t>values</a:t>
            </a:r>
            <a:r>
              <a:rPr lang="es-CO" dirty="0">
                <a:latin typeface="Lexend Deca" panose="020B0604020202020204" charset="0"/>
              </a:rPr>
              <a:t> </a:t>
            </a:r>
            <a:r>
              <a:rPr lang="es-CO" dirty="0" err="1">
                <a:latin typeface="Lexend Deca" panose="020B0604020202020204" charset="0"/>
              </a:rPr>
              <a:t>strongly</a:t>
            </a:r>
            <a:r>
              <a:rPr lang="es-CO" dirty="0">
                <a:latin typeface="Lexend Deca" panose="020B0604020202020204" charset="0"/>
              </a:rPr>
              <a:t> </a:t>
            </a:r>
            <a:r>
              <a:rPr lang="es-CO" dirty="0" err="1">
                <a:latin typeface="Lexend Deca" panose="020B0604020202020204" charset="0"/>
              </a:rPr>
              <a:t>suggest</a:t>
            </a:r>
            <a:r>
              <a:rPr lang="es-CO" dirty="0">
                <a:latin typeface="Lexend Deca" panose="020B0604020202020204" charset="0"/>
              </a:rPr>
              <a:t> </a:t>
            </a:r>
            <a:r>
              <a:rPr lang="es-CO" dirty="0" err="1">
                <a:latin typeface="Lexend Deca" panose="020B0604020202020204" charset="0"/>
              </a:rPr>
              <a:t>that</a:t>
            </a:r>
            <a:r>
              <a:rPr lang="es-CO" dirty="0">
                <a:latin typeface="Lexend Deca" panose="020B0604020202020204" charset="0"/>
              </a:rPr>
              <a:t> </a:t>
            </a:r>
            <a:r>
              <a:rPr lang="es-CO" dirty="0" err="1">
                <a:latin typeface="Lexend Deca" panose="020B0604020202020204" charset="0"/>
              </a:rPr>
              <a:t>the</a:t>
            </a:r>
            <a:r>
              <a:rPr lang="es-CO" dirty="0">
                <a:latin typeface="Lexend Deca" panose="020B0604020202020204" charset="0"/>
              </a:rPr>
              <a:t> 20 </a:t>
            </a:r>
            <a:r>
              <a:rPr lang="es-CO" dirty="0" err="1">
                <a:latin typeface="Lexend Deca" panose="020B0604020202020204" charset="0"/>
              </a:rPr>
              <a:t>hour</a:t>
            </a:r>
            <a:r>
              <a:rPr lang="es-CO" dirty="0">
                <a:latin typeface="Lexend Deca" panose="020B0604020202020204" charset="0"/>
              </a:rPr>
              <a:t> and </a:t>
            </a:r>
            <a:r>
              <a:rPr lang="es-CO" dirty="0" err="1">
                <a:latin typeface="Lexend Deca" panose="020B0604020202020204" charset="0"/>
              </a:rPr>
              <a:t>the</a:t>
            </a:r>
            <a:r>
              <a:rPr lang="es-CO" dirty="0">
                <a:latin typeface="Lexend Deca" panose="020B0604020202020204" charset="0"/>
              </a:rPr>
              <a:t> </a:t>
            </a:r>
            <a:r>
              <a:rPr lang="es-CO" dirty="0" err="1">
                <a:latin typeface="Lexend Deca" panose="020B0604020202020204" charset="0"/>
              </a:rPr>
              <a:t>Saturday</a:t>
            </a:r>
            <a:r>
              <a:rPr lang="es-CO" dirty="0">
                <a:latin typeface="Lexend Deca" panose="020B0604020202020204" charset="0"/>
              </a:rPr>
              <a:t> are </a:t>
            </a:r>
            <a:r>
              <a:rPr lang="es-CO" dirty="0" err="1">
                <a:latin typeface="Lexend Deca" panose="020B0604020202020204" charset="0"/>
              </a:rPr>
              <a:t>strong</a:t>
            </a:r>
            <a:r>
              <a:rPr lang="es-CO" dirty="0">
                <a:latin typeface="Lexend Deca" panose="020B0604020202020204" charset="0"/>
              </a:rPr>
              <a:t> </a:t>
            </a:r>
            <a:r>
              <a:rPr lang="es-CO" dirty="0" err="1">
                <a:latin typeface="Lexend Deca" panose="020B0604020202020204" charset="0"/>
              </a:rPr>
              <a:t>predictors</a:t>
            </a:r>
            <a:r>
              <a:rPr lang="es-CO" dirty="0">
                <a:latin typeface="Lexend Deca" panose="020B0604020202020204" charset="0"/>
              </a:rPr>
              <a:t> </a:t>
            </a:r>
            <a:r>
              <a:rPr lang="es-CO" dirty="0" err="1">
                <a:latin typeface="Lexend Deca" panose="020B0604020202020204" charset="0"/>
              </a:rPr>
              <a:t>whenever</a:t>
            </a:r>
            <a:r>
              <a:rPr lang="es-CO" dirty="0">
                <a:latin typeface="Lexend Deca" panose="020B0604020202020204" charset="0"/>
              </a:rPr>
              <a:t> </a:t>
            </a:r>
            <a:r>
              <a:rPr lang="es-CO" dirty="0" err="1">
                <a:latin typeface="Lexend Deca" panose="020B0604020202020204" charset="0"/>
              </a:rPr>
              <a:t>an</a:t>
            </a:r>
            <a:r>
              <a:rPr lang="es-CO" dirty="0">
                <a:latin typeface="Lexend Deca" panose="020B0604020202020204" charset="0"/>
              </a:rPr>
              <a:t> </a:t>
            </a:r>
            <a:r>
              <a:rPr lang="es-CO" dirty="0" err="1">
                <a:latin typeface="Lexend Deca" panose="020B0604020202020204" charset="0"/>
              </a:rPr>
              <a:t>order</a:t>
            </a:r>
            <a:r>
              <a:rPr lang="es-CO" dirty="0">
                <a:latin typeface="Lexend Deca" panose="020B0604020202020204" charset="0"/>
              </a:rPr>
              <a:t> </a:t>
            </a:r>
            <a:r>
              <a:rPr lang="es-CO" dirty="0" err="1">
                <a:latin typeface="Lexend Deca" panose="020B0604020202020204" charset="0"/>
              </a:rPr>
              <a:t>is</a:t>
            </a:r>
            <a:r>
              <a:rPr lang="es-CO" dirty="0">
                <a:latin typeface="Lexend Deca" panose="020B0604020202020204" charset="0"/>
              </a:rPr>
              <a:t> </a:t>
            </a:r>
            <a:r>
              <a:rPr lang="es-CO" dirty="0" err="1">
                <a:latin typeface="Lexend Deca" panose="020B0604020202020204" charset="0"/>
              </a:rPr>
              <a:t>not</a:t>
            </a:r>
            <a:r>
              <a:rPr lang="es-CO" dirty="0">
                <a:latin typeface="Lexend Deca" panose="020B0604020202020204" charset="0"/>
              </a:rPr>
              <a:t> </a:t>
            </a:r>
            <a:r>
              <a:rPr lang="es-CO" dirty="0" err="1">
                <a:latin typeface="Lexend Deca" panose="020B0604020202020204" charset="0"/>
              </a:rPr>
              <a:t>accepted</a:t>
            </a:r>
            <a:r>
              <a:rPr lang="es-CO" dirty="0">
                <a:latin typeface="Lexend Deca" panose="020B0604020202020204" charset="0"/>
              </a:rPr>
              <a:t>. </a:t>
            </a:r>
            <a:r>
              <a:rPr lang="es-CO" dirty="0" err="1">
                <a:latin typeface="Lexend Deca" panose="020B0604020202020204" charset="0"/>
              </a:rPr>
              <a:t>Higher</a:t>
            </a:r>
            <a:r>
              <a:rPr lang="es-CO" dirty="0">
                <a:latin typeface="Lexend Deca" panose="020B0604020202020204" charset="0"/>
              </a:rPr>
              <a:t> total </a:t>
            </a:r>
            <a:r>
              <a:rPr lang="es-CO" dirty="0" err="1">
                <a:latin typeface="Lexend Deca" panose="020B0604020202020204" charset="0"/>
              </a:rPr>
              <a:t>earning</a:t>
            </a:r>
            <a:r>
              <a:rPr lang="es-CO" dirty="0">
                <a:latin typeface="Lexend Deca" panose="020B0604020202020204" charset="0"/>
              </a:rPr>
              <a:t> and </a:t>
            </a:r>
            <a:r>
              <a:rPr lang="es-CO" dirty="0" err="1">
                <a:latin typeface="Lexend Deca" panose="020B0604020202020204" charset="0"/>
              </a:rPr>
              <a:t>lower</a:t>
            </a:r>
            <a:r>
              <a:rPr lang="es-CO" dirty="0">
                <a:latin typeface="Lexend Deca" panose="020B0604020202020204" charset="0"/>
              </a:rPr>
              <a:t> </a:t>
            </a:r>
            <a:r>
              <a:rPr lang="es-CO" dirty="0" err="1">
                <a:latin typeface="Lexend Deca" panose="020B0604020202020204" charset="0"/>
              </a:rPr>
              <a:t>user</a:t>
            </a:r>
            <a:r>
              <a:rPr lang="es-CO" dirty="0">
                <a:latin typeface="Lexend Deca" panose="020B0604020202020204" charset="0"/>
              </a:rPr>
              <a:t> </a:t>
            </a:r>
            <a:r>
              <a:rPr lang="es-CO" dirty="0" err="1">
                <a:latin typeface="Lexend Deca" panose="020B0604020202020204" charset="0"/>
              </a:rPr>
              <a:t>distance</a:t>
            </a:r>
            <a:r>
              <a:rPr lang="es-CO" dirty="0">
                <a:latin typeface="Lexend Deca" panose="020B0604020202020204" charset="0"/>
              </a:rPr>
              <a:t> are </a:t>
            </a:r>
            <a:r>
              <a:rPr lang="es-CO" dirty="0" err="1">
                <a:latin typeface="Lexend Deca" panose="020B0604020202020204" charset="0"/>
              </a:rPr>
              <a:t>strong</a:t>
            </a:r>
            <a:r>
              <a:rPr lang="es-CO" dirty="0">
                <a:latin typeface="Lexend Deca" panose="020B0604020202020204" charset="0"/>
              </a:rPr>
              <a:t> </a:t>
            </a:r>
            <a:r>
              <a:rPr lang="es-CO" dirty="0" err="1">
                <a:latin typeface="Lexend Deca" panose="020B0604020202020204" charset="0"/>
              </a:rPr>
              <a:t>predictors</a:t>
            </a:r>
            <a:r>
              <a:rPr lang="es-CO" dirty="0">
                <a:latin typeface="Lexend Deca" panose="020B0604020202020204" charset="0"/>
              </a:rPr>
              <a:t> </a:t>
            </a:r>
            <a:r>
              <a:rPr lang="es-CO" dirty="0" err="1">
                <a:latin typeface="Lexend Deca" panose="020B0604020202020204" charset="0"/>
              </a:rPr>
              <a:t>of</a:t>
            </a:r>
            <a:r>
              <a:rPr lang="es-CO" dirty="0">
                <a:latin typeface="Lexend Deca" panose="020B0604020202020204" charset="0"/>
              </a:rPr>
              <a:t> </a:t>
            </a:r>
            <a:r>
              <a:rPr lang="es-CO" dirty="0" err="1">
                <a:latin typeface="Lexend Deca" panose="020B0604020202020204" charset="0"/>
              </a:rPr>
              <a:t>higher</a:t>
            </a:r>
            <a:r>
              <a:rPr lang="es-CO" dirty="0">
                <a:latin typeface="Lexend Deca" panose="020B0604020202020204" charset="0"/>
              </a:rPr>
              <a:t> </a:t>
            </a:r>
            <a:r>
              <a:rPr lang="es-CO" dirty="0" err="1">
                <a:latin typeface="Lexend Deca" panose="020B0604020202020204" charset="0"/>
              </a:rPr>
              <a:t>acceptance</a:t>
            </a:r>
            <a:r>
              <a:rPr lang="es-CO" dirty="0">
                <a:latin typeface="Lexend Deca" panose="020B0604020202020204" charset="0"/>
              </a:rPr>
              <a:t>.</a:t>
            </a:r>
          </a:p>
        </p:txBody>
      </p:sp>
      <p:sp>
        <p:nvSpPr>
          <p:cNvPr id="6" name="Rectángulo: esquinas diagonales redondeadas 5">
            <a:extLst>
              <a:ext uri="{FF2B5EF4-FFF2-40B4-BE49-F238E27FC236}">
                <a16:creationId xmlns:a16="http://schemas.microsoft.com/office/drawing/2014/main" id="{7BF0ED84-D694-73F5-AA52-F07CB0E57736}"/>
              </a:ext>
            </a:extLst>
          </p:cNvPr>
          <p:cNvSpPr/>
          <p:nvPr/>
        </p:nvSpPr>
        <p:spPr>
          <a:xfrm>
            <a:off x="2061886" y="1119480"/>
            <a:ext cx="5049332" cy="2826508"/>
          </a:xfrm>
          <a:prstGeom prst="round2DiagRect">
            <a:avLst>
              <a:gd name="adj1" fmla="val 16667"/>
              <a:gd name="adj2" fmla="val 1728"/>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6787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oogle Shape;640;p39">
            <a:extLst>
              <a:ext uri="{FF2B5EF4-FFF2-40B4-BE49-F238E27FC236}">
                <a16:creationId xmlns:a16="http://schemas.microsoft.com/office/drawing/2014/main" id="{AFC13C49-3276-B1CB-FE3D-5F9A4F5FC996}"/>
              </a:ext>
            </a:extLst>
          </p:cNvPr>
          <p:cNvSpPr txBox="1">
            <a:spLocks/>
          </p:cNvSpPr>
          <p:nvPr/>
        </p:nvSpPr>
        <p:spPr>
          <a:xfrm>
            <a:off x="172800" y="1713706"/>
            <a:ext cx="3377473"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2800" dirty="0" err="1">
                <a:solidFill>
                  <a:schemeClr val="bg1">
                    <a:lumMod val="10000"/>
                  </a:schemeClr>
                </a:solidFill>
              </a:rPr>
              <a:t>Recommendations</a:t>
            </a:r>
            <a:endParaRPr lang="es-CO" sz="2800" dirty="0">
              <a:solidFill>
                <a:schemeClr val="bg1">
                  <a:lumMod val="10000"/>
                </a:schemeClr>
              </a:solidFill>
            </a:endParaRPr>
          </a:p>
        </p:txBody>
      </p:sp>
      <p:sp>
        <p:nvSpPr>
          <p:cNvPr id="4" name="Google Shape;348;p35">
            <a:extLst>
              <a:ext uri="{FF2B5EF4-FFF2-40B4-BE49-F238E27FC236}">
                <a16:creationId xmlns:a16="http://schemas.microsoft.com/office/drawing/2014/main" id="{1B4B2E63-26AD-937F-AFA6-A238305B3CD5}"/>
              </a:ext>
            </a:extLst>
          </p:cNvPr>
          <p:cNvSpPr/>
          <p:nvPr/>
        </p:nvSpPr>
        <p:spPr>
          <a:xfrm>
            <a:off x="461474" y="829042"/>
            <a:ext cx="914399" cy="884664"/>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35">
            <a:extLst>
              <a:ext uri="{FF2B5EF4-FFF2-40B4-BE49-F238E27FC236}">
                <a16:creationId xmlns:a16="http://schemas.microsoft.com/office/drawing/2014/main" id="{3945EB48-9CA6-CFF0-ABB5-C542E1D15ED0}"/>
              </a:ext>
            </a:extLst>
          </p:cNvPr>
          <p:cNvSpPr txBox="1">
            <a:spLocks/>
          </p:cNvSpPr>
          <p:nvPr/>
        </p:nvSpPr>
        <p:spPr>
          <a:xfrm>
            <a:off x="573511" y="994239"/>
            <a:ext cx="675600" cy="46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bg1"/>
                </a:solidFill>
                <a:latin typeface="Abril Fatface" panose="020F0502020204030204" pitchFamily="2" charset="0"/>
              </a:rPr>
              <a:t>06</a:t>
            </a:r>
          </a:p>
        </p:txBody>
      </p:sp>
      <p:sp>
        <p:nvSpPr>
          <p:cNvPr id="6" name="CuadroTexto 5">
            <a:extLst>
              <a:ext uri="{FF2B5EF4-FFF2-40B4-BE49-F238E27FC236}">
                <a16:creationId xmlns:a16="http://schemas.microsoft.com/office/drawing/2014/main" id="{A362D8C1-E1EF-EB24-74F4-228C3951E1D1}"/>
              </a:ext>
            </a:extLst>
          </p:cNvPr>
          <p:cNvSpPr txBox="1"/>
          <p:nvPr/>
        </p:nvSpPr>
        <p:spPr>
          <a:xfrm>
            <a:off x="172800" y="2188526"/>
            <a:ext cx="2624254" cy="52322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bg1">
                    <a:lumMod val="10000"/>
                  </a:schemeClr>
                </a:solidFill>
                <a:latin typeface="Lexend Deca" panose="020B0604020202020204" charset="0"/>
              </a:rPr>
              <a:t>Final conclusions and remarks</a:t>
            </a:r>
          </a:p>
        </p:txBody>
      </p:sp>
    </p:spTree>
    <p:extLst>
      <p:ext uri="{BB962C8B-B14F-4D97-AF65-F5344CB8AC3E}">
        <p14:creationId xmlns:p14="http://schemas.microsoft.com/office/powerpoint/2010/main" val="268183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797" name="Google Shape;797;p45"/>
          <p:cNvSpPr txBox="1">
            <a:spLocks noGrp="1"/>
          </p:cNvSpPr>
          <p:nvPr>
            <p:ph type="subTitle" idx="1"/>
          </p:nvPr>
        </p:nvSpPr>
        <p:spPr>
          <a:xfrm>
            <a:off x="1792800" y="4007242"/>
            <a:ext cx="30960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Encourage the user to order before peak hours to avoid saturation in the lunch and dinner hour</a:t>
            </a:r>
            <a:endParaRPr dirty="0"/>
          </a:p>
        </p:txBody>
      </p:sp>
      <p:sp>
        <p:nvSpPr>
          <p:cNvPr id="798" name="Google Shape;798;p45"/>
          <p:cNvSpPr txBox="1">
            <a:spLocks noGrp="1"/>
          </p:cNvSpPr>
          <p:nvPr>
            <p:ph type="title" idx="2"/>
          </p:nvPr>
        </p:nvSpPr>
        <p:spPr>
          <a:xfrm>
            <a:off x="2118302" y="3568171"/>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Lunch </a:t>
            </a:r>
            <a:r>
              <a:rPr lang="es-CO" dirty="0" err="1"/>
              <a:t>hours</a:t>
            </a:r>
            <a:endParaRPr dirty="0"/>
          </a:p>
        </p:txBody>
      </p:sp>
      <p:sp>
        <p:nvSpPr>
          <p:cNvPr id="799" name="Google Shape;799;p45"/>
          <p:cNvSpPr txBox="1">
            <a:spLocks noGrp="1"/>
          </p:cNvSpPr>
          <p:nvPr>
            <p:ph type="subTitle" idx="3"/>
          </p:nvPr>
        </p:nvSpPr>
        <p:spPr>
          <a:xfrm>
            <a:off x="4790400" y="4007242"/>
            <a:ext cx="23712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 an upcoming challenge, take into account the weather information</a:t>
            </a:r>
            <a:endParaRPr dirty="0"/>
          </a:p>
        </p:txBody>
      </p:sp>
      <p:sp>
        <p:nvSpPr>
          <p:cNvPr id="800" name="Google Shape;800;p45"/>
          <p:cNvSpPr txBox="1">
            <a:spLocks noGrp="1"/>
          </p:cNvSpPr>
          <p:nvPr>
            <p:ph type="title" idx="4"/>
          </p:nvPr>
        </p:nvSpPr>
        <p:spPr>
          <a:xfrm>
            <a:off x="4790400" y="3568171"/>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Weather checking</a:t>
            </a:r>
            <a:endParaRPr dirty="0"/>
          </a:p>
        </p:txBody>
      </p:sp>
      <p:sp>
        <p:nvSpPr>
          <p:cNvPr id="803" name="Google Shape;803;p45"/>
          <p:cNvSpPr txBox="1">
            <a:spLocks noGrp="1"/>
          </p:cNvSpPr>
          <p:nvPr>
            <p:ph type="subTitle" idx="7"/>
          </p:nvPr>
        </p:nvSpPr>
        <p:spPr>
          <a:xfrm>
            <a:off x="714302" y="2277076"/>
            <a:ext cx="23712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higher rates at night to the couriers</a:t>
            </a:r>
            <a:endParaRPr dirty="0"/>
          </a:p>
        </p:txBody>
      </p:sp>
      <p:sp>
        <p:nvSpPr>
          <p:cNvPr id="804" name="Google Shape;804;p45"/>
          <p:cNvSpPr txBox="1">
            <a:spLocks noGrp="1"/>
          </p:cNvSpPr>
          <p:nvPr>
            <p:ph type="title" idx="8"/>
          </p:nvPr>
        </p:nvSpPr>
        <p:spPr>
          <a:xfrm>
            <a:off x="714302" y="1838005"/>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Hours</a:t>
            </a:r>
            <a:endParaRPr dirty="0"/>
          </a:p>
        </p:txBody>
      </p:sp>
      <p:sp>
        <p:nvSpPr>
          <p:cNvPr id="805" name="Google Shape;805;p45"/>
          <p:cNvSpPr txBox="1">
            <a:spLocks noGrp="1"/>
          </p:cNvSpPr>
          <p:nvPr>
            <p:ph type="subTitle" idx="9"/>
          </p:nvPr>
        </p:nvSpPr>
        <p:spPr>
          <a:xfrm>
            <a:off x="3218400" y="2277076"/>
            <a:ext cx="27576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higher rates if the distance is higher than 2.8km</a:t>
            </a:r>
            <a:endParaRPr dirty="0"/>
          </a:p>
        </p:txBody>
      </p:sp>
      <p:sp>
        <p:nvSpPr>
          <p:cNvPr id="806" name="Google Shape;806;p45"/>
          <p:cNvSpPr txBox="1">
            <a:spLocks noGrp="1"/>
          </p:cNvSpPr>
          <p:nvPr>
            <p:ph type="title" idx="13"/>
          </p:nvPr>
        </p:nvSpPr>
        <p:spPr>
          <a:xfrm>
            <a:off x="3386400" y="1838005"/>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Rates for distance</a:t>
            </a:r>
            <a:endParaRPr dirty="0"/>
          </a:p>
        </p:txBody>
      </p:sp>
      <p:sp>
        <p:nvSpPr>
          <p:cNvPr id="807" name="Google Shape;807;p45"/>
          <p:cNvSpPr txBox="1">
            <a:spLocks noGrp="1"/>
          </p:cNvSpPr>
          <p:nvPr>
            <p:ph type="subTitle" idx="14"/>
          </p:nvPr>
        </p:nvSpPr>
        <p:spPr>
          <a:xfrm>
            <a:off x="6058498" y="2277076"/>
            <a:ext cx="2459102"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err="1"/>
              <a:t>Offer</a:t>
            </a:r>
            <a:r>
              <a:rPr lang="es-CO" dirty="0"/>
              <a:t> incentives </a:t>
            </a:r>
            <a:r>
              <a:rPr lang="es-CO" dirty="0" err="1"/>
              <a:t>to</a:t>
            </a:r>
            <a:r>
              <a:rPr lang="es-CO" dirty="0"/>
              <a:t> pick more </a:t>
            </a:r>
            <a:r>
              <a:rPr lang="es-CO" dirty="0" err="1"/>
              <a:t>orders</a:t>
            </a:r>
            <a:r>
              <a:rPr lang="es-CO" dirty="0"/>
              <a:t> </a:t>
            </a:r>
            <a:r>
              <a:rPr lang="es-CO" dirty="0" err="1"/>
              <a:t>on</a:t>
            </a:r>
            <a:r>
              <a:rPr lang="es-CO" dirty="0"/>
              <a:t> </a:t>
            </a:r>
            <a:r>
              <a:rPr lang="es-CO" dirty="0" err="1"/>
              <a:t>saturdays</a:t>
            </a:r>
            <a:endParaRPr dirty="0"/>
          </a:p>
        </p:txBody>
      </p:sp>
      <p:sp>
        <p:nvSpPr>
          <p:cNvPr id="808" name="Google Shape;808;p45"/>
          <p:cNvSpPr txBox="1">
            <a:spLocks noGrp="1"/>
          </p:cNvSpPr>
          <p:nvPr>
            <p:ph type="title" idx="15"/>
          </p:nvPr>
        </p:nvSpPr>
        <p:spPr>
          <a:xfrm>
            <a:off x="6058498" y="1838005"/>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Happy Weekdays</a:t>
            </a:r>
            <a:endParaRPr dirty="0"/>
          </a:p>
        </p:txBody>
      </p:sp>
      <p:sp>
        <p:nvSpPr>
          <p:cNvPr id="809" name="Google Shape;809;p45"/>
          <p:cNvSpPr/>
          <p:nvPr/>
        </p:nvSpPr>
        <p:spPr>
          <a:xfrm>
            <a:off x="1594802" y="1195513"/>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2998802" y="292567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4266900" y="1195513"/>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5670900" y="292567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6938998" y="120662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90AA800-5EFE-DDF8-BF4E-F62941DE41EF}"/>
              </a:ext>
            </a:extLst>
          </p:cNvPr>
          <p:cNvPicPr>
            <a:picLocks noChangeAspect="1"/>
          </p:cNvPicPr>
          <p:nvPr/>
        </p:nvPicPr>
        <p:blipFill>
          <a:blip r:embed="rId3"/>
          <a:stretch>
            <a:fillRect/>
          </a:stretch>
        </p:blipFill>
        <p:spPr>
          <a:xfrm>
            <a:off x="1726308" y="1322532"/>
            <a:ext cx="360442" cy="360442"/>
          </a:xfrm>
          <a:prstGeom prst="rect">
            <a:avLst/>
          </a:prstGeom>
        </p:spPr>
      </p:pic>
      <p:pic>
        <p:nvPicPr>
          <p:cNvPr id="5" name="Imagen 4">
            <a:extLst>
              <a:ext uri="{FF2B5EF4-FFF2-40B4-BE49-F238E27FC236}">
                <a16:creationId xmlns:a16="http://schemas.microsoft.com/office/drawing/2014/main" id="{9295FDA5-CC38-7EC6-536F-864A6C211336}"/>
              </a:ext>
            </a:extLst>
          </p:cNvPr>
          <p:cNvPicPr>
            <a:picLocks noChangeAspect="1"/>
          </p:cNvPicPr>
          <p:nvPr/>
        </p:nvPicPr>
        <p:blipFill>
          <a:blip r:embed="rId4"/>
          <a:stretch>
            <a:fillRect/>
          </a:stretch>
        </p:blipFill>
        <p:spPr>
          <a:xfrm>
            <a:off x="4379575" y="1314929"/>
            <a:ext cx="393600" cy="393600"/>
          </a:xfrm>
          <a:prstGeom prst="rect">
            <a:avLst/>
          </a:prstGeom>
        </p:spPr>
      </p:pic>
      <p:pic>
        <p:nvPicPr>
          <p:cNvPr id="7" name="Imagen 6">
            <a:extLst>
              <a:ext uri="{FF2B5EF4-FFF2-40B4-BE49-F238E27FC236}">
                <a16:creationId xmlns:a16="http://schemas.microsoft.com/office/drawing/2014/main" id="{86E27D7D-72F4-011A-ABA5-9BC426B74A53}"/>
              </a:ext>
            </a:extLst>
          </p:cNvPr>
          <p:cNvPicPr>
            <a:picLocks noChangeAspect="1"/>
          </p:cNvPicPr>
          <p:nvPr/>
        </p:nvPicPr>
        <p:blipFill>
          <a:blip r:embed="rId5"/>
          <a:stretch>
            <a:fillRect/>
          </a:stretch>
        </p:blipFill>
        <p:spPr>
          <a:xfrm>
            <a:off x="7055586" y="1326595"/>
            <a:ext cx="362106" cy="362106"/>
          </a:xfrm>
          <a:prstGeom prst="rect">
            <a:avLst/>
          </a:prstGeom>
        </p:spPr>
      </p:pic>
      <p:pic>
        <p:nvPicPr>
          <p:cNvPr id="9" name="Imagen 8">
            <a:extLst>
              <a:ext uri="{FF2B5EF4-FFF2-40B4-BE49-F238E27FC236}">
                <a16:creationId xmlns:a16="http://schemas.microsoft.com/office/drawing/2014/main" id="{823986CC-CC7B-BA7B-0CFE-5E93FCD3919E}"/>
              </a:ext>
            </a:extLst>
          </p:cNvPr>
          <p:cNvPicPr>
            <a:picLocks noChangeAspect="1"/>
          </p:cNvPicPr>
          <p:nvPr/>
        </p:nvPicPr>
        <p:blipFill>
          <a:blip r:embed="rId6"/>
          <a:stretch>
            <a:fillRect/>
          </a:stretch>
        </p:blipFill>
        <p:spPr>
          <a:xfrm>
            <a:off x="3130308" y="3040063"/>
            <a:ext cx="354173" cy="354173"/>
          </a:xfrm>
          <a:prstGeom prst="rect">
            <a:avLst/>
          </a:prstGeom>
        </p:spPr>
      </p:pic>
      <p:pic>
        <p:nvPicPr>
          <p:cNvPr id="11" name="Imagen 10">
            <a:extLst>
              <a:ext uri="{FF2B5EF4-FFF2-40B4-BE49-F238E27FC236}">
                <a16:creationId xmlns:a16="http://schemas.microsoft.com/office/drawing/2014/main" id="{7F1E54B5-65A3-EE49-BF50-EFEF0579E9CB}"/>
              </a:ext>
            </a:extLst>
          </p:cNvPr>
          <p:cNvPicPr>
            <a:picLocks noChangeAspect="1"/>
          </p:cNvPicPr>
          <p:nvPr/>
        </p:nvPicPr>
        <p:blipFill>
          <a:blip r:embed="rId7"/>
          <a:stretch>
            <a:fillRect/>
          </a:stretch>
        </p:blipFill>
        <p:spPr>
          <a:xfrm>
            <a:off x="5733281" y="2932894"/>
            <a:ext cx="485437" cy="4854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7"/>
          <p:cNvSpPr txBox="1">
            <a:spLocks noGrp="1"/>
          </p:cNvSpPr>
          <p:nvPr>
            <p:ph type="title"/>
          </p:nvPr>
        </p:nvSpPr>
        <p:spPr>
          <a:xfrm>
            <a:off x="714300" y="1051500"/>
            <a:ext cx="4443300" cy="304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915" name="Google Shape;915;p47"/>
          <p:cNvGrpSpPr/>
          <p:nvPr/>
        </p:nvGrpSpPr>
        <p:grpSpPr>
          <a:xfrm>
            <a:off x="5514213" y="940173"/>
            <a:ext cx="2763090" cy="3263155"/>
            <a:chOff x="5666613" y="1006875"/>
            <a:chExt cx="2763090" cy="3263155"/>
          </a:xfrm>
        </p:grpSpPr>
        <p:grpSp>
          <p:nvGrpSpPr>
            <p:cNvPr id="916" name="Google Shape;916;p47"/>
            <p:cNvGrpSpPr/>
            <p:nvPr/>
          </p:nvGrpSpPr>
          <p:grpSpPr>
            <a:xfrm rot="5400000">
              <a:off x="4859575" y="2147701"/>
              <a:ext cx="2929368" cy="1315290"/>
              <a:chOff x="1525300" y="723550"/>
              <a:chExt cx="874125" cy="454850"/>
            </a:xfrm>
          </p:grpSpPr>
          <p:sp>
            <p:nvSpPr>
              <p:cNvPr id="917" name="Google Shape;917;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rot="-5400000" flipH="1">
              <a:off x="6307375" y="2147701"/>
              <a:ext cx="2929368" cy="1315290"/>
              <a:chOff x="1525300" y="723550"/>
              <a:chExt cx="874125" cy="454850"/>
            </a:xfrm>
          </p:grpSpPr>
          <p:sp>
            <p:nvSpPr>
              <p:cNvPr id="956" name="Google Shape;956;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7"/>
            <p:cNvSpPr/>
            <p:nvPr/>
          </p:nvSpPr>
          <p:spPr>
            <a:xfrm flipH="1">
              <a:off x="5905476" y="100687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6151913" y="2795775"/>
              <a:ext cx="344700" cy="344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7114425" y="1592375"/>
              <a:ext cx="633900" cy="633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7678913" y="2712188"/>
              <a:ext cx="186300" cy="186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6915590" y="3620329"/>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6496629" y="1006886"/>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p:nvPr/>
        </p:nvSpPr>
        <p:spPr>
          <a:xfrm>
            <a:off x="714300"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5182125"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5182125"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714300"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we looking for?</a:t>
            </a:r>
            <a:endParaRPr dirty="0"/>
          </a:p>
        </p:txBody>
      </p:sp>
      <p:sp>
        <p:nvSpPr>
          <p:cNvPr id="352" name="Google Shape;352;p35"/>
          <p:cNvSpPr txBox="1">
            <a:spLocks noGrp="1"/>
          </p:cNvSpPr>
          <p:nvPr>
            <p:ph type="title"/>
          </p:nvPr>
        </p:nvSpPr>
        <p:spPr>
          <a:xfrm>
            <a:off x="714300" y="692734"/>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53" name="Google Shape;353;p35"/>
          <p:cNvSpPr txBox="1">
            <a:spLocks noGrp="1"/>
          </p:cNvSpPr>
          <p:nvPr>
            <p:ph type="title" idx="2"/>
          </p:nvPr>
        </p:nvSpPr>
        <p:spPr>
          <a:xfrm>
            <a:off x="1494675" y="1394738"/>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err="1"/>
              <a:t>Bussiness</a:t>
            </a:r>
            <a:r>
              <a:rPr lang="es-CO" dirty="0"/>
              <a:t> Case</a:t>
            </a:r>
          </a:p>
        </p:txBody>
      </p:sp>
      <p:sp>
        <p:nvSpPr>
          <p:cNvPr id="354" name="Google Shape;354;p35"/>
          <p:cNvSpPr txBox="1">
            <a:spLocks noGrp="1"/>
          </p:cNvSpPr>
          <p:nvPr>
            <p:ph type="title" idx="3"/>
          </p:nvPr>
        </p:nvSpPr>
        <p:spPr>
          <a:xfrm>
            <a:off x="714300"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5" name="Google Shape;355;p35"/>
          <p:cNvSpPr txBox="1">
            <a:spLocks noGrp="1"/>
          </p:cNvSpPr>
          <p:nvPr>
            <p:ph type="subTitle" idx="4"/>
          </p:nvPr>
        </p:nvSpPr>
        <p:spPr>
          <a:xfrm>
            <a:off x="1494675"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Possible patterns in the data</a:t>
            </a:r>
            <a:endParaRPr dirty="0"/>
          </a:p>
        </p:txBody>
      </p:sp>
      <p:sp>
        <p:nvSpPr>
          <p:cNvPr id="356" name="Google Shape;356;p35"/>
          <p:cNvSpPr txBox="1">
            <a:spLocks noGrp="1"/>
          </p:cNvSpPr>
          <p:nvPr>
            <p:ph type="title" idx="5"/>
          </p:nvPr>
        </p:nvSpPr>
        <p:spPr>
          <a:xfrm>
            <a:off x="1494675"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Prior </a:t>
            </a:r>
            <a:r>
              <a:rPr lang="es-CO" dirty="0" err="1"/>
              <a:t>Analysis</a:t>
            </a:r>
            <a:endParaRPr dirty="0"/>
          </a:p>
        </p:txBody>
      </p:sp>
      <p:sp>
        <p:nvSpPr>
          <p:cNvPr id="357" name="Google Shape;357;p35"/>
          <p:cNvSpPr txBox="1">
            <a:spLocks noGrp="1"/>
          </p:cNvSpPr>
          <p:nvPr>
            <p:ph type="title" idx="6"/>
          </p:nvPr>
        </p:nvSpPr>
        <p:spPr>
          <a:xfrm>
            <a:off x="714300"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8" name="Google Shape;358;p35"/>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we learned from the data</a:t>
            </a:r>
            <a:endParaRPr dirty="0"/>
          </a:p>
        </p:txBody>
      </p:sp>
      <p:sp>
        <p:nvSpPr>
          <p:cNvPr id="359" name="Google Shape;359;p35"/>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sp>
        <p:nvSpPr>
          <p:cNvPr id="360" name="Google Shape;360;p35"/>
          <p:cNvSpPr txBox="1">
            <a:spLocks noGrp="1"/>
          </p:cNvSpPr>
          <p:nvPr>
            <p:ph type="title" idx="9"/>
          </p:nvPr>
        </p:nvSpPr>
        <p:spPr>
          <a:xfrm>
            <a:off x="5182125"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1" name="Google Shape;361;p35"/>
          <p:cNvSpPr txBox="1">
            <a:spLocks noGrp="1"/>
          </p:cNvSpPr>
          <p:nvPr>
            <p:ph type="subTitle" idx="13"/>
          </p:nvPr>
        </p:nvSpPr>
        <p:spPr>
          <a:xfrm>
            <a:off x="5962500"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we set the environment</a:t>
            </a:r>
            <a:endParaRPr dirty="0"/>
          </a:p>
        </p:txBody>
      </p:sp>
      <p:sp>
        <p:nvSpPr>
          <p:cNvPr id="362" name="Google Shape;362;p35"/>
          <p:cNvSpPr txBox="1">
            <a:spLocks noGrp="1"/>
          </p:cNvSpPr>
          <p:nvPr>
            <p:ph type="title" idx="14"/>
          </p:nvPr>
        </p:nvSpPr>
        <p:spPr>
          <a:xfrm>
            <a:off x="5962500"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
            </a:r>
            <a:endParaRPr dirty="0"/>
          </a:p>
        </p:txBody>
      </p:sp>
      <p:sp>
        <p:nvSpPr>
          <p:cNvPr id="363" name="Google Shape;363;p35"/>
          <p:cNvSpPr txBox="1">
            <a:spLocks noGrp="1"/>
          </p:cNvSpPr>
          <p:nvPr>
            <p:ph type="title" idx="15"/>
          </p:nvPr>
        </p:nvSpPr>
        <p:spPr>
          <a:xfrm>
            <a:off x="5182125"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 name="Google Shape;347;p35">
            <a:extLst>
              <a:ext uri="{FF2B5EF4-FFF2-40B4-BE49-F238E27FC236}">
                <a16:creationId xmlns:a16="http://schemas.microsoft.com/office/drawing/2014/main" id="{56C4B92E-22CB-3F19-10C5-3EFA956DDE75}"/>
              </a:ext>
            </a:extLst>
          </p:cNvPr>
          <p:cNvSpPr/>
          <p:nvPr/>
        </p:nvSpPr>
        <p:spPr>
          <a:xfrm>
            <a:off x="714300"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9;p35">
            <a:extLst>
              <a:ext uri="{FF2B5EF4-FFF2-40B4-BE49-F238E27FC236}">
                <a16:creationId xmlns:a16="http://schemas.microsoft.com/office/drawing/2014/main" id="{B0C3BC83-15EC-06C8-F2EB-D2C940E40A39}"/>
              </a:ext>
            </a:extLst>
          </p:cNvPr>
          <p:cNvSpPr/>
          <p:nvPr/>
        </p:nvSpPr>
        <p:spPr>
          <a:xfrm>
            <a:off x="5182125"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35">
            <a:extLst>
              <a:ext uri="{FF2B5EF4-FFF2-40B4-BE49-F238E27FC236}">
                <a16:creationId xmlns:a16="http://schemas.microsoft.com/office/drawing/2014/main" id="{43215594-E379-4F10-EF05-65014BF755CA}"/>
              </a:ext>
            </a:extLst>
          </p:cNvPr>
          <p:cNvSpPr txBox="1">
            <a:spLocks/>
          </p:cNvSpPr>
          <p:nvPr/>
        </p:nvSpPr>
        <p:spPr>
          <a:xfrm>
            <a:off x="1494675"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Techniques and results</a:t>
            </a:r>
          </a:p>
        </p:txBody>
      </p:sp>
      <p:sp>
        <p:nvSpPr>
          <p:cNvPr id="13" name="Google Shape;356;p35">
            <a:extLst>
              <a:ext uri="{FF2B5EF4-FFF2-40B4-BE49-F238E27FC236}">
                <a16:creationId xmlns:a16="http://schemas.microsoft.com/office/drawing/2014/main" id="{4075FA86-056A-187E-FCF9-70DF72576DD4}"/>
              </a:ext>
            </a:extLst>
          </p:cNvPr>
          <p:cNvSpPr txBox="1">
            <a:spLocks/>
          </p:cNvSpPr>
          <p:nvPr/>
        </p:nvSpPr>
        <p:spPr>
          <a:xfrm>
            <a:off x="1494675"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t>Modelling</a:t>
            </a:r>
            <a:endParaRPr lang="es-CO" dirty="0"/>
          </a:p>
        </p:txBody>
      </p:sp>
      <p:sp>
        <p:nvSpPr>
          <p:cNvPr id="14" name="Google Shape;357;p35">
            <a:extLst>
              <a:ext uri="{FF2B5EF4-FFF2-40B4-BE49-F238E27FC236}">
                <a16:creationId xmlns:a16="http://schemas.microsoft.com/office/drawing/2014/main" id="{49937290-2BC0-2394-F5C5-D0A97D1B634A}"/>
              </a:ext>
            </a:extLst>
          </p:cNvPr>
          <p:cNvSpPr txBox="1">
            <a:spLocks/>
          </p:cNvSpPr>
          <p:nvPr/>
        </p:nvSpPr>
        <p:spPr>
          <a:xfrm>
            <a:off x="714300"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05</a:t>
            </a:r>
          </a:p>
        </p:txBody>
      </p:sp>
      <p:sp>
        <p:nvSpPr>
          <p:cNvPr id="15" name="Google Shape;361;p35">
            <a:extLst>
              <a:ext uri="{FF2B5EF4-FFF2-40B4-BE49-F238E27FC236}">
                <a16:creationId xmlns:a16="http://schemas.microsoft.com/office/drawing/2014/main" id="{D5591D99-E11F-C4CA-9FCD-756F0307CE69}"/>
              </a:ext>
            </a:extLst>
          </p:cNvPr>
          <p:cNvSpPr txBox="1">
            <a:spLocks/>
          </p:cNvSpPr>
          <p:nvPr/>
        </p:nvSpPr>
        <p:spPr>
          <a:xfrm>
            <a:off x="5962500"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Final conclusions and remarks</a:t>
            </a:r>
          </a:p>
        </p:txBody>
      </p:sp>
      <p:sp>
        <p:nvSpPr>
          <p:cNvPr id="16" name="Google Shape;362;p35">
            <a:extLst>
              <a:ext uri="{FF2B5EF4-FFF2-40B4-BE49-F238E27FC236}">
                <a16:creationId xmlns:a16="http://schemas.microsoft.com/office/drawing/2014/main" id="{157869A0-8D65-86E2-3621-6A2315C912AA}"/>
              </a:ext>
            </a:extLst>
          </p:cNvPr>
          <p:cNvSpPr txBox="1">
            <a:spLocks/>
          </p:cNvSpPr>
          <p:nvPr/>
        </p:nvSpPr>
        <p:spPr>
          <a:xfrm>
            <a:off x="5962500"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t>Recomendations</a:t>
            </a:r>
            <a:endParaRPr lang="es-CO" dirty="0"/>
          </a:p>
        </p:txBody>
      </p:sp>
      <p:sp>
        <p:nvSpPr>
          <p:cNvPr id="17" name="Google Shape;363;p35">
            <a:extLst>
              <a:ext uri="{FF2B5EF4-FFF2-40B4-BE49-F238E27FC236}">
                <a16:creationId xmlns:a16="http://schemas.microsoft.com/office/drawing/2014/main" id="{655372A0-9F24-26A6-7861-ACEB42B42FC1}"/>
              </a:ext>
            </a:extLst>
          </p:cNvPr>
          <p:cNvSpPr txBox="1">
            <a:spLocks/>
          </p:cNvSpPr>
          <p:nvPr/>
        </p:nvSpPr>
        <p:spPr>
          <a:xfrm>
            <a:off x="5182125"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714300" y="2344150"/>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Bussiness Case</a:t>
            </a:r>
            <a:endParaRPr dirty="0"/>
          </a:p>
        </p:txBody>
      </p:sp>
      <p:sp>
        <p:nvSpPr>
          <p:cNvPr id="369" name="Google Shape;369;p36"/>
          <p:cNvSpPr txBox="1">
            <a:spLocks noGrp="1"/>
          </p:cNvSpPr>
          <p:nvPr>
            <p:ph type="subTitle" idx="1"/>
          </p:nvPr>
        </p:nvSpPr>
        <p:spPr>
          <a:xfrm>
            <a:off x="714300" y="3443375"/>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CO" dirty="0" err="1"/>
              <a:t>What</a:t>
            </a:r>
            <a:r>
              <a:rPr lang="es-CO" dirty="0"/>
              <a:t> are </a:t>
            </a:r>
            <a:r>
              <a:rPr lang="es-CO" dirty="0" err="1"/>
              <a:t>we</a:t>
            </a:r>
            <a:r>
              <a:rPr lang="es-CO" dirty="0"/>
              <a:t> </a:t>
            </a:r>
            <a:r>
              <a:rPr lang="es-CO" dirty="0" err="1"/>
              <a:t>looking</a:t>
            </a:r>
            <a:r>
              <a:rPr lang="es-CO" dirty="0"/>
              <a:t> </a:t>
            </a:r>
            <a:r>
              <a:rPr lang="es-CO" dirty="0" err="1"/>
              <a:t>for</a:t>
            </a:r>
            <a:r>
              <a:rPr lang="es-CO" dirty="0"/>
              <a:t>?</a:t>
            </a:r>
            <a:endParaRPr dirty="0"/>
          </a:p>
        </p:txBody>
      </p:sp>
      <p:sp>
        <p:nvSpPr>
          <p:cNvPr id="370" name="Google Shape;370;p36"/>
          <p:cNvSpPr/>
          <p:nvPr/>
        </p:nvSpPr>
        <p:spPr>
          <a:xfrm>
            <a:off x="4209900" y="1330650"/>
            <a:ext cx="894600" cy="894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209900" y="1549350"/>
            <a:ext cx="8946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72" name="Google Shape;372;p36"/>
          <p:cNvGrpSpPr/>
          <p:nvPr/>
        </p:nvGrpSpPr>
        <p:grpSpPr>
          <a:xfrm>
            <a:off x="995093" y="1767358"/>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7"/>
          <p:cNvSpPr txBox="1">
            <a:spLocks noGrp="1"/>
          </p:cNvSpPr>
          <p:nvPr>
            <p:ph type="title"/>
          </p:nvPr>
        </p:nvSpPr>
        <p:spPr>
          <a:xfrm>
            <a:off x="2414550" y="1466888"/>
            <a:ext cx="4314900" cy="7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26" name="Google Shape;526;p37"/>
          <p:cNvSpPr txBox="1">
            <a:spLocks noGrp="1"/>
          </p:cNvSpPr>
          <p:nvPr>
            <p:ph type="subTitle" idx="1"/>
          </p:nvPr>
        </p:nvSpPr>
        <p:spPr>
          <a:xfrm>
            <a:off x="2414550" y="2314613"/>
            <a:ext cx="4314900" cy="1362000"/>
          </a:xfrm>
          <a:prstGeom prst="rect">
            <a:avLst/>
          </a:prstGeom>
        </p:spPr>
        <p:txBody>
          <a:bodyPr spcFirstLastPara="1" wrap="square" lIns="91425" tIns="91425" rIns="91425" bIns="91425" anchor="t" anchorCtr="0">
            <a:noAutofit/>
          </a:bodyPr>
          <a:lstStyle/>
          <a:p>
            <a:r>
              <a:rPr lang="en-US" dirty="0" err="1"/>
              <a:t>Rappi’s</a:t>
            </a:r>
            <a:r>
              <a:rPr lang="en-US" dirty="0"/>
              <a:t> Operations team is interested in decreasing the number of orders that are not taken by any courier, due to the fact that they are not attractive enough for couriers.</a:t>
            </a:r>
          </a:p>
        </p:txBody>
      </p:sp>
      <p:grpSp>
        <p:nvGrpSpPr>
          <p:cNvPr id="527" name="Google Shape;527;p37"/>
          <p:cNvGrpSpPr/>
          <p:nvPr/>
        </p:nvGrpSpPr>
        <p:grpSpPr>
          <a:xfrm>
            <a:off x="543148" y="146680"/>
            <a:ext cx="2242484" cy="2242484"/>
            <a:chOff x="543148" y="146680"/>
            <a:chExt cx="2242484" cy="2242484"/>
          </a:xfrm>
        </p:grpSpPr>
        <p:grpSp>
          <p:nvGrpSpPr>
            <p:cNvPr id="528" name="Google Shape;528;p37"/>
            <p:cNvGrpSpPr/>
            <p:nvPr/>
          </p:nvGrpSpPr>
          <p:grpSpPr>
            <a:xfrm rot="-8100000">
              <a:off x="789139" y="557498"/>
              <a:ext cx="1750502" cy="1420849"/>
              <a:chOff x="8396525" y="2134295"/>
              <a:chExt cx="2029500" cy="1647306"/>
            </a:xfrm>
          </p:grpSpPr>
          <p:sp>
            <p:nvSpPr>
              <p:cNvPr id="529" name="Google Shape;529;p37"/>
              <p:cNvSpPr/>
              <p:nvPr/>
            </p:nvSpPr>
            <p:spPr>
              <a:xfrm rot="740">
                <a:off x="8716325" y="21344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rot="740">
                <a:off x="8716325" y="22288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rot="740">
                <a:off x="8716325" y="23232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rot="740">
                <a:off x="8716325" y="241772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rot="740">
                <a:off x="8716325" y="25121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rot="740">
                <a:off x="8716325" y="26065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rot="740">
                <a:off x="8716325" y="27009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6" name="Google Shape;536;p37"/>
              <p:cNvCxnSpPr>
                <a:stCxn id="535" idx="2"/>
              </p:cNvCxnSpPr>
              <p:nvPr/>
            </p:nvCxnSpPr>
            <p:spPr>
              <a:xfrm rot="-2700000" flipH="1">
                <a:off x="8490642" y="2921676"/>
                <a:ext cx="452265" cy="453538"/>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37"/>
              <p:cNvCxnSpPr/>
              <p:nvPr/>
            </p:nvCxnSpPr>
            <p:spPr>
              <a:xfrm rot="5400000">
                <a:off x="8873068" y="3241301"/>
                <a:ext cx="10806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37"/>
              <p:cNvCxnSpPr>
                <a:stCxn id="535" idx="6"/>
              </p:cNvCxnSpPr>
              <p:nvPr/>
            </p:nvCxnSpPr>
            <p:spPr>
              <a:xfrm rot="-2700000" flipH="1">
                <a:off x="9887112" y="2920870"/>
                <a:ext cx="446326" cy="446750"/>
              </a:xfrm>
              <a:prstGeom prst="straightConnector1">
                <a:avLst/>
              </a:prstGeom>
              <a:noFill/>
              <a:ln w="9525" cap="flat" cmpd="sng">
                <a:solidFill>
                  <a:schemeClr val="dk1"/>
                </a:solidFill>
                <a:prstDash val="solid"/>
                <a:round/>
                <a:headEnd type="none" w="med" len="med"/>
                <a:tailEnd type="none" w="med" len="med"/>
              </a:ln>
            </p:spPr>
          </p:cxnSp>
        </p:grpSp>
        <p:sp>
          <p:nvSpPr>
            <p:cNvPr id="539" name="Google Shape;539;p37"/>
            <p:cNvSpPr/>
            <p:nvPr/>
          </p:nvSpPr>
          <p:spPr>
            <a:xfrm>
              <a:off x="932850" y="1622721"/>
              <a:ext cx="385200" cy="385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185750" y="2134375"/>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7"/>
          <p:cNvGrpSpPr/>
          <p:nvPr/>
        </p:nvGrpSpPr>
        <p:grpSpPr>
          <a:xfrm>
            <a:off x="6684815" y="2893135"/>
            <a:ext cx="1951284" cy="1834282"/>
            <a:chOff x="6684815" y="2893135"/>
            <a:chExt cx="1951284" cy="1834282"/>
          </a:xfrm>
        </p:grpSpPr>
        <p:grpSp>
          <p:nvGrpSpPr>
            <p:cNvPr id="542" name="Google Shape;542;p37"/>
            <p:cNvGrpSpPr/>
            <p:nvPr/>
          </p:nvGrpSpPr>
          <p:grpSpPr>
            <a:xfrm rot="-899956">
              <a:off x="7231919" y="3305258"/>
              <a:ext cx="1262252" cy="1262949"/>
              <a:chOff x="6133100" y="1076650"/>
              <a:chExt cx="1115709" cy="1116324"/>
            </a:xfrm>
          </p:grpSpPr>
          <p:sp>
            <p:nvSpPr>
              <p:cNvPr id="543" name="Google Shape;543;p37"/>
              <p:cNvSpPr/>
              <p:nvPr/>
            </p:nvSpPr>
            <p:spPr>
              <a:xfrm>
                <a:off x="6415616" y="1359166"/>
                <a:ext cx="833192" cy="833808"/>
              </a:xfrm>
              <a:custGeom>
                <a:avLst/>
                <a:gdLst/>
                <a:ahLst/>
                <a:cxnLst/>
                <a:rect l="l" t="t" r="r" b="b"/>
                <a:pathLst>
                  <a:path w="13522" h="13532" extrusionOk="0">
                    <a:moveTo>
                      <a:pt x="13415" y="96"/>
                    </a:moveTo>
                    <a:lnTo>
                      <a:pt x="13415" y="13436"/>
                    </a:lnTo>
                    <a:lnTo>
                      <a:pt x="86" y="13436"/>
                    </a:lnTo>
                    <a:lnTo>
                      <a:pt x="86" y="96"/>
                    </a:lnTo>
                    <a:close/>
                    <a:moveTo>
                      <a:pt x="1" y="0"/>
                    </a:moveTo>
                    <a:lnTo>
                      <a:pt x="1" y="13532"/>
                    </a:lnTo>
                    <a:lnTo>
                      <a:pt x="13521" y="13532"/>
                    </a:lnTo>
                    <a:lnTo>
                      <a:pt x="1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133100" y="1076650"/>
                <a:ext cx="833808" cy="833808"/>
              </a:xfrm>
              <a:custGeom>
                <a:avLst/>
                <a:gdLst/>
                <a:ahLst/>
                <a:cxnLst/>
                <a:rect l="l" t="t" r="r" b="b"/>
                <a:pathLst>
                  <a:path w="13532" h="13532" extrusionOk="0">
                    <a:moveTo>
                      <a:pt x="13425" y="96"/>
                    </a:moveTo>
                    <a:lnTo>
                      <a:pt x="13425" y="13435"/>
                    </a:lnTo>
                    <a:lnTo>
                      <a:pt x="96" y="13435"/>
                    </a:lnTo>
                    <a:lnTo>
                      <a:pt x="96" y="96"/>
                    </a:lnTo>
                    <a:close/>
                    <a:moveTo>
                      <a:pt x="0" y="0"/>
                    </a:moveTo>
                    <a:lnTo>
                      <a:pt x="0" y="13531"/>
                    </a:lnTo>
                    <a:lnTo>
                      <a:pt x="13532" y="13531"/>
                    </a:lnTo>
                    <a:lnTo>
                      <a:pt x="135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274327" y="1217877"/>
                <a:ext cx="833870" cy="833808"/>
              </a:xfrm>
              <a:custGeom>
                <a:avLst/>
                <a:gdLst/>
                <a:ahLst/>
                <a:cxnLst/>
                <a:rect l="l" t="t" r="r" b="b"/>
                <a:pathLst>
                  <a:path w="13533" h="13532" extrusionOk="0">
                    <a:moveTo>
                      <a:pt x="13426" y="107"/>
                    </a:moveTo>
                    <a:lnTo>
                      <a:pt x="13426" y="13436"/>
                    </a:lnTo>
                    <a:lnTo>
                      <a:pt x="97" y="13436"/>
                    </a:lnTo>
                    <a:lnTo>
                      <a:pt x="97" y="107"/>
                    </a:lnTo>
                    <a:close/>
                    <a:moveTo>
                      <a:pt x="1" y="1"/>
                    </a:moveTo>
                    <a:lnTo>
                      <a:pt x="1" y="13532"/>
                    </a:lnTo>
                    <a:lnTo>
                      <a:pt x="13532" y="13532"/>
                    </a:lnTo>
                    <a:lnTo>
                      <a:pt x="1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133778" y="1077266"/>
                <a:ext cx="286521" cy="286521"/>
              </a:xfrm>
              <a:custGeom>
                <a:avLst/>
                <a:gdLst/>
                <a:ahLst/>
                <a:cxnLst/>
                <a:rect l="l" t="t" r="r" b="b"/>
                <a:pathLst>
                  <a:path w="4650" h="4650" extrusionOk="0">
                    <a:moveTo>
                      <a:pt x="75" y="1"/>
                    </a:moveTo>
                    <a:lnTo>
                      <a:pt x="0" y="75"/>
                    </a:lnTo>
                    <a:lnTo>
                      <a:pt x="458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133778" y="1491213"/>
                <a:ext cx="287138" cy="286521"/>
              </a:xfrm>
              <a:custGeom>
                <a:avLst/>
                <a:gdLst/>
                <a:ahLst/>
                <a:cxnLst/>
                <a:rect l="l" t="t" r="r" b="b"/>
                <a:pathLst>
                  <a:path w="4660" h="4650" extrusionOk="0">
                    <a:moveTo>
                      <a:pt x="75" y="0"/>
                    </a:moveTo>
                    <a:lnTo>
                      <a:pt x="0" y="75"/>
                    </a:lnTo>
                    <a:lnTo>
                      <a:pt x="4585" y="4649"/>
                    </a:lnTo>
                    <a:lnTo>
                      <a:pt x="466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6961609" y="1491213"/>
                <a:ext cx="286521" cy="286521"/>
              </a:xfrm>
              <a:custGeom>
                <a:avLst/>
                <a:gdLst/>
                <a:ahLst/>
                <a:cxnLst/>
                <a:rect l="l" t="t" r="r" b="b"/>
                <a:pathLst>
                  <a:path w="4650" h="4650" extrusionOk="0">
                    <a:moveTo>
                      <a:pt x="75" y="0"/>
                    </a:moveTo>
                    <a:lnTo>
                      <a:pt x="0" y="75"/>
                    </a:lnTo>
                    <a:lnTo>
                      <a:pt x="4586" y="4649"/>
                    </a:lnTo>
                    <a:lnTo>
                      <a:pt x="465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548341" y="1077266"/>
                <a:ext cx="286521" cy="286521"/>
              </a:xfrm>
              <a:custGeom>
                <a:avLst/>
                <a:gdLst/>
                <a:ahLst/>
                <a:cxnLst/>
                <a:rect l="l" t="t" r="r" b="b"/>
                <a:pathLst>
                  <a:path w="4650" h="4650" extrusionOk="0">
                    <a:moveTo>
                      <a:pt x="64" y="1"/>
                    </a:moveTo>
                    <a:lnTo>
                      <a:pt x="0" y="75"/>
                    </a:lnTo>
                    <a:lnTo>
                      <a:pt x="4575" y="4650"/>
                    </a:lnTo>
                    <a:lnTo>
                      <a:pt x="4649" y="4586"/>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548341"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133778" y="1905159"/>
                <a:ext cx="286521" cy="286521"/>
              </a:xfrm>
              <a:custGeom>
                <a:avLst/>
                <a:gdLst/>
                <a:ahLst/>
                <a:cxnLst/>
                <a:rect l="l" t="t" r="r" b="b"/>
                <a:pathLst>
                  <a:path w="4650" h="4650" extrusionOk="0">
                    <a:moveTo>
                      <a:pt x="75" y="0"/>
                    </a:moveTo>
                    <a:lnTo>
                      <a:pt x="0" y="75"/>
                    </a:lnTo>
                    <a:lnTo>
                      <a:pt x="4585" y="4649"/>
                    </a:lnTo>
                    <a:lnTo>
                      <a:pt x="4649"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962287" y="1077266"/>
                <a:ext cx="286521" cy="286521"/>
              </a:xfrm>
              <a:custGeom>
                <a:avLst/>
                <a:gdLst/>
                <a:ahLst/>
                <a:cxnLst/>
                <a:rect l="l" t="t" r="r" b="b"/>
                <a:pathLst>
                  <a:path w="4650" h="4650" extrusionOk="0">
                    <a:moveTo>
                      <a:pt x="75" y="1"/>
                    </a:moveTo>
                    <a:lnTo>
                      <a:pt x="0" y="75"/>
                    </a:lnTo>
                    <a:lnTo>
                      <a:pt x="457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962287"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rot="-3071724" flipH="1">
              <a:off x="6660087" y="3608557"/>
              <a:ext cx="1501756" cy="656120"/>
            </a:xfrm>
            <a:prstGeom prst="arc">
              <a:avLst>
                <a:gd name="adj1" fmla="val 18753432"/>
                <a:gd name="adj2" fmla="val 7522800"/>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7751438" y="3870463"/>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852178" y="38833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8159390" y="289313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7"/>
          <p:cNvGrpSpPr/>
          <p:nvPr/>
        </p:nvGrpSpPr>
        <p:grpSpPr>
          <a:xfrm>
            <a:off x="7228393" y="959233"/>
            <a:ext cx="618040" cy="617389"/>
            <a:chOff x="2272075" y="2750050"/>
            <a:chExt cx="451025" cy="450550"/>
          </a:xfrm>
        </p:grpSpPr>
        <p:sp>
          <p:nvSpPr>
            <p:cNvPr id="559" name="Google Shape;559;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7"/>
          <p:cNvGrpSpPr/>
          <p:nvPr/>
        </p:nvGrpSpPr>
        <p:grpSpPr>
          <a:xfrm>
            <a:off x="1318050" y="3656238"/>
            <a:ext cx="451025" cy="450550"/>
            <a:chOff x="2272075" y="2750050"/>
            <a:chExt cx="451025" cy="450550"/>
          </a:xfrm>
        </p:grpSpPr>
        <p:sp>
          <p:nvSpPr>
            <p:cNvPr id="576" name="Google Shape;576;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604" name="Google Shape;604;p38"/>
          <p:cNvSpPr/>
          <p:nvPr/>
        </p:nvSpPr>
        <p:spPr>
          <a:xfrm>
            <a:off x="4138500" y="1757077"/>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txBox="1">
            <a:spLocks noGrp="1"/>
          </p:cNvSpPr>
          <p:nvPr>
            <p:ph type="subTitle" idx="1"/>
          </p:nvPr>
        </p:nvSpPr>
        <p:spPr>
          <a:xfrm>
            <a:off x="714300" y="3106063"/>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time data, measured in one month. September 2017.</a:t>
            </a:r>
            <a:endParaRPr dirty="0"/>
          </a:p>
        </p:txBody>
      </p:sp>
      <p:sp>
        <p:nvSpPr>
          <p:cNvPr id="597" name="Google Shape;597;p38"/>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a:t>
            </a:r>
            <a:endParaRPr dirty="0"/>
          </a:p>
        </p:txBody>
      </p:sp>
      <p:sp>
        <p:nvSpPr>
          <p:cNvPr id="598" name="Google Shape;598;p38"/>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Medition</a:t>
            </a:r>
            <a:endParaRPr dirty="0"/>
          </a:p>
        </p:txBody>
      </p:sp>
      <p:sp>
        <p:nvSpPr>
          <p:cNvPr id="599" name="Google Shape;599;p38"/>
          <p:cNvSpPr txBox="1">
            <a:spLocks noGrp="1"/>
          </p:cNvSpPr>
          <p:nvPr>
            <p:ph type="subTitle" idx="3"/>
          </p:nvPr>
        </p:nvSpPr>
        <p:spPr>
          <a:xfrm>
            <a:off x="3338400" y="3106063"/>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Distance from user to store (km), </a:t>
            </a:r>
            <a:r>
              <a:rPr lang="en-US" dirty="0"/>
              <a:t>difference in meters between the store and user altitude, total earning, taken as a binary variable: 1 if taken, 0 otherwise.</a:t>
            </a:r>
            <a:endParaRPr dirty="0"/>
          </a:p>
        </p:txBody>
      </p:sp>
      <p:sp>
        <p:nvSpPr>
          <p:cNvPr id="600" name="Google Shape;600;p38"/>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Variables</a:t>
            </a:r>
            <a:endParaRPr dirty="0"/>
          </a:p>
        </p:txBody>
      </p:sp>
      <p:sp>
        <p:nvSpPr>
          <p:cNvPr id="601" name="Google Shape;601;p38"/>
          <p:cNvSpPr txBox="1">
            <a:spLocks noGrp="1"/>
          </p:cNvSpPr>
          <p:nvPr>
            <p:ph type="subTitle" idx="5"/>
          </p:nvPr>
        </p:nvSpPr>
        <p:spPr>
          <a:xfrm>
            <a:off x="5962500" y="3106063"/>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Identify key drivers that might predict if a given order is taken or not.</a:t>
            </a:r>
          </a:p>
        </p:txBody>
      </p:sp>
      <p:sp>
        <p:nvSpPr>
          <p:cNvPr id="602" name="Google Shape;602;p38"/>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a:t>
            </a:r>
            <a:endParaRPr dirty="0"/>
          </a:p>
        </p:txBody>
      </p:sp>
      <p:sp>
        <p:nvSpPr>
          <p:cNvPr id="603" name="Google Shape;603;p38"/>
          <p:cNvSpPr/>
          <p:nvPr/>
        </p:nvSpPr>
        <p:spPr>
          <a:xfrm>
            <a:off x="1514400" y="1803302"/>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6814017" y="1771063"/>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F3896555-9D46-8750-121E-C593D793E86F}"/>
              </a:ext>
            </a:extLst>
          </p:cNvPr>
          <p:cNvPicPr>
            <a:picLocks noChangeAspect="1"/>
          </p:cNvPicPr>
          <p:nvPr/>
        </p:nvPicPr>
        <p:blipFill>
          <a:blip r:embed="rId3"/>
          <a:stretch>
            <a:fillRect/>
          </a:stretch>
        </p:blipFill>
        <p:spPr>
          <a:xfrm>
            <a:off x="1626443" y="1936371"/>
            <a:ext cx="591498" cy="591498"/>
          </a:xfrm>
          <a:prstGeom prst="rect">
            <a:avLst/>
          </a:prstGeom>
        </p:spPr>
      </p:pic>
      <p:pic>
        <p:nvPicPr>
          <p:cNvPr id="5" name="Imagen 4">
            <a:extLst>
              <a:ext uri="{FF2B5EF4-FFF2-40B4-BE49-F238E27FC236}">
                <a16:creationId xmlns:a16="http://schemas.microsoft.com/office/drawing/2014/main" id="{F35E096D-A692-B256-E0D2-1C836E26B6E6}"/>
              </a:ext>
            </a:extLst>
          </p:cNvPr>
          <p:cNvPicPr>
            <a:picLocks noChangeAspect="1"/>
          </p:cNvPicPr>
          <p:nvPr/>
        </p:nvPicPr>
        <p:blipFill>
          <a:blip r:embed="rId4"/>
          <a:stretch>
            <a:fillRect/>
          </a:stretch>
        </p:blipFill>
        <p:spPr>
          <a:xfrm>
            <a:off x="4255816" y="1847091"/>
            <a:ext cx="632367" cy="632367"/>
          </a:xfrm>
          <a:prstGeom prst="rect">
            <a:avLst/>
          </a:prstGeom>
        </p:spPr>
      </p:pic>
      <p:pic>
        <p:nvPicPr>
          <p:cNvPr id="15" name="Imagen 14">
            <a:extLst>
              <a:ext uri="{FF2B5EF4-FFF2-40B4-BE49-F238E27FC236}">
                <a16:creationId xmlns:a16="http://schemas.microsoft.com/office/drawing/2014/main" id="{F696F003-1817-8B8F-B955-13CE9FE0F50E}"/>
              </a:ext>
            </a:extLst>
          </p:cNvPr>
          <p:cNvPicPr>
            <a:picLocks noChangeAspect="1"/>
          </p:cNvPicPr>
          <p:nvPr/>
        </p:nvPicPr>
        <p:blipFill>
          <a:blip r:embed="rId5"/>
          <a:stretch>
            <a:fillRect/>
          </a:stretch>
        </p:blipFill>
        <p:spPr>
          <a:xfrm>
            <a:off x="6971963" y="1933864"/>
            <a:ext cx="545594" cy="5455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1888895" y="3602123"/>
            <a:ext cx="3314100" cy="9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br>
              <a:rPr lang="en" dirty="0"/>
            </a:br>
            <a:endParaRPr dirty="0"/>
          </a:p>
        </p:txBody>
      </p:sp>
      <p:sp>
        <p:nvSpPr>
          <p:cNvPr id="53" name="Google Shape;348;p35">
            <a:extLst>
              <a:ext uri="{FF2B5EF4-FFF2-40B4-BE49-F238E27FC236}">
                <a16:creationId xmlns:a16="http://schemas.microsoft.com/office/drawing/2014/main" id="{F4258ED4-4256-645F-B58A-BF1C2B8DC63C}"/>
              </a:ext>
            </a:extLst>
          </p:cNvPr>
          <p:cNvSpPr/>
          <p:nvPr/>
        </p:nvSpPr>
        <p:spPr>
          <a:xfrm>
            <a:off x="906966" y="3776546"/>
            <a:ext cx="914399" cy="884664"/>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0;p35">
            <a:extLst>
              <a:ext uri="{FF2B5EF4-FFF2-40B4-BE49-F238E27FC236}">
                <a16:creationId xmlns:a16="http://schemas.microsoft.com/office/drawing/2014/main" id="{B84696EB-F442-3BAE-FC77-987A60705CE2}"/>
              </a:ext>
            </a:extLst>
          </p:cNvPr>
          <p:cNvSpPr txBox="1">
            <a:spLocks/>
          </p:cNvSpPr>
          <p:nvPr/>
        </p:nvSpPr>
        <p:spPr>
          <a:xfrm>
            <a:off x="1019003" y="3941743"/>
            <a:ext cx="675600" cy="46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bg1"/>
                </a:solidFill>
                <a:latin typeface="Abril Fatface" panose="020F0502020204030204" pitchFamily="2" charset="0"/>
              </a:rPr>
              <a:t>02</a:t>
            </a:r>
          </a:p>
        </p:txBody>
      </p:sp>
      <p:sp>
        <p:nvSpPr>
          <p:cNvPr id="55" name="CuadroTexto 54">
            <a:extLst>
              <a:ext uri="{FF2B5EF4-FFF2-40B4-BE49-F238E27FC236}">
                <a16:creationId xmlns:a16="http://schemas.microsoft.com/office/drawing/2014/main" id="{5E7B7CCC-2E68-E3F3-FE4D-6CD3F2FE91A8}"/>
              </a:ext>
            </a:extLst>
          </p:cNvPr>
          <p:cNvSpPr txBox="1"/>
          <p:nvPr/>
        </p:nvSpPr>
        <p:spPr>
          <a:xfrm>
            <a:off x="1947746" y="4064989"/>
            <a:ext cx="2624254" cy="523220"/>
          </a:xfrm>
          <a:prstGeom prst="rect">
            <a:avLst/>
          </a:prstGeom>
          <a:noFill/>
        </p:spPr>
        <p:txBody>
          <a:bodyPr wrap="square" rtlCol="0">
            <a:spAutoFit/>
          </a:bodyPr>
          <a:lstStyle/>
          <a:p>
            <a:r>
              <a:rPr lang="es-CO" dirty="0" err="1">
                <a:solidFill>
                  <a:schemeClr val="bg1"/>
                </a:solidFill>
                <a:latin typeface="Lexend Deca" panose="020B0604020202020204" charset="0"/>
              </a:rPr>
              <a:t>What</a:t>
            </a:r>
            <a:r>
              <a:rPr lang="es-CO" dirty="0">
                <a:solidFill>
                  <a:schemeClr val="bg1"/>
                </a:solidFill>
                <a:latin typeface="Lexend Deca" panose="020B0604020202020204" charset="0"/>
              </a:rPr>
              <a:t> </a:t>
            </a:r>
            <a:r>
              <a:rPr lang="es-CO" dirty="0" err="1">
                <a:solidFill>
                  <a:schemeClr val="bg1"/>
                </a:solidFill>
                <a:latin typeface="Lexend Deca" panose="020B0604020202020204" charset="0"/>
              </a:rPr>
              <a:t>we</a:t>
            </a:r>
            <a:r>
              <a:rPr lang="es-CO" dirty="0">
                <a:solidFill>
                  <a:schemeClr val="bg1"/>
                </a:solidFill>
                <a:latin typeface="Lexend Deca" panose="020B0604020202020204" charset="0"/>
              </a:rPr>
              <a:t> </a:t>
            </a:r>
            <a:r>
              <a:rPr lang="es-CO" dirty="0" err="1">
                <a:solidFill>
                  <a:schemeClr val="bg1"/>
                </a:solidFill>
                <a:latin typeface="Lexend Deca" panose="020B0604020202020204" charset="0"/>
              </a:rPr>
              <a:t>learned</a:t>
            </a:r>
            <a:r>
              <a:rPr lang="es-CO" dirty="0">
                <a:solidFill>
                  <a:schemeClr val="bg1"/>
                </a:solidFill>
                <a:latin typeface="Lexend Deca" panose="020B0604020202020204" charset="0"/>
              </a:rPr>
              <a:t> </a:t>
            </a:r>
            <a:r>
              <a:rPr lang="es-CO" dirty="0" err="1">
                <a:solidFill>
                  <a:schemeClr val="bg1"/>
                </a:solidFill>
                <a:latin typeface="Lexend Deca" panose="020B0604020202020204" charset="0"/>
              </a:rPr>
              <a:t>from</a:t>
            </a:r>
            <a:r>
              <a:rPr lang="es-CO" dirty="0">
                <a:solidFill>
                  <a:schemeClr val="bg1"/>
                </a:solidFill>
                <a:latin typeface="Lexend Deca" panose="020B0604020202020204" charset="0"/>
              </a:rPr>
              <a:t> </a:t>
            </a:r>
            <a:r>
              <a:rPr lang="es-CO" dirty="0" err="1">
                <a:solidFill>
                  <a:schemeClr val="bg1"/>
                </a:solidFill>
                <a:latin typeface="Lexend Deca" panose="020B0604020202020204" charset="0"/>
              </a:rPr>
              <a:t>the</a:t>
            </a:r>
            <a:r>
              <a:rPr lang="es-CO" dirty="0">
                <a:solidFill>
                  <a:schemeClr val="bg1"/>
                </a:solidFill>
                <a:latin typeface="Lexend Deca" panose="020B0604020202020204" charset="0"/>
              </a:rPr>
              <a:t>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0"/>
          <p:cNvSpPr txBox="1">
            <a:spLocks noGrp="1"/>
          </p:cNvSpPr>
          <p:nvPr>
            <p:ph type="subTitle" idx="1"/>
          </p:nvPr>
        </p:nvSpPr>
        <p:spPr>
          <a:xfrm>
            <a:off x="714300" y="1794000"/>
            <a:ext cx="3999600" cy="20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92% of the orders were taken by any Courier, 8% were not taken by any Courier. </a:t>
            </a:r>
          </a:p>
        </p:txBody>
      </p:sp>
      <p:sp>
        <p:nvSpPr>
          <p:cNvPr id="646" name="Google Shape;646;p40"/>
          <p:cNvSpPr txBox="1">
            <a:spLocks noGrp="1"/>
          </p:cNvSpPr>
          <p:nvPr>
            <p:ph type="title"/>
          </p:nvPr>
        </p:nvSpPr>
        <p:spPr>
          <a:xfrm>
            <a:off x="714300" y="524136"/>
            <a:ext cx="3002100" cy="10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Percentage of non taken orders</a:t>
            </a:r>
            <a:endParaRPr dirty="0"/>
          </a:p>
        </p:txBody>
      </p:sp>
      <p:pic>
        <p:nvPicPr>
          <p:cNvPr id="2" name="Marcador de contenido 5">
            <a:extLst>
              <a:ext uri="{FF2B5EF4-FFF2-40B4-BE49-F238E27FC236}">
                <a16:creationId xmlns:a16="http://schemas.microsoft.com/office/drawing/2014/main" id="{91FBE81D-DE54-8C02-A4A5-D9B8F6D2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595" y="585797"/>
            <a:ext cx="3971905" cy="3971905"/>
          </a:xfrm>
          <a:prstGeom prst="rect">
            <a:avLst/>
          </a:prstGeom>
          <a:noFill/>
          <a:ln>
            <a:noFill/>
          </a:ln>
        </p:spPr>
      </p:pic>
      <p:graphicFrame>
        <p:nvGraphicFramePr>
          <p:cNvPr id="3" name="Tabla 2">
            <a:extLst>
              <a:ext uri="{FF2B5EF4-FFF2-40B4-BE49-F238E27FC236}">
                <a16:creationId xmlns:a16="http://schemas.microsoft.com/office/drawing/2014/main" id="{45DA75BB-5737-48A8-CCCB-CC25536FB25B}"/>
              </a:ext>
            </a:extLst>
          </p:cNvPr>
          <p:cNvGraphicFramePr>
            <a:graphicFrameLocks noGrp="1"/>
          </p:cNvGraphicFramePr>
          <p:nvPr>
            <p:extLst>
              <p:ext uri="{D42A27DB-BD31-4B8C-83A1-F6EECF244321}">
                <p14:modId xmlns:p14="http://schemas.microsoft.com/office/powerpoint/2010/main" val="1668497324"/>
              </p:ext>
            </p:extLst>
          </p:nvPr>
        </p:nvGraphicFramePr>
        <p:xfrm>
          <a:off x="886264" y="2811682"/>
          <a:ext cx="3411416" cy="585666"/>
        </p:xfrm>
        <a:graphic>
          <a:graphicData uri="http://schemas.openxmlformats.org/drawingml/2006/table">
            <a:tbl>
              <a:tblPr firstRow="1" bandRow="1">
                <a:tableStyleId>{C62ECA3B-227B-431D-949B-DC1568AB5697}</a:tableStyleId>
              </a:tblPr>
              <a:tblGrid>
                <a:gridCol w="1705708">
                  <a:extLst>
                    <a:ext uri="{9D8B030D-6E8A-4147-A177-3AD203B41FA5}">
                      <a16:colId xmlns:a16="http://schemas.microsoft.com/office/drawing/2014/main" val="3068751149"/>
                    </a:ext>
                  </a:extLst>
                </a:gridCol>
                <a:gridCol w="1705708">
                  <a:extLst>
                    <a:ext uri="{9D8B030D-6E8A-4147-A177-3AD203B41FA5}">
                      <a16:colId xmlns:a16="http://schemas.microsoft.com/office/drawing/2014/main" val="1992438397"/>
                    </a:ext>
                  </a:extLst>
                </a:gridCol>
              </a:tblGrid>
              <a:tr h="292833">
                <a:tc>
                  <a:txBody>
                    <a:bodyPr/>
                    <a:lstStyle/>
                    <a:p>
                      <a:pPr algn="ctr"/>
                      <a:r>
                        <a:rPr lang="es-CO" sz="1200" dirty="0" err="1">
                          <a:latin typeface="Lexend Deca" panose="020B0604020202020204" charset="0"/>
                        </a:rPr>
                        <a:t>Taken</a:t>
                      </a:r>
                      <a:r>
                        <a:rPr lang="es-CO" sz="1200" dirty="0">
                          <a:latin typeface="Lexend Deca" panose="020B0604020202020204" charset="0"/>
                        </a:rPr>
                        <a:t> (1)</a:t>
                      </a:r>
                    </a:p>
                  </a:txBody>
                  <a:tcPr/>
                </a:tc>
                <a:tc>
                  <a:txBody>
                    <a:bodyPr/>
                    <a:lstStyle/>
                    <a:p>
                      <a:pPr algn="ctr"/>
                      <a:r>
                        <a:rPr lang="es-CO" sz="1200" dirty="0" err="1">
                          <a:latin typeface="Lexend Deca" panose="020B0604020202020204" charset="0"/>
                        </a:rPr>
                        <a:t>Not</a:t>
                      </a:r>
                      <a:r>
                        <a:rPr lang="es-CO" sz="1200" dirty="0">
                          <a:latin typeface="Lexend Deca" panose="020B0604020202020204" charset="0"/>
                        </a:rPr>
                        <a:t> </a:t>
                      </a:r>
                      <a:r>
                        <a:rPr lang="es-CO" sz="1200" dirty="0" err="1">
                          <a:latin typeface="Lexend Deca" panose="020B0604020202020204" charset="0"/>
                        </a:rPr>
                        <a:t>taken</a:t>
                      </a:r>
                      <a:r>
                        <a:rPr lang="es-CO" sz="1200" dirty="0">
                          <a:latin typeface="Lexend Deca" panose="020B0604020202020204" charset="0"/>
                        </a:rPr>
                        <a:t> (0)</a:t>
                      </a:r>
                    </a:p>
                  </a:txBody>
                  <a:tcPr/>
                </a:tc>
                <a:extLst>
                  <a:ext uri="{0D108BD9-81ED-4DB2-BD59-A6C34878D82A}">
                    <a16:rowId xmlns:a16="http://schemas.microsoft.com/office/drawing/2014/main" val="3545300172"/>
                  </a:ext>
                </a:extLst>
              </a:tr>
              <a:tr h="292833">
                <a:tc>
                  <a:txBody>
                    <a:bodyPr/>
                    <a:lstStyle/>
                    <a:p>
                      <a:pPr algn="ctr"/>
                      <a:r>
                        <a:rPr lang="es-CO" sz="1200" dirty="0">
                          <a:latin typeface="Lexend Deca" panose="020B0604020202020204" charset="0"/>
                        </a:rPr>
                        <a:t>115860</a:t>
                      </a:r>
                    </a:p>
                  </a:txBody>
                  <a:tcPr/>
                </a:tc>
                <a:tc>
                  <a:txBody>
                    <a:bodyPr/>
                    <a:lstStyle/>
                    <a:p>
                      <a:pPr algn="ctr"/>
                      <a:r>
                        <a:rPr lang="es-CO" sz="1200" dirty="0">
                          <a:latin typeface="Lexend Deca" panose="020B0604020202020204" charset="0"/>
                        </a:rPr>
                        <a:t>9689</a:t>
                      </a:r>
                    </a:p>
                  </a:txBody>
                  <a:tcPr/>
                </a:tc>
                <a:extLst>
                  <a:ext uri="{0D108BD9-81ED-4DB2-BD59-A6C34878D82A}">
                    <a16:rowId xmlns:a16="http://schemas.microsoft.com/office/drawing/2014/main" val="2338879361"/>
                  </a:ext>
                </a:extLst>
              </a:tr>
            </a:tbl>
          </a:graphicData>
        </a:graphic>
      </p:graphicFrame>
      <p:sp>
        <p:nvSpPr>
          <p:cNvPr id="4" name="Rectángulo: esquinas diagonales redondeadas 3">
            <a:extLst>
              <a:ext uri="{FF2B5EF4-FFF2-40B4-BE49-F238E27FC236}">
                <a16:creationId xmlns:a16="http://schemas.microsoft.com/office/drawing/2014/main" id="{B0E5B483-7B95-6A3E-C2B1-DCC8736F57F2}"/>
              </a:ext>
            </a:extLst>
          </p:cNvPr>
          <p:cNvSpPr/>
          <p:nvPr/>
        </p:nvSpPr>
        <p:spPr>
          <a:xfrm>
            <a:off x="4572000" y="338504"/>
            <a:ext cx="4375052" cy="4466492"/>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2" name="Marcador de contenido 10">
            <a:extLst>
              <a:ext uri="{FF2B5EF4-FFF2-40B4-BE49-F238E27FC236}">
                <a16:creationId xmlns:a16="http://schemas.microsoft.com/office/drawing/2014/main" id="{2FA3087B-1FF7-C868-F5F4-58C391FEF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850" y="913727"/>
            <a:ext cx="6966300" cy="2603196"/>
          </a:xfrm>
          <a:prstGeom prst="rect">
            <a:avLst/>
          </a:prstGeom>
        </p:spPr>
      </p:pic>
      <p:sp>
        <p:nvSpPr>
          <p:cNvPr id="3" name="CuadroTexto 2">
            <a:extLst>
              <a:ext uri="{FF2B5EF4-FFF2-40B4-BE49-F238E27FC236}">
                <a16:creationId xmlns:a16="http://schemas.microsoft.com/office/drawing/2014/main" id="{961707C7-2DA3-D0BF-5F67-5E6E59FA365C}"/>
              </a:ext>
            </a:extLst>
          </p:cNvPr>
          <p:cNvSpPr txBox="1"/>
          <p:nvPr/>
        </p:nvSpPr>
        <p:spPr>
          <a:xfrm>
            <a:off x="1088851" y="3827417"/>
            <a:ext cx="6669482" cy="954107"/>
          </a:xfrm>
          <a:prstGeom prst="rect">
            <a:avLst/>
          </a:prstGeom>
          <a:noFill/>
        </p:spPr>
        <p:txBody>
          <a:bodyPr wrap="square" rtlCol="0">
            <a:spAutoFit/>
          </a:bodyPr>
          <a:lstStyle/>
          <a:p>
            <a:r>
              <a:rPr lang="en-US">
                <a:latin typeface="Lexend Deca" panose="020B0604020202020204" charset="0"/>
              </a:rPr>
              <a:t>95% of the clients are between 0.23km and 3.42km away from the store.</a:t>
            </a:r>
          </a:p>
          <a:p>
            <a:r>
              <a:rPr lang="en-US" dirty="0">
                <a:latin typeface="Lexend Deca" panose="020B0604020202020204" charset="0"/>
              </a:rPr>
              <a:t>95% of total earnings of a Courier is between $3200 and $9500</a:t>
            </a:r>
          </a:p>
          <a:p>
            <a:r>
              <a:rPr lang="en-US" dirty="0">
                <a:latin typeface="Lexend Deca" panose="020B0604020202020204" charset="0"/>
              </a:rPr>
              <a:t>95% of user elevation to the store is between -135.42m and 236.02m</a:t>
            </a:r>
          </a:p>
          <a:p>
            <a:endParaRPr lang="en-US" dirty="0"/>
          </a:p>
        </p:txBody>
      </p:sp>
      <p:sp>
        <p:nvSpPr>
          <p:cNvPr id="5" name="Rectángulo: esquinas diagonales redondeadas 4">
            <a:extLst>
              <a:ext uri="{FF2B5EF4-FFF2-40B4-BE49-F238E27FC236}">
                <a16:creationId xmlns:a16="http://schemas.microsoft.com/office/drawing/2014/main" id="{777607D1-D5D9-57CE-F449-030B798C6D0C}"/>
              </a:ext>
            </a:extLst>
          </p:cNvPr>
          <p:cNvSpPr/>
          <p:nvPr/>
        </p:nvSpPr>
        <p:spPr>
          <a:xfrm>
            <a:off x="953086" y="808219"/>
            <a:ext cx="7237828" cy="281421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98558376"/>
      </p:ext>
    </p:extLst>
  </p:cSld>
  <p:clrMapOvr>
    <a:masterClrMapping/>
  </p:clrMapOvr>
</p:sld>
</file>

<file path=ppt/theme/theme1.xml><?xml version="1.0" encoding="utf-8"?>
<a:theme xmlns:a="http://schemas.openxmlformats.org/drawingml/2006/main" name="Math Subject for Elementary - 4th Grade: Measurement and Data by Slidesgo">
  <a:themeElements>
    <a:clrScheme name="Simple Light">
      <a:dk1>
        <a:srgbClr val="F00101"/>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00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859</Words>
  <Application>Microsoft Office PowerPoint</Application>
  <PresentationFormat>Presentación en pantalla (16:9)</PresentationFormat>
  <Paragraphs>132</Paragraphs>
  <Slides>29</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Lexend Deca</vt:lpstr>
      <vt:lpstr>Abril Fatface</vt:lpstr>
      <vt:lpstr>Math Subject for Elementary - 4th Grade: Measurement and Data by Slidesgo</vt:lpstr>
      <vt:lpstr>Rappi Experimentation &amp; Analitics Senior Case </vt:lpstr>
      <vt:lpstr>Whoa!</vt:lpstr>
      <vt:lpstr>Table of contents</vt:lpstr>
      <vt:lpstr>Bussiness Case</vt:lpstr>
      <vt:lpstr>Introduction</vt:lpstr>
      <vt:lpstr>Scope</vt:lpstr>
      <vt:lpstr>EDA </vt:lpstr>
      <vt:lpstr>Percentage of non taken orders</vt:lpstr>
      <vt:lpstr>Presentación de PowerPoint</vt:lpstr>
      <vt:lpstr>Presentación de PowerPoint</vt:lpstr>
      <vt:lpstr>Presentación de PowerPoint</vt:lpstr>
      <vt:lpstr>Presentación de PowerPoint</vt:lpstr>
      <vt:lpstr>Categorizing the data by hour</vt:lpstr>
      <vt:lpstr>Presentación de PowerPoint</vt:lpstr>
      <vt:lpstr>Presentación de PowerPoint</vt:lpstr>
      <vt:lpstr>Presentación de PowerPoint</vt:lpstr>
      <vt:lpstr>Presentación de PowerPoint</vt:lpstr>
      <vt:lpstr>Presentación de PowerPoint</vt:lpstr>
      <vt:lpstr>T-test</vt:lpstr>
      <vt:lpstr>T-test for difference of means</vt:lpstr>
      <vt:lpstr>Presentación de PowerPoint</vt:lpstr>
      <vt:lpstr>Solving problems</vt:lpstr>
      <vt:lpstr>Presentación de PowerPoint</vt:lpstr>
      <vt:lpstr>Modelling Results</vt:lpstr>
      <vt:lpstr>XGBoost</vt:lpstr>
      <vt:lpstr>Variable Interpretation</vt:lpstr>
      <vt:lpstr>Presentación de PowerPoint</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Rappi Experimentation &amp; Analitics Senior Case</dc:title>
  <dc:creator>Juan</dc:creator>
  <cp:lastModifiedBy>Juan David Carranza Sánchez</cp:lastModifiedBy>
  <cp:revision>6</cp:revision>
  <dcterms:modified xsi:type="dcterms:W3CDTF">2023-12-14T06:55:00Z</dcterms:modified>
</cp:coreProperties>
</file>