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12"/>
  </p:notesMasterIdLst>
  <p:sldIdLst>
    <p:sldId id="289" r:id="rId3"/>
    <p:sldId id="637" r:id="rId4"/>
    <p:sldId id="625" r:id="rId5"/>
    <p:sldId id="643" r:id="rId6"/>
    <p:sldId id="634" r:id="rId7"/>
    <p:sldId id="645" r:id="rId8"/>
    <p:sldId id="640" r:id="rId9"/>
    <p:sldId id="644" r:id="rId10"/>
    <p:sldId id="312" r:id="rId11"/>
  </p:sldIdLst>
  <p:sldSz cx="9144000" cy="5143500" type="screen16x9"/>
  <p:notesSz cx="6858000" cy="9144000"/>
  <p:defaultTextStyle>
    <a:defPPr>
      <a:defRPr lang="en-US"/>
    </a:defPPr>
    <a:lvl1pPr marL="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1968" userDrawn="1">
          <p15:clr>
            <a:srgbClr val="A4A3A4"/>
          </p15:clr>
        </p15:guide>
        <p15:guide id="3" orient="horz" pos="756">
          <p15:clr>
            <a:srgbClr val="A4A3A4"/>
          </p15:clr>
        </p15:guide>
        <p15:guide id="4" pos="1728">
          <p15:clr>
            <a:srgbClr val="A4A3A4"/>
          </p15:clr>
        </p15:guide>
        <p15:guide id="5" pos="2016">
          <p15:clr>
            <a:srgbClr val="A4A3A4"/>
          </p15:clr>
        </p15:guide>
        <p15:guide id="6" orient="horz" pos="2244">
          <p15:clr>
            <a:srgbClr val="A4A3A4"/>
          </p15:clr>
        </p15:guide>
        <p15:guide id="7" orient="horz" pos="948">
          <p15:clr>
            <a:srgbClr val="A4A3A4"/>
          </p15:clr>
        </p15:guide>
        <p15:guide id="8" pos="1872">
          <p15:clr>
            <a:srgbClr val="A4A3A4"/>
          </p15:clr>
        </p15:guide>
        <p15:guide id="9" pos="2544">
          <p15:clr>
            <a:srgbClr val="A4A3A4"/>
          </p15:clr>
        </p15:guide>
        <p15:guide id="10" orient="horz" pos="2100">
          <p15:clr>
            <a:srgbClr val="A4A3A4"/>
          </p15:clr>
        </p15:guide>
        <p15:guide id="11" orient="horz" pos="228">
          <p15:clr>
            <a:srgbClr val="A4A3A4"/>
          </p15:clr>
        </p15:guide>
        <p15:guide id="12" orient="horz" pos="2288">
          <p15:clr>
            <a:srgbClr val="A4A3A4"/>
          </p15:clr>
        </p15:guide>
        <p15:guide id="13" pos="1632">
          <p15:clr>
            <a:srgbClr val="A4A3A4"/>
          </p15:clr>
        </p15:guide>
        <p15:guide id="14" pos="1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7CB"/>
    <a:srgbClr val="E7EDF2"/>
    <a:srgbClr val="E3EE3A"/>
    <a:srgbClr val="2FFCFA"/>
    <a:srgbClr val="EB0A16"/>
    <a:srgbClr val="E9EFF0"/>
    <a:srgbClr val="EC8E54"/>
    <a:srgbClr val="3900E3"/>
    <a:srgbClr val="53DA9D"/>
    <a:srgbClr val="FEB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6" autoAdjust="0"/>
    <p:restoredTop sz="74862" autoAdjust="0"/>
  </p:normalViewPr>
  <p:slideViewPr>
    <p:cSldViewPr>
      <p:cViewPr varScale="1">
        <p:scale>
          <a:sx n="115" d="100"/>
          <a:sy n="115" d="100"/>
        </p:scale>
        <p:origin x="1704" y="96"/>
      </p:cViewPr>
      <p:guideLst>
        <p:guide orient="horz" pos="1008"/>
        <p:guide pos="1968"/>
        <p:guide orient="horz" pos="756"/>
        <p:guide pos="1728"/>
        <p:guide pos="2016"/>
        <p:guide orient="horz" pos="2244"/>
        <p:guide orient="horz" pos="948"/>
        <p:guide pos="1872"/>
        <p:guide pos="2544"/>
        <p:guide orient="horz" pos="2100"/>
        <p:guide orient="horz" pos="228"/>
        <p:guide orient="horz" pos="2288"/>
        <p:guide pos="1632"/>
        <p:guide pos="1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544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21DBB-493F-45FC-B516-95691ED05B89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24DA6-3CD8-4762-9CE8-B1DCA4D27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Recommending picking out he most interesting</a:t>
            </a:r>
            <a:r>
              <a:rPr lang="en-US" baseline="0" dirty="0"/>
              <a:t> and important parts from </a:t>
            </a:r>
            <a:r>
              <a:rPr lang="en-US" baseline="0"/>
              <a:t>your documentation.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1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52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046086"/>
                </a:solidFill>
                <a:latin typeface="Open Sans"/>
                <a:cs typeface="Open Sans"/>
              </a:rPr>
              <a:t>Example dot points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46086"/>
                </a:solidFill>
                <a:latin typeface="Open Sans"/>
                <a:cs typeface="Open Sans"/>
              </a:rPr>
              <a:t>Most important classifier was </a:t>
            </a:r>
            <a:r>
              <a:rPr lang="en-US" sz="1200" dirty="0" err="1">
                <a:solidFill>
                  <a:srgbClr val="046086"/>
                </a:solidFill>
                <a:latin typeface="Open Sans"/>
                <a:cs typeface="Open Sans"/>
              </a:rPr>
              <a:t>XGBoost</a:t>
            </a:r>
            <a:endParaRPr lang="en-US" sz="1200" dirty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46086"/>
                </a:solidFill>
                <a:latin typeface="Open Sans"/>
                <a:cs typeface="Open Sans"/>
              </a:rPr>
              <a:t>The three most important features were car color, make of the car, number of miles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46086"/>
                </a:solidFill>
                <a:latin typeface="Open Sans"/>
                <a:cs typeface="Open Sans"/>
              </a:rPr>
              <a:t>One of my biggest insights was that building a separate classifier for each brand of car gave me a big performance improvement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46086"/>
                </a:solidFill>
                <a:latin typeface="Open Sans"/>
                <a:cs typeface="Open Sans"/>
              </a:rPr>
              <a:t>Used Python (Pandas and </a:t>
            </a:r>
            <a:r>
              <a:rPr lang="en-US" sz="1200" dirty="0" err="1">
                <a:solidFill>
                  <a:srgbClr val="046086"/>
                </a:solidFill>
                <a:latin typeface="Open Sans"/>
                <a:cs typeface="Open Sans"/>
              </a:rPr>
              <a:t>XGBoost</a:t>
            </a:r>
            <a:r>
              <a:rPr lang="en-US" sz="1200" dirty="0">
                <a:solidFill>
                  <a:srgbClr val="046086"/>
                </a:solidFill>
                <a:latin typeface="Open Sans"/>
                <a:cs typeface="Open Sans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50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67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6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61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16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024DA6-3CD8-4762-9CE8-B1DCA4D276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03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3146981"/>
            <a:ext cx="8237540" cy="1151229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0380" y="361510"/>
            <a:ext cx="8237539" cy="27163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>
              <a:defRPr sz="3200" spc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035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375" y="3146981"/>
            <a:ext cx="8237540" cy="1151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2"/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60380" y="361510"/>
            <a:ext cx="8237539" cy="27163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>
              <a:defRPr sz="4400" spc="-15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91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5981"/>
            <a:ext cx="8229600" cy="4249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1015"/>
            <a:ext cx="8229600" cy="37936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039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-15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38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uge Chapter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85750" y="2648619"/>
            <a:ext cx="7639050" cy="1502236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r">
              <a:lnSpc>
                <a:spcPts val="7600"/>
              </a:lnSpc>
              <a:defRPr sz="3600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pic>
        <p:nvPicPr>
          <p:cNvPr id="3" name="Picture 2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088630" y="3718467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7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4" name="Picture 3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8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600" b="1" cap="none" spc="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3296" y="3461007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4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4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4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5" name="Picture 4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5599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5419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96559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78" indent="0">
              <a:buNone/>
              <a:defRPr sz="2000" b="1"/>
            </a:lvl2pPr>
            <a:lvl3pPr marL="914355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4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1445419"/>
            <a:ext cx="4041775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7" name="Picture 6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" y="610649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91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554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92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4851" y="470395"/>
            <a:ext cx="2703516" cy="783236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756" y="470039"/>
            <a:ext cx="4593838" cy="394506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4851" y="1254561"/>
            <a:ext cx="2703516" cy="3161831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5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4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bb_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196" y="786102"/>
            <a:ext cx="201168" cy="18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0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NUL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857250" y="427832"/>
            <a:ext cx="7429500" cy="52943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7250" y="957262"/>
            <a:ext cx="7429500" cy="358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 Narrow" pitchFamily="34" charset="0"/>
          <a:ea typeface="ＭＳ Ｐゴシック" charset="-128"/>
          <a:cs typeface="Arial Narrow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355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42884" indent="-3428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Verdana"/>
          <a:ea typeface="ＭＳ Ｐゴシック" charset="-128"/>
          <a:cs typeface="MS PGothic" pitchFamily="34" charset="-128"/>
        </a:defRPr>
      </a:lvl1pPr>
      <a:lvl2pPr marL="742913" indent="-28573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Verdana"/>
          <a:ea typeface="ＭＳ Ｐゴシック" charset="-128"/>
          <a:cs typeface="+mn-cs"/>
        </a:defRPr>
      </a:lvl2pPr>
      <a:lvl3pPr marL="1142944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Verdana"/>
          <a:ea typeface="ＭＳ Ｐゴシック" charset="-128"/>
          <a:cs typeface="+mn-cs"/>
        </a:defRPr>
      </a:lvl3pPr>
      <a:lvl4pPr marL="1600120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Verdana"/>
          <a:ea typeface="ＭＳ Ｐゴシック" charset="-128"/>
          <a:cs typeface="+mn-cs"/>
        </a:defRPr>
      </a:lvl4pPr>
      <a:lvl5pPr marL="2057297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Verdana"/>
          <a:ea typeface="ＭＳ Ｐゴシック" charset="-128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7"/>
            <a:ext cx="82296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01689"/>
            <a:ext cx="8229600" cy="379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5124" name="Picture 3" descr="C:\Users\rowan\Desktop\Kaggle\ppt\kaggle-logo-final-rg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63" y="4813301"/>
            <a:ext cx="919162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Verdana"/>
          <a:ea typeface="ＭＳ Ｐゴシック" charset="-128"/>
          <a:cs typeface="MS PGothic" pitchFamily="34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  <a:ea typeface="ＭＳ Ｐゴシック" charset="-128"/>
          <a:cs typeface="MS PGothic" pitchFamily="34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6pPr>
      <a:lvl7pPr marL="914355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7pPr>
      <a:lvl8pPr marL="1371532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8pPr>
      <a:lvl9pPr marL="1828709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34" charset="0"/>
        </a:defRPr>
      </a:lvl9pPr>
    </p:titleStyle>
    <p:bodyStyle>
      <a:lvl1pPr marL="342884" indent="-342884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Verdana"/>
          <a:ea typeface="ＭＳ Ｐゴシック" charset="-128"/>
          <a:cs typeface="MS PGothic" pitchFamily="34" charset="-128"/>
        </a:defRPr>
      </a:lvl1pPr>
      <a:lvl2pPr marL="742913" indent="-28573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Verdana"/>
          <a:ea typeface="ＭＳ Ｐゴシック" charset="-128"/>
          <a:cs typeface="+mn-cs"/>
        </a:defRPr>
      </a:lvl2pPr>
      <a:lvl3pPr marL="1142944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Verdana"/>
          <a:ea typeface="ＭＳ Ｐゴシック" charset="-128"/>
          <a:cs typeface="+mn-cs"/>
        </a:defRPr>
      </a:lvl3pPr>
      <a:lvl4pPr marL="1600120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Verdana"/>
          <a:ea typeface="ＭＳ Ｐゴシック" charset="-128"/>
          <a:cs typeface="+mn-cs"/>
        </a:defRPr>
      </a:lvl4pPr>
      <a:lvl5pPr marL="2057297" indent="-2285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Verdana"/>
          <a:ea typeface="ＭＳ Ｐゴシック" charset="-128"/>
          <a:cs typeface="+mn-cs"/>
        </a:defRPr>
      </a:lvl5pPr>
      <a:lvl6pPr marL="2514474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ivamb/real-or-fake-fake-jobposting-predic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2743200" cy="5143500"/>
          </a:xfrm>
          <a:prstGeom prst="rect">
            <a:avLst/>
          </a:prstGeom>
          <a:solidFill>
            <a:schemeClr val="bg1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Verdana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2362200" cy="3028950"/>
          </a:xfrm>
          <a:noFill/>
        </p:spPr>
        <p:txBody>
          <a:bodyPr lIns="360000" tIns="360000" bIns="360000" anchor="ctr"/>
          <a:lstStyle/>
          <a:p>
            <a:pPr>
              <a:spcBef>
                <a:spcPts val="10"/>
              </a:spcBef>
              <a:spcAft>
                <a:spcPts val="10"/>
              </a:spcAft>
              <a:defRPr/>
            </a:pPr>
            <a:r>
              <a:rPr lang="en-AU" sz="200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Jamie Clark</a:t>
            </a:r>
            <a:r>
              <a:rPr lang="en-AU" sz="2000" dirty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/>
            </a:r>
            <a:br>
              <a:rPr lang="en-AU" sz="2000" dirty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</a:br>
            <a:r>
              <a:rPr lang="en-AU" sz="2000" dirty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/>
            </a:r>
            <a:br>
              <a:rPr lang="en-AU" sz="2000" dirty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</a:br>
            <a:r>
              <a:rPr lang="en-AU" sz="1400" dirty="0" smtClean="0">
                <a:solidFill>
                  <a:schemeClr val="accent5">
                    <a:lumMod val="75000"/>
                  </a:schemeClr>
                </a:solidFill>
                <a:latin typeface="Verdana"/>
                <a:cs typeface="Verdana"/>
              </a:rPr>
              <a:t>CIS 700 – Machine Learning and Cybersecurity</a:t>
            </a:r>
            <a:endParaRPr lang="en-GB" sz="2000" dirty="0">
              <a:solidFill>
                <a:schemeClr val="accent5">
                  <a:lumMod val="75000"/>
                </a:schemeClr>
              </a:solidFill>
              <a:latin typeface="Verdana"/>
              <a:cs typeface="Verdana"/>
            </a:endParaRPr>
          </a:p>
        </p:txBody>
      </p:sp>
      <p:pic>
        <p:nvPicPr>
          <p:cNvPr id="3" name="Picture 2" descr="Screen Shot 2015-02-19 at 11.27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-180059"/>
            <a:ext cx="6400800" cy="541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3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Agenda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819400" y="308841"/>
            <a:ext cx="5715000" cy="193899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Summary</a:t>
            </a:r>
            <a:endParaRPr lang="en-US" sz="2000" dirty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Previous/Other Contributions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Training </a:t>
            </a: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methods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46086"/>
                </a:solidFill>
                <a:latin typeface="Open Sans"/>
                <a:cs typeface="Open Sans"/>
              </a:rPr>
              <a:t>Important </a:t>
            </a: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findings</a:t>
            </a:r>
            <a:endParaRPr lang="en-US" sz="20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3908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Summary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819400" y="308841"/>
            <a:ext cx="5867400" cy="33547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endParaRPr lang="en-US" sz="2000" dirty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Find out if combining the text and non-text data will produce better results in determining if a job post is legitimate or fraudulent. 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Text data broken into three groups of 200, 1,000 and 2,000 </a:t>
            </a:r>
            <a:r>
              <a:rPr lang="en-US" sz="2000" dirty="0" err="1" smtClean="0">
                <a:solidFill>
                  <a:srgbClr val="046086"/>
                </a:solidFill>
                <a:latin typeface="Open Sans"/>
                <a:cs typeface="Open Sans"/>
              </a:rPr>
              <a:t>vectorized</a:t>
            </a: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 words. </a:t>
            </a: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Final combination efforts took place with the 1,000 </a:t>
            </a:r>
            <a:r>
              <a:rPr lang="en-US" sz="2000" dirty="0" err="1" smtClean="0">
                <a:solidFill>
                  <a:srgbClr val="046086"/>
                </a:solidFill>
                <a:latin typeface="Open Sans"/>
                <a:cs typeface="Open Sans"/>
              </a:rPr>
              <a:t>vectorized</a:t>
            </a: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 words since it produced the best results.</a:t>
            </a:r>
            <a:endParaRPr lang="en-US" sz="20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510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Previous/Other contributions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819400" y="209550"/>
            <a:ext cx="5715000" cy="150810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endParaRPr lang="en-US" sz="2000" dirty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All previous work comes from </a:t>
            </a: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  <a:hlinkClick r:id="rId3"/>
              </a:rPr>
              <a:t>https://www.kaggle.com/shivamb/real-or-fake-fake-jobposting-prediction</a:t>
            </a:r>
            <a:endParaRPr lang="en-US" sz="20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5524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52322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Training Methods</a:t>
            </a:r>
          </a:p>
          <a:p>
            <a:pPr eaLnBrk="1" hangingPunct="1"/>
            <a:endParaRPr lang="en-US" sz="14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819400" y="308841"/>
            <a:ext cx="5715000" cy="3724096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endParaRPr lang="en-US" sz="2000" dirty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Training methods selected to show improvement rather than the best algorithm.</a:t>
            </a:r>
          </a:p>
          <a:p>
            <a:pPr marL="1028700" lvl="1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K Means</a:t>
            </a:r>
          </a:p>
          <a:p>
            <a:pPr marL="1028700" lvl="1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Decision Tree </a:t>
            </a:r>
            <a:r>
              <a:rPr lang="en-US" sz="2000" dirty="0" err="1" smtClean="0">
                <a:solidFill>
                  <a:srgbClr val="046086"/>
                </a:solidFill>
                <a:latin typeface="Open Sans"/>
                <a:cs typeface="Open Sans"/>
              </a:rPr>
              <a:t>Classifer</a:t>
            </a:r>
            <a:endParaRPr lang="en-US" sz="2000" dirty="0" smtClean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1028700" lvl="1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Nearest Neighbor Classifier</a:t>
            </a:r>
          </a:p>
          <a:p>
            <a:pPr marL="1028700" lvl="1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Naïve Bayes</a:t>
            </a:r>
          </a:p>
          <a:p>
            <a:pPr marL="1028700" lvl="1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Random Forest Classifier</a:t>
            </a:r>
          </a:p>
          <a:p>
            <a:pPr marL="1028700" lvl="1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Gradient Boosting </a:t>
            </a:r>
            <a:r>
              <a:rPr lang="en-US" sz="2000" dirty="0" err="1" smtClean="0">
                <a:solidFill>
                  <a:srgbClr val="046086"/>
                </a:solidFill>
                <a:latin typeface="Open Sans"/>
                <a:cs typeface="Open Sans"/>
              </a:rPr>
              <a:t>Classifer</a:t>
            </a:r>
            <a:endParaRPr lang="en-US" sz="2000" dirty="0" smtClean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1028700" lvl="1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Ada Boost Classifier</a:t>
            </a:r>
            <a:endParaRPr lang="en-US" sz="20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8628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 smtClean="0">
                <a:solidFill>
                  <a:srgbClr val="046086"/>
                </a:solidFill>
                <a:latin typeface="Open Sans"/>
                <a:cs typeface="Open Sans"/>
              </a:rPr>
              <a:t>Important Findings</a:t>
            </a:r>
            <a:endParaRPr lang="en-US" sz="1400" dirty="0">
              <a:solidFill>
                <a:srgbClr val="046086"/>
              </a:solidFill>
              <a:latin typeface="Open Sans"/>
              <a:cs typeface="Open Sans"/>
            </a:endParaRPr>
          </a:p>
          <a:p>
            <a:pPr eaLnBrk="1" hangingPunct="1"/>
            <a:endParaRPr lang="en-US" sz="14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819400" y="308841"/>
            <a:ext cx="5715000" cy="224676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endParaRPr lang="en-US" sz="2000" dirty="0">
              <a:solidFill>
                <a:srgbClr val="046086"/>
              </a:solidFill>
              <a:latin typeface="Open Sans"/>
              <a:cs typeface="Open Sans"/>
            </a:endParaRPr>
          </a:p>
          <a:p>
            <a:pPr marL="285750" indent="-28575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Improvements of combined data, on average</a:t>
            </a:r>
          </a:p>
          <a:p>
            <a:pPr marL="1028700" lvl="1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ROC increased 5.75%</a:t>
            </a:r>
          </a:p>
          <a:p>
            <a:pPr marL="1028700" lvl="1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Accuracy increased 2.66%</a:t>
            </a:r>
          </a:p>
          <a:p>
            <a:pPr marL="1028700" lvl="1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46086"/>
                </a:solidFill>
                <a:latin typeface="Open Sans"/>
                <a:cs typeface="Open Sans"/>
              </a:rPr>
              <a:t>Time 35.68%</a:t>
            </a:r>
          </a:p>
          <a:p>
            <a:pPr marL="1428750" lvl="2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solidFill>
                  <a:srgbClr val="046086"/>
                </a:solidFill>
                <a:latin typeface="Open Sans"/>
                <a:cs typeface="Open Sans"/>
              </a:rPr>
              <a:t>4.3 seconds to 5.9 seconds</a:t>
            </a:r>
            <a:endParaRPr lang="en-US" sz="20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0755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Important and Interesting Findings</a:t>
            </a:r>
          </a:p>
          <a:p>
            <a:pPr eaLnBrk="1" hangingPunct="1"/>
            <a:endParaRPr lang="en-US" sz="14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135227" y="154953"/>
            <a:ext cx="4560973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Interesting visualization found when exploring the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1424"/>
            <a:ext cx="9144000" cy="140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2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0" y="-19050"/>
            <a:ext cx="1981200" cy="5143500"/>
          </a:xfrm>
          <a:prstGeom prst="rect">
            <a:avLst/>
          </a:prstGeom>
          <a:solidFill>
            <a:srgbClr val="E7EDF2"/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5000"/>
                </a:schemeClr>
              </a:solidFill>
              <a:latin typeface="Open Sans"/>
              <a:cs typeface="Open Sans"/>
            </a:endParaRPr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205508" y="308842"/>
            <a:ext cx="1571335" cy="95410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Important and Interesting Findings</a:t>
            </a:r>
          </a:p>
          <a:p>
            <a:pPr eaLnBrk="1" hangingPunct="1"/>
            <a:endParaRPr lang="en-US" sz="1400" dirty="0">
              <a:solidFill>
                <a:srgbClr val="046086"/>
              </a:solidFill>
              <a:latin typeface="Open Sans"/>
              <a:cs typeface="Open Sans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3135227" y="154953"/>
            <a:ext cx="4560973" cy="30777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pPr eaLnBrk="1" hangingPunct="1"/>
            <a:r>
              <a:rPr lang="en-US" sz="1400" dirty="0">
                <a:solidFill>
                  <a:srgbClr val="046086"/>
                </a:solidFill>
                <a:latin typeface="Open Sans"/>
                <a:cs typeface="Open Sans"/>
              </a:rPr>
              <a:t>Interesting visualization found when exploring the data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708" y="468732"/>
            <a:ext cx="5280892" cy="45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0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aggle-logo-transparent-300-whit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207" y="2060935"/>
            <a:ext cx="2247586" cy="102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ggle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Kagg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Kaggle (All Grey)">
  <a:themeElements>
    <a:clrScheme name="Custom 1">
      <a:dk1>
        <a:srgbClr val="262626"/>
      </a:dk1>
      <a:lt1>
        <a:srgbClr val="FFFFFF"/>
      </a:lt1>
      <a:dk2>
        <a:srgbClr val="595959"/>
      </a:dk2>
      <a:lt2>
        <a:srgbClr val="FFFFFF"/>
      </a:lt2>
      <a:accent1>
        <a:srgbClr val="20BEFF"/>
      </a:accent1>
      <a:accent2>
        <a:srgbClr val="FF9953"/>
      </a:accent2>
      <a:accent3>
        <a:srgbClr val="FF1379"/>
      </a:accent3>
      <a:accent4>
        <a:srgbClr val="FFE113"/>
      </a:accent4>
      <a:accent5>
        <a:srgbClr val="0580B2"/>
      </a:accent5>
      <a:accent6>
        <a:srgbClr val="05DE89"/>
      </a:accent6>
      <a:hlink>
        <a:srgbClr val="20BEFF"/>
      </a:hlink>
      <a:folHlink>
        <a:srgbClr val="0580B2"/>
      </a:folHlink>
    </a:clrScheme>
    <a:fontScheme name="Kagg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Kaggle - Template</Template>
  <TotalTime>59161</TotalTime>
  <Words>232</Words>
  <Application>Microsoft Office PowerPoint</Application>
  <PresentationFormat>On-screen Show (16:9)</PresentationFormat>
  <Paragraphs>49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MS PGothic</vt:lpstr>
      <vt:lpstr>MS PGothic</vt:lpstr>
      <vt:lpstr>Arial</vt:lpstr>
      <vt:lpstr>Arial Narrow</vt:lpstr>
      <vt:lpstr>Calibri</vt:lpstr>
      <vt:lpstr>Open Sans</vt:lpstr>
      <vt:lpstr>Verdana</vt:lpstr>
      <vt:lpstr>ヒラギノ角ゴ Pro W3</vt:lpstr>
      <vt:lpstr>Kaggle</vt:lpstr>
      <vt:lpstr>Kaggle (All Grey)</vt:lpstr>
      <vt:lpstr>Jamie Clark  CIS 700 – Machine Learning and Cybersecurity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</dc:creator>
  <cp:lastModifiedBy>Jamie Clark</cp:lastModifiedBy>
  <cp:revision>901</cp:revision>
  <dcterms:created xsi:type="dcterms:W3CDTF">2012-07-01T20:21:58Z</dcterms:created>
  <dcterms:modified xsi:type="dcterms:W3CDTF">2020-12-09T23:54:37Z</dcterms:modified>
</cp:coreProperties>
</file>